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3" r:id="rId1"/>
  </p:sldMasterIdLst>
  <p:notesMasterIdLst>
    <p:notesMasterId r:id="rId23"/>
  </p:notesMasterIdLst>
  <p:handoutMasterIdLst>
    <p:handoutMasterId r:id="rId24"/>
  </p:handoutMasterIdLst>
  <p:sldIdLst>
    <p:sldId id="314" r:id="rId2"/>
    <p:sldId id="329" r:id="rId3"/>
    <p:sldId id="330" r:id="rId4"/>
    <p:sldId id="318" r:id="rId5"/>
    <p:sldId id="319" r:id="rId6"/>
    <p:sldId id="320" r:id="rId7"/>
    <p:sldId id="331" r:id="rId8"/>
    <p:sldId id="336" r:id="rId9"/>
    <p:sldId id="337" r:id="rId10"/>
    <p:sldId id="338" r:id="rId11"/>
    <p:sldId id="321" r:id="rId12"/>
    <p:sldId id="328" r:id="rId13"/>
    <p:sldId id="322" r:id="rId14"/>
    <p:sldId id="323" r:id="rId15"/>
    <p:sldId id="324" r:id="rId16"/>
    <p:sldId id="341" r:id="rId17"/>
    <p:sldId id="342" r:id="rId18"/>
    <p:sldId id="325" r:id="rId19"/>
    <p:sldId id="340" r:id="rId20"/>
    <p:sldId id="326" r:id="rId21"/>
    <p:sldId id="339" r:id="rId22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 horzBarState="maximized">
    <p:restoredLeft sz="15690" autoAdjust="0"/>
    <p:restoredTop sz="94714" autoAdjust="0"/>
  </p:normalViewPr>
  <p:slideViewPr>
    <p:cSldViewPr>
      <p:cViewPr varScale="1">
        <p:scale>
          <a:sx n="93" d="100"/>
          <a:sy n="93" d="100"/>
        </p:scale>
        <p:origin x="-7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CA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CA"/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CA"/>
          </a:p>
        </p:txBody>
      </p:sp>
      <p:sp>
        <p:nvSpPr>
          <p:cNvPr id="345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E37118-9C6C-440F-8115-EADD79F98986}" type="slidenum">
              <a:rPr lang="en-C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CA"/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CA"/>
          </a:p>
        </p:txBody>
      </p:sp>
      <p:sp>
        <p:nvSpPr>
          <p:cNvPr id="344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4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344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CA"/>
          </a:p>
        </p:txBody>
      </p:sp>
      <p:sp>
        <p:nvSpPr>
          <p:cNvPr id="344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505E03E-74F2-41C3-841C-2B4796632952}" type="slidenum">
              <a:rPr lang="en-C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CA" altLang="en-US" smtClean="0"/>
              <a:t>Click to edit Master title style</a:t>
            </a:r>
            <a:endParaRPr lang="en-CA" altLang="en-US"/>
          </a:p>
        </p:txBody>
      </p:sp>
      <p:sp>
        <p:nvSpPr>
          <p:cNvPr id="321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CA" altLang="en-US" smtClean="0"/>
              <a:t>Click to edit Master subtitle style</a:t>
            </a:r>
            <a:endParaRPr lang="en-CA" altLang="en-US"/>
          </a:p>
        </p:txBody>
      </p:sp>
      <p:sp>
        <p:nvSpPr>
          <p:cNvPr id="32154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1E0FB1B-6222-4743-9DEE-74796BCD6F53}" type="slidenum">
              <a:rPr lang="en-CA" altLang="en-US" smtClean="0"/>
              <a:pPr/>
              <a:t>‹#›</a:t>
            </a:fld>
            <a:endParaRPr lang="en-CA" altLang="en-US"/>
          </a:p>
        </p:txBody>
      </p:sp>
      <p:grpSp>
        <p:nvGrpSpPr>
          <p:cNvPr id="321544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321545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1546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1547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1548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1549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1550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1551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1552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1553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1554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1555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1556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1557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1558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1559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1560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1561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1562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1563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1564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1565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1566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1567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1568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1569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1570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1571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1572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1573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1574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1575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321576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altLang="en-US" dirty="0" smtClean="0"/>
              <a:t>October 4, 2012</a:t>
            </a:r>
            <a:endParaRPr lang="en-CA" altLang="en-US" dirty="0"/>
          </a:p>
        </p:txBody>
      </p:sp>
      <p:sp>
        <p:nvSpPr>
          <p:cNvPr id="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CA" altLang="en-US" dirty="0" smtClean="0"/>
              <a:t>NNN 2012 - </a:t>
            </a:r>
            <a:r>
              <a:rPr lang="en-CA" altLang="en-US" dirty="0" err="1" smtClean="0"/>
              <a:t>Fermilab</a:t>
            </a:r>
            <a:endParaRPr lang="en-CA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248FE-4AE2-4152-8047-90D8C5D8D466}" type="slidenum">
              <a:rPr lang="en-CA" altLang="en-US" smtClean="0"/>
              <a:pPr/>
              <a:t>‹#›</a:t>
            </a:fld>
            <a:endParaRPr lang="en-CA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altLang="en-US" dirty="0" smtClean="0"/>
              <a:t>October 4, 2012</a:t>
            </a:r>
            <a:endParaRPr lang="en-CA" alt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CA" altLang="en-US" dirty="0" smtClean="0"/>
              <a:t>NNN 2012 - </a:t>
            </a:r>
            <a:r>
              <a:rPr lang="en-CA" altLang="en-US" dirty="0" err="1" smtClean="0"/>
              <a:t>Fermilab</a:t>
            </a:r>
            <a:endParaRPr lang="en-CA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EFFA5-48A3-4E04-9881-F86FAE1A805F}" type="slidenum">
              <a:rPr lang="en-CA" altLang="en-US" smtClean="0"/>
              <a:pPr/>
              <a:t>‹#›</a:t>
            </a:fld>
            <a:endParaRPr lang="en-CA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altLang="en-US" dirty="0" smtClean="0"/>
              <a:t>October 4, 2012</a:t>
            </a:r>
            <a:endParaRPr lang="en-CA" alt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CA" altLang="en-US" dirty="0" smtClean="0"/>
              <a:t>NNN 2012 - </a:t>
            </a:r>
            <a:r>
              <a:rPr lang="en-CA" altLang="en-US" dirty="0" err="1" smtClean="0"/>
              <a:t>Fermilab</a:t>
            </a:r>
            <a:endParaRPr lang="en-CA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41E3B-7BEB-4E83-BC99-B46336D21B51}" type="slidenum">
              <a:rPr lang="en-CA" altLang="en-US" smtClean="0"/>
              <a:pPr/>
              <a:t>‹#›</a:t>
            </a:fld>
            <a:endParaRPr lang="en-CA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altLang="en-US" dirty="0" smtClean="0"/>
              <a:t>October 4, 2012</a:t>
            </a:r>
            <a:endParaRPr lang="en-CA" alt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CA" altLang="en-US" dirty="0" smtClean="0"/>
              <a:t>NNN 2012 - </a:t>
            </a:r>
            <a:r>
              <a:rPr lang="en-CA" altLang="en-US" dirty="0" err="1" smtClean="0"/>
              <a:t>Fermilab</a:t>
            </a:r>
            <a:endParaRPr lang="en-CA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41A08-1645-4BF4-8E48-60E268F3223E}" type="slidenum">
              <a:rPr lang="en-CA" altLang="en-US" smtClean="0"/>
              <a:pPr/>
              <a:t>‹#›</a:t>
            </a:fld>
            <a:endParaRPr lang="en-CA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altLang="en-US" dirty="0" smtClean="0"/>
              <a:t>October 4, 2012</a:t>
            </a:r>
            <a:endParaRPr lang="en-CA" alt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CA" altLang="en-US" dirty="0" smtClean="0"/>
              <a:t>NNN 2012 - </a:t>
            </a:r>
            <a:r>
              <a:rPr lang="en-CA" altLang="en-US" dirty="0" err="1" smtClean="0"/>
              <a:t>Fermilab</a:t>
            </a:r>
            <a:endParaRPr lang="en-CA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1E6CC-4118-4ADB-8AA3-CF4FD256F9E1}" type="slidenum">
              <a:rPr lang="en-CA" altLang="en-US" smtClean="0"/>
              <a:pPr/>
              <a:t>‹#›</a:t>
            </a:fld>
            <a:endParaRPr lang="en-CA" alt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altLang="en-US" dirty="0" smtClean="0"/>
              <a:t>October 4, 2012</a:t>
            </a:r>
            <a:endParaRPr lang="en-CA" alt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CA" altLang="en-US" dirty="0" smtClean="0"/>
              <a:t>NNN 2012 - </a:t>
            </a:r>
            <a:r>
              <a:rPr lang="en-CA" altLang="en-US" dirty="0" err="1" smtClean="0"/>
              <a:t>Fermilab</a:t>
            </a:r>
            <a:endParaRPr lang="en-CA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BF0A4-A85A-469B-8F53-720C54B212CD}" type="slidenum">
              <a:rPr lang="en-CA" altLang="en-US" smtClean="0"/>
              <a:pPr/>
              <a:t>‹#›</a:t>
            </a:fld>
            <a:endParaRPr lang="en-CA" alt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5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altLang="en-US" dirty="0" smtClean="0"/>
              <a:t>October 4, 2012</a:t>
            </a:r>
            <a:endParaRPr lang="en-CA" altLang="en-US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6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CA" altLang="en-US" dirty="0" smtClean="0"/>
              <a:t>NNN 2012 - </a:t>
            </a:r>
            <a:r>
              <a:rPr lang="en-CA" altLang="en-US" dirty="0" err="1" smtClean="0"/>
              <a:t>Fermilab</a:t>
            </a:r>
            <a:endParaRPr lang="en-CA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26598-0469-45F3-8983-A8C60977C716}" type="slidenum">
              <a:rPr lang="en-CA" altLang="en-US" smtClean="0"/>
              <a:pPr/>
              <a:t>‹#›</a:t>
            </a:fld>
            <a:endParaRPr lang="en-CA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altLang="en-US" dirty="0" smtClean="0"/>
              <a:t>October 4, 2012</a:t>
            </a:r>
            <a:endParaRPr lang="en-CA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CA" altLang="en-US" dirty="0" smtClean="0"/>
              <a:t>NNN 2012 - </a:t>
            </a:r>
            <a:r>
              <a:rPr lang="en-CA" altLang="en-US" dirty="0" err="1" smtClean="0"/>
              <a:t>Fermilab</a:t>
            </a:r>
            <a:endParaRPr lang="en-CA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E1E7E-94C6-499B-95A8-1098F0BC49BC}" type="slidenum">
              <a:rPr lang="en-CA" altLang="en-US" smtClean="0"/>
              <a:pPr/>
              <a:t>‹#›</a:t>
            </a:fld>
            <a:endParaRPr lang="en-CA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altLang="en-US" dirty="0" smtClean="0"/>
              <a:t>October 4, 2012</a:t>
            </a:r>
            <a:endParaRPr lang="en-CA" alt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CA" altLang="en-US" dirty="0" smtClean="0"/>
              <a:t>NNN 2012 - </a:t>
            </a:r>
            <a:r>
              <a:rPr lang="en-CA" altLang="en-US" dirty="0" err="1" smtClean="0"/>
              <a:t>Fermilab</a:t>
            </a:r>
            <a:endParaRPr lang="en-CA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CBDD8-7EA4-4B34-AF43-010B2675CD8F}" type="slidenum">
              <a:rPr lang="en-CA" altLang="en-US" smtClean="0"/>
              <a:pPr/>
              <a:t>‹#›</a:t>
            </a:fld>
            <a:endParaRPr lang="en-CA" alt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altLang="en-US" dirty="0" smtClean="0"/>
              <a:t>October 4, 2012</a:t>
            </a:r>
            <a:endParaRPr lang="en-CA" alt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CA" altLang="en-US" dirty="0" smtClean="0"/>
              <a:t>NNN 2012 - </a:t>
            </a:r>
            <a:r>
              <a:rPr lang="en-CA" altLang="en-US" dirty="0" err="1" smtClean="0"/>
              <a:t>Fermilab</a:t>
            </a:r>
            <a:endParaRPr lang="en-CA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E224B-741A-4470-AAAB-61C35577CB2E}" type="slidenum">
              <a:rPr lang="en-CA" altLang="en-US" smtClean="0"/>
              <a:pPr/>
              <a:t>‹#›</a:t>
            </a:fld>
            <a:endParaRPr lang="en-CA" alt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altLang="en-US" dirty="0" smtClean="0"/>
              <a:t>October 4, 2012</a:t>
            </a:r>
            <a:endParaRPr lang="en-CA" alt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CA" altLang="en-US" dirty="0" smtClean="0"/>
              <a:t>NNN 2012 - </a:t>
            </a:r>
            <a:r>
              <a:rPr lang="en-CA" altLang="en-US" dirty="0" err="1" smtClean="0"/>
              <a:t>Fermilab</a:t>
            </a:r>
            <a:endParaRPr lang="en-CA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</a:p>
        </p:txBody>
      </p:sp>
      <p:sp>
        <p:nvSpPr>
          <p:cNvPr id="3205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dirty="0" smtClean="0"/>
              <a:t>Click to edit Master text styles</a:t>
            </a:r>
          </a:p>
          <a:p>
            <a:pPr lvl="1"/>
            <a:r>
              <a:rPr lang="en-CA" altLang="en-US" dirty="0" smtClean="0"/>
              <a:t>Second level</a:t>
            </a:r>
          </a:p>
          <a:p>
            <a:pPr lvl="2"/>
            <a:r>
              <a:rPr lang="en-CA" altLang="en-US" dirty="0" smtClean="0"/>
              <a:t>Third level</a:t>
            </a:r>
          </a:p>
          <a:p>
            <a:pPr lvl="3"/>
            <a:r>
              <a:rPr lang="en-CA" altLang="en-US" dirty="0" smtClean="0"/>
              <a:t>Fourth level</a:t>
            </a:r>
          </a:p>
          <a:p>
            <a:pPr lvl="4"/>
            <a:r>
              <a:rPr lang="en-CA" altLang="en-US" dirty="0" smtClean="0"/>
              <a:t>Fifth level</a:t>
            </a:r>
          </a:p>
        </p:txBody>
      </p:sp>
      <p:sp>
        <p:nvSpPr>
          <p:cNvPr id="3205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C1BE6960-0115-4049-AF4B-CBA7394EFC16}" type="slidenum">
              <a:rPr lang="en-CA" altLang="en-US" smtClean="0"/>
              <a:pPr/>
              <a:t>‹#›</a:t>
            </a:fld>
            <a:r>
              <a:rPr lang="en-CA" altLang="en-US" dirty="0" smtClean="0"/>
              <a:t> </a:t>
            </a:r>
            <a:endParaRPr lang="en-CA" altLang="en-US" dirty="0"/>
          </a:p>
        </p:txBody>
      </p:sp>
      <p:grpSp>
        <p:nvGrpSpPr>
          <p:cNvPr id="320520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32052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052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052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052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052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052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052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052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052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053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053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053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053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053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053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053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053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053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053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054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054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054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054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054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054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054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054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054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054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055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055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40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altLang="en-US" dirty="0" smtClean="0"/>
              <a:t>October 4, 2012</a:t>
            </a:r>
            <a:endParaRPr lang="en-CA" altLang="en-US" dirty="0"/>
          </a:p>
        </p:txBody>
      </p:sp>
      <p:sp>
        <p:nvSpPr>
          <p:cNvPr id="41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CA" altLang="en-US" dirty="0" smtClean="0"/>
              <a:t>NNN 2012 - </a:t>
            </a:r>
            <a:r>
              <a:rPr lang="en-CA" altLang="en-US" dirty="0" err="1" smtClean="0"/>
              <a:t>Fermilab</a:t>
            </a:r>
            <a:endParaRPr lang="en-CA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20.jpeg"/><Relationship Id="rId3" Type="http://schemas.openxmlformats.org/officeDocument/2006/relationships/image" Target="../media/image12.jpeg"/><Relationship Id="rId7" Type="http://schemas.openxmlformats.org/officeDocument/2006/relationships/oleObject" Target="../embeddings/Microsoft_Office_Word_97_-_2003_Document1.doc"/><Relationship Id="rId12" Type="http://schemas.openxmlformats.org/officeDocument/2006/relationships/image" Target="../media/image19.jpeg"/><Relationship Id="rId17" Type="http://schemas.openxmlformats.org/officeDocument/2006/relationships/image" Target="../media/image23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11" Type="http://schemas.openxmlformats.org/officeDocument/2006/relationships/image" Target="../media/image18.jpeg"/><Relationship Id="rId5" Type="http://schemas.openxmlformats.org/officeDocument/2006/relationships/image" Target="../media/image14.jpeg"/><Relationship Id="rId15" Type="http://schemas.openxmlformats.org/officeDocument/2006/relationships/image" Target="../media/image21.png"/><Relationship Id="rId10" Type="http://schemas.openxmlformats.org/officeDocument/2006/relationships/image" Target="../media/image17.jpeg"/><Relationship Id="rId4" Type="http://schemas.openxmlformats.org/officeDocument/2006/relationships/image" Target="../media/image13.jpeg"/><Relationship Id="rId9" Type="http://schemas.openxmlformats.org/officeDocument/2006/relationships/image" Target="../media/image16.jpeg"/><Relationship Id="rId1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7" Type="http://schemas.openxmlformats.org/officeDocument/2006/relationships/image" Target="../media/image32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2658" y="544282"/>
            <a:ext cx="7315200" cy="2133600"/>
          </a:xfrm>
        </p:spPr>
        <p:txBody>
          <a:bodyPr/>
          <a:lstStyle/>
          <a:p>
            <a:r>
              <a:rPr lang="en-US" sz="5400" kern="1200" dirty="0" smtClean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HALO</a:t>
            </a:r>
            <a:r>
              <a:rPr lang="en-US" sz="3600" kern="1200" dirty="0" smtClean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CA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CA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2800" dirty="0" smtClean="0"/>
              <a:t>at the </a:t>
            </a:r>
            <a:r>
              <a:rPr lang="en-CA" sz="1800" dirty="0" smtClean="0"/>
              <a:t/>
            </a:r>
            <a:br>
              <a:rPr lang="en-CA" sz="1800" dirty="0" smtClean="0"/>
            </a:br>
            <a:r>
              <a:rPr lang="en-CA" sz="2800" dirty="0" smtClean="0"/>
              <a:t> 13th Annual NNN International </a:t>
            </a:r>
            <a:r>
              <a:rPr lang="en-CA" sz="2800" dirty="0" smtClean="0"/>
              <a:t>Workshop</a:t>
            </a:r>
            <a:endParaRPr lang="en-CA" sz="2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sz="2800" i="1" dirty="0" smtClean="0"/>
              <a:t>October 4</a:t>
            </a:r>
            <a:r>
              <a:rPr lang="en-CA" sz="2800" i="1" dirty="0" smtClean="0"/>
              <a:t>, </a:t>
            </a:r>
            <a:r>
              <a:rPr lang="en-CA" sz="2800" i="1" dirty="0" smtClean="0"/>
              <a:t>2012</a:t>
            </a:r>
            <a:endParaRPr lang="en-CA" sz="2800" i="1" dirty="0"/>
          </a:p>
        </p:txBody>
      </p:sp>
      <p:pic>
        <p:nvPicPr>
          <p:cNvPr id="4" name="Picture 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19800"/>
            <a:ext cx="273216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58000" y="6096000"/>
            <a:ext cx="2014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Clarence J. Virtue</a:t>
            </a:r>
            <a:endParaRPr lang="en-CA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960" y="3091544"/>
            <a:ext cx="2775860" cy="2284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snolab_notext_600 transparen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5791200"/>
            <a:ext cx="1447800" cy="754365"/>
          </a:xfrm>
          <a:prstGeom prst="rect">
            <a:avLst/>
          </a:prstGeom>
        </p:spPr>
      </p:pic>
      <p:pic>
        <p:nvPicPr>
          <p:cNvPr id="23554" name="Picture 2" descr="FNAL F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83780"/>
            <a:ext cx="2637087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1E3B-7BEB-4E83-BC99-B46336D21B51}" type="slidenum">
              <a:rPr lang="en-CA" altLang="en-US" smtClean="0"/>
              <a:pPr/>
              <a:t>10</a:t>
            </a:fld>
            <a:endParaRPr lang="en-CA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smtClean="0"/>
              <a:t>October 4, 2012</a:t>
            </a:r>
            <a:endParaRPr lang="en-CA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 altLang="en-US" smtClean="0"/>
              <a:t>NNN 2012 - Fermilab</a:t>
            </a:r>
            <a:endParaRPr lang="en-CA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CA" sz="4000" kern="1200" dirty="0" smtClean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What distinguishes SN neutrinos from others?</a:t>
            </a:r>
            <a:endParaRPr lang="en-CA" sz="4000" kern="1200" dirty="0">
              <a:ln w="6350">
                <a:noFill/>
              </a:ln>
              <a:solidFill>
                <a:srgbClr val="00B0F0"/>
              </a:solidFill>
              <a:effectLst>
                <a:outerShdw blurRad="114300" dist="381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411662"/>
          </a:xfrm>
        </p:spPr>
        <p:txBody>
          <a:bodyPr>
            <a:normAutofit fontScale="62500" lnSpcReduction="20000"/>
          </a:bodyPr>
          <a:lstStyle/>
          <a:p>
            <a:r>
              <a:rPr lang="en-CA" dirty="0" smtClean="0"/>
              <a:t>Unlike solar, atmospheric, reactor or geo-neutrinos... SN neutrinos are not always there</a:t>
            </a:r>
          </a:p>
          <a:p>
            <a:r>
              <a:rPr lang="en-CA" dirty="0" smtClean="0"/>
              <a:t>Unlike accelerator neutrinos we don’t know when they are coming</a:t>
            </a:r>
          </a:p>
          <a:p>
            <a:r>
              <a:rPr lang="en-CA" dirty="0" smtClean="0"/>
              <a:t>Unlike appearance or disappearance experiments the “beam” contains all flavours ~ equally</a:t>
            </a:r>
          </a:p>
          <a:p>
            <a:r>
              <a:rPr lang="en-CA" dirty="0" smtClean="0"/>
              <a:t>The beam is a primary beam (not tertiary as for atmospheric or accelerator neutrinos) and the energy spectrum has direct physics content</a:t>
            </a:r>
          </a:p>
          <a:p>
            <a:r>
              <a:rPr lang="en-CA" dirty="0" smtClean="0"/>
              <a:t>The intensity of the beam has a probable value but could differ by more than 2 orders of magnitude</a:t>
            </a:r>
          </a:p>
          <a:p>
            <a:r>
              <a:rPr lang="en-CA" dirty="0" smtClean="0"/>
              <a:t>They have their own characteristic range of energies determined by core collapse physics and SN1987A confirms that we have some understanding of that</a:t>
            </a:r>
          </a:p>
          <a:p>
            <a:r>
              <a:rPr lang="en-CA" dirty="0" smtClean="0"/>
              <a:t>Energies are “thermal” described by Fermi-Dirac function modified by a pinching parameter or chemical potential, at least initially, and are imprinted with further physics processes of great interest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en-US" sz="3600" kern="1200" dirty="0" smtClean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HALO  -  a Helium and Lead Observatory</a:t>
            </a:r>
            <a:endParaRPr lang="en-CA" dirty="0">
              <a:effectLst>
                <a:outerShdw blurRad="114300" dist="381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1E3B-7BEB-4E83-BC99-B46336D21B51}" type="slidenum">
              <a:rPr lang="en-CA" altLang="en-US" smtClean="0"/>
              <a:pPr/>
              <a:t>11</a:t>
            </a:fld>
            <a:endParaRPr lang="en-CA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dirty="0" smtClean="0"/>
              <a:t>October 4, 2012</a:t>
            </a:r>
            <a:endParaRPr lang="en-CA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 altLang="en-US" smtClean="0"/>
              <a:t>NNN 2012 - Fermilab</a:t>
            </a:r>
            <a:endParaRPr lang="en-CA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643218"/>
            <a:ext cx="3200400" cy="269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81000" y="2716411"/>
            <a:ext cx="4800601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+mn-lt"/>
              </a:rPr>
              <a:t>“Helium” </a:t>
            </a:r>
            <a:r>
              <a:rPr lang="en-US" dirty="0">
                <a:latin typeface="+mn-lt"/>
              </a:rPr>
              <a:t>– because of the availability of the </a:t>
            </a:r>
            <a:r>
              <a:rPr lang="en-US" baseline="30000" dirty="0">
                <a:latin typeface="+mn-lt"/>
              </a:rPr>
              <a:t>3</a:t>
            </a:r>
            <a:r>
              <a:rPr lang="en-US" dirty="0">
                <a:latin typeface="+mn-lt"/>
              </a:rPr>
              <a:t>He neutron detectors from </a:t>
            </a:r>
            <a:r>
              <a:rPr lang="en-US" dirty="0" smtClean="0">
                <a:latin typeface="+mn-lt"/>
              </a:rPr>
              <a:t>the final phase of SNO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      </a:t>
            </a:r>
            <a:r>
              <a:rPr lang="en-US" dirty="0" smtClean="0">
                <a:latin typeface="+mn-lt"/>
              </a:rPr>
              <a:t>+</a:t>
            </a:r>
          </a:p>
          <a:p>
            <a:r>
              <a:rPr lang="en-US" dirty="0" smtClean="0">
                <a:solidFill>
                  <a:srgbClr val="0070C0"/>
                </a:solidFill>
                <a:latin typeface="+mn-lt"/>
              </a:rPr>
              <a:t>“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Lead”  </a:t>
            </a:r>
            <a:r>
              <a:rPr lang="en-US" dirty="0">
                <a:latin typeface="+mn-lt"/>
              </a:rPr>
              <a:t>– because of high </a:t>
            </a:r>
            <a:r>
              <a:rPr lang="en-US" dirty="0">
                <a:latin typeface="+mn-lt"/>
                <a:sym typeface="Symbol" pitchFamily="18" charset="2"/>
              </a:rPr>
              <a:t>-</a:t>
            </a:r>
            <a:r>
              <a:rPr lang="en-US" dirty="0" err="1">
                <a:latin typeface="+mn-lt"/>
                <a:sym typeface="Symbol" pitchFamily="18" charset="2"/>
              </a:rPr>
              <a:t>Pb</a:t>
            </a:r>
            <a:r>
              <a:rPr lang="en-US" dirty="0">
                <a:latin typeface="+mn-lt"/>
                <a:sym typeface="Symbol" pitchFamily="18" charset="2"/>
              </a:rPr>
              <a:t> cross-sections, low n-capture cross-sections, </a:t>
            </a:r>
            <a:r>
              <a:rPr lang="en-US" dirty="0" smtClean="0">
                <a:latin typeface="+mn-lt"/>
                <a:sym typeface="Symbol" pitchFamily="18" charset="2"/>
              </a:rPr>
              <a:t> complementary sensitivity to water Cerenkov and liquid </a:t>
            </a:r>
            <a:r>
              <a:rPr lang="en-US" dirty="0" err="1" smtClean="0">
                <a:latin typeface="+mn-lt"/>
                <a:sym typeface="Symbol" pitchFamily="18" charset="2"/>
              </a:rPr>
              <a:t>scintillator</a:t>
            </a:r>
            <a:r>
              <a:rPr lang="en-US" dirty="0" smtClean="0">
                <a:latin typeface="+mn-lt"/>
                <a:sym typeface="Symbol" pitchFamily="18" charset="2"/>
              </a:rPr>
              <a:t> SN detectors</a:t>
            </a:r>
            <a:endParaRPr lang="en-US" dirty="0">
              <a:latin typeface="+mn-lt"/>
              <a:sym typeface="Symbol" pitchFamily="18" charset="2"/>
            </a:endParaRPr>
          </a:p>
          <a:p>
            <a:endParaRPr lang="en-US" sz="1200" dirty="0"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5525869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+mn-lt"/>
                <a:sym typeface="Symbol" pitchFamily="18" charset="2"/>
              </a:rPr>
              <a:t>HALO</a:t>
            </a:r>
            <a:r>
              <a:rPr lang="en-US" dirty="0" smtClean="0">
                <a:solidFill>
                  <a:srgbClr val="0070C0"/>
                </a:solidFill>
                <a:latin typeface="+mn-lt"/>
                <a:sym typeface="Symbol" pitchFamily="18" charset="2"/>
              </a:rPr>
              <a:t> </a:t>
            </a:r>
            <a:r>
              <a:rPr lang="en-US" dirty="0" smtClean="0">
                <a:latin typeface="+mn-lt"/>
                <a:sym typeface="Symbol" pitchFamily="18" charset="2"/>
              </a:rPr>
              <a:t> is using lead blocks from a decommissioned cosmic ray monitoring station</a:t>
            </a:r>
            <a:endParaRPr lang="en-US" dirty="0">
              <a:latin typeface="+mn-lt"/>
              <a:sym typeface="Symbol" pitchFamily="18" charset="2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3400" y="1600200"/>
            <a:ext cx="6705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3225" indent="-298450" algn="ctr" defTabSz="457200">
              <a:spcBef>
                <a:spcPct val="200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600" dirty="0">
                <a:latin typeface="+mn-lt"/>
              </a:rPr>
              <a:t>A “SN detector of opportunity” / An evolution of </a:t>
            </a:r>
          </a:p>
          <a:p>
            <a:pPr marL="403225" indent="-298450" algn="ctr" defTabSz="457200">
              <a:spcBef>
                <a:spcPct val="200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600" dirty="0">
                <a:latin typeface="+mn-lt"/>
              </a:rPr>
              <a:t>LAND – the Lead Astronomical Neutrino Detector, </a:t>
            </a:r>
          </a:p>
          <a:p>
            <a:pPr marL="403225" indent="-298450" algn="ctr" defTabSz="457200">
              <a:spcBef>
                <a:spcPct val="200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600" dirty="0">
                <a:latin typeface="+mn-lt"/>
              </a:rPr>
              <a:t>C.K. Hargrove et al., </a:t>
            </a:r>
            <a:r>
              <a:rPr lang="en-GB" sz="1600" dirty="0" err="1">
                <a:latin typeface="+mn-lt"/>
              </a:rPr>
              <a:t>Astropart</a:t>
            </a:r>
            <a:r>
              <a:rPr lang="en-GB" sz="1600" dirty="0">
                <a:latin typeface="+mn-lt"/>
              </a:rPr>
              <a:t>. Phys. 5 183, 1996.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1E3B-7BEB-4E83-BC99-B46336D21B51}" type="slidenum">
              <a:rPr lang="en-CA" altLang="en-US" smtClean="0"/>
              <a:pPr/>
              <a:t>12</a:t>
            </a:fld>
            <a:endParaRPr lang="en-CA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smtClean="0"/>
              <a:t>October 4, 2012</a:t>
            </a:r>
            <a:endParaRPr lang="en-CA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 altLang="en-US" smtClean="0"/>
              <a:t>NNN 2012 - Fermilab</a:t>
            </a:r>
            <a:endParaRPr lang="en-CA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4778834"/>
            <a:ext cx="32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With assistance this past year from:</a:t>
            </a:r>
          </a:p>
          <a:p>
            <a:pPr lvl="1">
              <a:buFont typeface="Wingdings" pitchFamily="2" charset="2"/>
              <a:buChar char="§"/>
            </a:pPr>
            <a:r>
              <a:rPr lang="en-CA" sz="1200" dirty="0" smtClean="0"/>
              <a:t> Anne-</a:t>
            </a:r>
            <a:r>
              <a:rPr lang="en-CA" sz="1200" dirty="0" err="1" smtClean="0"/>
              <a:t>Mareike</a:t>
            </a:r>
            <a:r>
              <a:rPr lang="en-CA" sz="1200" dirty="0" smtClean="0"/>
              <a:t> Chu – TU Dresden</a:t>
            </a:r>
          </a:p>
          <a:p>
            <a:pPr lvl="1">
              <a:buFont typeface="Wingdings" pitchFamily="2" charset="2"/>
              <a:buChar char="§"/>
            </a:pPr>
            <a:r>
              <a:rPr lang="en-CA" sz="1200" dirty="0" smtClean="0"/>
              <a:t> </a:t>
            </a:r>
            <a:r>
              <a:rPr lang="en-CA" sz="1200" dirty="0" smtClean="0"/>
              <a:t>Nikki Sanford – Duke University</a:t>
            </a:r>
            <a:endParaRPr lang="en-CA" sz="1200" dirty="0" smtClean="0"/>
          </a:p>
          <a:p>
            <a:pPr lvl="1">
              <a:buFont typeface="Wingdings" pitchFamily="2" charset="2"/>
              <a:buChar char="§"/>
            </a:pPr>
            <a:r>
              <a:rPr lang="en-CA" sz="1200" dirty="0" smtClean="0"/>
              <a:t> Andre-Philippe </a:t>
            </a:r>
            <a:r>
              <a:rPr lang="en-CA" sz="1200" dirty="0" smtClean="0"/>
              <a:t>Olds – Laurentian U.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5638800" cy="12954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600" kern="1200" dirty="0" smtClean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The HALO Collaboration</a:t>
            </a:r>
            <a:r>
              <a:rPr lang="en-CA" sz="3600" kern="1200" dirty="0" smtClean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CA" sz="3600" kern="1200" dirty="0">
              <a:ln w="6350">
                <a:noFill/>
              </a:ln>
              <a:solidFill>
                <a:srgbClr val="00B0F0"/>
              </a:solidFill>
              <a:effectLst>
                <a:outerShdw blurRad="114300" dist="381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8" descr="UW logo.JPG"/>
          <p:cNvPicPr preferRelativeResize="0"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159" y="5791352"/>
            <a:ext cx="3895441" cy="380848"/>
          </a:xfrm>
          <a:prstGeom prst="rect">
            <a:avLst/>
          </a:prstGeom>
        </p:spPr>
      </p:pic>
      <p:pic>
        <p:nvPicPr>
          <p:cNvPr id="10" name="Picture 9" descr="TRIUMFnewlogo07.jpg"/>
          <p:cNvPicPr preferRelativeResize="0"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4159" y="5372252"/>
            <a:ext cx="1245899" cy="380848"/>
          </a:xfrm>
          <a:prstGeom prst="rect">
            <a:avLst/>
          </a:prstGeom>
        </p:spPr>
      </p:pic>
      <p:pic>
        <p:nvPicPr>
          <p:cNvPr id="11" name="Picture 10" descr="Armstrong logo.JPG"/>
          <p:cNvPicPr preferRelativeResize="0"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4159" y="1600352"/>
            <a:ext cx="2161615" cy="380848"/>
          </a:xfrm>
          <a:prstGeom prst="rect">
            <a:avLst/>
          </a:prstGeom>
        </p:spPr>
      </p:pic>
      <p:pic>
        <p:nvPicPr>
          <p:cNvPr id="12" name="Picture 11" descr="dresden logo.jpg"/>
          <p:cNvPicPr preferRelativeResize="0"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4159" y="2451252"/>
            <a:ext cx="1297630" cy="380848"/>
          </a:xfrm>
          <a:prstGeom prst="rect">
            <a:avLst/>
          </a:prstGeom>
        </p:spPr>
      </p:pic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524159" y="4940452"/>
          <a:ext cx="850900" cy="385762"/>
        </p:xfrm>
        <a:graphic>
          <a:graphicData uri="http://schemas.openxmlformats.org/presentationml/2006/ole">
            <p:oleObj spid="_x0000_s37890" name="Document" r:id="rId7" imgW="9888330" imgH="4505954" progId="Word.Document.8">
              <p:embed/>
            </p:oleObj>
          </a:graphicData>
        </a:graphic>
      </p:graphicFrame>
      <p:pic>
        <p:nvPicPr>
          <p:cNvPr id="14" name="Picture 83"/>
          <p:cNvPicPr preferRelativeResize="0"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4159" y="3213252"/>
            <a:ext cx="2568759" cy="50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 descr="Digipen logo.JPG"/>
          <p:cNvPicPr preferRelativeResize="0"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4159" y="2025954"/>
            <a:ext cx="1448644" cy="380848"/>
          </a:xfrm>
          <a:prstGeom prst="rect">
            <a:avLst/>
          </a:prstGeom>
        </p:spPr>
      </p:pic>
      <p:pic>
        <p:nvPicPr>
          <p:cNvPr id="16" name="Picture 15" descr="LANL logo.JPG"/>
          <p:cNvPicPr preferRelativeResize="0"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4159" y="3695852"/>
            <a:ext cx="820939" cy="380848"/>
          </a:xfrm>
          <a:prstGeom prst="rect">
            <a:avLst/>
          </a:prstGeom>
        </p:spPr>
      </p:pic>
      <p:pic>
        <p:nvPicPr>
          <p:cNvPr id="17" name="Picture 16" descr="UMD-Logo_Maroon.jpg"/>
          <p:cNvPicPr preferRelativeResize="0"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24159" y="4115104"/>
            <a:ext cx="569870" cy="380848"/>
          </a:xfrm>
          <a:prstGeom prst="rect">
            <a:avLst/>
          </a:prstGeom>
        </p:spPr>
      </p:pic>
      <p:pic>
        <p:nvPicPr>
          <p:cNvPr id="18" name="Picture 17" descr="UNC_logo_542.jpg"/>
          <p:cNvPicPr preferRelativeResize="0"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4159" y="4508804"/>
            <a:ext cx="1347615" cy="380848"/>
          </a:xfrm>
          <a:prstGeom prst="rect">
            <a:avLst/>
          </a:prstGeom>
        </p:spPr>
      </p:pic>
      <p:pic>
        <p:nvPicPr>
          <p:cNvPr id="19" name="Picture 18" descr="Duke logo.JPG"/>
          <p:cNvPicPr preferRelativeResize="0"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27215" y="2870352"/>
            <a:ext cx="835144" cy="3808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58046" y="152400"/>
            <a:ext cx="166675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124200" y="1883232"/>
            <a:ext cx="592096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Group 29"/>
          <p:cNvGrpSpPr/>
          <p:nvPr/>
        </p:nvGrpSpPr>
        <p:grpSpPr>
          <a:xfrm>
            <a:off x="6989852" y="4856252"/>
            <a:ext cx="1696948" cy="648094"/>
            <a:chOff x="6913652" y="4928170"/>
            <a:chExt cx="1696948" cy="648094"/>
          </a:xfrm>
        </p:grpSpPr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>
              <a:off x="7020444" y="5146496"/>
              <a:ext cx="1590156" cy="429768"/>
              <a:chOff x="666749" y="29741019"/>
              <a:chExt cx="5475288" cy="1581150"/>
            </a:xfrm>
          </p:grpSpPr>
          <p:pic>
            <p:nvPicPr>
              <p:cNvPr id="27" name="Picture 27" descr="nserc_crsng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666749" y="29936283"/>
                <a:ext cx="3324225" cy="1212850"/>
              </a:xfrm>
              <a:prstGeom prst="rect">
                <a:avLst/>
              </a:prstGeom>
              <a:noFill/>
            </p:spPr>
          </p:pic>
          <p:pic>
            <p:nvPicPr>
              <p:cNvPr id="26" name="Picture 25" descr="nsf4c.gif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4560887" y="29741019"/>
                <a:ext cx="1581150" cy="1581150"/>
              </a:xfrm>
              <a:prstGeom prst="rect">
                <a:avLst/>
              </a:prstGeom>
            </p:spPr>
          </p:pic>
        </p:grpSp>
        <p:sp>
          <p:nvSpPr>
            <p:cNvPr id="29" name="TextBox 28"/>
            <p:cNvSpPr txBox="1"/>
            <p:nvPr/>
          </p:nvSpPr>
          <p:spPr>
            <a:xfrm>
              <a:off x="6913652" y="4928170"/>
              <a:ext cx="9525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200" dirty="0" smtClean="0"/>
                <a:t>Funded by:</a:t>
              </a:r>
            </a:p>
            <a:p>
              <a:endParaRPr lang="en-CA" sz="1200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553200" y="5715000"/>
            <a:ext cx="2319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rgbClr val="00B0F0"/>
                </a:solidFill>
                <a:effectLst>
                  <a:outerShdw blurRad="1143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halo.snolab.ca</a:t>
            </a:r>
            <a:endParaRPr lang="en-CA" sz="2400" b="1" dirty="0">
              <a:solidFill>
                <a:srgbClr val="00B0F0"/>
              </a:solidFill>
              <a:effectLst>
                <a:outerShdw blurRad="1143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CA" sz="3600" kern="1200" dirty="0" smtClean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Comparative </a:t>
            </a:r>
            <a:r>
              <a:rPr lang="el-GR" sz="3600" kern="1200" dirty="0" smtClean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ν</a:t>
            </a:r>
            <a:r>
              <a:rPr lang="en-CA" sz="3600" kern="1200" dirty="0" smtClean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-nuclear cross-sections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1E3B-7BEB-4E83-BC99-B46336D21B51}" type="slidenum">
              <a:rPr lang="en-CA" altLang="en-US" smtClean="0"/>
              <a:pPr/>
              <a:t>13</a:t>
            </a:fld>
            <a:endParaRPr lang="en-CA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smtClean="0"/>
              <a:t>October 4, 2012</a:t>
            </a:r>
            <a:endParaRPr lang="en-CA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 altLang="en-US" smtClean="0"/>
              <a:t>NNN 2012 - Fermilab</a:t>
            </a:r>
            <a:endParaRPr lang="en-CA" alt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5076825" cy="437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10200" y="5638800"/>
            <a:ext cx="140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Kate </a:t>
            </a:r>
            <a:r>
              <a:rPr lang="en-CA" sz="1400" dirty="0" err="1" smtClean="0"/>
              <a:t>Scholberg</a:t>
            </a:r>
            <a:endParaRPr lang="en-CA" sz="1400" dirty="0" smtClean="0"/>
          </a:p>
          <a:p>
            <a:r>
              <a:rPr lang="en-CA" sz="1400" dirty="0" err="1" smtClean="0"/>
              <a:t>SNOwGLoBES</a:t>
            </a:r>
            <a:endParaRPr lang="en-CA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1524000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</a:t>
            </a:r>
            <a:r>
              <a:rPr lang="pt-BR" dirty="0" smtClean="0"/>
              <a:t>hresholds </a:t>
            </a:r>
          </a:p>
          <a:p>
            <a:r>
              <a:rPr lang="pt-BR" dirty="0" smtClean="0"/>
              <a:t>NC 1n </a:t>
            </a:r>
            <a:r>
              <a:rPr lang="pt-BR" dirty="0" smtClean="0"/>
              <a:t>7.4 MeV</a:t>
            </a:r>
          </a:p>
          <a:p>
            <a:r>
              <a:rPr lang="pt-BR" dirty="0" smtClean="0"/>
              <a:t>CC </a:t>
            </a:r>
            <a:r>
              <a:rPr lang="pt-BR" dirty="0" smtClean="0"/>
              <a:t>1n </a:t>
            </a:r>
            <a:r>
              <a:rPr lang="pt-BR" dirty="0" smtClean="0"/>
              <a:t>10.7 MeV</a:t>
            </a:r>
          </a:p>
          <a:p>
            <a:r>
              <a:rPr lang="pt-BR" dirty="0" smtClean="0"/>
              <a:t>NC </a:t>
            </a:r>
            <a:r>
              <a:rPr lang="pt-BR" dirty="0" smtClean="0"/>
              <a:t>2n </a:t>
            </a:r>
            <a:r>
              <a:rPr lang="pt-BR" dirty="0" smtClean="0"/>
              <a:t>14.4 MeV</a:t>
            </a:r>
          </a:p>
          <a:p>
            <a:r>
              <a:rPr lang="pt-BR" dirty="0" smtClean="0"/>
              <a:t>CC </a:t>
            </a:r>
            <a:r>
              <a:rPr lang="pt-BR" dirty="0" smtClean="0"/>
              <a:t>2n </a:t>
            </a:r>
            <a:r>
              <a:rPr lang="pt-BR" dirty="0" smtClean="0"/>
              <a:t>18.6 MeV</a:t>
            </a:r>
            <a:endParaRPr lang="en-CA" dirty="0"/>
          </a:p>
        </p:txBody>
      </p:sp>
      <p:pic>
        <p:nvPicPr>
          <p:cNvPr id="10" name="Picture 4" descr="SN1987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020484" y="2317127"/>
            <a:ext cx="2235799" cy="376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CA" sz="3600" kern="1200" dirty="0" err="1" smtClean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Pb</a:t>
            </a:r>
            <a:r>
              <a:rPr lang="en-CA" sz="3600" kern="1200" dirty="0" smtClean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 nuclear physics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1E3B-7BEB-4E83-BC99-B46336D21B51}" type="slidenum">
              <a:rPr lang="en-CA" altLang="en-US" smtClean="0"/>
              <a:pPr/>
              <a:t>14</a:t>
            </a:fld>
            <a:endParaRPr lang="en-CA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smtClean="0"/>
              <a:t>October 4, 2012</a:t>
            </a:r>
            <a:endParaRPr lang="en-CA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 altLang="en-US" smtClean="0"/>
              <a:t>NNN 2012 - Fermilab</a:t>
            </a:r>
            <a:endParaRPr lang="en-CA" altLang="en-US" dirty="0"/>
          </a:p>
        </p:txBody>
      </p:sp>
      <p:sp>
        <p:nvSpPr>
          <p:cNvPr id="7" name="Content Placeholder 8"/>
          <p:cNvSpPr txBox="1">
            <a:spLocks/>
          </p:cNvSpPr>
          <p:nvPr/>
        </p:nvSpPr>
        <p:spPr bwMode="auto">
          <a:xfrm>
            <a:off x="457200" y="1600200"/>
            <a:ext cx="5867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C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Z increases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ν</a:t>
            </a:r>
            <a:r>
              <a:rPr kumimoji="0" lang="en-CA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e</a:t>
            </a:r>
            <a:r>
              <a:rPr kumimoji="0" lang="en-C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 </a:t>
            </a:r>
            <a:r>
              <a:rPr kumimoji="0" lang="en-C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CC cross-sections relative to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ν</a:t>
            </a:r>
            <a:r>
              <a:rPr kumimoji="0" lang="en-CA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C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CC  and NC due to Coulomb enhancement.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C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CC and NC cross-sections are the largest of any reasonable material though thresholds are high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C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Neutron excess (N &gt; Z) Pauli blocks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C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C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further suppressing the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ν</a:t>
            </a:r>
            <a:r>
              <a:rPr kumimoji="0" lang="en-CA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C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CC channel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C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Results in flavour sensitivity complimentary to water Cerenkov and liquid scintillator detectors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C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Advantages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C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Coulomb barrier </a:t>
            </a:r>
            <a:r>
              <a:rPr kumimoji="0" lang="en-C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no (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Wingdings" pitchFamily="2" charset="2"/>
              </a:rPr>
              <a:t>α</a:t>
            </a:r>
            <a:r>
              <a:rPr kumimoji="0" lang="en-C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Wingdings" pitchFamily="2" charset="2"/>
              </a:rPr>
              <a:t>, n)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C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/>
                <a:sym typeface="Wingdings" pitchFamily="2" charset="2"/>
              </a:rPr>
              <a:t>Low neutron absorption cross-section (one of the lowest in the table of the isotopes)  a good medium for moderating neutrons down to epithermal energies</a:t>
            </a:r>
            <a:endParaRPr kumimoji="0" lang="en-CA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endParaRPr kumimoji="0" lang="en-CA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4" descr="image-1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124200"/>
            <a:ext cx="1905000" cy="2841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6134" y="1905000"/>
            <a:ext cx="3070266" cy="39732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cxnSp>
        <p:nvCxnSpPr>
          <p:cNvPr id="10" name="Straight Connector 9"/>
          <p:cNvCxnSpPr/>
          <p:nvPr/>
        </p:nvCxnSpPr>
        <p:spPr>
          <a:xfrm>
            <a:off x="893380" y="1960180"/>
            <a:ext cx="13716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483806" y="3494690"/>
            <a:ext cx="13716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2238"/>
            <a:ext cx="7696200" cy="12954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CA" sz="3600" kern="1200" dirty="0" smtClean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Flavour </a:t>
            </a:r>
            <a:r>
              <a:rPr lang="en-CA" sz="3600" kern="1200" dirty="0" smtClean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Sensitivities (subject to neutrino temperatures and thresholds)</a:t>
            </a:r>
            <a:endParaRPr lang="en-CA" sz="3600" kern="1200" dirty="0" smtClean="0">
              <a:ln w="6350">
                <a:noFill/>
              </a:ln>
              <a:solidFill>
                <a:srgbClr val="00B0F0"/>
              </a:solidFill>
              <a:effectLst>
                <a:outerShdw blurRad="114300" dist="381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1E3B-7BEB-4E83-BC99-B46336D21B51}" type="slidenum">
              <a:rPr lang="en-CA" altLang="en-US" smtClean="0"/>
              <a:pPr/>
              <a:t>15</a:t>
            </a:fld>
            <a:endParaRPr lang="en-CA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smtClean="0"/>
              <a:t>October 4, 2012</a:t>
            </a:r>
            <a:endParaRPr lang="en-CA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 altLang="en-US" smtClean="0"/>
              <a:t>NNN 2012 - Fermilab</a:t>
            </a:r>
            <a:endParaRPr lang="en-CA" altLang="en-US" dirty="0"/>
          </a:p>
        </p:txBody>
      </p:sp>
      <p:pic>
        <p:nvPicPr>
          <p:cNvPr id="7" name="Picture 6" descr="LAr pie chart 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743" y="3875312"/>
            <a:ext cx="2341057" cy="2278461"/>
          </a:xfrm>
          <a:prstGeom prst="rect">
            <a:avLst/>
          </a:prstGeom>
        </p:spPr>
      </p:pic>
      <p:pic>
        <p:nvPicPr>
          <p:cNvPr id="8" name="Picture 7" descr="WC pie char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447800"/>
            <a:ext cx="2286000" cy="2184533"/>
          </a:xfrm>
          <a:prstGeom prst="rect">
            <a:avLst/>
          </a:prstGeom>
        </p:spPr>
      </p:pic>
      <p:pic>
        <p:nvPicPr>
          <p:cNvPr id="9" name="Picture 8" descr="Lead pie char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9000" y="2677886"/>
            <a:ext cx="2286000" cy="21515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24400" y="3135084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NC</a:t>
            </a:r>
            <a:endParaRPr lang="en-C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50189" y="3881735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Times New Roman"/>
                <a:cs typeface="Times New Roman"/>
              </a:rPr>
              <a:t>ν</a:t>
            </a:r>
            <a:r>
              <a:rPr lang="en-CA" sz="2400" baseline="-25000" dirty="0" smtClean="0">
                <a:latin typeface="Times New Roman"/>
                <a:cs typeface="Times New Roman"/>
              </a:rPr>
              <a:t>e</a:t>
            </a:r>
            <a:r>
              <a:rPr lang="en-CA" sz="2400" dirty="0" smtClean="0">
                <a:latin typeface="Times New Roman"/>
                <a:cs typeface="Times New Roman"/>
              </a:rPr>
              <a:t> CC</a:t>
            </a:r>
            <a:endParaRPr lang="en-CA" sz="2400" baseline="-25000" dirty="0"/>
          </a:p>
        </p:txBody>
      </p:sp>
      <p:grpSp>
        <p:nvGrpSpPr>
          <p:cNvPr id="12" name="Group 21"/>
          <p:cNvGrpSpPr/>
          <p:nvPr/>
        </p:nvGrpSpPr>
        <p:grpSpPr>
          <a:xfrm>
            <a:off x="881105" y="2699656"/>
            <a:ext cx="902811" cy="461665"/>
            <a:chOff x="6900905" y="3124200"/>
            <a:chExt cx="902811" cy="461665"/>
          </a:xfrm>
        </p:grpSpPr>
        <p:sp>
          <p:nvSpPr>
            <p:cNvPr id="13" name="TextBox 12"/>
            <p:cNvSpPr txBox="1"/>
            <p:nvPr/>
          </p:nvSpPr>
          <p:spPr>
            <a:xfrm>
              <a:off x="6900905" y="3124200"/>
              <a:ext cx="9028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>
                  <a:latin typeface="Times New Roman"/>
                  <a:cs typeface="Times New Roman"/>
                </a:rPr>
                <a:t>ν</a:t>
              </a:r>
              <a:r>
                <a:rPr lang="en-CA" sz="2400" baseline="-25000" dirty="0" smtClean="0">
                  <a:latin typeface="Times New Roman"/>
                  <a:cs typeface="Times New Roman"/>
                </a:rPr>
                <a:t>e</a:t>
              </a:r>
              <a:r>
                <a:rPr lang="en-CA" sz="2400" dirty="0" smtClean="0">
                  <a:latin typeface="Times New Roman"/>
                  <a:cs typeface="Times New Roman"/>
                </a:rPr>
                <a:t> CC</a:t>
              </a:r>
              <a:endParaRPr lang="en-CA" sz="2400" baseline="-250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945086" y="3254830"/>
              <a:ext cx="22860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412138" y="357577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ES</a:t>
            </a:r>
            <a:endParaRPr lang="en-C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90800" y="1752600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Water</a:t>
            </a:r>
          </a:p>
          <a:p>
            <a:r>
              <a:rPr lang="en-CA" dirty="0" smtClean="0"/>
              <a:t>Cherenkov</a:t>
            </a:r>
            <a:endParaRPr lang="en-CA" dirty="0"/>
          </a:p>
        </p:txBody>
      </p:sp>
      <p:grpSp>
        <p:nvGrpSpPr>
          <p:cNvPr id="17" name="Group 16"/>
          <p:cNvGrpSpPr/>
          <p:nvPr/>
        </p:nvGrpSpPr>
        <p:grpSpPr>
          <a:xfrm>
            <a:off x="5456540" y="1480458"/>
            <a:ext cx="3350002" cy="2148361"/>
            <a:chOff x="4618340" y="1480458"/>
            <a:chExt cx="3350002" cy="2148361"/>
          </a:xfrm>
        </p:grpSpPr>
        <p:pic>
          <p:nvPicPr>
            <p:cNvPr id="18" name="Picture 17" descr="snoplus pie chart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82342" y="1480458"/>
              <a:ext cx="2286000" cy="21483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162800" y="2405744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dirty="0" smtClean="0">
                  <a:latin typeface="Times New Roman" pitchFamily="18" charset="0"/>
                  <a:cs typeface="Times New Roman" pitchFamily="18" charset="0"/>
                </a:rPr>
                <a:t>NC</a:t>
              </a:r>
              <a:endParaRPr lang="en-CA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18340" y="1715869"/>
              <a:ext cx="12490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Liquid</a:t>
              </a:r>
            </a:p>
            <a:p>
              <a:r>
                <a:rPr lang="en-CA" dirty="0" err="1" smtClean="0"/>
                <a:t>Scintillator</a:t>
              </a:r>
              <a:endParaRPr lang="en-CA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590800" y="5029200"/>
            <a:ext cx="18389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Liquid</a:t>
            </a:r>
          </a:p>
          <a:p>
            <a:r>
              <a:rPr lang="en-CA" dirty="0" smtClean="0"/>
              <a:t>Argon</a:t>
            </a:r>
            <a:endParaRPr lang="en-CA" dirty="0"/>
          </a:p>
          <a:p>
            <a:r>
              <a:rPr lang="en-CA" dirty="0" smtClean="0"/>
              <a:t>(needs updating</a:t>
            </a:r>
          </a:p>
          <a:p>
            <a:r>
              <a:rPr lang="en-CA" dirty="0" smtClean="0"/>
              <a:t>for large </a:t>
            </a:r>
            <a:r>
              <a:rPr lang="el-GR" dirty="0" smtClean="0">
                <a:latin typeface="Times New Roman"/>
                <a:cs typeface="Times New Roman"/>
              </a:rPr>
              <a:t>θ</a:t>
            </a:r>
            <a:r>
              <a:rPr lang="en-CA" baseline="-25000" dirty="0" smtClean="0">
                <a:latin typeface="+mn-lt"/>
                <a:cs typeface="Times New Roman"/>
              </a:rPr>
              <a:t>13</a:t>
            </a:r>
            <a:r>
              <a:rPr lang="en-CA" dirty="0" smtClean="0">
                <a:latin typeface="+mn-lt"/>
                <a:cs typeface="Times New Roman"/>
              </a:rPr>
              <a:t>)</a:t>
            </a:r>
            <a:endParaRPr lang="en-CA" dirty="0" smtClean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91000" y="488846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Lead</a:t>
            </a:r>
            <a:endParaRPr lang="en-CA" dirty="0"/>
          </a:p>
        </p:txBody>
      </p:sp>
      <p:pic>
        <p:nvPicPr>
          <p:cNvPr id="23" name="Picture 22" descr="Fe pie chart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77000" y="3886200"/>
            <a:ext cx="2412043" cy="225742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620000" y="5269468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NC</a:t>
            </a:r>
            <a:endParaRPr lang="en-C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43000" y="5334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NC</a:t>
            </a:r>
            <a:endParaRPr lang="en-C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3400" y="4147456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Times New Roman"/>
                <a:cs typeface="Times New Roman"/>
              </a:rPr>
              <a:t>ν</a:t>
            </a:r>
            <a:r>
              <a:rPr lang="en-CA" sz="2400" baseline="-25000" dirty="0" smtClean="0">
                <a:latin typeface="Times New Roman"/>
                <a:cs typeface="Times New Roman"/>
              </a:rPr>
              <a:t>e</a:t>
            </a:r>
            <a:r>
              <a:rPr lang="en-CA" sz="2400" dirty="0" smtClean="0">
                <a:latin typeface="Times New Roman"/>
                <a:cs typeface="Times New Roman"/>
              </a:rPr>
              <a:t> CC</a:t>
            </a:r>
            <a:endParaRPr lang="en-CA" sz="2400" baseline="-25000" dirty="0"/>
          </a:p>
        </p:txBody>
      </p:sp>
      <p:grpSp>
        <p:nvGrpSpPr>
          <p:cNvPr id="27" name="Group 21"/>
          <p:cNvGrpSpPr/>
          <p:nvPr/>
        </p:nvGrpSpPr>
        <p:grpSpPr>
          <a:xfrm>
            <a:off x="6705600" y="2362200"/>
            <a:ext cx="902811" cy="461665"/>
            <a:chOff x="6858000" y="3200400"/>
            <a:chExt cx="902811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6858000" y="3200400"/>
              <a:ext cx="9028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>
                  <a:latin typeface="Times New Roman"/>
                  <a:cs typeface="Times New Roman"/>
                </a:rPr>
                <a:t>ν</a:t>
              </a:r>
              <a:r>
                <a:rPr lang="en-CA" sz="2400" baseline="-25000" dirty="0" smtClean="0">
                  <a:latin typeface="Times New Roman"/>
                  <a:cs typeface="Times New Roman"/>
                </a:rPr>
                <a:t>e</a:t>
              </a:r>
              <a:r>
                <a:rPr lang="en-CA" sz="2400" dirty="0" smtClean="0">
                  <a:latin typeface="Times New Roman"/>
                  <a:cs typeface="Times New Roman"/>
                </a:rPr>
                <a:t> CC</a:t>
              </a:r>
              <a:endParaRPr lang="en-CA" sz="2400" baseline="-25000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6901544" y="3341914"/>
              <a:ext cx="22860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6023539" y="506336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Iron</a:t>
            </a:r>
            <a:endParaRPr lang="en-CA" dirty="0"/>
          </a:p>
        </p:txBody>
      </p:sp>
      <p:sp>
        <p:nvSpPr>
          <p:cNvPr id="31" name="TextBox 30"/>
          <p:cNvSpPr txBox="1"/>
          <p:nvPr/>
        </p:nvSpPr>
        <p:spPr>
          <a:xfrm>
            <a:off x="1387360" y="115351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ES</a:t>
            </a:r>
            <a:endParaRPr lang="en-C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CA" sz="3200" kern="1200" dirty="0" smtClean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Neutron detection in HALO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419600" cy="4724400"/>
          </a:xfrm>
        </p:spPr>
        <p:txBody>
          <a:bodyPr/>
          <a:lstStyle/>
          <a:p>
            <a:r>
              <a:rPr lang="en-CA" sz="2000" dirty="0" smtClean="0"/>
              <a:t>Re-using SNO’s “NCD” </a:t>
            </a:r>
            <a:r>
              <a:rPr lang="en-CA" sz="2000" baseline="30000" dirty="0" smtClean="0"/>
              <a:t>3</a:t>
            </a:r>
            <a:r>
              <a:rPr lang="en-CA" sz="2000" dirty="0" smtClean="0"/>
              <a:t>He proportional counters</a:t>
            </a:r>
          </a:p>
          <a:p>
            <a:r>
              <a:rPr lang="en-CA" sz="2000" dirty="0" smtClean="0"/>
              <a:t>5 cm diameter x 3m in length, ultra-pure CVD Ni tube (600 micron wall thickness)</a:t>
            </a:r>
          </a:p>
          <a:p>
            <a:r>
              <a:rPr lang="en-CA" sz="2000" dirty="0" smtClean="0"/>
              <a:t>2.5 </a:t>
            </a:r>
            <a:r>
              <a:rPr lang="en-CA" sz="2000" dirty="0" err="1" smtClean="0"/>
              <a:t>atm</a:t>
            </a:r>
            <a:r>
              <a:rPr lang="en-CA" sz="2000" dirty="0" smtClean="0"/>
              <a:t> (85% </a:t>
            </a:r>
            <a:r>
              <a:rPr lang="en-CA" sz="2000" baseline="30000" dirty="0" smtClean="0"/>
              <a:t>3</a:t>
            </a:r>
            <a:r>
              <a:rPr lang="en-CA" sz="2000" dirty="0" smtClean="0"/>
              <a:t>He, 15% CF</a:t>
            </a:r>
            <a:r>
              <a:rPr lang="en-CA" sz="2000" baseline="-25000" dirty="0" smtClean="0"/>
              <a:t>4</a:t>
            </a:r>
            <a:r>
              <a:rPr lang="en-CA" sz="2000" dirty="0" smtClean="0"/>
              <a:t>, by pressure)</a:t>
            </a:r>
          </a:p>
          <a:p>
            <a:r>
              <a:rPr lang="en-CA" sz="2000" dirty="0" smtClean="0"/>
              <a:t>Refitted for HALO with new </a:t>
            </a:r>
            <a:r>
              <a:rPr lang="en-CA" sz="2000" dirty="0" err="1" smtClean="0"/>
              <a:t>endcaps</a:t>
            </a:r>
            <a:endParaRPr lang="en-CA" sz="2000" dirty="0" smtClean="0"/>
          </a:p>
          <a:p>
            <a:r>
              <a:rPr lang="en-CA" sz="2000" dirty="0" smtClean="0"/>
              <a:t>Four detectors with HDPE moderator tubes in each of 32 columns of lead rings</a:t>
            </a:r>
          </a:p>
          <a:p>
            <a:r>
              <a:rPr lang="en-CA" sz="2000" dirty="0" smtClean="0"/>
              <a:t>Gain matched and paired for 64 channels total of readout</a:t>
            </a:r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1E3B-7BEB-4E83-BC99-B46336D21B51}" type="slidenum">
              <a:rPr lang="en-CA" altLang="en-US" smtClean="0"/>
              <a:pPr/>
              <a:t>16</a:t>
            </a:fld>
            <a:endParaRPr lang="en-CA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smtClean="0"/>
              <a:t>October 4, 2012</a:t>
            </a:r>
            <a:endParaRPr lang="en-CA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 altLang="en-US" smtClean="0"/>
              <a:t>NNN 2012 - Fermilab</a:t>
            </a:r>
            <a:endParaRPr lang="en-CA" alt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980164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4244" y="1795210"/>
            <a:ext cx="3048000" cy="211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9538"/>
            <a:ext cx="5181600" cy="4411662"/>
          </a:xfrm>
        </p:spPr>
        <p:txBody>
          <a:bodyPr/>
          <a:lstStyle/>
          <a:p>
            <a:r>
              <a:rPr lang="en-CA" sz="1800" dirty="0" smtClean="0"/>
              <a:t>Neutron detection via </a:t>
            </a:r>
          </a:p>
          <a:p>
            <a:pPr>
              <a:buNone/>
            </a:pPr>
            <a:r>
              <a:rPr lang="en-CA" sz="1800" baseline="30000" dirty="0" smtClean="0">
                <a:solidFill>
                  <a:srgbClr val="FF0000"/>
                </a:solidFill>
              </a:rPr>
              <a:t>                  3</a:t>
            </a:r>
            <a:r>
              <a:rPr lang="en-CA" sz="1800" dirty="0" smtClean="0">
                <a:solidFill>
                  <a:srgbClr val="FF0000"/>
                </a:solidFill>
              </a:rPr>
              <a:t>He + n </a:t>
            </a:r>
            <a:r>
              <a:rPr lang="en-CA" sz="1800" dirty="0" smtClean="0">
                <a:solidFill>
                  <a:srgbClr val="FF0000"/>
                </a:solidFill>
                <a:sym typeface="Wingdings" pitchFamily="2" charset="2"/>
              </a:rPr>
              <a:t> p + t + 764 </a:t>
            </a:r>
            <a:r>
              <a:rPr lang="en-CA" sz="1800" dirty="0" err="1" smtClean="0">
                <a:solidFill>
                  <a:srgbClr val="FF0000"/>
                </a:solidFill>
                <a:sym typeface="Wingdings" pitchFamily="2" charset="2"/>
              </a:rPr>
              <a:t>keV</a:t>
            </a:r>
            <a:endParaRPr lang="en-CA" sz="1800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en-CA" sz="1800" dirty="0" smtClean="0">
                <a:sym typeface="Wingdings" pitchFamily="2" charset="2"/>
              </a:rPr>
              <a:t>764 </a:t>
            </a:r>
            <a:r>
              <a:rPr lang="en-CA" sz="1800" dirty="0" err="1" smtClean="0">
                <a:sym typeface="Wingdings" pitchFamily="2" charset="2"/>
              </a:rPr>
              <a:t>keV</a:t>
            </a:r>
            <a:r>
              <a:rPr lang="en-CA" sz="1800" dirty="0" smtClean="0">
                <a:sym typeface="Wingdings" pitchFamily="2" charset="2"/>
              </a:rPr>
              <a:t> FE peak plus LE tail due to wall effects</a:t>
            </a:r>
          </a:p>
          <a:p>
            <a:r>
              <a:rPr lang="el-GR" sz="1800" dirty="0" smtClean="0">
                <a:latin typeface="Times New Roman"/>
                <a:cs typeface="Times New Roman"/>
                <a:sym typeface="Wingdings" pitchFamily="2" charset="2"/>
              </a:rPr>
              <a:t>α</a:t>
            </a:r>
            <a:r>
              <a:rPr lang="en-CA" sz="1800" dirty="0" smtClean="0">
                <a:latin typeface="Times New Roman"/>
                <a:cs typeface="Times New Roman"/>
                <a:sym typeface="Wingdings" pitchFamily="2" charset="2"/>
              </a:rPr>
              <a:t>’s</a:t>
            </a:r>
            <a:r>
              <a:rPr lang="en-CA" sz="1800" dirty="0" smtClean="0">
                <a:sym typeface="Wingdings" pitchFamily="2" charset="2"/>
              </a:rPr>
              <a:t> present at rate of ~20 events per day for the entire array</a:t>
            </a:r>
          </a:p>
          <a:p>
            <a:r>
              <a:rPr lang="en-CA" sz="1800" dirty="0" smtClean="0">
                <a:sym typeface="Wingdings" pitchFamily="2" charset="2"/>
              </a:rPr>
              <a:t>Compton and beta events at low energies, especially with substantial lead shielding</a:t>
            </a:r>
          </a:p>
          <a:p>
            <a:r>
              <a:rPr lang="en-CA" sz="1800" dirty="0" smtClean="0">
                <a:sym typeface="Wingdings" pitchFamily="2" charset="2"/>
              </a:rPr>
              <a:t>Background n in room at level of 4000 fast plus 4000 thermal per m</a:t>
            </a:r>
            <a:r>
              <a:rPr lang="en-CA" sz="1800" baseline="30000" dirty="0" smtClean="0">
                <a:sym typeface="Wingdings" pitchFamily="2" charset="2"/>
              </a:rPr>
              <a:t>2</a:t>
            </a:r>
            <a:r>
              <a:rPr lang="en-CA" sz="1800" dirty="0" smtClean="0">
                <a:sym typeface="Wingdings" pitchFamily="2" charset="2"/>
              </a:rPr>
              <a:t> per day.</a:t>
            </a:r>
          </a:p>
          <a:p>
            <a:r>
              <a:rPr lang="en-CA" sz="1800" dirty="0" smtClean="0">
                <a:sym typeface="Wingdings" pitchFamily="2" charset="2"/>
              </a:rPr>
              <a:t>Cosmic </a:t>
            </a:r>
            <a:r>
              <a:rPr lang="en-CA" sz="1800" dirty="0" err="1" smtClean="0">
                <a:sym typeface="Wingdings" pitchFamily="2" charset="2"/>
              </a:rPr>
              <a:t>muons</a:t>
            </a:r>
            <a:r>
              <a:rPr lang="en-CA" sz="1800" dirty="0" smtClean="0">
                <a:sym typeface="Wingdings" pitchFamily="2" charset="2"/>
              </a:rPr>
              <a:t> &lt; 2 per day</a:t>
            </a:r>
          </a:p>
          <a:p>
            <a:r>
              <a:rPr lang="en-CA" sz="1800" dirty="0" smtClean="0">
                <a:sym typeface="Wingdings" pitchFamily="2" charset="2"/>
              </a:rPr>
              <a:t>Intrinsic tritium rate (18.6 </a:t>
            </a:r>
            <a:r>
              <a:rPr lang="en-CA" sz="1800" dirty="0" err="1" smtClean="0">
                <a:sym typeface="Wingdings" pitchFamily="2" charset="2"/>
              </a:rPr>
              <a:t>keV</a:t>
            </a:r>
            <a:r>
              <a:rPr lang="en-CA" sz="1800" dirty="0" smtClean="0">
                <a:sym typeface="Wingdings" pitchFamily="2" charset="2"/>
              </a:rPr>
              <a:t> endpoint) above 12 </a:t>
            </a:r>
            <a:r>
              <a:rPr lang="en-CA" sz="1800" dirty="0" err="1" smtClean="0">
                <a:sym typeface="Wingdings" pitchFamily="2" charset="2"/>
              </a:rPr>
              <a:t>keV</a:t>
            </a:r>
            <a:r>
              <a:rPr lang="en-CA" sz="1800" dirty="0" smtClean="0">
                <a:sym typeface="Wingdings" pitchFamily="2" charset="2"/>
              </a:rPr>
              <a:t> threshold ~10 Hz</a:t>
            </a:r>
          </a:p>
          <a:p>
            <a:r>
              <a:rPr lang="en-CA" sz="1800" dirty="0" smtClean="0">
                <a:sym typeface="Wingdings" pitchFamily="2" charset="2"/>
              </a:rPr>
              <a:t>Current neutron rate in HALO with incomplete shielding ~0.1 Hz</a:t>
            </a:r>
            <a:endParaRPr lang="en-C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1E3B-7BEB-4E83-BC99-B46336D21B51}" type="slidenum">
              <a:rPr lang="en-CA" altLang="en-US" smtClean="0"/>
              <a:pPr/>
              <a:t>17</a:t>
            </a:fld>
            <a:endParaRPr lang="en-CA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smtClean="0"/>
              <a:t>October 4, 2012</a:t>
            </a:r>
            <a:endParaRPr lang="en-CA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 altLang="en-US" dirty="0" smtClean="0"/>
              <a:t>NNN 2012 - </a:t>
            </a:r>
            <a:r>
              <a:rPr lang="en-CA" altLang="en-US" dirty="0" err="1" smtClean="0"/>
              <a:t>Fermilab</a:t>
            </a:r>
            <a:endParaRPr lang="en-CA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152886"/>
            <a:ext cx="3064266" cy="217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676400"/>
            <a:ext cx="2971800" cy="245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CA" sz="3200" kern="1200" dirty="0" smtClean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Neutron detection in HALO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600" kern="1200" dirty="0" smtClean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Supernova </a:t>
            </a:r>
            <a:r>
              <a:rPr lang="en-US" sz="3600" kern="1200" dirty="0" smtClean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signal in HALO </a:t>
            </a:r>
            <a:endParaRPr lang="en-CA" sz="3600" kern="1200" dirty="0" smtClean="0">
              <a:ln w="6350">
                <a:noFill/>
              </a:ln>
              <a:solidFill>
                <a:srgbClr val="00B0F0"/>
              </a:solidFill>
              <a:effectLst>
                <a:outerShdw blurRad="114300" dist="381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1E3B-7BEB-4E83-BC99-B46336D21B51}" type="slidenum">
              <a:rPr lang="en-CA" altLang="en-US" smtClean="0"/>
              <a:pPr/>
              <a:t>18</a:t>
            </a:fld>
            <a:endParaRPr lang="en-CA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smtClean="0"/>
              <a:t>October 4, 2012</a:t>
            </a:r>
            <a:endParaRPr lang="en-CA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 altLang="en-US" smtClean="0"/>
              <a:t>NNN 2012 - Fermilab</a:t>
            </a:r>
            <a:endParaRPr lang="en-CA" altLang="en-US" dirty="0"/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-28741" y="1600199"/>
            <a:ext cx="3208121" cy="1447799"/>
            <a:chOff x="147" y="3072"/>
            <a:chExt cx="2493" cy="1101"/>
          </a:xfrm>
        </p:grpSpPr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6" y="3072"/>
              <a:ext cx="2064" cy="1101"/>
            </a:xfrm>
            <a:prstGeom prst="rect">
              <a:avLst/>
            </a:prstGeom>
            <a:noFill/>
            <a:ln w="63500" algn="ctr">
              <a:noFill/>
              <a:miter lim="800000"/>
              <a:headEnd/>
              <a:tailEnd/>
            </a:ln>
            <a:effectLst/>
          </p:spPr>
        </p:pic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147" y="3089"/>
              <a:ext cx="414" cy="1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 dirty="0">
                  <a:solidFill>
                    <a:schemeClr val="accent5">
                      <a:lumMod val="50000"/>
                    </a:schemeClr>
                  </a:solidFill>
                  <a:latin typeface="Comic Sans MS" pitchFamily="66" charset="0"/>
                </a:rPr>
                <a:t>CC:</a:t>
              </a:r>
            </a:p>
            <a:p>
              <a:pPr algn="r"/>
              <a:endParaRPr lang="en-US" sz="1200" dirty="0">
                <a:solidFill>
                  <a:schemeClr val="accent2"/>
                </a:solidFill>
                <a:latin typeface="Comic Sans MS" pitchFamily="66" charset="0"/>
              </a:endParaRPr>
            </a:p>
            <a:p>
              <a:pPr algn="r"/>
              <a:endParaRPr lang="en-US" sz="2000" dirty="0">
                <a:solidFill>
                  <a:schemeClr val="accent2"/>
                </a:solidFill>
                <a:latin typeface="Comic Sans MS" pitchFamily="66" charset="0"/>
              </a:endParaRPr>
            </a:p>
            <a:p>
              <a:pPr algn="r"/>
              <a:r>
                <a:rPr lang="en-US" sz="1600" dirty="0">
                  <a:solidFill>
                    <a:schemeClr val="accent5">
                      <a:lumMod val="50000"/>
                    </a:schemeClr>
                  </a:solidFill>
                  <a:latin typeface="Comic Sans MS" pitchFamily="66" charset="0"/>
                </a:rPr>
                <a:t>NC:</a:t>
              </a:r>
            </a:p>
            <a:p>
              <a:pPr algn="r"/>
              <a:endParaRPr lang="en-US" sz="1600" dirty="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</p:grp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00400"/>
            <a:ext cx="2438400" cy="251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019100" y="1676400"/>
            <a:ext cx="6172200" cy="4529137"/>
          </a:xfrm>
        </p:spPr>
        <p:txBody>
          <a:bodyPr>
            <a:normAutofit fontScale="70000" lnSpcReduction="20000"/>
          </a:bodyPr>
          <a:lstStyle/>
          <a:p>
            <a:pPr marL="548640" lvl="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None/>
              <a:defRPr/>
            </a:pPr>
            <a:r>
              <a:rPr lang="en-US" sz="2600" kern="1200" dirty="0" smtClean="0"/>
              <a:t>In 79 </a:t>
            </a:r>
            <a:r>
              <a:rPr lang="en-US" sz="2600" kern="1200" dirty="0" err="1" smtClean="0"/>
              <a:t>tonnes</a:t>
            </a:r>
            <a:r>
              <a:rPr lang="en-US" sz="2600" kern="1200" dirty="0" smtClean="0"/>
              <a:t> of lead for a SN @ 10kpc</a:t>
            </a:r>
            <a:r>
              <a:rPr lang="en-US" sz="2600" kern="1200" baseline="30000" dirty="0" smtClean="0"/>
              <a:t>†</a:t>
            </a:r>
            <a:r>
              <a:rPr lang="en-US" sz="2600" kern="1200" dirty="0" smtClean="0"/>
              <a:t>,</a:t>
            </a:r>
          </a:p>
          <a:p>
            <a:pPr marL="548640" lvl="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None/>
              <a:defRPr/>
            </a:pPr>
            <a:endParaRPr lang="en-US" sz="2600" kern="1200" dirty="0" smtClean="0"/>
          </a:p>
          <a:p>
            <a:pPr marL="1133856" lvl="2" indent="-228600" fontAlgn="auto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95000"/>
              <a:buFont typeface="Wingdings"/>
              <a:buChar char=""/>
              <a:defRPr/>
            </a:pPr>
            <a:r>
              <a:rPr lang="en-US" kern="1200" dirty="0" smtClean="0"/>
              <a:t>Assuming FD distribution with </a:t>
            </a:r>
            <a:r>
              <a:rPr lang="en-US" kern="1200" dirty="0" smtClean="0">
                <a:solidFill>
                  <a:srgbClr val="FF0000"/>
                </a:solidFill>
              </a:rPr>
              <a:t>T=8 </a:t>
            </a:r>
            <a:r>
              <a:rPr lang="en-US" kern="1200" dirty="0" err="1" smtClean="0">
                <a:solidFill>
                  <a:srgbClr val="FF0000"/>
                </a:solidFill>
              </a:rPr>
              <a:t>MeV</a:t>
            </a:r>
            <a:r>
              <a:rPr lang="en-US" kern="1200" dirty="0" smtClean="0">
                <a:solidFill>
                  <a:srgbClr val="FF0000"/>
                </a:solidFill>
              </a:rPr>
              <a:t> </a:t>
            </a:r>
            <a:r>
              <a:rPr lang="en-US" kern="1200" dirty="0" smtClean="0"/>
              <a:t>for </a:t>
            </a:r>
            <a:r>
              <a:rPr lang="en-US" sz="2900" kern="1200" dirty="0" smtClean="0">
                <a:sym typeface="Symbol" pitchFamily="18" charset="2"/>
              </a:rPr>
              <a:t></a:t>
            </a:r>
            <a:r>
              <a:rPr lang="el-GR" kern="1200" baseline="-25000" dirty="0" smtClean="0"/>
              <a:t>μ</a:t>
            </a:r>
            <a:r>
              <a:rPr lang="en-US" kern="1200" dirty="0" smtClean="0"/>
              <a:t>’s, </a:t>
            </a:r>
            <a:r>
              <a:rPr lang="en-US" sz="2900" kern="1200" dirty="0" smtClean="0">
                <a:sym typeface="Symbol" pitchFamily="18" charset="2"/>
              </a:rPr>
              <a:t></a:t>
            </a:r>
            <a:r>
              <a:rPr lang="el-GR" kern="1200" baseline="-25000" dirty="0" smtClean="0"/>
              <a:t>τ</a:t>
            </a:r>
            <a:r>
              <a:rPr lang="en-US" kern="1200" dirty="0" smtClean="0"/>
              <a:t>’s.</a:t>
            </a:r>
          </a:p>
          <a:p>
            <a:pPr marL="1133856" lvl="2" indent="-228600" fontAlgn="auto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95000"/>
              <a:buFont typeface="Wingdings"/>
              <a:buChar char=""/>
              <a:defRPr/>
            </a:pPr>
            <a:r>
              <a:rPr lang="en-US" kern="1200" dirty="0" smtClean="0"/>
              <a:t>68 neutrons through </a:t>
            </a:r>
            <a:r>
              <a:rPr lang="en-US" sz="2900" kern="1200" dirty="0" smtClean="0">
                <a:sym typeface="Symbol" pitchFamily="18" charset="2"/>
              </a:rPr>
              <a:t></a:t>
            </a:r>
            <a:r>
              <a:rPr lang="en-US" kern="1200" baseline="-25000" dirty="0" smtClean="0"/>
              <a:t>e</a:t>
            </a:r>
            <a:r>
              <a:rPr lang="en-US" kern="1200" dirty="0" smtClean="0"/>
              <a:t> charged current channels</a:t>
            </a:r>
          </a:p>
          <a:p>
            <a:pPr marL="1353312" lvl="3" indent="-182880" fontAlgn="auto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100000"/>
              <a:buFont typeface="Wingdings 3"/>
              <a:buChar char=""/>
              <a:defRPr/>
            </a:pPr>
            <a:r>
              <a:rPr lang="en-US" sz="2300" dirty="0" smtClean="0"/>
              <a:t>30</a:t>
            </a:r>
            <a:r>
              <a:rPr lang="en-US" sz="2300" kern="1200" dirty="0" smtClean="0"/>
              <a:t> single neutrons</a:t>
            </a:r>
          </a:p>
          <a:p>
            <a:pPr marL="1353312" lvl="3" indent="-182880" fontAlgn="auto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100000"/>
              <a:buFont typeface="Wingdings 3"/>
              <a:buChar char=""/>
              <a:defRPr/>
            </a:pPr>
            <a:r>
              <a:rPr lang="en-US" sz="2300" kern="1200" dirty="0" smtClean="0"/>
              <a:t>19 double neutrons (38 total)</a:t>
            </a:r>
          </a:p>
          <a:p>
            <a:pPr marL="1133856" lvl="2" indent="-228600" fontAlgn="auto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95000"/>
              <a:buFont typeface="Wingdings"/>
              <a:buChar char=""/>
              <a:defRPr/>
            </a:pPr>
            <a:r>
              <a:rPr lang="en-US" kern="1200" dirty="0" smtClean="0"/>
              <a:t>20 neutrons through </a:t>
            </a:r>
            <a:r>
              <a:rPr lang="el-GR" kern="1200" dirty="0" smtClean="0"/>
              <a:t>ν</a:t>
            </a:r>
            <a:r>
              <a:rPr lang="en-US" kern="1200" baseline="-25000" dirty="0" smtClean="0"/>
              <a:t>x</a:t>
            </a:r>
            <a:r>
              <a:rPr lang="en-US" kern="1200" dirty="0" smtClean="0"/>
              <a:t> neutral current channels</a:t>
            </a:r>
          </a:p>
          <a:p>
            <a:pPr marL="1353312" lvl="3" indent="-182880" fontAlgn="auto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100000"/>
              <a:buFont typeface="Wingdings 3"/>
              <a:buChar char=""/>
              <a:defRPr/>
            </a:pPr>
            <a:r>
              <a:rPr lang="en-US" sz="2300" kern="1200" dirty="0" smtClean="0"/>
              <a:t>8 single neutrons</a:t>
            </a:r>
          </a:p>
          <a:p>
            <a:pPr marL="1353312" lvl="3" indent="-182880" fontAlgn="auto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100000"/>
              <a:buFont typeface="Wingdings 3"/>
              <a:buChar char=""/>
              <a:defRPr/>
            </a:pPr>
            <a:r>
              <a:rPr lang="en-US" sz="2300" kern="1200" dirty="0" smtClean="0"/>
              <a:t>6 double neutrons (12 total)</a:t>
            </a:r>
          </a:p>
          <a:p>
            <a:pPr marL="1353312" lvl="3" indent="-182880" fontAlgn="auto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100000"/>
              <a:buFont typeface="Wingdings 3"/>
              <a:buChar char=""/>
              <a:defRPr/>
            </a:pPr>
            <a:endParaRPr lang="en-US" sz="2300" kern="1200" dirty="0" smtClean="0"/>
          </a:p>
          <a:p>
            <a:pPr marL="548640" lvl="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None/>
              <a:defRPr/>
            </a:pPr>
            <a:r>
              <a:rPr lang="en-US" sz="2600" kern="1200" dirty="0" smtClean="0"/>
              <a:t>  ~ 88 neutrons liberated; </a:t>
            </a:r>
            <a:r>
              <a:rPr lang="en-US" sz="2600" kern="1200" dirty="0" err="1" smtClean="0">
                <a:solidFill>
                  <a:srgbClr val="FF0000"/>
                </a:solidFill>
              </a:rPr>
              <a:t>ie</a:t>
            </a:r>
            <a:r>
              <a:rPr lang="en-US" sz="2600" kern="1200" dirty="0" smtClean="0">
                <a:solidFill>
                  <a:srgbClr val="FF0000"/>
                </a:solidFill>
              </a:rPr>
              <a:t>. ~1.1 n/</a:t>
            </a:r>
            <a:r>
              <a:rPr lang="en-US" sz="2600" kern="1200" dirty="0" err="1" smtClean="0">
                <a:solidFill>
                  <a:srgbClr val="FF0000"/>
                </a:solidFill>
              </a:rPr>
              <a:t>tonne</a:t>
            </a:r>
            <a:r>
              <a:rPr lang="en-US" sz="2600" kern="1200" dirty="0" smtClean="0">
                <a:solidFill>
                  <a:srgbClr val="FF0000"/>
                </a:solidFill>
              </a:rPr>
              <a:t> of </a:t>
            </a:r>
            <a:r>
              <a:rPr lang="en-US" sz="2600" kern="1200" dirty="0" err="1" smtClean="0">
                <a:solidFill>
                  <a:srgbClr val="FF0000"/>
                </a:solidFill>
              </a:rPr>
              <a:t>Pb</a:t>
            </a:r>
            <a:endParaRPr lang="en-US" sz="2600" kern="1200" dirty="0" smtClean="0">
              <a:solidFill>
                <a:srgbClr val="FF0000"/>
              </a:solidFill>
            </a:endParaRPr>
          </a:p>
          <a:p>
            <a:pPr marL="548640" lvl="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None/>
              <a:defRPr/>
            </a:pPr>
            <a:endParaRPr lang="en-US" sz="1800" kern="1200" dirty="0" smtClean="0">
              <a:solidFill>
                <a:srgbClr val="FF0000"/>
              </a:solidFill>
            </a:endParaRPr>
          </a:p>
          <a:p>
            <a:pPr marL="0" lvl="0" indent="0" eaLnBrk="0" hangingPunct="0">
              <a:spcBef>
                <a:spcPct val="0"/>
              </a:spcBef>
              <a:buClrTx/>
              <a:buSzTx/>
              <a:buNone/>
            </a:pPr>
            <a:r>
              <a:rPr lang="en-US" sz="1500" kern="1200" dirty="0" smtClean="0">
                <a:solidFill>
                  <a:prstClr val="black"/>
                </a:solidFill>
              </a:rPr>
              <a:t>†- cross-sections from Engel, McLaughlin, Volpe, Phys. Rev. D 67, 013005 (2003)</a:t>
            </a:r>
          </a:p>
          <a:p>
            <a:pPr marL="0" lvl="0" indent="0" eaLnBrk="0" hangingPunct="0">
              <a:spcBef>
                <a:spcPct val="0"/>
              </a:spcBef>
              <a:buClrTx/>
              <a:buSzTx/>
              <a:buNone/>
            </a:pPr>
            <a:endParaRPr lang="en-US" sz="1500" kern="1200" dirty="0" smtClean="0">
              <a:solidFill>
                <a:prstClr val="black"/>
              </a:solidFill>
            </a:endParaRPr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300" dirty="0" smtClean="0"/>
              <a:t>For HALO neutron detection efficiencies of 50% have been obtained in MC studies optimizing the detector geometry, the mass and location of neutron moderator, and enveloping the detector in a neutron reflector.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CA" sz="3600" kern="1200" dirty="0" smtClean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Sensitivity to neutrino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1E3B-7BEB-4E83-BC99-B46336D21B51}" type="slidenum">
              <a:rPr lang="en-CA" altLang="en-US" smtClean="0"/>
              <a:pPr/>
              <a:t>19</a:t>
            </a:fld>
            <a:endParaRPr lang="en-CA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smtClean="0"/>
              <a:t>October 4, 2012</a:t>
            </a:r>
            <a:endParaRPr lang="en-CA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 altLang="en-US" smtClean="0"/>
              <a:t>NNN 2012 - Fermilab</a:t>
            </a:r>
            <a:endParaRPr lang="en-CA" altLang="en-US" dirty="0"/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904" y="1377652"/>
            <a:ext cx="5715000" cy="368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84932" y="5105400"/>
            <a:ext cx="6629400" cy="228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dirty="0" smtClean="0"/>
              <a:t>Distinct </a:t>
            </a:r>
            <a:r>
              <a:rPr lang="en-CA" dirty="0" smtClean="0"/>
              <a:t>1n and 2n emission thresholds in lead provide the possibility to measure neutrino temperatures and pinching parameters. N</a:t>
            </a:r>
            <a:r>
              <a:rPr lang="en-CA" baseline="-25000" dirty="0" smtClean="0"/>
              <a:t>1n</a:t>
            </a:r>
            <a:r>
              <a:rPr lang="en-CA" dirty="0" smtClean="0"/>
              <a:t> and N</a:t>
            </a:r>
            <a:r>
              <a:rPr lang="en-CA" baseline="-25000" dirty="0" smtClean="0"/>
              <a:t>2n</a:t>
            </a:r>
            <a:r>
              <a:rPr lang="en-CA" dirty="0" smtClean="0"/>
              <a:t> per </a:t>
            </a:r>
            <a:r>
              <a:rPr lang="en-CA" dirty="0" err="1" smtClean="0"/>
              <a:t>kT</a:t>
            </a:r>
            <a:r>
              <a:rPr lang="en-CA" dirty="0" smtClean="0"/>
              <a:t> from </a:t>
            </a:r>
            <a:r>
              <a:rPr lang="en-CA" dirty="0" err="1" smtClean="0"/>
              <a:t>Vaananen</a:t>
            </a:r>
            <a:r>
              <a:rPr lang="en-CA" dirty="0" smtClean="0"/>
              <a:t> D, Volpe C</a:t>
            </a:r>
            <a:r>
              <a:rPr lang="en-CA" dirty="0" smtClean="0"/>
              <a:t>.,    </a:t>
            </a:r>
            <a:r>
              <a:rPr lang="en-CA" i="1" dirty="0" smtClean="0"/>
              <a:t>J. </a:t>
            </a:r>
            <a:r>
              <a:rPr lang="en-CA" i="1" dirty="0" err="1" smtClean="0"/>
              <a:t>Cosmol</a:t>
            </a:r>
            <a:r>
              <a:rPr lang="en-CA" i="1" dirty="0" smtClean="0"/>
              <a:t>. </a:t>
            </a:r>
            <a:r>
              <a:rPr lang="en-CA" i="1" dirty="0" err="1" smtClean="0"/>
              <a:t>Astropart</a:t>
            </a:r>
            <a:r>
              <a:rPr lang="en-CA" i="1" dirty="0" smtClean="0"/>
              <a:t>. Phys. 1110:019 (2011)</a:t>
            </a:r>
            <a:endParaRPr lang="en-CA" dirty="0" smtClean="0"/>
          </a:p>
          <a:p>
            <a:endParaRPr lang="en-CA" sz="20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 l="52110" t="35350"/>
          <a:stretch>
            <a:fillRect/>
          </a:stretch>
        </p:blipFill>
        <p:spPr bwMode="auto">
          <a:xfrm>
            <a:off x="6629784" y="3743980"/>
            <a:ext cx="2285615" cy="227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 t="33744" r="52628"/>
          <a:stretch>
            <a:fillRect/>
          </a:stretch>
        </p:blipFill>
        <p:spPr bwMode="auto">
          <a:xfrm>
            <a:off x="6705600" y="1472630"/>
            <a:ext cx="2225763" cy="229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474428" y="6019800"/>
            <a:ext cx="2895600" cy="1066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sz="1400" dirty="0" smtClean="0"/>
              <a:t>March </a:t>
            </a:r>
            <a:r>
              <a:rPr lang="en-CA" sz="1400" dirty="0" smtClean="0"/>
              <a:t>2012 APS, K. </a:t>
            </a:r>
            <a:r>
              <a:rPr lang="en-CA" sz="1400" dirty="0" err="1" smtClean="0"/>
              <a:t>Scholberg</a:t>
            </a:r>
            <a:r>
              <a:rPr lang="en-CA" sz="1400" dirty="0" smtClean="0"/>
              <a:t>. </a:t>
            </a:r>
            <a:endParaRPr lang="en-CA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sz="4000" kern="1200" dirty="0" smtClean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HALO at SNOLAB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1E3B-7BEB-4E83-BC99-B46336D21B51}" type="slidenum">
              <a:rPr lang="en-CA" altLang="en-US" smtClean="0"/>
              <a:pPr/>
              <a:t>2</a:t>
            </a:fld>
            <a:endParaRPr lang="en-CA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smtClean="0"/>
              <a:t>October 4, 2012</a:t>
            </a:r>
            <a:endParaRPr lang="en-CA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 altLang="en-US" smtClean="0"/>
              <a:t>NNN 2012 - Fermilab</a:t>
            </a:r>
            <a:endParaRPr lang="en-CA" alt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7134225" cy="4607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676400"/>
            <a:ext cx="2194560" cy="16459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75199" y="1752600"/>
            <a:ext cx="34257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dirty="0" smtClean="0"/>
              <a:t>SNOLAB 6800’ campus</a:t>
            </a:r>
          </a:p>
          <a:p>
            <a:pPr algn="ctr"/>
            <a:r>
              <a:rPr lang="en-CA" sz="2400" dirty="0" smtClean="0"/>
              <a:t>6000 </a:t>
            </a:r>
            <a:r>
              <a:rPr lang="en-CA" sz="2400" dirty="0" err="1" smtClean="0"/>
              <a:t>mwe</a:t>
            </a:r>
            <a:r>
              <a:rPr lang="en-CA" sz="2400" dirty="0" smtClean="0"/>
              <a:t> depth</a:t>
            </a:r>
          </a:p>
          <a:p>
            <a:pPr algn="ctr"/>
            <a:r>
              <a:rPr lang="en-CA" sz="2400" dirty="0" smtClean="0"/>
              <a:t>0.27 µ/m</a:t>
            </a:r>
            <a:r>
              <a:rPr lang="en-CA" sz="2400" baseline="30000" dirty="0" smtClean="0"/>
              <a:t>2</a:t>
            </a:r>
            <a:r>
              <a:rPr lang="en-CA" sz="2400" dirty="0" smtClean="0"/>
              <a:t>/day</a:t>
            </a:r>
            <a:endParaRPr lang="en-CA" sz="2400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2476" y="3135086"/>
            <a:ext cx="701096" cy="5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Arrow Connector 13"/>
          <p:cNvCxnSpPr/>
          <p:nvPr/>
        </p:nvCxnSpPr>
        <p:spPr>
          <a:xfrm flipV="1">
            <a:off x="3048000" y="3048000"/>
            <a:ext cx="304800" cy="304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7200" y="5791200"/>
            <a:ext cx="554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HALO is a dedicated lead-based supernova detector</a:t>
            </a:r>
            <a:endParaRPr lang="en-CA" dirty="0"/>
          </a:p>
        </p:txBody>
      </p:sp>
      <p:pic>
        <p:nvPicPr>
          <p:cNvPr id="16" name="Picture 15" descr="Picture 0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3200400"/>
            <a:ext cx="2194560" cy="1645920"/>
          </a:xfrm>
          <a:prstGeom prst="rect">
            <a:avLst/>
          </a:prstGeom>
        </p:spPr>
      </p:pic>
      <p:pic>
        <p:nvPicPr>
          <p:cNvPr id="10" name="Picture 2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4637314"/>
            <a:ext cx="219456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600" kern="1200" dirty="0" smtClean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Status today</a:t>
            </a:r>
            <a:r>
              <a:rPr lang="en-CA" sz="3600" kern="1200" dirty="0" smtClean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1E3B-7BEB-4E83-BC99-B46336D21B51}" type="slidenum">
              <a:rPr lang="en-CA" altLang="en-US" smtClean="0"/>
              <a:pPr/>
              <a:t>20</a:t>
            </a:fld>
            <a:endParaRPr lang="en-CA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smtClean="0"/>
              <a:t>October 4, 2012</a:t>
            </a:r>
            <a:endParaRPr lang="en-CA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 altLang="en-US" smtClean="0"/>
              <a:t>NNN 2012 - Fermilab</a:t>
            </a:r>
            <a:endParaRPr lang="en-CA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4510" y="1752600"/>
            <a:ext cx="584708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2819400" cy="4910137"/>
          </a:xfrm>
        </p:spPr>
        <p:txBody>
          <a:bodyPr>
            <a:noAutofit/>
          </a:bodyPr>
          <a:lstStyle/>
          <a:p>
            <a:r>
              <a:rPr lang="en-CA" sz="1400" dirty="0" smtClean="0"/>
              <a:t>4/5</a:t>
            </a:r>
            <a:r>
              <a:rPr lang="en-CA" sz="1400" baseline="30000" dirty="0" smtClean="0"/>
              <a:t>th</a:t>
            </a:r>
            <a:r>
              <a:rPr lang="en-CA" sz="1400" dirty="0" smtClean="0"/>
              <a:t> of shielding in place</a:t>
            </a:r>
          </a:p>
          <a:p>
            <a:r>
              <a:rPr lang="en-CA" sz="1400" dirty="0" smtClean="0"/>
              <a:t>Cabling complete</a:t>
            </a:r>
          </a:p>
          <a:p>
            <a:r>
              <a:rPr lang="en-CA" sz="1400" dirty="0" smtClean="0"/>
              <a:t>Readout complete</a:t>
            </a:r>
          </a:p>
          <a:p>
            <a:r>
              <a:rPr lang="en-CA" sz="1400" dirty="0" smtClean="0"/>
              <a:t>HV on all channels and full detector being read-out since May 8</a:t>
            </a:r>
            <a:r>
              <a:rPr lang="en-CA" sz="1400" baseline="30000" dirty="0" smtClean="0"/>
              <a:t>th</a:t>
            </a:r>
            <a:r>
              <a:rPr lang="en-CA" sz="1400" dirty="0" smtClean="0"/>
              <a:t> 2012.</a:t>
            </a:r>
          </a:p>
          <a:p>
            <a:r>
              <a:rPr lang="en-CA" sz="1400" dirty="0" smtClean="0"/>
              <a:t>Daily shift-taking since July </a:t>
            </a:r>
            <a:r>
              <a:rPr lang="en-CA" sz="1400" dirty="0" smtClean="0"/>
              <a:t>27</a:t>
            </a:r>
            <a:r>
              <a:rPr lang="en-CA" sz="1400" baseline="30000" dirty="0" smtClean="0"/>
              <a:t>th</a:t>
            </a:r>
            <a:r>
              <a:rPr lang="en-CA" sz="1400" dirty="0" smtClean="0"/>
              <a:t> </a:t>
            </a:r>
            <a:endParaRPr lang="en-CA" sz="1400" dirty="0" smtClean="0"/>
          </a:p>
          <a:p>
            <a:r>
              <a:rPr lang="en-CA" sz="1400" dirty="0" smtClean="0"/>
              <a:t>Remote control, monitoring and alarm (CMA) capability under active development</a:t>
            </a:r>
          </a:p>
          <a:p>
            <a:r>
              <a:rPr lang="en-CA" sz="1400" dirty="0" smtClean="0"/>
              <a:t>Participating in </a:t>
            </a:r>
            <a:r>
              <a:rPr lang="en-CA" sz="1400" dirty="0" err="1" smtClean="0"/>
              <a:t>gps</a:t>
            </a:r>
            <a:r>
              <a:rPr lang="en-CA" sz="1400" dirty="0" smtClean="0"/>
              <a:t> time provisioning for SNOLAB</a:t>
            </a:r>
          </a:p>
          <a:p>
            <a:r>
              <a:rPr lang="en-CA" sz="1400" dirty="0" smtClean="0"/>
              <a:t>Upgrade of electronics pending</a:t>
            </a:r>
          </a:p>
          <a:p>
            <a:r>
              <a:rPr lang="en-CA" sz="1400" dirty="0" smtClean="0"/>
              <a:t>Counter characterization progressing well</a:t>
            </a:r>
          </a:p>
          <a:p>
            <a:r>
              <a:rPr lang="en-CA" sz="1400" dirty="0" smtClean="0"/>
              <a:t>Calibration awaits </a:t>
            </a:r>
            <a:r>
              <a:rPr lang="en-CA" sz="1400" baseline="30000" dirty="0" smtClean="0"/>
              <a:t>252</a:t>
            </a:r>
            <a:r>
              <a:rPr lang="en-CA" sz="1400" dirty="0" smtClean="0"/>
              <a:t>Cf and finalization of characterization</a:t>
            </a:r>
          </a:p>
          <a:p>
            <a:pPr>
              <a:buNone/>
            </a:pPr>
            <a:endParaRPr lang="en-CA" sz="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CA" sz="3600" kern="1200" dirty="0" smtClean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Future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1800" b="1" dirty="0" smtClean="0"/>
              <a:t>Near-term Plans – completion of HALO</a:t>
            </a:r>
            <a:endParaRPr lang="en-CA" sz="1800" b="1" dirty="0" smtClean="0"/>
          </a:p>
          <a:p>
            <a:r>
              <a:rPr lang="en-CA" sz="1800" dirty="0" smtClean="0"/>
              <a:t> shielding </a:t>
            </a:r>
            <a:r>
              <a:rPr lang="en-CA" sz="1800" dirty="0" smtClean="0"/>
              <a:t>complete </a:t>
            </a:r>
            <a:r>
              <a:rPr lang="en-CA" sz="1800" dirty="0" smtClean="0"/>
              <a:t>shortly</a:t>
            </a:r>
          </a:p>
          <a:p>
            <a:r>
              <a:rPr lang="en-CA" sz="1800" dirty="0" smtClean="0"/>
              <a:t>Develop remote CMA </a:t>
            </a:r>
          </a:p>
          <a:p>
            <a:r>
              <a:rPr lang="en-CA" sz="1800" dirty="0" smtClean="0"/>
              <a:t>Calibrate n capture efficiency</a:t>
            </a:r>
          </a:p>
          <a:p>
            <a:r>
              <a:rPr lang="en-CA" sz="1800" dirty="0" smtClean="0"/>
              <a:t>Participation </a:t>
            </a:r>
            <a:r>
              <a:rPr lang="en-CA" sz="1800" dirty="0" smtClean="0"/>
              <a:t>in SNEWS </a:t>
            </a:r>
            <a:r>
              <a:rPr lang="en-CA" sz="1800" dirty="0" smtClean="0"/>
              <a:t>in 2013</a:t>
            </a:r>
          </a:p>
          <a:p>
            <a:r>
              <a:rPr lang="en-CA" sz="1800" dirty="0" smtClean="0"/>
              <a:t>Be astronomically patient</a:t>
            </a:r>
          </a:p>
          <a:p>
            <a:pPr>
              <a:buNone/>
            </a:pPr>
            <a:r>
              <a:rPr lang="en-CA" sz="1800" b="1" dirty="0" smtClean="0"/>
              <a:t>Next steps – </a:t>
            </a:r>
            <a:r>
              <a:rPr lang="el-GR" sz="1800" b="1" dirty="0" smtClean="0">
                <a:latin typeface="Times New Roman"/>
                <a:cs typeface="Times New Roman"/>
              </a:rPr>
              <a:t>ν</a:t>
            </a:r>
            <a:r>
              <a:rPr lang="en-CA" sz="1800" b="1" dirty="0" smtClean="0"/>
              <a:t>-</a:t>
            </a:r>
            <a:r>
              <a:rPr lang="en-CA" sz="1800" b="1" dirty="0" err="1" smtClean="0"/>
              <a:t>Pb</a:t>
            </a:r>
            <a:r>
              <a:rPr lang="en-CA" sz="1800" b="1" dirty="0" smtClean="0"/>
              <a:t> cross-section measurement</a:t>
            </a:r>
          </a:p>
          <a:p>
            <a:r>
              <a:rPr lang="en-CA" sz="1800" dirty="0" smtClean="0"/>
              <a:t>At SNS at ORNL</a:t>
            </a:r>
          </a:p>
          <a:p>
            <a:r>
              <a:rPr lang="en-CA" sz="1800" dirty="0" smtClean="0"/>
              <a:t>Grow collaboration</a:t>
            </a:r>
          </a:p>
          <a:p>
            <a:pPr>
              <a:buNone/>
            </a:pPr>
            <a:r>
              <a:rPr lang="en-CA" sz="1800" b="1" dirty="0" smtClean="0"/>
              <a:t>Future</a:t>
            </a:r>
          </a:p>
          <a:p>
            <a:r>
              <a:rPr lang="en-CA" sz="1800" dirty="0" smtClean="0"/>
              <a:t>Development of physics case and detector design for a </a:t>
            </a:r>
            <a:r>
              <a:rPr lang="en-CA" sz="1800" dirty="0" err="1" smtClean="0"/>
              <a:t>kT</a:t>
            </a:r>
            <a:r>
              <a:rPr lang="en-CA" sz="1800" dirty="0" smtClean="0"/>
              <a:t> class lead-based detector</a:t>
            </a:r>
          </a:p>
          <a:p>
            <a:r>
              <a:rPr lang="en-CA" sz="1800" dirty="0" smtClean="0"/>
              <a:t>Grow collaboration</a:t>
            </a:r>
            <a:endParaRPr lang="en-CA" sz="180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1E3B-7BEB-4E83-BC99-B46336D21B51}" type="slidenum">
              <a:rPr lang="en-CA" altLang="en-US" smtClean="0"/>
              <a:pPr/>
              <a:t>21</a:t>
            </a:fld>
            <a:endParaRPr lang="en-CA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smtClean="0"/>
              <a:t>October 4, 2012</a:t>
            </a:r>
            <a:endParaRPr lang="en-CA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 altLang="en-US" dirty="0" smtClean="0"/>
              <a:t>NNN 2012 - </a:t>
            </a:r>
            <a:r>
              <a:rPr lang="en-CA" altLang="en-US" dirty="0" err="1" smtClean="0"/>
              <a:t>Fermilab</a:t>
            </a:r>
            <a:endParaRPr lang="en-CA" altLang="en-US" dirty="0"/>
          </a:p>
        </p:txBody>
      </p:sp>
      <p:pic>
        <p:nvPicPr>
          <p:cNvPr id="8" name="Picture 7" descr="Screen shot orc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2148156"/>
            <a:ext cx="1071716" cy="1384300"/>
          </a:xfrm>
          <a:prstGeom prst="rect">
            <a:avLst/>
          </a:prstGeom>
        </p:spPr>
      </p:pic>
      <p:pic>
        <p:nvPicPr>
          <p:cNvPr id="11" name="Picture 10" descr="new_snews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2006030"/>
            <a:ext cx="2032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/>
              <a:t>HALO is small and existing whereas the theme of     NNN 2012 is LARGE and FUTURE</a:t>
            </a:r>
          </a:p>
          <a:p>
            <a:r>
              <a:rPr lang="en-CA" sz="2400" dirty="0" smtClean="0"/>
              <a:t>However, HALO has ambitions to be bigger and better….. </a:t>
            </a:r>
            <a:endParaRPr lang="en-CA" sz="2400" dirty="0" smtClean="0"/>
          </a:p>
          <a:p>
            <a:pPr>
              <a:buNone/>
            </a:pPr>
            <a:r>
              <a:rPr lang="en-CA" sz="3200" dirty="0" smtClean="0"/>
              <a:t>Talk Outline</a:t>
            </a:r>
          </a:p>
          <a:p>
            <a:pPr lvl="1"/>
            <a:r>
              <a:rPr lang="en-CA" sz="2400" dirty="0" smtClean="0"/>
              <a:t>Preamble, the trouble with supernovae</a:t>
            </a:r>
          </a:p>
          <a:p>
            <a:pPr lvl="1"/>
            <a:r>
              <a:rPr lang="en-CA" sz="2400" dirty="0" smtClean="0"/>
              <a:t>Supernovae and the scientific impact</a:t>
            </a:r>
          </a:p>
          <a:p>
            <a:pPr lvl="1"/>
            <a:r>
              <a:rPr lang="en-CA" sz="2400" dirty="0" smtClean="0"/>
              <a:t>HALO: sensitivity and rates</a:t>
            </a:r>
          </a:p>
          <a:p>
            <a:pPr lvl="1"/>
            <a:r>
              <a:rPr lang="en-CA" sz="2400" dirty="0" smtClean="0"/>
              <a:t>Status</a:t>
            </a:r>
          </a:p>
          <a:p>
            <a:pPr lvl="1"/>
            <a:r>
              <a:rPr lang="en-CA" sz="2400" dirty="0" smtClean="0"/>
              <a:t>Future plans</a:t>
            </a:r>
          </a:p>
          <a:p>
            <a:pPr lvl="1"/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1E3B-7BEB-4E83-BC99-B46336D21B51}" type="slidenum">
              <a:rPr lang="en-CA" altLang="en-US" smtClean="0"/>
              <a:pPr/>
              <a:t>3</a:t>
            </a:fld>
            <a:endParaRPr lang="en-CA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smtClean="0"/>
              <a:t>October 4, 2012</a:t>
            </a:r>
            <a:endParaRPr lang="en-CA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 altLang="en-US" smtClean="0"/>
              <a:t>NNN 2012 - Fermilab</a:t>
            </a:r>
            <a:endParaRPr lang="en-CA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 anchor="ctr" anchorCtr="0"/>
          <a:lstStyle/>
          <a:p>
            <a:r>
              <a:rPr lang="en-US" sz="4000" kern="1200" dirty="0" smtClean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HALO at NNN 2012?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CA" sz="4000" kern="1200" dirty="0" smtClean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The Trouble with Supernovae</a:t>
            </a:r>
            <a:endParaRPr lang="en-CA" sz="4000" kern="1200" dirty="0">
              <a:ln w="6350">
                <a:noFill/>
              </a:ln>
              <a:solidFill>
                <a:srgbClr val="00B0F0"/>
              </a:solidFill>
              <a:effectLst>
                <a:outerShdw blurRad="114300" dist="381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2700337"/>
          </a:xfrm>
        </p:spPr>
        <p:txBody>
          <a:bodyPr/>
          <a:lstStyle/>
          <a:p>
            <a:r>
              <a:rPr lang="en-CA" dirty="0" smtClean="0"/>
              <a:t>Very frequent in our universe (1 per second)</a:t>
            </a:r>
          </a:p>
          <a:p>
            <a:r>
              <a:rPr lang="en-CA" dirty="0" smtClean="0"/>
              <a:t>Current and next generation terrestrial supernova detectors only see supernovae within our galaxy (tiny part of the universe)</a:t>
            </a:r>
          </a:p>
          <a:p>
            <a:r>
              <a:rPr lang="en-CA" dirty="0" smtClean="0"/>
              <a:t>So.... The </a:t>
            </a:r>
            <a:r>
              <a:rPr lang="en-CA" dirty="0" smtClean="0">
                <a:solidFill>
                  <a:srgbClr val="FF0000"/>
                </a:solidFill>
              </a:rPr>
              <a:t>galactic supernova </a:t>
            </a:r>
            <a:r>
              <a:rPr lang="en-CA" dirty="0" smtClean="0">
                <a:solidFill>
                  <a:srgbClr val="FF0000"/>
                </a:solidFill>
              </a:rPr>
              <a:t>rate </a:t>
            </a:r>
            <a:r>
              <a:rPr lang="en-CA" dirty="0" smtClean="0"/>
              <a:t>is </a:t>
            </a:r>
            <a:r>
              <a:rPr lang="en-CA" dirty="0" smtClean="0"/>
              <a:t>estimated at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1E3B-7BEB-4E83-BC99-B46336D21B51}" type="slidenum">
              <a:rPr lang="en-CA" altLang="en-US" smtClean="0"/>
              <a:pPr/>
              <a:t>4</a:t>
            </a:fld>
            <a:endParaRPr lang="en-CA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dirty="0" smtClean="0"/>
              <a:t>October 4, </a:t>
            </a:r>
            <a:r>
              <a:rPr lang="en-US" altLang="en-US" dirty="0" smtClean="0"/>
              <a:t>2012</a:t>
            </a:r>
            <a:endParaRPr lang="en-CA" alt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 altLang="en-US" dirty="0" smtClean="0"/>
              <a:t>NNN 2012 - </a:t>
            </a:r>
            <a:r>
              <a:rPr lang="en-CA" altLang="en-US" dirty="0" err="1" smtClean="0"/>
              <a:t>Fermilab</a:t>
            </a:r>
            <a:endParaRPr lang="en-CA" alt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514600" y="5029200"/>
            <a:ext cx="3942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 smtClean="0">
                <a:solidFill>
                  <a:srgbClr val="FF0000"/>
                </a:solidFill>
              </a:rPr>
              <a:t>3 +/- 1 per century</a:t>
            </a:r>
            <a:endParaRPr lang="en-CA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CA" sz="4000" kern="1200" dirty="0" smtClean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Worse than that....</a:t>
            </a:r>
            <a:endParaRPr lang="en-CA" sz="4000" kern="1200" dirty="0">
              <a:ln w="6350">
                <a:noFill/>
              </a:ln>
              <a:solidFill>
                <a:srgbClr val="00B0F0"/>
              </a:solidFill>
              <a:effectLst>
                <a:outerShdw blurRad="114300" dist="381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2" y="1719263"/>
            <a:ext cx="8458200" cy="4411662"/>
          </a:xfrm>
        </p:spPr>
        <p:txBody>
          <a:bodyPr/>
          <a:lstStyle/>
          <a:p>
            <a:pPr>
              <a:buNone/>
            </a:pPr>
            <a:r>
              <a:rPr lang="en-CA" dirty="0" smtClean="0"/>
              <a:t>For</a:t>
            </a:r>
            <a:r>
              <a:rPr lang="en-CA" dirty="0" smtClean="0"/>
              <a:t> any given supernova detector, but let’s take SNO/SNO+ </a:t>
            </a:r>
            <a:r>
              <a:rPr lang="en-CA" dirty="0" smtClean="0"/>
              <a:t>as </a:t>
            </a:r>
            <a:r>
              <a:rPr lang="en-CA" dirty="0" smtClean="0"/>
              <a:t>a non-representative example, the project cycles are problematic….</a:t>
            </a:r>
            <a:endParaRPr lang="en-CA" dirty="0" smtClean="0"/>
          </a:p>
          <a:p>
            <a:pPr lvl="2"/>
            <a:r>
              <a:rPr lang="en-CA" dirty="0" smtClean="0"/>
              <a:t>6 years </a:t>
            </a:r>
            <a:r>
              <a:rPr lang="en-CA" dirty="0" smtClean="0"/>
              <a:t>from conception to</a:t>
            </a:r>
            <a:r>
              <a:rPr lang="en-CA" dirty="0" smtClean="0"/>
              <a:t> </a:t>
            </a:r>
            <a:r>
              <a:rPr lang="en-CA" dirty="0" smtClean="0"/>
              <a:t>funding</a:t>
            </a:r>
          </a:p>
          <a:p>
            <a:pPr lvl="2"/>
            <a:r>
              <a:rPr lang="en-CA" dirty="0" smtClean="0"/>
              <a:t>8 years to construct (~$70M)</a:t>
            </a:r>
          </a:p>
          <a:p>
            <a:pPr lvl="2"/>
            <a:r>
              <a:rPr lang="en-CA" dirty="0" smtClean="0"/>
              <a:t>“Ran” for 8 years (~$4M/year), but</a:t>
            </a:r>
          </a:p>
          <a:p>
            <a:pPr lvl="3"/>
            <a:r>
              <a:rPr lang="en-CA" dirty="0" smtClean="0"/>
              <a:t>Was only “on” for 5.5 years of the 8</a:t>
            </a:r>
          </a:p>
          <a:p>
            <a:pPr lvl="3"/>
            <a:r>
              <a:rPr lang="en-CA" dirty="0" smtClean="0"/>
              <a:t>Was calibrating for </a:t>
            </a:r>
            <a:r>
              <a:rPr lang="en-CA" dirty="0" smtClean="0"/>
              <a:t>~25</a:t>
            </a:r>
            <a:r>
              <a:rPr lang="en-CA" dirty="0" smtClean="0"/>
              <a:t>% of those 5.5 years</a:t>
            </a:r>
          </a:p>
          <a:p>
            <a:pPr lvl="2"/>
            <a:r>
              <a:rPr lang="en-CA" dirty="0" smtClean="0"/>
              <a:t>Was shutdown in November 2006</a:t>
            </a:r>
          </a:p>
          <a:p>
            <a:pPr lvl="2"/>
            <a:r>
              <a:rPr lang="en-CA" dirty="0" smtClean="0"/>
              <a:t>6 years later still isn’t back on....</a:t>
            </a:r>
          </a:p>
          <a:p>
            <a:pPr lvl="3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1E3B-7BEB-4E83-BC99-B46336D21B51}" type="slidenum">
              <a:rPr lang="en-CA" altLang="en-US" smtClean="0"/>
              <a:pPr/>
              <a:t>5</a:t>
            </a:fld>
            <a:endParaRPr lang="en-CA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dirty="0" smtClean="0"/>
              <a:t>October 4, </a:t>
            </a:r>
            <a:r>
              <a:rPr lang="en-US" altLang="en-US" dirty="0" smtClean="0"/>
              <a:t>2012</a:t>
            </a:r>
            <a:endParaRPr lang="en-CA" alt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 altLang="en-US" dirty="0" smtClean="0"/>
              <a:t>NNN 2012 - </a:t>
            </a:r>
            <a:r>
              <a:rPr lang="en-CA" altLang="en-US" dirty="0" err="1" smtClean="0"/>
              <a:t>Fermilab</a:t>
            </a:r>
            <a:endParaRPr lang="en-CA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CA" sz="4000" kern="1200" dirty="0" smtClean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Which is to say...</a:t>
            </a:r>
            <a:endParaRPr lang="en-CA" sz="4000" kern="1200" dirty="0">
              <a:ln w="6350">
                <a:noFill/>
              </a:ln>
              <a:solidFill>
                <a:srgbClr val="00B0F0"/>
              </a:solidFill>
              <a:effectLst>
                <a:outerShdw blurRad="114300" dist="381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 smtClean="0"/>
              <a:t>While the odds on a galactic SN in your lifetime are pretty good, the chances of seeing it with a detector like SNO are far from guaranteed.</a:t>
            </a:r>
          </a:p>
          <a:p>
            <a:r>
              <a:rPr lang="en-CA" sz="2800" dirty="0" smtClean="0"/>
              <a:t>So.... there’s a niche for low cost, low maintenance, long lifetime, dedicated supernova </a:t>
            </a:r>
            <a:r>
              <a:rPr lang="en-CA" sz="2800" dirty="0" smtClean="0"/>
              <a:t>detectors</a:t>
            </a:r>
          </a:p>
          <a:p>
            <a:r>
              <a:rPr lang="en-CA" sz="2800" dirty="0" smtClean="0"/>
              <a:t>Also for next generation neutrino detectors costs go up as the energy threshold goes down and there is a risk that supernova sensitivity will be degraded in order to save costs</a:t>
            </a:r>
            <a:endParaRPr lang="en-C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1E3B-7BEB-4E83-BC99-B46336D21B51}" type="slidenum">
              <a:rPr lang="en-CA" altLang="en-US" smtClean="0"/>
              <a:pPr/>
              <a:t>6</a:t>
            </a:fld>
            <a:endParaRPr lang="en-CA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dirty="0" smtClean="0"/>
              <a:t>October 4, 2012</a:t>
            </a:r>
            <a:endParaRPr lang="en-CA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 altLang="en-US" dirty="0" smtClean="0"/>
              <a:t>NNN 2012 - </a:t>
            </a:r>
            <a:r>
              <a:rPr lang="en-CA" altLang="en-US" dirty="0" err="1" smtClean="0"/>
              <a:t>Fermilab</a:t>
            </a:r>
            <a:endParaRPr lang="en-CA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1E3B-7BEB-4E83-BC99-B46336D21B51}" type="slidenum">
              <a:rPr lang="en-CA" altLang="en-US" smtClean="0"/>
              <a:pPr/>
              <a:t>7</a:t>
            </a:fld>
            <a:endParaRPr lang="en-CA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smtClean="0"/>
              <a:t>October 4, 2012</a:t>
            </a:r>
            <a:endParaRPr lang="en-CA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 altLang="en-US" smtClean="0"/>
              <a:t>NNN 2012 - Fermilab</a:t>
            </a:r>
            <a:endParaRPr lang="en-CA" alt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09600" y="2746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CA" sz="4000" b="1" dirty="0" smtClean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Supernova neutrinos –</a:t>
            </a:r>
            <a:br>
              <a:rPr lang="en-CA" sz="4000" b="1" dirty="0" smtClean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CA" sz="4000" b="1" dirty="0" smtClean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First order expectations</a:t>
            </a:r>
            <a:endParaRPr lang="en-CA" sz="40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381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753577"/>
            <a:ext cx="5048250" cy="79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2742110" y="2473776"/>
            <a:ext cx="137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79668" y="4974772"/>
            <a:ext cx="137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599"/>
          </a:xfrm>
        </p:spPr>
        <p:txBody>
          <a:bodyPr>
            <a:normAutofit fontScale="62500" lnSpcReduction="20000"/>
          </a:bodyPr>
          <a:lstStyle/>
          <a:p>
            <a:r>
              <a:rPr lang="en-CA" dirty="0" smtClean="0"/>
              <a:t>Approximate </a:t>
            </a:r>
            <a:r>
              <a:rPr lang="en-CA" dirty="0" err="1" smtClean="0"/>
              <a:t>equipartition</a:t>
            </a:r>
            <a:r>
              <a:rPr lang="en-CA" dirty="0" smtClean="0"/>
              <a:t> of neutrino fluxes</a:t>
            </a:r>
          </a:p>
          <a:p>
            <a:r>
              <a:rPr lang="en-CA" dirty="0" smtClean="0"/>
              <a:t>Several characteristic timescales for the phases of the explosion (collapse, burst, accretion, cooling)</a:t>
            </a:r>
          </a:p>
          <a:p>
            <a:r>
              <a:rPr lang="en-CA" dirty="0" smtClean="0"/>
              <a:t>Time-evolving </a:t>
            </a:r>
            <a:r>
              <a:rPr lang="el-GR" dirty="0" smtClean="0">
                <a:latin typeface="Times New Roman"/>
                <a:cs typeface="Times New Roman"/>
              </a:rPr>
              <a:t>ν</a:t>
            </a:r>
            <a:r>
              <a:rPr lang="en-CA" baseline="-25000" dirty="0" smtClean="0">
                <a:latin typeface="Times New Roman"/>
                <a:cs typeface="Times New Roman"/>
              </a:rPr>
              <a:t>e</a:t>
            </a:r>
            <a:r>
              <a:rPr lang="en-CA" dirty="0" smtClean="0">
                <a:latin typeface="Times New Roman"/>
                <a:cs typeface="Times New Roman"/>
              </a:rPr>
              <a:t>, </a:t>
            </a:r>
            <a:r>
              <a:rPr lang="el-GR" dirty="0" smtClean="0">
                <a:latin typeface="Times New Roman"/>
                <a:cs typeface="Times New Roman"/>
              </a:rPr>
              <a:t>ν</a:t>
            </a:r>
            <a:r>
              <a:rPr lang="en-CA" baseline="-25000" dirty="0" smtClean="0">
                <a:latin typeface="Times New Roman"/>
                <a:cs typeface="Times New Roman"/>
              </a:rPr>
              <a:t>e</a:t>
            </a:r>
            <a:r>
              <a:rPr lang="en-CA" dirty="0" smtClean="0">
                <a:latin typeface="Times New Roman"/>
                <a:cs typeface="Times New Roman"/>
              </a:rPr>
              <a:t>, </a:t>
            </a:r>
            <a:r>
              <a:rPr lang="el-GR" dirty="0" smtClean="0">
                <a:latin typeface="Times New Roman"/>
                <a:cs typeface="Times New Roman"/>
              </a:rPr>
              <a:t>ν</a:t>
            </a:r>
            <a:r>
              <a:rPr lang="en-CA" baseline="-25000" dirty="0" smtClean="0">
                <a:latin typeface="Times New Roman"/>
                <a:cs typeface="Times New Roman"/>
              </a:rPr>
              <a:t>”</a:t>
            </a:r>
            <a:r>
              <a:rPr lang="el-GR" baseline="-25000" dirty="0" smtClean="0">
                <a:latin typeface="Times New Roman"/>
                <a:cs typeface="Times New Roman"/>
              </a:rPr>
              <a:t>μ</a:t>
            </a:r>
            <a:r>
              <a:rPr lang="en-CA" baseline="-25000" dirty="0" smtClean="0">
                <a:latin typeface="Times New Roman"/>
                <a:cs typeface="Times New Roman"/>
              </a:rPr>
              <a:t>” </a:t>
            </a:r>
            <a:r>
              <a:rPr lang="en-CA" dirty="0" smtClean="0">
                <a:cs typeface="Times New Roman"/>
              </a:rPr>
              <a:t>luminosities reflecting aspects of SN dynamics</a:t>
            </a:r>
          </a:p>
          <a:p>
            <a:pPr lvl="1"/>
            <a:r>
              <a:rPr lang="en-CA" dirty="0" smtClean="0">
                <a:cs typeface="Times New Roman"/>
              </a:rPr>
              <a:t>Presence of </a:t>
            </a:r>
            <a:r>
              <a:rPr lang="en-CA" dirty="0" err="1" smtClean="0">
                <a:cs typeface="Times New Roman"/>
              </a:rPr>
              <a:t>neutronization</a:t>
            </a:r>
            <a:r>
              <a:rPr lang="en-CA" dirty="0" smtClean="0">
                <a:cs typeface="Times New Roman"/>
              </a:rPr>
              <a:t> pulse</a:t>
            </a:r>
          </a:p>
          <a:p>
            <a:pPr lvl="1"/>
            <a:r>
              <a:rPr lang="en-CA" dirty="0" smtClean="0">
                <a:cs typeface="Times New Roman"/>
              </a:rPr>
              <a:t>Hardening of spectra through accretion phase then cooling</a:t>
            </a:r>
          </a:p>
          <a:p>
            <a:r>
              <a:rPr lang="en-CA" dirty="0" smtClean="0">
                <a:cs typeface="Times New Roman"/>
              </a:rPr>
              <a:t>Fermi-Dirac thermal energy distributions characterized by a temperature, T</a:t>
            </a:r>
            <a:r>
              <a:rPr lang="el-GR" baseline="-25000" dirty="0" smtClean="0">
                <a:latin typeface="Times New Roman"/>
                <a:cs typeface="Times New Roman"/>
              </a:rPr>
              <a:t>ν</a:t>
            </a:r>
            <a:r>
              <a:rPr lang="en-CA" dirty="0" smtClean="0">
                <a:latin typeface="Times New Roman"/>
                <a:cs typeface="Times New Roman"/>
              </a:rPr>
              <a:t>, </a:t>
            </a:r>
            <a:r>
              <a:rPr lang="en-CA" dirty="0" smtClean="0">
                <a:cs typeface="Times New Roman"/>
              </a:rPr>
              <a:t>and pinching parameter,</a:t>
            </a:r>
            <a:r>
              <a:rPr lang="en-CA" dirty="0" smtClean="0">
                <a:latin typeface="Times New Roman"/>
                <a:cs typeface="Times New Roman"/>
              </a:rPr>
              <a:t> </a:t>
            </a:r>
            <a:r>
              <a:rPr lang="el-GR" dirty="0" smtClean="0">
                <a:latin typeface="Times New Roman"/>
                <a:cs typeface="Times New Roman"/>
              </a:rPr>
              <a:t>η</a:t>
            </a:r>
            <a:r>
              <a:rPr lang="el-GR" baseline="-25000" dirty="0" smtClean="0">
                <a:latin typeface="Times New Roman"/>
                <a:cs typeface="Times New Roman"/>
              </a:rPr>
              <a:t>ν</a:t>
            </a:r>
            <a:endParaRPr lang="en-CA" baseline="-25000" dirty="0" smtClean="0">
              <a:latin typeface="Times New Roman"/>
              <a:cs typeface="Times New Roman"/>
            </a:endParaRPr>
          </a:p>
          <a:p>
            <a:endParaRPr lang="en-CA" dirty="0" smtClean="0">
              <a:latin typeface="Times New Roman"/>
              <a:cs typeface="Times New Roman"/>
            </a:endParaRPr>
          </a:p>
          <a:p>
            <a:endParaRPr lang="en-CA" dirty="0" smtClean="0">
              <a:latin typeface="Times New Roman"/>
              <a:cs typeface="Times New Roman"/>
            </a:endParaRPr>
          </a:p>
          <a:p>
            <a:endParaRPr lang="en-CA" dirty="0" smtClean="0">
              <a:latin typeface="Times New Roman"/>
              <a:cs typeface="Times New Roman"/>
            </a:endParaRPr>
          </a:p>
          <a:p>
            <a:r>
              <a:rPr lang="en-CA" dirty="0" smtClean="0">
                <a:cs typeface="Times New Roman"/>
              </a:rPr>
              <a:t>Hierarchy and time-evolution of average energies at the </a:t>
            </a:r>
            <a:r>
              <a:rPr lang="en-CA" dirty="0" err="1" smtClean="0">
                <a:cs typeface="Times New Roman"/>
              </a:rPr>
              <a:t>neutrinosphere</a:t>
            </a:r>
            <a:r>
              <a:rPr lang="en-CA" dirty="0" smtClean="0">
                <a:cs typeface="Times New Roman"/>
              </a:rPr>
              <a:t> 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CA" dirty="0" smtClean="0">
                <a:latin typeface="Times New Roman"/>
                <a:cs typeface="Times New Roman"/>
              </a:rPr>
              <a:t>                                    T(</a:t>
            </a:r>
            <a:r>
              <a:rPr lang="el-GR" dirty="0" smtClean="0">
                <a:latin typeface="Times New Roman"/>
                <a:cs typeface="Times New Roman"/>
              </a:rPr>
              <a:t>ν</a:t>
            </a:r>
            <a:r>
              <a:rPr lang="en-CA" baseline="-25000" dirty="0" smtClean="0">
                <a:latin typeface="Times New Roman"/>
                <a:cs typeface="Times New Roman"/>
              </a:rPr>
              <a:t>”</a:t>
            </a:r>
            <a:r>
              <a:rPr lang="el-GR" baseline="-25000" dirty="0" smtClean="0">
                <a:latin typeface="Times New Roman"/>
                <a:cs typeface="Times New Roman"/>
              </a:rPr>
              <a:t>μ</a:t>
            </a:r>
            <a:r>
              <a:rPr lang="en-CA" baseline="-25000" dirty="0" smtClean="0">
                <a:latin typeface="Times New Roman"/>
                <a:cs typeface="Times New Roman"/>
              </a:rPr>
              <a:t>” </a:t>
            </a:r>
            <a:r>
              <a:rPr lang="en-CA" dirty="0" smtClean="0">
                <a:latin typeface="Times New Roman"/>
                <a:cs typeface="Times New Roman"/>
              </a:rPr>
              <a:t>) &gt; T(</a:t>
            </a:r>
            <a:r>
              <a:rPr lang="el-GR" dirty="0" smtClean="0">
                <a:latin typeface="Times New Roman"/>
                <a:cs typeface="Times New Roman"/>
              </a:rPr>
              <a:t>ν</a:t>
            </a:r>
            <a:r>
              <a:rPr lang="en-CA" baseline="-25000" dirty="0" smtClean="0">
                <a:latin typeface="Times New Roman"/>
                <a:cs typeface="Times New Roman"/>
              </a:rPr>
              <a:t>e</a:t>
            </a:r>
            <a:r>
              <a:rPr lang="en-CA" dirty="0" smtClean="0">
                <a:latin typeface="Times New Roman"/>
                <a:cs typeface="Times New Roman"/>
              </a:rPr>
              <a:t>) &gt; T(</a:t>
            </a:r>
            <a:r>
              <a:rPr lang="el-GR" dirty="0" smtClean="0">
                <a:latin typeface="Times New Roman"/>
                <a:cs typeface="Times New Roman"/>
              </a:rPr>
              <a:t>ν</a:t>
            </a:r>
            <a:r>
              <a:rPr lang="en-CA" baseline="-25000" dirty="0" smtClean="0">
                <a:latin typeface="Times New Roman"/>
                <a:cs typeface="Times New Roman"/>
              </a:rPr>
              <a:t>e </a:t>
            </a:r>
            <a:r>
              <a:rPr lang="en-CA" dirty="0" smtClean="0">
                <a:latin typeface="Times New Roman"/>
                <a:cs typeface="Times New Roman"/>
              </a:rPr>
              <a:t>)</a:t>
            </a:r>
          </a:p>
          <a:p>
            <a:r>
              <a:rPr lang="el-GR" dirty="0" smtClean="0">
                <a:latin typeface="Times New Roman"/>
                <a:cs typeface="Times New Roman"/>
              </a:rPr>
              <a:t>ν</a:t>
            </a:r>
            <a:r>
              <a:rPr lang="en-CA" dirty="0" smtClean="0">
                <a:latin typeface="Times New Roman"/>
                <a:cs typeface="Times New Roman"/>
              </a:rPr>
              <a:t>-</a:t>
            </a:r>
            <a:r>
              <a:rPr lang="el-GR" dirty="0" smtClean="0">
                <a:latin typeface="Times New Roman"/>
                <a:cs typeface="Times New Roman"/>
              </a:rPr>
              <a:t>ν</a:t>
            </a:r>
            <a:r>
              <a:rPr lang="en-CA" dirty="0" smtClean="0">
                <a:latin typeface="Times New Roman"/>
                <a:cs typeface="Times New Roman"/>
              </a:rPr>
              <a:t> </a:t>
            </a:r>
            <a:r>
              <a:rPr lang="en-CA" dirty="0" smtClean="0">
                <a:cs typeface="Times New Roman"/>
              </a:rPr>
              <a:t>scattering collective effects and MSW </a:t>
            </a:r>
            <a:r>
              <a:rPr lang="en-CA" dirty="0" smtClean="0">
                <a:cs typeface="Times New Roman"/>
              </a:rPr>
              <a:t>oscillations</a:t>
            </a:r>
          </a:p>
          <a:p>
            <a:r>
              <a:rPr lang="en-CA" dirty="0" smtClean="0">
                <a:cs typeface="Times New Roman"/>
              </a:rPr>
              <a:t>See also presentation by </a:t>
            </a:r>
            <a:r>
              <a:rPr lang="en-CA" dirty="0" smtClean="0"/>
              <a:t>Cecilia </a:t>
            </a:r>
            <a:r>
              <a:rPr lang="en-CA" dirty="0" err="1" smtClean="0"/>
              <a:t>Lunardini</a:t>
            </a:r>
            <a:r>
              <a:rPr lang="en-CA" dirty="0" smtClean="0"/>
              <a:t> </a:t>
            </a:r>
            <a:endParaRPr lang="en-CA" dirty="0" smtClean="0"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1E3B-7BEB-4E83-BC99-B46336D21B51}" type="slidenum">
              <a:rPr lang="en-CA" altLang="en-US" smtClean="0"/>
              <a:pPr/>
              <a:t>8</a:t>
            </a:fld>
            <a:endParaRPr lang="en-CA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smtClean="0"/>
              <a:t>October 4, 2012</a:t>
            </a:r>
            <a:endParaRPr lang="en-CA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 altLang="en-US" smtClean="0"/>
              <a:t>NNN 2012 - Fermilab</a:t>
            </a:r>
            <a:endParaRPr lang="en-CA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CA" sz="4000" kern="1200" dirty="0" smtClean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Put another way...</a:t>
            </a:r>
            <a:endParaRPr lang="en-CA" sz="4000" kern="1200" dirty="0">
              <a:ln w="6350">
                <a:noFill/>
              </a:ln>
              <a:solidFill>
                <a:srgbClr val="00B0F0"/>
              </a:solidFill>
              <a:effectLst>
                <a:outerShdw blurRad="114300" dist="381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41166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CA" dirty="0" smtClean="0"/>
              <a:t>An observed SN signal potentially has information in its:</a:t>
            </a:r>
          </a:p>
          <a:p>
            <a:r>
              <a:rPr lang="en-CA" dirty="0" smtClean="0"/>
              <a:t>The time evolution of the luminosities</a:t>
            </a:r>
          </a:p>
          <a:p>
            <a:r>
              <a:rPr lang="en-CA" dirty="0" smtClean="0"/>
              <a:t>The time evolution of the average energies</a:t>
            </a:r>
          </a:p>
          <a:p>
            <a:r>
              <a:rPr lang="en-CA" dirty="0" smtClean="0"/>
              <a:t>The values of the pinching parameters</a:t>
            </a:r>
          </a:p>
          <a:p>
            <a:r>
              <a:rPr lang="en-CA" dirty="0" smtClean="0"/>
              <a:t>Deviation from the </a:t>
            </a:r>
            <a:r>
              <a:rPr lang="en-CA" dirty="0" err="1" smtClean="0"/>
              <a:t>equiparition</a:t>
            </a:r>
            <a:r>
              <a:rPr lang="en-CA" dirty="0" smtClean="0"/>
              <a:t> of fluxes</a:t>
            </a:r>
          </a:p>
          <a:p>
            <a:r>
              <a:rPr lang="en-CA" dirty="0" smtClean="0"/>
              <a:t>Modifications of the above due to </a:t>
            </a:r>
            <a:r>
              <a:rPr lang="el-GR" dirty="0" smtClean="0">
                <a:latin typeface="Times New Roman"/>
                <a:cs typeface="Times New Roman"/>
              </a:rPr>
              <a:t>ν</a:t>
            </a:r>
            <a:r>
              <a:rPr lang="en-CA" dirty="0" smtClean="0">
                <a:latin typeface="Times New Roman"/>
                <a:cs typeface="Times New Roman"/>
              </a:rPr>
              <a:t>-</a:t>
            </a:r>
            <a:r>
              <a:rPr lang="el-GR" dirty="0" smtClean="0">
                <a:latin typeface="Times New Roman"/>
                <a:cs typeface="Times New Roman"/>
              </a:rPr>
              <a:t>ν</a:t>
            </a:r>
            <a:r>
              <a:rPr lang="en-CA" dirty="0" smtClean="0">
                <a:latin typeface="Times New Roman"/>
                <a:cs typeface="Times New Roman"/>
              </a:rPr>
              <a:t> </a:t>
            </a:r>
            <a:r>
              <a:rPr lang="en-CA" dirty="0" smtClean="0">
                <a:cs typeface="Times New Roman"/>
              </a:rPr>
              <a:t>scattering collective effects and MSW oscillations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1E3B-7BEB-4E83-BC99-B46336D21B51}" type="slidenum">
              <a:rPr lang="en-CA" altLang="en-US" smtClean="0"/>
              <a:pPr/>
              <a:t>9</a:t>
            </a:fld>
            <a:endParaRPr lang="en-CA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smtClean="0"/>
              <a:t>October 4, 2012</a:t>
            </a:r>
            <a:endParaRPr lang="en-CA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 altLang="en-US" smtClean="0"/>
              <a:t>NNN 2012 - Fermilab</a:t>
            </a:r>
            <a:endParaRPr lang="en-CA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CA" sz="4000" kern="1200" dirty="0" smtClean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What is to be learned?</a:t>
            </a:r>
            <a:endParaRPr lang="en-CA" sz="4000" kern="1200" dirty="0">
              <a:ln w="6350">
                <a:noFill/>
              </a:ln>
              <a:solidFill>
                <a:srgbClr val="00B0F0"/>
              </a:solidFill>
              <a:effectLst>
                <a:outerShdw blurRad="114300" dist="381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411662"/>
          </a:xfrm>
        </p:spPr>
        <p:txBody>
          <a:bodyPr>
            <a:normAutofit fontScale="77500" lnSpcReduction="20000"/>
          </a:bodyPr>
          <a:lstStyle/>
          <a:p>
            <a:r>
              <a:rPr lang="en-CA" dirty="0" smtClean="0"/>
              <a:t>Astrophysics</a:t>
            </a:r>
          </a:p>
          <a:p>
            <a:pPr lvl="1"/>
            <a:r>
              <a:rPr lang="en-CA" dirty="0" smtClean="0"/>
              <a:t>Explosion mechanism</a:t>
            </a:r>
          </a:p>
          <a:p>
            <a:pPr lvl="1"/>
            <a:r>
              <a:rPr lang="en-CA" dirty="0" smtClean="0"/>
              <a:t>Accretion process</a:t>
            </a:r>
          </a:p>
          <a:p>
            <a:pPr lvl="1"/>
            <a:r>
              <a:rPr lang="en-CA" dirty="0" smtClean="0"/>
              <a:t>Black hole formation (</a:t>
            </a:r>
            <a:r>
              <a:rPr lang="en-CA" dirty="0" err="1" smtClean="0"/>
              <a:t>cutoff</a:t>
            </a:r>
            <a:r>
              <a:rPr lang="en-CA" dirty="0" smtClean="0"/>
              <a:t>)</a:t>
            </a:r>
          </a:p>
          <a:p>
            <a:pPr lvl="1"/>
            <a:r>
              <a:rPr lang="en-CA" dirty="0" smtClean="0"/>
              <a:t>Presence of Spherical accretion shock instabilities (3D effect)</a:t>
            </a:r>
          </a:p>
          <a:p>
            <a:pPr lvl="1"/>
            <a:r>
              <a:rPr lang="en-CA" dirty="0" smtClean="0"/>
              <a:t>Proto-neutron star EOS</a:t>
            </a:r>
          </a:p>
          <a:p>
            <a:pPr lvl="1"/>
            <a:r>
              <a:rPr lang="en-CA" dirty="0" smtClean="0"/>
              <a:t>Microphysics and neutrino transport (neutrino temperatures and pinch parameters)</a:t>
            </a:r>
          </a:p>
          <a:p>
            <a:pPr lvl="1"/>
            <a:r>
              <a:rPr lang="en-CA" dirty="0" err="1" smtClean="0"/>
              <a:t>Nucleosynthesis</a:t>
            </a:r>
            <a:r>
              <a:rPr lang="en-CA" dirty="0" smtClean="0"/>
              <a:t> of heavy elements</a:t>
            </a:r>
          </a:p>
          <a:p>
            <a:r>
              <a:rPr lang="en-CA" dirty="0" smtClean="0"/>
              <a:t>Particle Physics</a:t>
            </a:r>
          </a:p>
          <a:p>
            <a:pPr lvl="1"/>
            <a:r>
              <a:rPr lang="en-CA" dirty="0" smtClean="0"/>
              <a:t>Normal or Inverted neutrino mass hierarchy, </a:t>
            </a:r>
            <a:r>
              <a:rPr lang="el-GR" dirty="0" smtClean="0">
                <a:latin typeface="Times New Roman"/>
                <a:cs typeface="Times New Roman"/>
              </a:rPr>
              <a:t>θ</a:t>
            </a:r>
            <a:r>
              <a:rPr lang="en-CA" baseline="-25000" dirty="0" smtClean="0">
                <a:latin typeface="Times New Roman"/>
                <a:cs typeface="Times New Roman"/>
              </a:rPr>
              <a:t>13</a:t>
            </a:r>
            <a:endParaRPr lang="en-CA" baseline="-25000" dirty="0" smtClean="0"/>
          </a:p>
          <a:p>
            <a:pPr lvl="1"/>
            <a:r>
              <a:rPr lang="en-CA" dirty="0" smtClean="0"/>
              <a:t>Presence of </a:t>
            </a:r>
            <a:r>
              <a:rPr lang="en-CA" dirty="0" err="1" smtClean="0"/>
              <a:t>axions</a:t>
            </a:r>
            <a:r>
              <a:rPr lang="en-CA" dirty="0" smtClean="0"/>
              <a:t>, exotic physics, or extra large dimensions (cooling rate)</a:t>
            </a:r>
          </a:p>
          <a:p>
            <a:pPr lvl="1"/>
            <a:r>
              <a:rPr lang="en-CA" dirty="0" smtClean="0"/>
              <a:t>Etc.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 design templat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2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8151</TotalTime>
  <Words>1601</Words>
  <Application>Microsoft Office PowerPoint</Application>
  <PresentationFormat>On-screen Show (4:3)</PresentationFormat>
  <Paragraphs>256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Network design template</vt:lpstr>
      <vt:lpstr>Document</vt:lpstr>
      <vt:lpstr>HALO  at the   13th Annual NNN International Workshop</vt:lpstr>
      <vt:lpstr>HALO at SNOLAB</vt:lpstr>
      <vt:lpstr>HALO at NNN 2012?</vt:lpstr>
      <vt:lpstr>The Trouble with Supernovae</vt:lpstr>
      <vt:lpstr>Worse than that....</vt:lpstr>
      <vt:lpstr>Which is to say...</vt:lpstr>
      <vt:lpstr>Slide 7</vt:lpstr>
      <vt:lpstr>Put another way...</vt:lpstr>
      <vt:lpstr>What is to be learned?</vt:lpstr>
      <vt:lpstr>What distinguishes SN neutrinos from others?</vt:lpstr>
      <vt:lpstr>HALO  -  a Helium and Lead Observatory</vt:lpstr>
      <vt:lpstr>The HALO Collaboration </vt:lpstr>
      <vt:lpstr>Comparative ν-nuclear cross-sections</vt:lpstr>
      <vt:lpstr>Pb nuclear physics</vt:lpstr>
      <vt:lpstr>Flavour Sensitivities (subject to neutrino temperatures and thresholds)</vt:lpstr>
      <vt:lpstr>Neutron detection in HALO</vt:lpstr>
      <vt:lpstr>Neutron detection in HALO</vt:lpstr>
      <vt:lpstr>Supernova signal in HALO </vt:lpstr>
      <vt:lpstr>Sensitivity to neutrino energy</vt:lpstr>
      <vt:lpstr>Status today </vt:lpstr>
      <vt:lpstr>Future Plans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cjv</dc:creator>
  <cp:lastModifiedBy>cjv</cp:lastModifiedBy>
  <cp:revision>65</cp:revision>
  <cp:lastPrinted>1601-01-01T00:00:00Z</cp:lastPrinted>
  <dcterms:created xsi:type="dcterms:W3CDTF">2011-07-17T20:02:20Z</dcterms:created>
  <dcterms:modified xsi:type="dcterms:W3CDTF">2012-10-04T13:37:58Z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TC102037811033</vt:lpwstr>
  </property>
</Properties>
</file>