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3" r:id="rId3"/>
    <p:sldId id="652" r:id="rId4"/>
    <p:sldId id="647" r:id="rId5"/>
    <p:sldId id="665" r:id="rId6"/>
    <p:sldId id="650" r:id="rId7"/>
    <p:sldId id="1161" r:id="rId8"/>
    <p:sldId id="385" r:id="rId9"/>
    <p:sldId id="387" r:id="rId10"/>
    <p:sldId id="389" r:id="rId11"/>
    <p:sldId id="390" r:id="rId12"/>
    <p:sldId id="383" r:id="rId13"/>
    <p:sldId id="666" r:id="rId14"/>
    <p:sldId id="654" r:id="rId15"/>
    <p:sldId id="6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5B749D-10D8-463A-990C-01A75F95C8F3}">
          <p14:sldIdLst>
            <p14:sldId id="256"/>
          </p14:sldIdLst>
        </p14:section>
        <p14:section name="Pre-Intro" id="{CC4615A6-34E6-4B20-90E0-FAC390A34BF3}">
          <p14:sldIdLst/>
        </p14:section>
        <p14:section name="Intro to parametric controls" id="{40263261-4FAC-4E0B-BBA2-B1DAEFF56C85}">
          <p14:sldIdLst>
            <p14:sldId id="393"/>
            <p14:sldId id="652"/>
            <p14:sldId id="647"/>
            <p14:sldId id="665"/>
            <p14:sldId id="650"/>
            <p14:sldId id="1161"/>
            <p14:sldId id="385"/>
            <p14:sldId id="387"/>
            <p14:sldId id="389"/>
            <p14:sldId id="390"/>
            <p14:sldId id="383"/>
            <p14:sldId id="666"/>
          </p14:sldIdLst>
        </p14:section>
        <p14:section name="Extra" id="{E78F5D51-0A08-4DBD-8970-A957B76A93CE}">
          <p14:sldIdLst>
            <p14:sldId id="654"/>
            <p14:sldId id="667"/>
          </p14:sldIdLst>
        </p14:section>
        <p14:section name="Conclusion" id="{175F6C16-277E-425D-A33F-B32C89DB5EFB}">
          <p14:sldIdLst/>
        </p14:section>
        <p14:section name="Extra" id="{5BE03995-CBCB-4605-AABF-3912E91D2BF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3B6224"/>
    <a:srgbClr val="D73333"/>
    <a:srgbClr val="1F77B4"/>
    <a:srgbClr val="BA403C"/>
    <a:srgbClr val="F6F6ED"/>
    <a:srgbClr val="2F528F"/>
    <a:srgbClr val="F0F5EC"/>
    <a:srgbClr val="F2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5566" autoAdjust="0"/>
  </p:normalViewPr>
  <p:slideViewPr>
    <p:cSldViewPr snapToGrid="0">
      <p:cViewPr varScale="1">
        <p:scale>
          <a:sx n="96" d="100"/>
          <a:sy n="96" d="100"/>
        </p:scale>
        <p:origin x="1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8F5B7-3C2D-45D8-BCD4-B0114404F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01E59-5DCC-41D0-AA98-260A3FC4ED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6E4B9-DD6D-40F8-A20F-CE0182010D7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628CF-C2B7-40CE-802C-8F5B2C3956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C4337-6E75-4BF3-9227-5C7FD65BE1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75B99-B28D-47BE-82BB-AAF50C9E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7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BFF15-00C9-4A3C-9840-89330F6E493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8E084-E522-4C12-9131-B2CDCCC86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0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/>
              <a:t>We are using the superconducting circuits to make our qubit. 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Like traditional circuits superconducting circuits consist of Ls and Cs –finger caps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/>
              <a:t>Youll</a:t>
            </a:r>
            <a:r>
              <a:rPr lang="en-US" baseline="0" dirty="0"/>
              <a:t> notice that the </a:t>
            </a:r>
            <a:r>
              <a:rPr lang="en-US" baseline="0" dirty="0" err="1"/>
              <a:t>hamiltonain</a:t>
            </a:r>
            <a:r>
              <a:rPr lang="en-US" baseline="0" dirty="0"/>
              <a:t> of such a system looks remarkably like a typical harmonic </a:t>
            </a:r>
            <a:r>
              <a:rPr lang="en-US" baseline="0" dirty="0" err="1"/>
              <a:t>oscilaltor</a:t>
            </a:r>
            <a:r>
              <a:rPr lang="en-US" baseline="0" dirty="0"/>
              <a:t> with the Kinetic energy and potential energy terms.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This is not a coincidence, as the system behaves almost identically to a HO.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Like traditional, </a:t>
            </a:r>
            <a:r>
              <a:rPr lang="en-US" baseline="0" dirty="0" err="1"/>
              <a:t>HO,the</a:t>
            </a:r>
            <a:r>
              <a:rPr lang="en-US" baseline="0" dirty="0"/>
              <a:t> potential energy is quadratic and features an even energy level spacing.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5BE2E-83E2-4543-8CBC-00E49CA995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4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only focus on the parametrically pumped devices (there are many other schemes e.g. flux tuning, cross resonance). But that’s not very related to what we discuses here. </a:t>
            </a:r>
          </a:p>
          <a:p>
            <a:endParaRPr lang="en-US" dirty="0"/>
          </a:p>
          <a:p>
            <a:r>
              <a:rPr lang="en-US" dirty="0"/>
              <a:t>Before we have the SNAIL, most of this kind of devices are based on pumping the 4</a:t>
            </a:r>
            <a:r>
              <a:rPr lang="en-US" baseline="30000" dirty="0"/>
              <a:t>th</a:t>
            </a:r>
            <a:r>
              <a:rPr lang="en-US" dirty="0"/>
              <a:t> order term. We also have devices like the JPC, which effectively uses 3</a:t>
            </a:r>
            <a:r>
              <a:rPr lang="en-US" baseline="30000" dirty="0"/>
              <a:t>rd</a:t>
            </a:r>
            <a:r>
              <a:rPr lang="en-US" dirty="0"/>
              <a:t> term, but that’s based on some special rediagonalized circuit modes, which is hard to be directly coupled to the E filed from other modes in the space.</a:t>
            </a:r>
          </a:p>
          <a:p>
            <a:endParaRPr lang="en-US" dirty="0"/>
          </a:p>
          <a:p>
            <a:r>
              <a:rPr lang="en-US" dirty="0"/>
              <a:t>However, using 4</a:t>
            </a:r>
            <a:r>
              <a:rPr lang="en-US" baseline="30000" dirty="0"/>
              <a:t>th</a:t>
            </a:r>
            <a:r>
              <a:rPr lang="en-US" dirty="0"/>
              <a:t> order term will introduce many problems for example ZZ interaction due to cross-Kerr term. So some groups prefer to use devices with 3</a:t>
            </a:r>
            <a:r>
              <a:rPr lang="en-US" baseline="30000" dirty="0"/>
              <a:t>rd</a:t>
            </a:r>
            <a:r>
              <a:rPr lang="en-US" dirty="0"/>
              <a:t> order terms for parametric coupling. One of the most popular choice is the SNAIL invented at Prof. </a:t>
            </a:r>
            <a:r>
              <a:rPr lang="en-US" dirty="0" err="1"/>
              <a:t>Devoret’s</a:t>
            </a:r>
            <a:r>
              <a:rPr lang="en-US" dirty="0"/>
              <a:t> lab.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coupling, or 3-wave-mixing terms can be used for both conversion or amplification. For example, if you have two modes a and b….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end, the effective coefficient for the two-body exchange interaction is . This coefficient basically represents how fast we can perform a </a:t>
            </a:r>
            <a:r>
              <a:rPr lang="en-US" dirty="0" err="1"/>
              <a:t>iSWAP</a:t>
            </a:r>
            <a:r>
              <a:rPr lang="en-US" dirty="0"/>
              <a:t> gate between the two coupled modes.</a:t>
            </a:r>
          </a:p>
          <a:p>
            <a:endParaRPr lang="en-US" dirty="0"/>
          </a:p>
          <a:p>
            <a:r>
              <a:rPr lang="en-US" dirty="0"/>
              <a:t>To increase the gate speed.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E5B79-FFB9-4D74-AB70-205564C881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2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only focus on the parametrically pumped devices (there are many other schemes e.g. flux tuning, cross resonance). But that’s not very related to what we discuses here. </a:t>
            </a:r>
          </a:p>
          <a:p>
            <a:endParaRPr lang="en-US" dirty="0"/>
          </a:p>
          <a:p>
            <a:r>
              <a:rPr lang="en-US" dirty="0"/>
              <a:t>Before we have the SNAIL, most of this kind of devices are based on pumping the 4</a:t>
            </a:r>
            <a:r>
              <a:rPr lang="en-US" baseline="30000" dirty="0"/>
              <a:t>th</a:t>
            </a:r>
            <a:r>
              <a:rPr lang="en-US" dirty="0"/>
              <a:t> order term. We also have devices like the JPC, which effectively uses 3</a:t>
            </a:r>
            <a:r>
              <a:rPr lang="en-US" baseline="30000" dirty="0"/>
              <a:t>rd</a:t>
            </a:r>
            <a:r>
              <a:rPr lang="en-US" dirty="0"/>
              <a:t> term, but that’s based on some special rediagonalized circuit modes, which is hard to be directly coupled to the E filed from other modes in the space.</a:t>
            </a:r>
          </a:p>
          <a:p>
            <a:endParaRPr lang="en-US" dirty="0"/>
          </a:p>
          <a:p>
            <a:r>
              <a:rPr lang="en-US" dirty="0"/>
              <a:t>However, using 4</a:t>
            </a:r>
            <a:r>
              <a:rPr lang="en-US" baseline="30000" dirty="0"/>
              <a:t>th</a:t>
            </a:r>
            <a:r>
              <a:rPr lang="en-US" dirty="0"/>
              <a:t> order term will introduce many problems for example ZZ interaction due to cross-Kerr term. So some groups prefer to use devices with 3</a:t>
            </a:r>
            <a:r>
              <a:rPr lang="en-US" baseline="30000" dirty="0"/>
              <a:t>rd</a:t>
            </a:r>
            <a:r>
              <a:rPr lang="en-US" dirty="0"/>
              <a:t> order terms for parametric coupling. One of the most popular choice is the SNAIL invented at Prof. </a:t>
            </a:r>
            <a:r>
              <a:rPr lang="en-US" dirty="0" err="1"/>
              <a:t>Devoret’s</a:t>
            </a:r>
            <a:r>
              <a:rPr lang="en-US" dirty="0"/>
              <a:t> lab.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coupling, or 3-wave-mixing terms can be used for both conversion or amplification. For example, if you have two modes a and b….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end, the effective coefficient for the two-body exchange interaction is . This coefficient basically represents how fast we can perform a </a:t>
            </a:r>
            <a:r>
              <a:rPr lang="en-US" dirty="0" err="1"/>
              <a:t>iSWAP</a:t>
            </a:r>
            <a:r>
              <a:rPr lang="en-US" dirty="0"/>
              <a:t> gate between the two coupled modes.</a:t>
            </a:r>
          </a:p>
          <a:p>
            <a:endParaRPr lang="en-US" dirty="0"/>
          </a:p>
          <a:p>
            <a:r>
              <a:rPr lang="en-US" dirty="0"/>
              <a:t>To increase the gate speed.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E5B79-FFB9-4D74-AB70-205564C881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only focus on the parametrically pumped devices (there are many other schemes e.g. flux tuning, cross resonance). But that’s not very related to what we discuses here. </a:t>
            </a:r>
          </a:p>
          <a:p>
            <a:endParaRPr lang="en-US" dirty="0"/>
          </a:p>
          <a:p>
            <a:r>
              <a:rPr lang="en-US" dirty="0"/>
              <a:t>Before we have the SNAIL, most of this kind of devices are based on pumping the 4</a:t>
            </a:r>
            <a:r>
              <a:rPr lang="en-US" baseline="30000" dirty="0"/>
              <a:t>th</a:t>
            </a:r>
            <a:r>
              <a:rPr lang="en-US" dirty="0"/>
              <a:t> order term. We also have devices like the JPC, which effectively uses 3</a:t>
            </a:r>
            <a:r>
              <a:rPr lang="en-US" baseline="30000" dirty="0"/>
              <a:t>rd</a:t>
            </a:r>
            <a:r>
              <a:rPr lang="en-US" dirty="0"/>
              <a:t> term, but that’s based on some special rediagonalized circuit modes, which is hard to be directly coupled to the E filed from other modes in the space.</a:t>
            </a:r>
          </a:p>
          <a:p>
            <a:endParaRPr lang="en-US" dirty="0"/>
          </a:p>
          <a:p>
            <a:r>
              <a:rPr lang="en-US" dirty="0"/>
              <a:t>However, using 4</a:t>
            </a:r>
            <a:r>
              <a:rPr lang="en-US" baseline="30000" dirty="0"/>
              <a:t>th</a:t>
            </a:r>
            <a:r>
              <a:rPr lang="en-US" dirty="0"/>
              <a:t> order term will introduce many problems for example ZZ interaction due to cross-Kerr term. So some groups prefer to use devices with 3</a:t>
            </a:r>
            <a:r>
              <a:rPr lang="en-US" baseline="30000" dirty="0"/>
              <a:t>rd</a:t>
            </a:r>
            <a:r>
              <a:rPr lang="en-US" dirty="0"/>
              <a:t> order terms for parametric coupling. One of the most popular choice is the SNAIL invented at Prof. </a:t>
            </a:r>
            <a:r>
              <a:rPr lang="en-US" dirty="0" err="1"/>
              <a:t>Devoret’s</a:t>
            </a:r>
            <a:r>
              <a:rPr lang="en-US" dirty="0"/>
              <a:t> lab.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coupling, or 3-wave-mixing terms can be used for both conversion or amplification. For example, if you have two modes a and b….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end, the effective coefficient for the two-body exchange interaction is . This coefficient basically represents how fast we can perform a </a:t>
            </a:r>
            <a:r>
              <a:rPr lang="en-US" dirty="0" err="1"/>
              <a:t>iSWAP</a:t>
            </a:r>
            <a:r>
              <a:rPr lang="en-US" dirty="0"/>
              <a:t> gate between the two coupled modes.</a:t>
            </a:r>
          </a:p>
          <a:p>
            <a:endParaRPr lang="en-US" dirty="0"/>
          </a:p>
          <a:p>
            <a:r>
              <a:rPr lang="en-US" dirty="0"/>
              <a:t>To increase the gate speed.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E5B79-FFB9-4D74-AB70-205564C881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5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only focus on the parametrically pumped devices (there are many other schemes e.g. flux tuning, cross resonance). But that’s not very related to what we discuses here. </a:t>
            </a:r>
          </a:p>
          <a:p>
            <a:endParaRPr lang="en-US" dirty="0"/>
          </a:p>
          <a:p>
            <a:r>
              <a:rPr lang="en-US" dirty="0"/>
              <a:t>Before we have the SNAIL, most of this kind of devices are based on pumping the 4</a:t>
            </a:r>
            <a:r>
              <a:rPr lang="en-US" baseline="30000" dirty="0"/>
              <a:t>th</a:t>
            </a:r>
            <a:r>
              <a:rPr lang="en-US" dirty="0"/>
              <a:t> order term. We also have devices like the JPC, which effectively uses 3</a:t>
            </a:r>
            <a:r>
              <a:rPr lang="en-US" baseline="30000" dirty="0"/>
              <a:t>rd</a:t>
            </a:r>
            <a:r>
              <a:rPr lang="en-US" dirty="0"/>
              <a:t> term, but that’s based on some special rediagonalized circuit modes, which is hard to be directly coupled to the E filed from other modes in the space.</a:t>
            </a:r>
          </a:p>
          <a:p>
            <a:endParaRPr lang="en-US" dirty="0"/>
          </a:p>
          <a:p>
            <a:r>
              <a:rPr lang="en-US" dirty="0"/>
              <a:t>However, using 4</a:t>
            </a:r>
            <a:r>
              <a:rPr lang="en-US" baseline="30000" dirty="0"/>
              <a:t>th</a:t>
            </a:r>
            <a:r>
              <a:rPr lang="en-US" dirty="0"/>
              <a:t> order term will introduce many problems for example ZZ interaction due to cross-Kerr term. So some groups prefer to use devices with 3</a:t>
            </a:r>
            <a:r>
              <a:rPr lang="en-US" baseline="30000" dirty="0"/>
              <a:t>rd</a:t>
            </a:r>
            <a:r>
              <a:rPr lang="en-US" dirty="0"/>
              <a:t> order terms for parametric coupling. One of the most popular choice is the SNAIL invented at Prof. </a:t>
            </a:r>
            <a:r>
              <a:rPr lang="en-US" dirty="0" err="1"/>
              <a:t>Devoret’s</a:t>
            </a:r>
            <a:r>
              <a:rPr lang="en-US" dirty="0"/>
              <a:t> lab.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coupling, or 3-wave-mixing terms can be used for both conversion or amplification. For example, if you have two modes a and b….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end, the effective coefficient for the two-body exchange interaction is . This coefficient basically represents how fast we can perform a </a:t>
            </a:r>
            <a:r>
              <a:rPr lang="en-US" dirty="0" err="1"/>
              <a:t>iSWAP</a:t>
            </a:r>
            <a:r>
              <a:rPr lang="en-US" dirty="0"/>
              <a:t> gate between the two coupled modes.</a:t>
            </a:r>
          </a:p>
          <a:p>
            <a:endParaRPr lang="en-US" dirty="0"/>
          </a:p>
          <a:p>
            <a:r>
              <a:rPr lang="en-US" dirty="0"/>
              <a:t>To increase the gate speed.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E5B79-FFB9-4D74-AB70-205564C881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only focus on the parametrically pumped devices (there are many other schemes e.g. flux tuning, cross resonance). But that’s not very related to what we discuses here. </a:t>
            </a:r>
          </a:p>
          <a:p>
            <a:endParaRPr lang="en-US" dirty="0"/>
          </a:p>
          <a:p>
            <a:r>
              <a:rPr lang="en-US" dirty="0"/>
              <a:t>Before we have the SNAIL, most of this kind of devices are based on pumping the 4</a:t>
            </a:r>
            <a:r>
              <a:rPr lang="en-US" baseline="30000" dirty="0"/>
              <a:t>th</a:t>
            </a:r>
            <a:r>
              <a:rPr lang="en-US" dirty="0"/>
              <a:t> order term. We also have devices like the JPC, which effectively uses 3</a:t>
            </a:r>
            <a:r>
              <a:rPr lang="en-US" baseline="30000" dirty="0"/>
              <a:t>rd</a:t>
            </a:r>
            <a:r>
              <a:rPr lang="en-US" dirty="0"/>
              <a:t> term, but that’s based on some special rediagonalized circuit modes, which is hard to be directly coupled to the E filed from other modes in the space.</a:t>
            </a:r>
          </a:p>
          <a:p>
            <a:endParaRPr lang="en-US" dirty="0"/>
          </a:p>
          <a:p>
            <a:r>
              <a:rPr lang="en-US" dirty="0"/>
              <a:t>However, using 4</a:t>
            </a:r>
            <a:r>
              <a:rPr lang="en-US" baseline="30000" dirty="0"/>
              <a:t>th</a:t>
            </a:r>
            <a:r>
              <a:rPr lang="en-US" dirty="0"/>
              <a:t> order term will introduce many problems for example ZZ interaction due to cross-Kerr term. So some groups prefer to use devices with 3</a:t>
            </a:r>
            <a:r>
              <a:rPr lang="en-US" baseline="30000" dirty="0"/>
              <a:t>rd</a:t>
            </a:r>
            <a:r>
              <a:rPr lang="en-US" dirty="0"/>
              <a:t> order terms for parametric coupling. One of the most popular choice is the SNAIL invented at Prof. </a:t>
            </a:r>
            <a:r>
              <a:rPr lang="en-US" dirty="0" err="1"/>
              <a:t>Devoret’s</a:t>
            </a:r>
            <a:r>
              <a:rPr lang="en-US" dirty="0"/>
              <a:t> lab.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coupling, or 3-wave-mixing terms can be used for both conversion or amplification. For example, if you have two modes a and b….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end, the effective coefficient for the two-body exchange interaction is . This coefficient basically represents how fast we can perform a </a:t>
            </a:r>
            <a:r>
              <a:rPr lang="en-US" dirty="0" err="1"/>
              <a:t>iSWAP</a:t>
            </a:r>
            <a:r>
              <a:rPr lang="en-US" dirty="0"/>
              <a:t> gate between the two coupled modes.</a:t>
            </a:r>
          </a:p>
          <a:p>
            <a:endParaRPr lang="en-US" dirty="0"/>
          </a:p>
          <a:p>
            <a:r>
              <a:rPr lang="en-US" dirty="0"/>
              <a:t>To increase the gate speed.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E5B79-FFB9-4D74-AB70-205564C88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have shown you how we can build a </a:t>
            </a:r>
            <a:r>
              <a:rPr lang="en-US" dirty="0" err="1"/>
              <a:t>micromaser</a:t>
            </a:r>
            <a:r>
              <a:rPr lang="en-US" dirty="0"/>
              <a:t> using a superconducting microwave components and applying parametric drives. Next we will drive the masing process to create a coherent photon population in our maser cavity.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472CD-B763-43AB-A16D-14945FB56F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BEBE-BFE1-481C-8C7C-2653E7F0B9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A599-A154-4940-BB13-031222908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9198"/>
            <a:ext cx="9144000" cy="8228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en-US" sz="3400" kern="1200" dirty="0" smtClean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AC0C7AC9-D90D-4E64-9A59-AB44D43729B4}"/>
              </a:ext>
            </a:extLst>
          </p:cNvPr>
          <p:cNvSpPr txBox="1"/>
          <p:nvPr userDrawn="1"/>
        </p:nvSpPr>
        <p:spPr>
          <a:xfrm>
            <a:off x="1524000" y="3832005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Department of Physics and Astronomy, University of Pittsburgh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7C6486-0C70-4BEA-B21A-C8DFE994BA74}"/>
              </a:ext>
            </a:extLst>
          </p:cNvPr>
          <p:cNvSpPr/>
          <p:nvPr userDrawn="1"/>
        </p:nvSpPr>
        <p:spPr>
          <a:xfrm>
            <a:off x="4702051" y="4652978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QICKCON, Jan. 12, 2022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DB486F56-D745-4B53-A37F-05D379F0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155" y="3714351"/>
            <a:ext cx="1288322" cy="1204301"/>
          </a:xfrm>
          <a:prstGeom prst="rect">
            <a:avLst/>
          </a:prstGeom>
        </p:spPr>
      </p:pic>
      <p:pic>
        <p:nvPicPr>
          <p:cNvPr id="16" name="Picture 15" descr="Image result for army research office logo">
            <a:extLst>
              <a:ext uri="{FF2B5EF4-FFF2-40B4-BE49-F238E27FC236}">
                <a16:creationId xmlns:a16="http://schemas.microsoft.com/office/drawing/2014/main" id="{94F0793A-6906-47BD-9EC2-B411A3436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0" y="5663992"/>
            <a:ext cx="1087620" cy="10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national science foundation logo">
            <a:extLst>
              <a:ext uri="{FF2B5EF4-FFF2-40B4-BE49-F238E27FC236}">
                <a16:creationId xmlns:a16="http://schemas.microsoft.com/office/drawing/2014/main" id="{3F95F816-E437-4943-9F86-187F76BBB8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84" y="5647991"/>
            <a:ext cx="1112918" cy="11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833865-AC6F-4D28-A46B-1E5E42EBE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96" y="5671207"/>
            <a:ext cx="1048722" cy="107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E to Award $53M in R&amp;D Small Business Funding Opportunity | ExecutiveBiz">
            <a:extLst>
              <a:ext uri="{FF2B5EF4-FFF2-40B4-BE49-F238E27FC236}">
                <a16:creationId xmlns:a16="http://schemas.microsoft.com/office/drawing/2014/main" id="{28799EB5-2859-47D4-AFC1-12292FAA82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3737" r="3631" b="3557"/>
          <a:stretch/>
        </p:blipFill>
        <p:spPr bwMode="auto">
          <a:xfrm>
            <a:off x="10600899" y="5659690"/>
            <a:ext cx="1112918" cy="10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4BEB82-8725-4D0D-AFF0-FB7E19CAD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2879"/>
            <a:ext cx="2209276" cy="9898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A8D6D2-42AA-4BA0-841B-E9F9F4335F9C}"/>
              </a:ext>
            </a:extLst>
          </p:cNvPr>
          <p:cNvSpPr txBox="1"/>
          <p:nvPr userDrawn="1"/>
        </p:nvSpPr>
        <p:spPr>
          <a:xfrm>
            <a:off x="1034642" y="2805758"/>
            <a:ext cx="1012271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Michael Hatridge</a:t>
            </a:r>
          </a:p>
        </p:txBody>
      </p:sp>
      <p:pic>
        <p:nvPicPr>
          <p:cNvPr id="3074" name="Picture 2" descr="Shield and Signature | Living Our Brand | University of Pittsburgh">
            <a:extLst>
              <a:ext uri="{FF2B5EF4-FFF2-40B4-BE49-F238E27FC236}">
                <a16:creationId xmlns:a16="http://schemas.microsoft.com/office/drawing/2014/main" id="{E463E6AF-3CDD-4A54-947E-A697B12EE1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0"/>
          <a:stretch/>
        </p:blipFill>
        <p:spPr bwMode="auto">
          <a:xfrm>
            <a:off x="81732" y="3429000"/>
            <a:ext cx="1209102" cy="17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HATLAB-Gang\Desktop\EMKF_Stacked_RGB__brighter_Blue_crop.png">
            <a:extLst>
              <a:ext uri="{FF2B5EF4-FFF2-40B4-BE49-F238E27FC236}">
                <a16:creationId xmlns:a16="http://schemas.microsoft.com/office/drawing/2014/main" id="{0F2006E7-AB1D-4AC0-BB77-EEA7B04FCA3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73"/>
          <a:stretch/>
        </p:blipFill>
        <p:spPr bwMode="auto">
          <a:xfrm>
            <a:off x="8644112" y="5692072"/>
            <a:ext cx="1160394" cy="10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AAF8-1B73-4A5F-9428-8DFC5E7E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533"/>
          </a:xfrm>
          <a:prstGeom prst="rect">
            <a:avLst/>
          </a:prstGeom>
        </p:spPr>
        <p:txBody>
          <a:bodyPr/>
          <a:lstStyle>
            <a:lvl1pPr>
              <a:defRPr lang="en-US" sz="2800" kern="1200" dirty="0" smtClean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B14B-3A6A-4CE5-B096-59741346D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F44AC5-F206-4B2A-A2F2-136EF3AA14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1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66EB-9C2E-46E3-8289-F123E809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8532"/>
          </a:xfrm>
          <a:prstGeom prst="rect">
            <a:avLst/>
          </a:prstGeom>
        </p:spPr>
        <p:txBody>
          <a:bodyPr/>
          <a:lstStyle>
            <a:lvl1pPr>
              <a:defRPr lang="en-US" sz="2800" kern="1200" dirty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B5189-93C4-4B1F-A44B-ECA273C1F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7920"/>
            <a:ext cx="5181600" cy="5149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4FDBF-952E-4B84-82C9-80639DB25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27920"/>
            <a:ext cx="5181600" cy="5149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F7DDFB-6DFC-4113-9DD2-8A26659E1A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5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A8F0-A550-4CDB-8F60-F78C8AB0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533"/>
          </a:xfrm>
          <a:prstGeom prst="rect">
            <a:avLst/>
          </a:prstGeom>
        </p:spPr>
        <p:txBody>
          <a:bodyPr/>
          <a:lstStyle>
            <a:lvl1pPr>
              <a:defRPr lang="en-US" sz="2800" kern="1200" dirty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C94E-59F6-43AB-830A-719B421A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1522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kern="120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2FD1A-0EA6-4083-AF85-752AD4D3E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5819"/>
            <a:ext cx="5157787" cy="4183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03824-8248-4504-BD22-86AA951A9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15220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kern="1200" dirty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01E0D-A505-426B-8D99-A05D5AB2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5819"/>
            <a:ext cx="5183188" cy="4183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CB54BB-4066-46F3-B944-B8E30F0BE4C6}"/>
              </a:ext>
            </a:extLst>
          </p:cNvPr>
          <p:cNvCxnSpPr>
            <a:cxnSpLocks/>
          </p:cNvCxnSpPr>
          <p:nvPr userDrawn="1"/>
        </p:nvCxnSpPr>
        <p:spPr>
          <a:xfrm>
            <a:off x="6084759" y="908087"/>
            <a:ext cx="0" cy="5813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1166F7C-1B71-47CF-9E38-178DE1A08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0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6961-FF7B-49E3-8F52-B75AEDC4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48533"/>
          </a:xfrm>
          <a:prstGeom prst="rect">
            <a:avLst/>
          </a:prstGeom>
        </p:spPr>
        <p:txBody>
          <a:bodyPr/>
          <a:lstStyle>
            <a:lvl1pPr>
              <a:defRPr lang="en-US" sz="2800" kern="1200" dirty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57722B6-2E4F-4C5E-9FE9-F5CEC14F35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2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A0853F-7713-4DA4-86B6-610A2D1B5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0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42C9-FA50-4EB1-8DFE-440C20D8B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190BC-57DC-4325-8A40-9FA793958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177BC-BBFF-4113-B226-936A9B56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9C3-C8FC-490A-94DA-C7DC0019BED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6273A-0ABD-47BC-B8F7-6747A18D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ECBF-3709-4EDE-A68B-885C6419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D404-CAD9-4FA3-912C-F930627E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FD3C-EA10-46F3-8616-8C9EFBFD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AB56C-2189-41F9-8CAE-86D280AFF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C01-F4C9-4C3A-88F8-CB3941BC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9C3-C8FC-490A-94DA-C7DC0019BED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F71D5-FC69-4C08-84DE-F042980F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DD2C5-9110-4556-B0AA-410F6ED1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D404-CAD9-4FA3-912C-F930627E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7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A6F41-F385-4EEA-9457-78E23B3C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59330" cy="75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55EEA-B214-43F4-AD90-91303A64A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44071"/>
            <a:ext cx="10515600" cy="523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E53EC-ADD1-49D3-A59F-30015D76A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1DD0-62B2-4411-8803-A963D578B27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B481A-649F-4EC4-891D-3E9097544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9A927-E26B-4E0B-803E-37835235F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27C51-31C1-42CC-A9EB-14176414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8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dirty="0">
          <a:solidFill>
            <a:srgbClr val="0040B4"/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342794" indent="-34279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65.png"/><Relationship Id="rId18" Type="http://schemas.openxmlformats.org/officeDocument/2006/relationships/image" Target="../media/image52.svg"/><Relationship Id="rId26" Type="http://schemas.openxmlformats.org/officeDocument/2006/relationships/image" Target="../media/image480.png"/><Relationship Id="rId7" Type="http://schemas.openxmlformats.org/officeDocument/2006/relationships/image" Target="../media/image291.png"/><Relationship Id="rId12" Type="http://schemas.openxmlformats.org/officeDocument/2006/relationships/image" Target="../media/image530.png"/><Relationship Id="rId17" Type="http://schemas.openxmlformats.org/officeDocument/2006/relationships/image" Target="../media/image51.png"/><Relationship Id="rId25" Type="http://schemas.openxmlformats.org/officeDocument/2006/relationships/image" Target="../media/image4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9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11" Type="http://schemas.openxmlformats.org/officeDocument/2006/relationships/image" Target="../media/image64.png"/><Relationship Id="rId15" Type="http://schemas.openxmlformats.org/officeDocument/2006/relationships/image" Target="../media/image50.svg"/><Relationship Id="rId28" Type="http://schemas.openxmlformats.org/officeDocument/2006/relationships/image" Target="../media/image68.png"/><Relationship Id="rId10" Type="http://schemas.openxmlformats.org/officeDocument/2006/relationships/image" Target="../media/image48.svg"/><Relationship Id="rId19" Type="http://schemas.openxmlformats.org/officeDocument/2006/relationships/image" Target="../media/image67.png"/><Relationship Id="rId31" Type="http://schemas.openxmlformats.org/officeDocument/2006/relationships/image" Target="../media/image620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Relationship Id="rId27" Type="http://schemas.openxmlformats.org/officeDocument/2006/relationships/image" Target="../media/image491.png"/><Relationship Id="rId30" Type="http://schemas.openxmlformats.org/officeDocument/2006/relationships/image" Target="../media/image6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77.png"/><Relationship Id="rId3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75.png"/><Relationship Id="rId5" Type="http://schemas.openxmlformats.org/officeDocument/2006/relationships/image" Target="../media/image63.png"/><Relationship Id="rId15" Type="http://schemas.openxmlformats.org/officeDocument/2006/relationships/image" Target="../media/image790.png"/><Relationship Id="rId10" Type="http://schemas.openxmlformats.org/officeDocument/2006/relationships/image" Target="../media/image74.png"/><Relationship Id="rId4" Type="http://schemas.openxmlformats.org/officeDocument/2006/relationships/image" Target="../media/image62.svg"/><Relationship Id="rId9" Type="http://schemas.openxmlformats.org/officeDocument/2006/relationships/image" Target="../media/image73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1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730.png"/><Relationship Id="rId18" Type="http://schemas.openxmlformats.org/officeDocument/2006/relationships/image" Target="../media/image83.png"/><Relationship Id="rId3" Type="http://schemas.openxmlformats.org/officeDocument/2006/relationships/image" Target="../media/image92.png"/><Relationship Id="rId7" Type="http://schemas.openxmlformats.org/officeDocument/2006/relationships/image" Target="../media/image690.png"/><Relationship Id="rId12" Type="http://schemas.openxmlformats.org/officeDocument/2006/relationships/image" Target="../media/image660.png"/><Relationship Id="rId17" Type="http://schemas.openxmlformats.org/officeDocument/2006/relationships/image" Target="../media/image7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70.png"/><Relationship Id="rId1" Type="http://schemas.openxmlformats.org/officeDocument/2006/relationships/tags" Target="../tags/tag3.xml"/><Relationship Id="rId6" Type="http://schemas.openxmlformats.org/officeDocument/2006/relationships/image" Target="../media/image680.png"/><Relationship Id="rId11" Type="http://schemas.openxmlformats.org/officeDocument/2006/relationships/image" Target="../media/image871.png"/><Relationship Id="rId5" Type="http://schemas.openxmlformats.org/officeDocument/2006/relationships/image" Target="../media/image94.png"/><Relationship Id="rId15" Type="http://schemas.openxmlformats.org/officeDocument/2006/relationships/image" Target="../media/image2.png"/><Relationship Id="rId10" Type="http://schemas.openxmlformats.org/officeDocument/2006/relationships/image" Target="../media/image24.png"/><Relationship Id="rId19" Type="http://schemas.openxmlformats.org/officeDocument/2006/relationships/image" Target="../media/image84.svg"/><Relationship Id="rId4" Type="http://schemas.openxmlformats.org/officeDocument/2006/relationships/image" Target="../media/image93.png"/><Relationship Id="rId9" Type="http://schemas.openxmlformats.org/officeDocument/2006/relationships/image" Target="../media/image710.pn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174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11.jpe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79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48.svg"/><Relationship Id="rId18" Type="http://schemas.openxmlformats.org/officeDocument/2006/relationships/image" Target="../media/image49.png"/><Relationship Id="rId26" Type="http://schemas.openxmlformats.org/officeDocument/2006/relationships/image" Target="../media/image48.png"/><Relationship Id="rId3" Type="http://schemas.openxmlformats.org/officeDocument/2006/relationships/image" Target="../media/image43.png"/><Relationship Id="rId21" Type="http://schemas.openxmlformats.org/officeDocument/2006/relationships/image" Target="../media/image430.png"/><Relationship Id="rId7" Type="http://schemas.openxmlformats.org/officeDocument/2006/relationships/image" Target="../media/image290.png"/><Relationship Id="rId12" Type="http://schemas.openxmlformats.org/officeDocument/2006/relationships/image" Target="../media/image47.png"/><Relationship Id="rId17" Type="http://schemas.openxmlformats.org/officeDocument/2006/relationships/image" Target="../media/image390.png"/><Relationship Id="rId25" Type="http://schemas.openxmlformats.org/officeDocument/2006/relationships/image" Target="../media/image47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0.png"/><Relationship Id="rId20" Type="http://schemas.openxmlformats.org/officeDocument/2006/relationships/image" Target="../media/image420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openxmlformats.org/officeDocument/2006/relationships/image" Target="../media/image46.png"/><Relationship Id="rId24" Type="http://schemas.openxmlformats.org/officeDocument/2006/relationships/image" Target="../media/image460.png"/><Relationship Id="rId5" Type="http://schemas.openxmlformats.org/officeDocument/2006/relationships/image" Target="../media/image44.png"/><Relationship Id="rId15" Type="http://schemas.openxmlformats.org/officeDocument/2006/relationships/image" Target="../media/image370.png"/><Relationship Id="rId23" Type="http://schemas.openxmlformats.org/officeDocument/2006/relationships/image" Target="../media/image52.svg"/><Relationship Id="rId28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0.svg"/><Relationship Id="rId4" Type="http://schemas.openxmlformats.org/officeDocument/2006/relationships/image" Target="../media/image260.png"/><Relationship Id="rId9" Type="http://schemas.openxmlformats.org/officeDocument/2006/relationships/image" Target="../media/image310.png"/><Relationship Id="rId14" Type="http://schemas.openxmlformats.org/officeDocument/2006/relationships/image" Target="../media/image360.png"/><Relationship Id="rId22" Type="http://schemas.openxmlformats.org/officeDocument/2006/relationships/image" Target="../media/image51.png"/><Relationship Id="rId27" Type="http://schemas.openxmlformats.org/officeDocument/2006/relationships/image" Target="../media/image490.png"/><Relationship Id="rId30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0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220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88A8-5F34-4817-88C7-7A7DB18FC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20" y="1271847"/>
            <a:ext cx="12435839" cy="1384609"/>
          </a:xfrm>
        </p:spPr>
        <p:txBody>
          <a:bodyPr>
            <a:normAutofit/>
          </a:bodyPr>
          <a:lstStyle/>
          <a:p>
            <a:r>
              <a:rPr lang="en-US" dirty="0"/>
              <a:t>Parametric controls and modular quantum computing in superconducting circuits</a:t>
            </a:r>
          </a:p>
        </p:txBody>
      </p:sp>
    </p:spTree>
    <p:extLst>
      <p:ext uri="{BB962C8B-B14F-4D97-AF65-F5344CB8AC3E}">
        <p14:creationId xmlns:p14="http://schemas.microsoft.com/office/powerpoint/2010/main" val="3157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7A8E92-8FE9-8913-B45E-17443B5724B9}"/>
              </a:ext>
            </a:extLst>
          </p:cNvPr>
          <p:cNvSpPr txBox="1"/>
          <p:nvPr/>
        </p:nvSpPr>
        <p:spPr>
          <a:xfrm>
            <a:off x="1535374" y="0"/>
            <a:ext cx="931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phase coherence with different electronic setups</a:t>
            </a:r>
          </a:p>
          <a:p>
            <a:pPr algn="ctr"/>
            <a:r>
              <a:rPr lang="en-US" sz="24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 direct digital synthesis (DDS) with high frequency AWGs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EBFC3D-6F4D-512F-5147-07738758C064}"/>
              </a:ext>
            </a:extLst>
          </p:cNvPr>
          <p:cNvCxnSpPr>
            <a:cxnSpLocks/>
          </p:cNvCxnSpPr>
          <p:nvPr/>
        </p:nvCxnSpPr>
        <p:spPr>
          <a:xfrm>
            <a:off x="2010859" y="1852844"/>
            <a:ext cx="8419411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4A8232-A680-BC08-8B36-6D0BEBA6C118}"/>
              </a:ext>
            </a:extLst>
          </p:cNvPr>
          <p:cNvCxnSpPr>
            <a:cxnSpLocks/>
          </p:cNvCxnSpPr>
          <p:nvPr/>
        </p:nvCxnSpPr>
        <p:spPr>
          <a:xfrm>
            <a:off x="1978258" y="3275886"/>
            <a:ext cx="8472491" cy="0"/>
          </a:xfrm>
          <a:prstGeom prst="straightConnector1">
            <a:avLst/>
          </a:prstGeom>
          <a:ln w="28575">
            <a:solidFill>
              <a:srgbClr val="FFAB00"/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4D3F8-463F-125D-E4D1-72C697A045F9}"/>
              </a:ext>
            </a:extLst>
          </p:cNvPr>
          <p:cNvGrpSpPr/>
          <p:nvPr/>
        </p:nvGrpSpPr>
        <p:grpSpPr>
          <a:xfrm>
            <a:off x="10537377" y="1392982"/>
            <a:ext cx="1095645" cy="3689124"/>
            <a:chOff x="10679604" y="1409660"/>
            <a:chExt cx="1095645" cy="368912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F15B8F-EC66-2004-69AF-FD6981F677C4}"/>
                </a:ext>
              </a:extLst>
            </p:cNvPr>
            <p:cNvSpPr/>
            <p:nvPr/>
          </p:nvSpPr>
          <p:spPr>
            <a:xfrm>
              <a:off x="10679604" y="1409660"/>
              <a:ext cx="1095645" cy="3689124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E9B660B-BFC9-3460-4380-C9E15F1ECC43}"/>
                </a:ext>
              </a:extLst>
            </p:cNvPr>
            <p:cNvGrpSpPr/>
            <p:nvPr/>
          </p:nvGrpSpPr>
          <p:grpSpPr>
            <a:xfrm>
              <a:off x="10860290" y="1610942"/>
              <a:ext cx="734276" cy="3286560"/>
              <a:chOff x="11018411" y="1608328"/>
              <a:chExt cx="734276" cy="328656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568BDFC-822C-9DD2-3F80-C6C7B40C143D}"/>
                  </a:ext>
                </a:extLst>
              </p:cNvPr>
              <p:cNvGrpSpPr/>
              <p:nvPr/>
            </p:nvGrpSpPr>
            <p:grpSpPr>
              <a:xfrm rot="5400000">
                <a:off x="10398935" y="2227804"/>
                <a:ext cx="1973227" cy="734276"/>
                <a:chOff x="3914667" y="986269"/>
                <a:chExt cx="2162302" cy="80463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E2AEA1C6-7DE2-2EDA-8307-59EA96ED75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E2AEA1C6-7DE2-2EDA-8307-59EA96ED758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A96FF45A-F5AC-2F9F-7A19-98111648C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914666" y="986270"/>
                      <a:ext cx="804634" cy="804632"/>
                    </a:xfrm>
                    <a:prstGeom prst="ellipse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A96FF45A-F5AC-2F9F-7A19-98111648CF4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914666" y="986270"/>
                      <a:ext cx="804634" cy="804632"/>
                    </a:xfrm>
                    <a:prstGeom prst="ellipse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795DA23-3B0B-EE6A-F64A-04A2BFF36B42}"/>
                    </a:ext>
                  </a:extLst>
                </p:cNvPr>
                <p:cNvCxnSpPr>
                  <a:cxnSpLocks/>
                  <a:stCxn id="28" idx="4"/>
                  <a:endCxn id="29" idx="4"/>
                </p:cNvCxnSpPr>
                <p:nvPr/>
              </p:nvCxnSpPr>
              <p:spPr>
                <a:xfrm rot="16200000" flipV="1">
                  <a:off x="5044950" y="1062936"/>
                  <a:ext cx="1" cy="651301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6F551071-E6DC-ED13-3F89-01D44EA1F844}"/>
                      </a:ext>
                    </a:extLst>
                  </p:cNvPr>
                  <p:cNvSpPr/>
                  <p:nvPr/>
                </p:nvSpPr>
                <p:spPr>
                  <a:xfrm>
                    <a:off x="11026057" y="4175906"/>
                    <a:ext cx="718982" cy="718982"/>
                  </a:xfrm>
                  <a:prstGeom prst="ellipse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6F551071-E6DC-ED13-3F89-01D44EA1F8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26057" y="4175906"/>
                    <a:ext cx="718982" cy="718982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5A9D327-90B9-90D5-5EBB-B6CE1241A4EB}"/>
                  </a:ext>
                </a:extLst>
              </p:cNvPr>
              <p:cNvCxnSpPr>
                <a:cxnSpLocks/>
                <a:stCxn id="41" idx="0"/>
                <a:endCxn id="28" idx="0"/>
              </p:cNvCxnSpPr>
              <p:nvPr/>
            </p:nvCxnSpPr>
            <p:spPr>
              <a:xfrm flipV="1">
                <a:off x="11385548" y="3581555"/>
                <a:ext cx="0" cy="594351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6C4227-02F4-FE77-2A71-AE7109EA31AD}"/>
              </a:ext>
            </a:extLst>
          </p:cNvPr>
          <p:cNvCxnSpPr>
            <a:cxnSpLocks/>
          </p:cNvCxnSpPr>
          <p:nvPr/>
        </p:nvCxnSpPr>
        <p:spPr>
          <a:xfrm>
            <a:off x="2019943" y="4610367"/>
            <a:ext cx="8471301" cy="0"/>
          </a:xfrm>
          <a:prstGeom prst="straightConnector1">
            <a:avLst/>
          </a:prstGeom>
          <a:ln w="28575">
            <a:solidFill>
              <a:srgbClr val="54823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42859D-1176-68A0-07FF-6E5C052FCEE2}"/>
              </a:ext>
            </a:extLst>
          </p:cNvPr>
          <p:cNvGrpSpPr/>
          <p:nvPr/>
        </p:nvGrpSpPr>
        <p:grpSpPr>
          <a:xfrm>
            <a:off x="2223670" y="845407"/>
            <a:ext cx="1906133" cy="901297"/>
            <a:chOff x="2846455" y="1214251"/>
            <a:chExt cx="1906133" cy="90129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FEE6F0D-2223-C13E-C3CC-FA7826E81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51638" y="1599997"/>
              <a:ext cx="1242586" cy="5155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FEBE73C-AEA7-0C27-32B3-BE46240C089F}"/>
                    </a:ext>
                  </a:extLst>
                </p:cNvPr>
                <p:cNvSpPr txBox="1"/>
                <p:nvPr/>
              </p:nvSpPr>
              <p:spPr>
                <a:xfrm>
                  <a:off x="2846455" y="1214251"/>
                  <a:ext cx="1906133" cy="3429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FEBE73C-AEA7-0C27-32B3-BE46240C0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6455" y="1214251"/>
                  <a:ext cx="1906133" cy="342979"/>
                </a:xfrm>
                <a:prstGeom prst="rect">
                  <a:avLst/>
                </a:prstGeom>
                <a:blipFill>
                  <a:blip r:embed="rId11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967E94-DCA1-351B-EE29-7766C852C8DB}"/>
              </a:ext>
            </a:extLst>
          </p:cNvPr>
          <p:cNvCxnSpPr>
            <a:cxnSpLocks/>
          </p:cNvCxnSpPr>
          <p:nvPr/>
        </p:nvCxnSpPr>
        <p:spPr>
          <a:xfrm>
            <a:off x="2382719" y="1163826"/>
            <a:ext cx="0" cy="4232492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0D867A-CD98-88EA-9D33-508E7FD624A8}"/>
                  </a:ext>
                </a:extLst>
              </p:cNvPr>
              <p:cNvSpPr txBox="1"/>
              <p:nvPr/>
            </p:nvSpPr>
            <p:spPr>
              <a:xfrm>
                <a:off x="1547532" y="5347895"/>
                <a:ext cx="1928981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repetition starts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0D867A-CD98-88EA-9D33-508E7FD62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532" y="5347895"/>
                <a:ext cx="1928981" cy="651269"/>
              </a:xfrm>
              <a:prstGeom prst="rect">
                <a:avLst/>
              </a:prstGeom>
              <a:blipFill>
                <a:blip r:embed="rId12"/>
                <a:stretch>
                  <a:fillRect l="-2848" t="-3738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F2ACC8FF-0618-F343-97E6-70BBE6FC9652}"/>
              </a:ext>
            </a:extLst>
          </p:cNvPr>
          <p:cNvGrpSpPr/>
          <p:nvPr/>
        </p:nvGrpSpPr>
        <p:grpSpPr>
          <a:xfrm>
            <a:off x="4198481" y="2274881"/>
            <a:ext cx="1966195" cy="838336"/>
            <a:chOff x="5450502" y="2708649"/>
            <a:chExt cx="1966195" cy="8383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F06581C-5009-0640-532C-2D1F70D1F759}"/>
                    </a:ext>
                  </a:extLst>
                </p:cNvPr>
                <p:cNvSpPr txBox="1"/>
                <p:nvPr/>
              </p:nvSpPr>
              <p:spPr>
                <a:xfrm>
                  <a:off x="5450502" y="2708649"/>
                  <a:ext cx="1966195" cy="3626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F06581C-5009-0640-532C-2D1F70D1F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0502" y="2708649"/>
                  <a:ext cx="1966195" cy="362600"/>
                </a:xfrm>
                <a:prstGeom prst="rect">
                  <a:avLst/>
                </a:prstGeom>
                <a:blipFill>
                  <a:blip r:embed="rId13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250FE29-4CEA-E320-10EA-5D83B791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95485" y="3134712"/>
              <a:ext cx="1863258" cy="41227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53B9210-E0B3-271F-08A8-B3A82F030E52}"/>
                  </a:ext>
                </a:extLst>
              </p:cNvPr>
              <p:cNvSpPr txBox="1"/>
              <p:nvPr/>
            </p:nvSpPr>
            <p:spPr>
              <a:xfrm>
                <a:off x="3983428" y="5218432"/>
                <a:ext cx="6661040" cy="409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Final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548235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func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53B9210-E0B3-271F-08A8-B3A82F030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428" y="5218432"/>
                <a:ext cx="6661040" cy="409984"/>
              </a:xfrm>
              <a:prstGeom prst="rect">
                <a:avLst/>
              </a:prstGeom>
              <a:blipFill>
                <a:blip r:embed="rId16"/>
                <a:stretch>
                  <a:fillRect l="-732" t="-1493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F7FA84C-F11B-1C90-3A7C-36ECCB1EAD94}"/>
              </a:ext>
            </a:extLst>
          </p:cNvPr>
          <p:cNvGrpSpPr/>
          <p:nvPr/>
        </p:nvGrpSpPr>
        <p:grpSpPr>
          <a:xfrm>
            <a:off x="6861399" y="3704347"/>
            <a:ext cx="1710242" cy="842506"/>
            <a:chOff x="6861399" y="3575561"/>
            <a:chExt cx="1710242" cy="842506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98DE9CB8-5D3C-786C-8DEF-4A03B972C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890111" y="3980994"/>
              <a:ext cx="1652818" cy="4370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D53F5E-8348-D346-5942-FD1A718741F0}"/>
                    </a:ext>
                  </a:extLst>
                </p:cNvPr>
                <p:cNvSpPr txBox="1"/>
                <p:nvPr/>
              </p:nvSpPr>
              <p:spPr>
                <a:xfrm>
                  <a:off x="6861399" y="3575561"/>
                  <a:ext cx="1710242" cy="3547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sz="1600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D53F5E-8348-D346-5942-FD1A71874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399" y="3575561"/>
                  <a:ext cx="1710242" cy="354712"/>
                </a:xfrm>
                <a:prstGeom prst="rect">
                  <a:avLst/>
                </a:prstGeom>
                <a:blipFill>
                  <a:blip r:embed="rId19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867D18-8B59-3213-AFEA-6C1EB1D12400}"/>
              </a:ext>
            </a:extLst>
          </p:cNvPr>
          <p:cNvGrpSpPr/>
          <p:nvPr/>
        </p:nvGrpSpPr>
        <p:grpSpPr>
          <a:xfrm>
            <a:off x="2428415" y="2770937"/>
            <a:ext cx="1728724" cy="369332"/>
            <a:chOff x="2810170" y="1995276"/>
            <a:chExt cx="206534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3ED368-BB82-79C0-BEEA-FDCB362E1F03}"/>
                    </a:ext>
                  </a:extLst>
                </p:cNvPr>
                <p:cNvSpPr txBox="1"/>
                <p:nvPr/>
              </p:nvSpPr>
              <p:spPr>
                <a:xfrm>
                  <a:off x="3370975" y="1995276"/>
                  <a:ext cx="106894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3ED368-BB82-79C0-BEEA-FDCB362E1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975" y="1995276"/>
                  <a:ext cx="1068946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E63ABBD-1D83-9F30-50D3-A31D9842D88C}"/>
                </a:ext>
              </a:extLst>
            </p:cNvPr>
            <p:cNvCxnSpPr/>
            <p:nvPr/>
          </p:nvCxnSpPr>
          <p:spPr>
            <a:xfrm>
              <a:off x="2810170" y="2352905"/>
              <a:ext cx="2065344" cy="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03A890-DF4D-FDC1-C5DB-E5E57A6EE020}"/>
              </a:ext>
            </a:extLst>
          </p:cNvPr>
          <p:cNvCxnSpPr>
            <a:cxnSpLocks/>
          </p:cNvCxnSpPr>
          <p:nvPr/>
        </p:nvCxnSpPr>
        <p:spPr>
          <a:xfrm>
            <a:off x="4198481" y="2700944"/>
            <a:ext cx="0" cy="57494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824C0B-DDCF-3E83-08A0-DF0454E961B9}"/>
              </a:ext>
            </a:extLst>
          </p:cNvPr>
          <p:cNvGrpSpPr/>
          <p:nvPr/>
        </p:nvGrpSpPr>
        <p:grpSpPr>
          <a:xfrm>
            <a:off x="2469349" y="4040683"/>
            <a:ext cx="4279794" cy="383245"/>
            <a:chOff x="2810170" y="1969660"/>
            <a:chExt cx="2065344" cy="3832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9F97BD-BC8B-880F-8329-03B3D7768603}"/>
                    </a:ext>
                  </a:extLst>
                </p:cNvPr>
                <p:cNvSpPr txBox="1"/>
                <p:nvPr/>
              </p:nvSpPr>
              <p:spPr>
                <a:xfrm>
                  <a:off x="3370975" y="1969660"/>
                  <a:ext cx="106894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9F97BD-BC8B-880F-8329-03B3D77686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975" y="1969660"/>
                  <a:ext cx="1068946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4FADC0-03ED-8BCB-C363-AC2768A85483}"/>
                </a:ext>
              </a:extLst>
            </p:cNvPr>
            <p:cNvCxnSpPr/>
            <p:nvPr/>
          </p:nvCxnSpPr>
          <p:spPr>
            <a:xfrm>
              <a:off x="2810170" y="2352905"/>
              <a:ext cx="2065344" cy="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5629E2-9EF0-9E0B-5B31-19FA7CA054CF}"/>
              </a:ext>
            </a:extLst>
          </p:cNvPr>
          <p:cNvCxnSpPr>
            <a:cxnSpLocks/>
          </p:cNvCxnSpPr>
          <p:nvPr/>
        </p:nvCxnSpPr>
        <p:spPr>
          <a:xfrm>
            <a:off x="6787979" y="4114328"/>
            <a:ext cx="0" cy="48535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2291D5-5BAE-5EF7-D4EA-26658B7E04DB}"/>
              </a:ext>
            </a:extLst>
          </p:cNvPr>
          <p:cNvGrpSpPr/>
          <p:nvPr/>
        </p:nvGrpSpPr>
        <p:grpSpPr>
          <a:xfrm>
            <a:off x="9768315" y="4582354"/>
            <a:ext cx="626215" cy="643423"/>
            <a:chOff x="9667431" y="5002190"/>
            <a:chExt cx="626215" cy="64342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DAF698-C4F5-17B3-573C-E03366D595E0}"/>
                </a:ext>
              </a:extLst>
            </p:cNvPr>
            <p:cNvSpPr/>
            <p:nvPr/>
          </p:nvSpPr>
          <p:spPr>
            <a:xfrm>
              <a:off x="9755336" y="5117657"/>
              <a:ext cx="538310" cy="393684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3E97A3AB-71D5-DA15-EA6B-0D1C42FEDCA7}"/>
                </a:ext>
              </a:extLst>
            </p:cNvPr>
            <p:cNvSpPr/>
            <p:nvPr/>
          </p:nvSpPr>
          <p:spPr>
            <a:xfrm>
              <a:off x="9823474" y="5243579"/>
              <a:ext cx="402034" cy="402034"/>
            </a:xfrm>
            <a:prstGeom prst="arc">
              <a:avLst>
                <a:gd name="adj1" fmla="val 10661849"/>
                <a:gd name="adj2" fmla="val 4"/>
              </a:avLst>
            </a:prstGeom>
            <a:ln w="28575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58F964-3837-1C5C-85C8-3E7FDF1EA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3552" y="5170774"/>
              <a:ext cx="233480" cy="287450"/>
            </a:xfrm>
            <a:prstGeom prst="straightConnector1">
              <a:avLst/>
            </a:prstGeom>
            <a:ln w="28575"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F9636EA-45FD-D36E-6710-637F79B9D19F}"/>
                    </a:ext>
                  </a:extLst>
                </p:cNvPr>
                <p:cNvSpPr txBox="1"/>
                <p:nvPr/>
              </p:nvSpPr>
              <p:spPr>
                <a:xfrm>
                  <a:off x="9667431" y="5002190"/>
                  <a:ext cx="3556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>
                    <a:solidFill>
                      <a:srgbClr val="548235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F9636EA-45FD-D36E-6710-637F79B9D1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7431" y="5002190"/>
                  <a:ext cx="355691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40996-64D8-3151-94C3-F6D59249D22D}"/>
                  </a:ext>
                </a:extLst>
              </p:cNvPr>
              <p:cNvSpPr txBox="1"/>
              <p:nvPr/>
            </p:nvSpPr>
            <p:spPr>
              <a:xfrm>
                <a:off x="3897621" y="5676625"/>
                <a:ext cx="8751579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can be fully controlled with electronics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40996-64D8-3151-94C3-F6D59249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21" y="5676625"/>
                <a:ext cx="8751579" cy="390748"/>
              </a:xfrm>
              <a:prstGeom prst="rect">
                <a:avLst/>
              </a:prstGeom>
              <a:blipFill>
                <a:blip r:embed="rId28"/>
                <a:stretch>
                  <a:fillRect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0F13DE05-2CD5-A258-3AFD-9CFE7D595C7E}"/>
              </a:ext>
            </a:extLst>
          </p:cNvPr>
          <p:cNvSpPr txBox="1"/>
          <p:nvPr/>
        </p:nvSpPr>
        <p:spPr>
          <a:xfrm>
            <a:off x="1305010" y="5884836"/>
            <a:ext cx="2417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reset AWG phases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0DDC92-AB11-78EC-0849-AD3803183051}"/>
              </a:ext>
            </a:extLst>
          </p:cNvPr>
          <p:cNvSpPr txBox="1"/>
          <p:nvPr/>
        </p:nvSpPr>
        <p:spPr>
          <a:xfrm>
            <a:off x="4714928" y="6133280"/>
            <a:ext cx="731512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reset on: both the logic and the physical circuit are greatly simplified!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reset is disabled: acts like ‘virtual’ generator </a:t>
            </a:r>
            <a:r>
              <a:rPr lang="en-US" i="1" dirty="0"/>
              <a:t>including</a:t>
            </a:r>
            <a:r>
              <a:rPr lang="en-US" dirty="0"/>
              <a:t> flaws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51D2F6-72BD-7779-3B05-2F5C9AE0DF54}"/>
              </a:ext>
            </a:extLst>
          </p:cNvPr>
          <p:cNvGrpSpPr/>
          <p:nvPr/>
        </p:nvGrpSpPr>
        <p:grpSpPr>
          <a:xfrm>
            <a:off x="1156090" y="1426494"/>
            <a:ext cx="801715" cy="538944"/>
            <a:chOff x="1239994" y="1764982"/>
            <a:chExt cx="801715" cy="5389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C50ABA-0203-C250-BDFD-E4DD37CE89A8}"/>
                    </a:ext>
                  </a:extLst>
                </p:cNvPr>
                <p:cNvSpPr txBox="1"/>
                <p:nvPr/>
              </p:nvSpPr>
              <p:spPr>
                <a:xfrm>
                  <a:off x="1348345" y="1764982"/>
                  <a:ext cx="6168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CAC8ED7-1DA6-4DDB-7FC2-5DBA64E36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345" y="1764982"/>
                  <a:ext cx="616856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6D4B925-743F-4CAE-A4F4-2B69413DF48D}"/>
                </a:ext>
              </a:extLst>
            </p:cNvPr>
            <p:cNvSpPr/>
            <p:nvPr/>
          </p:nvSpPr>
          <p:spPr>
            <a:xfrm>
              <a:off x="1239994" y="2103176"/>
              <a:ext cx="801715" cy="20075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DDS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5873A8-D28B-C36C-6529-7AFCD4D3C1BD}"/>
              </a:ext>
            </a:extLst>
          </p:cNvPr>
          <p:cNvGrpSpPr/>
          <p:nvPr/>
        </p:nvGrpSpPr>
        <p:grpSpPr>
          <a:xfrm>
            <a:off x="1133229" y="2783638"/>
            <a:ext cx="801715" cy="591498"/>
            <a:chOff x="1216710" y="3125362"/>
            <a:chExt cx="801715" cy="591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D1464AE-35B9-EA76-4301-1D9ACD6FB3CA}"/>
                    </a:ext>
                  </a:extLst>
                </p:cNvPr>
                <p:cNvSpPr txBox="1"/>
                <p:nvPr/>
              </p:nvSpPr>
              <p:spPr>
                <a:xfrm>
                  <a:off x="1276710" y="3125362"/>
                  <a:ext cx="61685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AB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A3D5FCF-1BCE-A55D-F953-3CD88A72FC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6710" y="3125362"/>
                  <a:ext cx="616856" cy="390748"/>
                </a:xfrm>
                <a:prstGeom prst="rect">
                  <a:avLst/>
                </a:prstGeom>
                <a:blipFill>
                  <a:blip r:embed="rId30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32315D09-593D-DB6B-6FEA-D179E1C50896}"/>
                </a:ext>
              </a:extLst>
            </p:cNvPr>
            <p:cNvSpPr/>
            <p:nvPr/>
          </p:nvSpPr>
          <p:spPr>
            <a:xfrm>
              <a:off x="1216710" y="3516110"/>
              <a:ext cx="801715" cy="200750"/>
            </a:xfrm>
            <a:prstGeom prst="homePlate">
              <a:avLst/>
            </a:prstGeom>
            <a:solidFill>
              <a:srgbClr val="FFAB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080B75-D938-CF04-60B3-9A980034D871}"/>
              </a:ext>
            </a:extLst>
          </p:cNvPr>
          <p:cNvGrpSpPr/>
          <p:nvPr/>
        </p:nvGrpSpPr>
        <p:grpSpPr>
          <a:xfrm>
            <a:off x="1163410" y="4106082"/>
            <a:ext cx="801715" cy="591739"/>
            <a:chOff x="1240068" y="4346434"/>
            <a:chExt cx="801715" cy="5917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32C3DD-7FD6-310A-40AB-572161DD0FE6}"/>
                    </a:ext>
                  </a:extLst>
                </p:cNvPr>
                <p:cNvSpPr txBox="1"/>
                <p:nvPr/>
              </p:nvSpPr>
              <p:spPr>
                <a:xfrm>
                  <a:off x="1347316" y="4346434"/>
                  <a:ext cx="616856" cy="380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548235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9BCEE02-2679-AD3C-2144-8B71BA6FD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316" y="4346434"/>
                  <a:ext cx="616856" cy="380425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D0558E68-F29F-4C41-E6FD-949F0341ED34}"/>
                </a:ext>
              </a:extLst>
            </p:cNvPr>
            <p:cNvSpPr/>
            <p:nvPr/>
          </p:nvSpPr>
          <p:spPr>
            <a:xfrm>
              <a:off x="1240068" y="4737423"/>
              <a:ext cx="801715" cy="200750"/>
            </a:xfrm>
            <a:prstGeom prst="homePlate">
              <a:avLst/>
            </a:pr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DDS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F3B2AB4-2699-142A-5C20-E0CE838D3424}"/>
              </a:ext>
            </a:extLst>
          </p:cNvPr>
          <p:cNvSpPr txBox="1"/>
          <p:nvPr/>
        </p:nvSpPr>
        <p:spPr>
          <a:xfrm>
            <a:off x="-3315" y="7024916"/>
            <a:ext cx="4945328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Just like how you would like to write the math.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original FW didn’t do the reset.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 showed this to </a:t>
            </a:r>
            <a:r>
              <a:rPr lang="en-US" dirty="0" err="1">
                <a:solidFill>
                  <a:srgbClr val="FF0000"/>
                </a:solidFill>
              </a:rPr>
              <a:t>qick</a:t>
            </a:r>
            <a:r>
              <a:rPr lang="en-US" dirty="0">
                <a:solidFill>
                  <a:srgbClr val="FF0000"/>
                </a:solidFill>
              </a:rPr>
              <a:t> people and they build this.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860B3-9E44-E4A4-71E1-410A150FFEE1}"/>
              </a:ext>
            </a:extLst>
          </p:cNvPr>
          <p:cNvSpPr txBox="1"/>
          <p:nvPr/>
        </p:nvSpPr>
        <p:spPr>
          <a:xfrm>
            <a:off x="-46022" y="6471781"/>
            <a:ext cx="4857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https://github.com/openquantumhardware/qick</a:t>
            </a:r>
          </a:p>
          <a:p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Stefanazzi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Leandro, et al.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Review of Scientific Instruments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93.4 (2022): 044709.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257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9" grpId="0"/>
      <p:bldP spid="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EE533-F165-63BD-3F73-137AC192F5D9}"/>
              </a:ext>
            </a:extLst>
          </p:cNvPr>
          <p:cNvSpPr txBox="1"/>
          <p:nvPr/>
        </p:nvSpPr>
        <p:spPr>
          <a:xfrm>
            <a:off x="-4960" y="0"/>
            <a:ext cx="1239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data for phase coherent VS non-phase coherent setup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A1669EDA-21F6-D860-9AB5-A16292C21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4769" y="1737489"/>
            <a:ext cx="1959202" cy="39926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A2B5255-A281-EFB4-8BA0-E4D786567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52955" y="2490478"/>
            <a:ext cx="2102830" cy="34807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9A722179-DE5F-3C1D-0193-650A0CDA4D17}"/>
              </a:ext>
            </a:extLst>
          </p:cNvPr>
          <p:cNvGrpSpPr/>
          <p:nvPr/>
        </p:nvGrpSpPr>
        <p:grpSpPr>
          <a:xfrm>
            <a:off x="-71012" y="2039536"/>
            <a:ext cx="10693263" cy="369332"/>
            <a:chOff x="-202662" y="1204076"/>
            <a:chExt cx="10693263" cy="369332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867D460-088D-6BCA-5ED0-34BD0A30F02C}"/>
                </a:ext>
              </a:extLst>
            </p:cNvPr>
            <p:cNvCxnSpPr>
              <a:cxnSpLocks/>
            </p:cNvCxnSpPr>
            <p:nvPr/>
          </p:nvCxnSpPr>
          <p:spPr>
            <a:xfrm>
              <a:off x="2019300" y="1408787"/>
              <a:ext cx="8471301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1A65D1-D621-130F-F81C-F8C501A3DBB6}"/>
                </a:ext>
              </a:extLst>
            </p:cNvPr>
            <p:cNvSpPr txBox="1"/>
            <p:nvPr/>
          </p:nvSpPr>
          <p:spPr>
            <a:xfrm>
              <a:off x="-202662" y="1204076"/>
              <a:ext cx="23488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Conversion pump DDS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11FF53A-E36E-C3BE-A17D-465A655EABDD}"/>
              </a:ext>
            </a:extLst>
          </p:cNvPr>
          <p:cNvGrpSpPr/>
          <p:nvPr/>
        </p:nvGrpSpPr>
        <p:grpSpPr>
          <a:xfrm>
            <a:off x="343854" y="2752551"/>
            <a:ext cx="10278397" cy="369332"/>
            <a:chOff x="212204" y="1911175"/>
            <a:chExt cx="10278397" cy="36933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85EE975-5FE4-7D03-BA98-34F1FB5669E0}"/>
                </a:ext>
              </a:extLst>
            </p:cNvPr>
            <p:cNvCxnSpPr>
              <a:cxnSpLocks/>
            </p:cNvCxnSpPr>
            <p:nvPr/>
          </p:nvCxnSpPr>
          <p:spPr>
            <a:xfrm>
              <a:off x="2019300" y="2091608"/>
              <a:ext cx="847130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1F3AF-FBD7-CF92-C5F6-82490503C51A}"/>
                </a:ext>
              </a:extLst>
            </p:cNvPr>
            <p:cNvSpPr txBox="1"/>
            <p:nvPr/>
          </p:nvSpPr>
          <p:spPr>
            <a:xfrm>
              <a:off x="212204" y="1911175"/>
              <a:ext cx="20761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Gain pump DDS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A284B-DEE9-20B9-D9EB-EDAD88D9BC83}"/>
              </a:ext>
            </a:extLst>
          </p:cNvPr>
          <p:cNvGrpSpPr/>
          <p:nvPr/>
        </p:nvGrpSpPr>
        <p:grpSpPr>
          <a:xfrm>
            <a:off x="493718" y="1334500"/>
            <a:ext cx="10128533" cy="369332"/>
            <a:chOff x="362068" y="1204776"/>
            <a:chExt cx="10128533" cy="36933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82B9AA8-1733-C439-F56C-69399CCEC7B3}"/>
                </a:ext>
              </a:extLst>
            </p:cNvPr>
            <p:cNvCxnSpPr>
              <a:cxnSpLocks/>
            </p:cNvCxnSpPr>
            <p:nvPr/>
          </p:nvCxnSpPr>
          <p:spPr>
            <a:xfrm>
              <a:off x="2019300" y="1408787"/>
              <a:ext cx="8471301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354823B-8DCB-6BA6-C83A-B86FA3122994}"/>
                </a:ext>
              </a:extLst>
            </p:cNvPr>
            <p:cNvSpPr txBox="1"/>
            <p:nvPr/>
          </p:nvSpPr>
          <p:spPr>
            <a:xfrm>
              <a:off x="362068" y="1204776"/>
              <a:ext cx="17231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Qubit Drive DDS</a:t>
              </a:r>
            </a:p>
          </p:txBody>
        </p:sp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BC45EF9E-46C3-AC10-B43E-0297F99CD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6888" y="849493"/>
            <a:ext cx="1242586" cy="646327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32CE23F-6F5D-451A-E8A0-AC558CF1E9A4}"/>
              </a:ext>
            </a:extLst>
          </p:cNvPr>
          <p:cNvSpPr/>
          <p:nvPr/>
        </p:nvSpPr>
        <p:spPr>
          <a:xfrm>
            <a:off x="10694605" y="1001944"/>
            <a:ext cx="1095645" cy="2202712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0FE130-D421-CBE1-8832-C5B88277BD5A}"/>
              </a:ext>
            </a:extLst>
          </p:cNvPr>
          <p:cNvGrpSpPr/>
          <p:nvPr/>
        </p:nvGrpSpPr>
        <p:grpSpPr>
          <a:xfrm rot="5400000">
            <a:off x="10394952" y="1664586"/>
            <a:ext cx="1736490" cy="734274"/>
            <a:chOff x="4161077" y="986272"/>
            <a:chExt cx="1902880" cy="80463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DC53EC-2CC8-CF94-442D-2229AC89A5D4}"/>
                </a:ext>
              </a:extLst>
            </p:cNvPr>
            <p:cNvSpPr/>
            <p:nvPr/>
          </p:nvSpPr>
          <p:spPr>
            <a:xfrm>
              <a:off x="5357589" y="1035405"/>
              <a:ext cx="706368" cy="70636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5E764C-F41E-F0B3-BB07-0871DD493407}"/>
                </a:ext>
              </a:extLst>
            </p:cNvPr>
            <p:cNvSpPr/>
            <p:nvPr/>
          </p:nvSpPr>
          <p:spPr>
            <a:xfrm>
              <a:off x="4161077" y="986272"/>
              <a:ext cx="804634" cy="8046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FDB5B30-E0DC-34F6-5CAB-BC3CC4EC5989}"/>
                </a:ext>
              </a:extLst>
            </p:cNvPr>
            <p:cNvCxnSpPr>
              <a:cxnSpLocks/>
              <a:stCxn id="65" idx="2"/>
              <a:endCxn id="66" idx="6"/>
            </p:cNvCxnSpPr>
            <p:nvPr/>
          </p:nvCxnSpPr>
          <p:spPr>
            <a:xfrm rot="16200000" flipV="1">
              <a:off x="5161650" y="1192650"/>
              <a:ext cx="1" cy="391877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EA279B5-AF36-5E93-901B-075A26246A58}"/>
              </a:ext>
            </a:extLst>
          </p:cNvPr>
          <p:cNvCxnSpPr>
            <a:cxnSpLocks/>
            <a:endCxn id="65" idx="3"/>
          </p:cNvCxnSpPr>
          <p:nvPr/>
        </p:nvCxnSpPr>
        <p:spPr>
          <a:xfrm>
            <a:off x="10694605" y="2267614"/>
            <a:ext cx="340691" cy="82153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AF81331-F76D-D25E-F557-FE42EEB31872}"/>
              </a:ext>
            </a:extLst>
          </p:cNvPr>
          <p:cNvCxnSpPr>
            <a:cxnSpLocks/>
            <a:endCxn id="65" idx="5"/>
          </p:cNvCxnSpPr>
          <p:nvPr/>
        </p:nvCxnSpPr>
        <p:spPr>
          <a:xfrm flipV="1">
            <a:off x="10694605" y="2805570"/>
            <a:ext cx="340691" cy="9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47F7642-F419-2AA0-85BC-B49E1E4B1022}"/>
              </a:ext>
            </a:extLst>
          </p:cNvPr>
          <p:cNvCxnSpPr>
            <a:cxnSpLocks/>
          </p:cNvCxnSpPr>
          <p:nvPr/>
        </p:nvCxnSpPr>
        <p:spPr>
          <a:xfrm>
            <a:off x="10694605" y="1537082"/>
            <a:ext cx="17034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A4CA777-960E-723C-8EEE-A2D564A3DAFF}"/>
              </a:ext>
            </a:extLst>
          </p:cNvPr>
          <p:cNvSpPr txBox="1"/>
          <p:nvPr/>
        </p:nvSpPr>
        <p:spPr>
          <a:xfrm>
            <a:off x="2786438" y="500207"/>
            <a:ext cx="1123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920A969-1A4A-CBE7-2EF8-4A26E42FFF06}"/>
                  </a:ext>
                </a:extLst>
              </p:cNvPr>
              <p:cNvSpPr txBox="1"/>
              <p:nvPr/>
            </p:nvSpPr>
            <p:spPr>
              <a:xfrm>
                <a:off x="11025742" y="1369441"/>
                <a:ext cx="4749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920A969-1A4A-CBE7-2EF8-4A26E42FF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742" y="1369441"/>
                <a:ext cx="474908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D831FC3-78C6-616C-D302-639CA7EB14E8}"/>
                  </a:ext>
                </a:extLst>
              </p:cNvPr>
              <p:cNvSpPr txBox="1"/>
              <p:nvPr/>
            </p:nvSpPr>
            <p:spPr>
              <a:xfrm>
                <a:off x="11035296" y="2394936"/>
                <a:ext cx="4749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BF9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>
                  <a:solidFill>
                    <a:srgbClr val="BF90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D831FC3-78C6-616C-D302-639CA7EB1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5296" y="2394936"/>
                <a:ext cx="47490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Graphic 76">
            <a:extLst>
              <a:ext uri="{FF2B5EF4-FFF2-40B4-BE49-F238E27FC236}">
                <a16:creationId xmlns:a16="http://schemas.microsoft.com/office/drawing/2014/main" id="{F86DA1ED-3D3B-C0AC-D0EF-77B8A3547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7351" y="838437"/>
            <a:ext cx="1242586" cy="646327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A66D587-A807-2784-3FD5-241EFF07F1EA}"/>
              </a:ext>
            </a:extLst>
          </p:cNvPr>
          <p:cNvCxnSpPr>
            <a:cxnSpLocks/>
          </p:cNvCxnSpPr>
          <p:nvPr/>
        </p:nvCxnSpPr>
        <p:spPr>
          <a:xfrm>
            <a:off x="2562115" y="586353"/>
            <a:ext cx="0" cy="247714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55BB1486-11D2-BEA8-12F7-9869FF928943}"/>
              </a:ext>
            </a:extLst>
          </p:cNvPr>
          <p:cNvSpPr txBox="1"/>
          <p:nvPr/>
        </p:nvSpPr>
        <p:spPr>
          <a:xfrm>
            <a:off x="8905307" y="516722"/>
            <a:ext cx="917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tomo</a:t>
            </a:r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5FE3C03-E20E-7012-689E-63D3A99DBDBE}"/>
              </a:ext>
            </a:extLst>
          </p:cNvPr>
          <p:cNvGrpSpPr/>
          <p:nvPr/>
        </p:nvGrpSpPr>
        <p:grpSpPr>
          <a:xfrm>
            <a:off x="9980041" y="1491402"/>
            <a:ext cx="518648" cy="548136"/>
            <a:chOff x="9672525" y="4989177"/>
            <a:chExt cx="621121" cy="65643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4A8224-EF06-F0D0-21A2-8DD32B9C7096}"/>
                </a:ext>
              </a:extLst>
            </p:cNvPr>
            <p:cNvSpPr/>
            <p:nvPr/>
          </p:nvSpPr>
          <p:spPr>
            <a:xfrm>
              <a:off x="9755336" y="5117657"/>
              <a:ext cx="538310" cy="393684"/>
            </a:xfrm>
            <a:prstGeom prst="rect">
              <a:avLst/>
            </a:prstGeom>
            <a:noFill/>
            <a:ln w="38100"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35F30E06-019D-69C4-2A85-3604C28B4C35}"/>
                </a:ext>
              </a:extLst>
            </p:cNvPr>
            <p:cNvSpPr/>
            <p:nvPr/>
          </p:nvSpPr>
          <p:spPr>
            <a:xfrm>
              <a:off x="9823474" y="5243579"/>
              <a:ext cx="402034" cy="402034"/>
            </a:xfrm>
            <a:prstGeom prst="arc">
              <a:avLst>
                <a:gd name="adj1" fmla="val 10661849"/>
                <a:gd name="adj2" fmla="val 4"/>
              </a:avLst>
            </a:prstGeom>
            <a:ln w="28575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7B978EE-7F26-F7C4-3EC5-4A514CC3E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3552" y="5170774"/>
              <a:ext cx="233480" cy="287450"/>
            </a:xfrm>
            <a:prstGeom prst="straightConnector1">
              <a:avLst/>
            </a:prstGeom>
            <a:ln w="28575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9151CEB-F3CF-589F-4999-C3E839F4F10B}"/>
                    </a:ext>
                  </a:extLst>
                </p:cNvPr>
                <p:cNvSpPr txBox="1"/>
                <p:nvPr/>
              </p:nvSpPr>
              <p:spPr>
                <a:xfrm>
                  <a:off x="9672525" y="4989177"/>
                  <a:ext cx="355691" cy="3874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2E75B6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1600" dirty="0">
                    <a:solidFill>
                      <a:srgbClr val="2E75B6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9151CEB-F3CF-589F-4999-C3E839F4F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2525" y="4989177"/>
                  <a:ext cx="355691" cy="3874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007B186-CDF4-B8C2-31A3-F0C32E8FA311}"/>
              </a:ext>
            </a:extLst>
          </p:cNvPr>
          <p:cNvGrpSpPr/>
          <p:nvPr/>
        </p:nvGrpSpPr>
        <p:grpSpPr>
          <a:xfrm>
            <a:off x="6157047" y="3425731"/>
            <a:ext cx="4455111" cy="3027453"/>
            <a:chOff x="512345" y="3530291"/>
            <a:chExt cx="4455111" cy="3027453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2028278-F46C-8C0E-178A-B61CCFACA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778" b="3082"/>
            <a:stretch/>
          </p:blipFill>
          <p:spPr>
            <a:xfrm>
              <a:off x="1255282" y="3780740"/>
              <a:ext cx="3712174" cy="25263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299FB927-AAFD-402B-30A2-3D23B28306A4}"/>
                    </a:ext>
                  </a:extLst>
                </p:cNvPr>
                <p:cNvSpPr txBox="1"/>
                <p:nvPr/>
              </p:nvSpPr>
              <p:spPr>
                <a:xfrm rot="16200000">
                  <a:off x="17466" y="5017790"/>
                  <a:ext cx="1380250" cy="390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299FB927-AAFD-402B-30A2-3D23B2830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7466" y="5017790"/>
                  <a:ext cx="1380250" cy="39049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EE68D61-2F75-C292-A06A-D17E30B1DB9D}"/>
                </a:ext>
              </a:extLst>
            </p:cNvPr>
            <p:cNvGrpSpPr/>
            <p:nvPr/>
          </p:nvGrpSpPr>
          <p:grpSpPr>
            <a:xfrm>
              <a:off x="894635" y="4391116"/>
              <a:ext cx="412292" cy="1643840"/>
              <a:chOff x="1076574" y="4218192"/>
              <a:chExt cx="412292" cy="16438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E8504BF-5BA5-A486-B800-552F146C1E6E}"/>
                  </a:ext>
                </a:extLst>
              </p:cNvPr>
              <p:cNvSpPr txBox="1"/>
              <p:nvPr/>
            </p:nvSpPr>
            <p:spPr>
              <a:xfrm>
                <a:off x="1076574" y="421819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0.3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1682B03-44B1-A39B-29C1-69B698452A56}"/>
                  </a:ext>
                </a:extLst>
              </p:cNvPr>
              <p:cNvSpPr txBox="1"/>
              <p:nvPr/>
            </p:nvSpPr>
            <p:spPr>
              <a:xfrm>
                <a:off x="1076574" y="4886224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0.2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1863FA0-FE60-0DF3-6EBD-ABA49C484E11}"/>
                  </a:ext>
                </a:extLst>
              </p:cNvPr>
              <p:cNvSpPr txBox="1"/>
              <p:nvPr/>
            </p:nvSpPr>
            <p:spPr>
              <a:xfrm>
                <a:off x="1076574" y="5554255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0.1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D5D3676-DABA-14FC-5E5C-43F4B8119021}"/>
                </a:ext>
              </a:extLst>
            </p:cNvPr>
            <p:cNvGrpSpPr/>
            <p:nvPr/>
          </p:nvGrpSpPr>
          <p:grpSpPr>
            <a:xfrm>
              <a:off x="1300726" y="6249967"/>
              <a:ext cx="3666730" cy="307777"/>
              <a:chOff x="1482665" y="6134193"/>
              <a:chExt cx="3666730" cy="307777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2A5B03D-B718-8D11-5B02-376155DFB2C8}"/>
                  </a:ext>
                </a:extLst>
              </p:cNvPr>
              <p:cNvSpPr txBox="1"/>
              <p:nvPr/>
            </p:nvSpPr>
            <p:spPr>
              <a:xfrm>
                <a:off x="1482665" y="613419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D6AB6F7-C885-9C6C-D06F-AD72BB8B7480}"/>
                  </a:ext>
                </a:extLst>
              </p:cNvPr>
              <p:cNvSpPr txBox="1"/>
              <p:nvPr/>
            </p:nvSpPr>
            <p:spPr>
              <a:xfrm>
                <a:off x="2277819" y="613419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90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6501A0F8-EE95-9C6C-510C-8391A360C359}"/>
                  </a:ext>
                </a:extLst>
              </p:cNvPr>
              <p:cNvSpPr txBox="1"/>
              <p:nvPr/>
            </p:nvSpPr>
            <p:spPr>
              <a:xfrm>
                <a:off x="3071785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180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49CCCEE-69E9-3F52-079F-E55C5C783C70}"/>
                  </a:ext>
                </a:extLst>
              </p:cNvPr>
              <p:cNvSpPr txBox="1"/>
              <p:nvPr/>
            </p:nvSpPr>
            <p:spPr>
              <a:xfrm>
                <a:off x="3868766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270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46F6241-E08B-6F7E-9CDE-D080CB808F98}"/>
                  </a:ext>
                </a:extLst>
              </p:cNvPr>
              <p:cNvSpPr txBox="1"/>
              <p:nvPr/>
            </p:nvSpPr>
            <p:spPr>
              <a:xfrm>
                <a:off x="4690615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360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D4093B9-6BD0-6E7D-0DDB-2B144C66D439}"/>
                </a:ext>
              </a:extLst>
            </p:cNvPr>
            <p:cNvSpPr txBox="1"/>
            <p:nvPr/>
          </p:nvSpPr>
          <p:spPr>
            <a:xfrm>
              <a:off x="2095880" y="3530291"/>
              <a:ext cx="20034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40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phase reset</a:t>
              </a:r>
              <a:endParaRPr lang="en-US" sz="1600" dirty="0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7D51D33-6605-696A-3845-D4466B23265A}"/>
              </a:ext>
            </a:extLst>
          </p:cNvPr>
          <p:cNvGrpSpPr/>
          <p:nvPr/>
        </p:nvGrpSpPr>
        <p:grpSpPr>
          <a:xfrm>
            <a:off x="746537" y="3401365"/>
            <a:ext cx="4520090" cy="3075821"/>
            <a:chOff x="6486997" y="3542155"/>
            <a:chExt cx="4520090" cy="307582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0756707F-34EE-DAC9-F77B-CC0F53D0D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268" b="3492"/>
            <a:stretch/>
          </p:blipFill>
          <p:spPr>
            <a:xfrm>
              <a:off x="7175500" y="3863401"/>
              <a:ext cx="3689450" cy="250988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9F5C75D-7E67-959A-51D2-A94BF26F526E}"/>
                </a:ext>
              </a:extLst>
            </p:cNvPr>
            <p:cNvGrpSpPr/>
            <p:nvPr/>
          </p:nvGrpSpPr>
          <p:grpSpPr>
            <a:xfrm>
              <a:off x="6855785" y="4138842"/>
              <a:ext cx="412292" cy="2325246"/>
              <a:chOff x="6783971" y="4138842"/>
              <a:chExt cx="412292" cy="232524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67C739A-FA56-6628-24EC-D60AF044E764}"/>
                  </a:ext>
                </a:extLst>
              </p:cNvPr>
              <p:cNvSpPr txBox="1"/>
              <p:nvPr/>
            </p:nvSpPr>
            <p:spPr>
              <a:xfrm>
                <a:off x="6783971" y="413884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0.6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70F4695-18C0-3432-BA48-2BDD3D16F7F3}"/>
                  </a:ext>
                </a:extLst>
              </p:cNvPr>
              <p:cNvSpPr txBox="1"/>
              <p:nvPr/>
            </p:nvSpPr>
            <p:spPr>
              <a:xfrm>
                <a:off x="6783971" y="481133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0.4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4CE9BCE-80EC-FDDE-3B34-382D501C1076}"/>
                  </a:ext>
                </a:extLst>
              </p:cNvPr>
              <p:cNvSpPr txBox="1"/>
              <p:nvPr/>
            </p:nvSpPr>
            <p:spPr>
              <a:xfrm>
                <a:off x="6783971" y="548382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0.2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07AC37-A934-99C1-D8DD-E82F03FDDD13}"/>
                  </a:ext>
                </a:extLst>
              </p:cNvPr>
              <p:cNvSpPr txBox="1"/>
              <p:nvPr/>
            </p:nvSpPr>
            <p:spPr>
              <a:xfrm>
                <a:off x="6783971" y="615631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0.0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254F57-E432-8784-3240-FAC387336609}"/>
                </a:ext>
              </a:extLst>
            </p:cNvPr>
            <p:cNvGrpSpPr/>
            <p:nvPr/>
          </p:nvGrpSpPr>
          <p:grpSpPr>
            <a:xfrm>
              <a:off x="7224544" y="6310199"/>
              <a:ext cx="3666730" cy="307777"/>
              <a:chOff x="1482665" y="6134193"/>
              <a:chExt cx="3666730" cy="307777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E8AD217-207A-AC02-87AE-3268BE5C5E02}"/>
                  </a:ext>
                </a:extLst>
              </p:cNvPr>
              <p:cNvSpPr txBox="1"/>
              <p:nvPr/>
            </p:nvSpPr>
            <p:spPr>
              <a:xfrm>
                <a:off x="1482665" y="613419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B8B24E6-5059-220C-3580-CF3619F893CE}"/>
                  </a:ext>
                </a:extLst>
              </p:cNvPr>
              <p:cNvSpPr txBox="1"/>
              <p:nvPr/>
            </p:nvSpPr>
            <p:spPr>
              <a:xfrm>
                <a:off x="2277819" y="613419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90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ECF573E-6C4E-4C16-1E2E-E00027B89C86}"/>
                  </a:ext>
                </a:extLst>
              </p:cNvPr>
              <p:cNvSpPr txBox="1"/>
              <p:nvPr/>
            </p:nvSpPr>
            <p:spPr>
              <a:xfrm>
                <a:off x="3071785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180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90374CE-E28F-4D7F-0ABF-AE3A0ADBF663}"/>
                  </a:ext>
                </a:extLst>
              </p:cNvPr>
              <p:cNvSpPr txBox="1"/>
              <p:nvPr/>
            </p:nvSpPr>
            <p:spPr>
              <a:xfrm>
                <a:off x="3868766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270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9967322-A97C-D9A2-B14F-ED1853F381C3}"/>
                  </a:ext>
                </a:extLst>
              </p:cNvPr>
              <p:cNvSpPr txBox="1"/>
              <p:nvPr/>
            </p:nvSpPr>
            <p:spPr>
              <a:xfrm>
                <a:off x="4690615" y="613419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360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73D185-311E-9979-DE19-645A16496A15}"/>
                    </a:ext>
                  </a:extLst>
                </p:cNvPr>
                <p:cNvSpPr txBox="1"/>
                <p:nvPr/>
              </p:nvSpPr>
              <p:spPr>
                <a:xfrm rot="16200000">
                  <a:off x="5992118" y="5017790"/>
                  <a:ext cx="1380250" cy="390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73D185-311E-9979-DE19-645A16496A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992118" y="5017790"/>
                  <a:ext cx="1380250" cy="39049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714D975-71A7-CFDD-BF83-20B5454A0B0D}"/>
                </a:ext>
              </a:extLst>
            </p:cNvPr>
            <p:cNvSpPr txBox="1"/>
            <p:nvPr/>
          </p:nvSpPr>
          <p:spPr>
            <a:xfrm>
              <a:off x="7033363" y="3542155"/>
              <a:ext cx="39737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40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phase at the beginning of each run</a:t>
              </a:r>
              <a:endParaRPr lang="en-US"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743-E4AE-E2CC-C2D9-89FC1C1696D4}"/>
              </a:ext>
            </a:extLst>
          </p:cNvPr>
          <p:cNvSpPr txBox="1"/>
          <p:nvPr/>
        </p:nvSpPr>
        <p:spPr>
          <a:xfrm>
            <a:off x="605495" y="6953461"/>
            <a:ext cx="2281266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Say this is fast drift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A86C8-AA0C-281F-6098-FCF4FA09285F}"/>
              </a:ext>
            </a:extLst>
          </p:cNvPr>
          <p:cNvSpPr txBox="1"/>
          <p:nvPr/>
        </p:nvSpPr>
        <p:spPr>
          <a:xfrm>
            <a:off x="2319059" y="6369072"/>
            <a:ext cx="196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E4017-477F-1085-DC1C-2C822CF7686B}"/>
              </a:ext>
            </a:extLst>
          </p:cNvPr>
          <p:cNvSpPr txBox="1"/>
          <p:nvPr/>
        </p:nvSpPr>
        <p:spPr>
          <a:xfrm>
            <a:off x="7921772" y="6323297"/>
            <a:ext cx="196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 phase</a:t>
            </a:r>
          </a:p>
        </p:txBody>
      </p:sp>
    </p:spTree>
    <p:extLst>
      <p:ext uri="{BB962C8B-B14F-4D97-AF65-F5344CB8AC3E}">
        <p14:creationId xmlns:p14="http://schemas.microsoft.com/office/powerpoint/2010/main" val="2495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EE533-F165-63BD-3F73-137AC192F5D9}"/>
              </a:ext>
            </a:extLst>
          </p:cNvPr>
          <p:cNvSpPr txBox="1"/>
          <p:nvPr/>
        </p:nvSpPr>
        <p:spPr>
          <a:xfrm>
            <a:off x="-4960" y="0"/>
            <a:ext cx="1239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data of long-timescale phase drift from different setups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21870C-A737-1281-5D5E-DCC4A47B78CE}"/>
                  </a:ext>
                </a:extLst>
              </p:cNvPr>
              <p:cNvSpPr txBox="1"/>
              <p:nvPr/>
            </p:nvSpPr>
            <p:spPr>
              <a:xfrm>
                <a:off x="878231" y="671012"/>
                <a:ext cx="5314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Signal Core SC5511A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⨂</m:t>
                    </m:r>
                  </m:oMath>
                </a14:m>
                <a:r>
                  <a:rPr lang="en-US" dirty="0"/>
                  <a:t> Keysight M3202A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21870C-A737-1281-5D5E-DCC4A47B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31" y="671012"/>
                <a:ext cx="5314027" cy="369332"/>
              </a:xfrm>
              <a:prstGeom prst="rect">
                <a:avLst/>
              </a:prstGeom>
              <a:blipFill>
                <a:blip r:embed="rId3"/>
                <a:stretch>
                  <a:fillRect l="-91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1F8CE39-F6E8-9063-038E-B19EB28FE8AA}"/>
              </a:ext>
            </a:extLst>
          </p:cNvPr>
          <p:cNvSpPr txBox="1"/>
          <p:nvPr/>
        </p:nvSpPr>
        <p:spPr>
          <a:xfrm>
            <a:off x="6853677" y="693915"/>
            <a:ext cx="447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RFSoC ZCU216 DDS (controlled with QICK*)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8C6A64-1690-95B7-0C05-82CDA3E3903A}"/>
              </a:ext>
            </a:extLst>
          </p:cNvPr>
          <p:cNvSpPr txBox="1"/>
          <p:nvPr/>
        </p:nvSpPr>
        <p:spPr>
          <a:xfrm>
            <a:off x="6096000" y="6457890"/>
            <a:ext cx="4857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https://github.com/openquantumhardware/qick</a:t>
            </a:r>
            <a:endParaRPr lang="en-US" sz="1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Stefanazzi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Leandro, et al.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Review of Scientific Instruments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93.4 (2022): 044709.</a:t>
            </a:r>
            <a:endParaRPr lang="en-US" sz="1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E08F59-2093-FA4B-CA75-2D5DB7B90A04}"/>
              </a:ext>
            </a:extLst>
          </p:cNvPr>
          <p:cNvCxnSpPr/>
          <p:nvPr/>
        </p:nvCxnSpPr>
        <p:spPr>
          <a:xfrm>
            <a:off x="6096000" y="857250"/>
            <a:ext cx="0" cy="5742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4B04812-8124-8D8C-E6F4-9BBFE5B01FD9}"/>
              </a:ext>
            </a:extLst>
          </p:cNvPr>
          <p:cNvSpPr txBox="1"/>
          <p:nvPr/>
        </p:nvSpPr>
        <p:spPr>
          <a:xfrm>
            <a:off x="2699496" y="5968230"/>
            <a:ext cx="304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Slower drift (~ hours) due to temperature changing.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3229D3-7639-1039-281E-E54DA2C40CEE}"/>
              </a:ext>
            </a:extLst>
          </p:cNvPr>
          <p:cNvSpPr txBox="1"/>
          <p:nvPr/>
        </p:nvSpPr>
        <p:spPr>
          <a:xfrm>
            <a:off x="-10582" y="5865409"/>
            <a:ext cx="2710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Slow (~ mins) drift due to the PLL imperfection of Signal Cores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716EA-74B6-47FC-BC2C-961EF6D18FAF}"/>
              </a:ext>
            </a:extLst>
          </p:cNvPr>
          <p:cNvSpPr txBox="1"/>
          <p:nvPr/>
        </p:nvSpPr>
        <p:spPr>
          <a:xfrm>
            <a:off x="6451862" y="3947633"/>
            <a:ext cx="5638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E75B6"/>
                </a:solidFill>
              </a:rPr>
              <a:t>Reset in DDS eliminates ‘history’ of phase in virtual generators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Important that DDS implementation not inherit flaws from previous hardware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</a:rPr>
              <a:t>Can now do long experiments, detailed data, no recalibration (as long as the quantum device itself is stable)!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1D5FCA-EA1A-C004-5ECC-247E8E121AFB}"/>
                  </a:ext>
                </a:extLst>
              </p:cNvPr>
              <p:cNvSpPr txBox="1"/>
              <p:nvPr/>
            </p:nvSpPr>
            <p:spPr>
              <a:xfrm rot="16200000">
                <a:off x="5099571" y="2042686"/>
                <a:ext cx="12278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1D5FCA-EA1A-C004-5ECC-247E8E121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99571" y="2042686"/>
                <a:ext cx="122783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58751EC8-338F-1F7C-5E02-63DD96A8A154}"/>
              </a:ext>
            </a:extLst>
          </p:cNvPr>
          <p:cNvGrpSpPr/>
          <p:nvPr/>
        </p:nvGrpSpPr>
        <p:grpSpPr>
          <a:xfrm>
            <a:off x="337449" y="833294"/>
            <a:ext cx="5209354" cy="2637359"/>
            <a:chOff x="337449" y="833294"/>
            <a:chExt cx="5209354" cy="26373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12359C-FCA6-536B-CDE3-DC32FEC13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95" r="7008" b="9447"/>
            <a:stretch/>
          </p:blipFill>
          <p:spPr>
            <a:xfrm>
              <a:off x="767443" y="1134010"/>
              <a:ext cx="4779360" cy="208410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4EC9B3-425E-44A1-05F6-2D6942CB9C26}"/>
                </a:ext>
              </a:extLst>
            </p:cNvPr>
            <p:cNvGrpSpPr/>
            <p:nvPr/>
          </p:nvGrpSpPr>
          <p:grpSpPr>
            <a:xfrm>
              <a:off x="666183" y="3096342"/>
              <a:ext cx="4679398" cy="374311"/>
              <a:chOff x="658926" y="3132627"/>
              <a:chExt cx="4679398" cy="37431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D955B5-3302-1059-979F-3F4060D18C71}"/>
                  </a:ext>
                </a:extLst>
              </p:cNvPr>
              <p:cNvSpPr txBox="1"/>
              <p:nvPr/>
            </p:nvSpPr>
            <p:spPr>
              <a:xfrm>
                <a:off x="2521121" y="3132627"/>
                <a:ext cx="7914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Hours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BE278A-28AB-D87F-2C22-862BE69409AE}"/>
                  </a:ext>
                </a:extLst>
              </p:cNvPr>
              <p:cNvSpPr txBox="1"/>
              <p:nvPr/>
            </p:nvSpPr>
            <p:spPr>
              <a:xfrm>
                <a:off x="658926" y="31376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DC25F1-CB40-1135-E54F-FA51D2FE1CF1}"/>
                  </a:ext>
                </a:extLst>
              </p:cNvPr>
              <p:cNvSpPr txBox="1"/>
              <p:nvPr/>
            </p:nvSpPr>
            <p:spPr>
              <a:xfrm>
                <a:off x="4919620" y="31326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E76DFC6-E399-1039-0203-7C15556A83E5}"/>
                </a:ext>
              </a:extLst>
            </p:cNvPr>
            <p:cNvGrpSpPr/>
            <p:nvPr/>
          </p:nvGrpSpPr>
          <p:grpSpPr>
            <a:xfrm>
              <a:off x="337449" y="833294"/>
              <a:ext cx="535724" cy="2505587"/>
              <a:chOff x="287113" y="863639"/>
              <a:chExt cx="535724" cy="23531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1F2D65-0D84-23E1-C302-404E2DA4B840}"/>
                  </a:ext>
                </a:extLst>
              </p:cNvPr>
              <p:cNvSpPr txBox="1"/>
              <p:nvPr/>
            </p:nvSpPr>
            <p:spPr>
              <a:xfrm rot="16200000">
                <a:off x="-487674" y="1662508"/>
                <a:ext cx="1967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Prepare phase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F4092BC-9F95-D1AF-756C-FD7F4909191A}"/>
                  </a:ext>
                </a:extLst>
              </p:cNvPr>
              <p:cNvSpPr txBox="1"/>
              <p:nvPr/>
            </p:nvSpPr>
            <p:spPr>
              <a:xfrm>
                <a:off x="482141" y="28474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AE79B8-55D6-157B-F116-EBC9EE30FF07}"/>
                  </a:ext>
                </a:extLst>
              </p:cNvPr>
              <p:cNvSpPr txBox="1"/>
              <p:nvPr/>
            </p:nvSpPr>
            <p:spPr>
              <a:xfrm>
                <a:off x="287113" y="1079599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360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9EC335-A3A6-6660-7993-56DD7EFF2A46}"/>
              </a:ext>
            </a:extLst>
          </p:cNvPr>
          <p:cNvGrpSpPr/>
          <p:nvPr/>
        </p:nvGrpSpPr>
        <p:grpSpPr>
          <a:xfrm>
            <a:off x="6170190" y="1036141"/>
            <a:ext cx="5734848" cy="2667523"/>
            <a:chOff x="6184001" y="1114454"/>
            <a:chExt cx="5734848" cy="26675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EAB018-7BB5-D52B-1102-F711B7116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58" t="1714" r="7768" b="13750"/>
            <a:stretch/>
          </p:blipFill>
          <p:spPr>
            <a:xfrm>
              <a:off x="6672765" y="1353134"/>
              <a:ext cx="4860310" cy="214882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6EE00D2-A65A-B70D-A723-7F1C3552A032}"/>
                </a:ext>
              </a:extLst>
            </p:cNvPr>
            <p:cNvGrpSpPr/>
            <p:nvPr/>
          </p:nvGrpSpPr>
          <p:grpSpPr>
            <a:xfrm>
              <a:off x="6184001" y="1114454"/>
              <a:ext cx="535724" cy="2552925"/>
              <a:chOff x="287113" y="967054"/>
              <a:chExt cx="535724" cy="236517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F87795-C327-8610-7CA0-D1DE64DDB963}"/>
                  </a:ext>
                </a:extLst>
              </p:cNvPr>
              <p:cNvSpPr txBox="1"/>
              <p:nvPr/>
            </p:nvSpPr>
            <p:spPr>
              <a:xfrm rot="16200000">
                <a:off x="-478337" y="1765923"/>
                <a:ext cx="1967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Prepare phase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25247-EEF6-8AF4-BFDB-2CF254132382}"/>
                  </a:ext>
                </a:extLst>
              </p:cNvPr>
              <p:cNvSpPr txBox="1"/>
              <p:nvPr/>
            </p:nvSpPr>
            <p:spPr>
              <a:xfrm>
                <a:off x="505197" y="296289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DE4489-82DD-B88F-DBCE-6A3DCEF2CFE1}"/>
                  </a:ext>
                </a:extLst>
              </p:cNvPr>
              <p:cNvSpPr txBox="1"/>
              <p:nvPr/>
            </p:nvSpPr>
            <p:spPr>
              <a:xfrm>
                <a:off x="287113" y="1079599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360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22FCD1-8819-8401-5B58-CE62A6C05DEF}"/>
                </a:ext>
              </a:extLst>
            </p:cNvPr>
            <p:cNvGrpSpPr/>
            <p:nvPr/>
          </p:nvGrpSpPr>
          <p:grpSpPr>
            <a:xfrm>
              <a:off x="6562673" y="3407666"/>
              <a:ext cx="4761923" cy="374311"/>
              <a:chOff x="658926" y="3132627"/>
              <a:chExt cx="4679398" cy="37431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D99F456-74DE-439B-3E6E-D75F30665F4D}"/>
                  </a:ext>
                </a:extLst>
              </p:cNvPr>
              <p:cNvSpPr txBox="1"/>
              <p:nvPr/>
            </p:nvSpPr>
            <p:spPr>
              <a:xfrm>
                <a:off x="2521121" y="3132627"/>
                <a:ext cx="7914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Hours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08255DD-5EC6-A492-75EF-331006EAF1D4}"/>
                  </a:ext>
                </a:extLst>
              </p:cNvPr>
              <p:cNvSpPr txBox="1"/>
              <p:nvPr/>
            </p:nvSpPr>
            <p:spPr>
              <a:xfrm>
                <a:off x="658926" y="31376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20334F-3EF4-A206-0A1A-FA362F7902DD}"/>
                  </a:ext>
                </a:extLst>
              </p:cNvPr>
              <p:cNvSpPr txBox="1"/>
              <p:nvPr/>
            </p:nvSpPr>
            <p:spPr>
              <a:xfrm>
                <a:off x="4919620" y="31326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33D17FA-783C-3A50-FCD4-752DF1BD223F}"/>
                    </a:ext>
                  </a:extLst>
                </p:cNvPr>
                <p:cNvSpPr txBox="1"/>
                <p:nvPr/>
              </p:nvSpPr>
              <p:spPr>
                <a:xfrm rot="16200000">
                  <a:off x="11135653" y="2079224"/>
                  <a:ext cx="12278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33D17FA-783C-3A50-FCD4-752DF1BD22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1135653" y="2079224"/>
                  <a:ext cx="1227837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C7BE77-CB53-B57B-CE28-C15C105B61B9}"/>
              </a:ext>
            </a:extLst>
          </p:cNvPr>
          <p:cNvGrpSpPr/>
          <p:nvPr/>
        </p:nvGrpSpPr>
        <p:grpSpPr>
          <a:xfrm>
            <a:off x="2365211" y="3501959"/>
            <a:ext cx="3656600" cy="2520507"/>
            <a:chOff x="2356876" y="3315117"/>
            <a:chExt cx="3656600" cy="25205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8E6D034-A3E5-F7C1-3C4C-97B13373B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90" b="9236"/>
            <a:stretch/>
          </p:blipFill>
          <p:spPr>
            <a:xfrm>
              <a:off x="2787496" y="3626794"/>
              <a:ext cx="3225980" cy="189162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F45C1E-0BB7-0301-C86E-33B5BE894878}"/>
                </a:ext>
              </a:extLst>
            </p:cNvPr>
            <p:cNvGrpSpPr/>
            <p:nvPr/>
          </p:nvGrpSpPr>
          <p:grpSpPr>
            <a:xfrm>
              <a:off x="2356876" y="3315117"/>
              <a:ext cx="509815" cy="2383326"/>
              <a:chOff x="332808" y="629414"/>
              <a:chExt cx="509815" cy="223830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4898080-C114-C596-7C8C-F2B68D974F4A}"/>
                  </a:ext>
                </a:extLst>
              </p:cNvPr>
              <p:cNvSpPr txBox="1"/>
              <p:nvPr/>
            </p:nvSpPr>
            <p:spPr>
              <a:xfrm rot="16200000">
                <a:off x="-481450" y="1443672"/>
                <a:ext cx="196706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Temperature (</a:t>
                </a:r>
                <a:r>
                  <a:rPr lang="en-US" sz="1600" b="0" i="0" dirty="0">
                    <a:solidFill>
                      <a:srgbClr val="202124"/>
                    </a:solidFill>
                    <a:effectLst/>
                    <a:latin typeface="Roboto" panose="02000000000000000000" pitchFamily="2" charset="0"/>
                  </a:rPr>
                  <a:t>°C</a:t>
                </a:r>
                <a:r>
                  <a:rPr lang="en-US" sz="1600" dirty="0"/>
                  <a:t>)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6D63E51-5C38-B196-F6C6-D3E87860193E}"/>
                  </a:ext>
                </a:extLst>
              </p:cNvPr>
              <p:cNvSpPr txBox="1"/>
              <p:nvPr/>
            </p:nvSpPr>
            <p:spPr>
              <a:xfrm>
                <a:off x="402273" y="2520858"/>
                <a:ext cx="418704" cy="34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769068B-7B90-036C-51B3-25FC05D540C4}"/>
                  </a:ext>
                </a:extLst>
              </p:cNvPr>
              <p:cNvSpPr txBox="1"/>
              <p:nvPr/>
            </p:nvSpPr>
            <p:spPr>
              <a:xfrm>
                <a:off x="423919" y="853990"/>
                <a:ext cx="418704" cy="346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60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0245475-B347-624A-926F-E4C372AFB76B}"/>
                </a:ext>
              </a:extLst>
            </p:cNvPr>
            <p:cNvGrpSpPr/>
            <p:nvPr/>
          </p:nvGrpSpPr>
          <p:grpSpPr>
            <a:xfrm>
              <a:off x="2664604" y="5447078"/>
              <a:ext cx="3335139" cy="388546"/>
              <a:chOff x="658926" y="3132627"/>
              <a:chExt cx="4653750" cy="34353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4C921AB-8FF6-2EBE-E808-9DFC85B8E0B6}"/>
                  </a:ext>
                </a:extLst>
              </p:cNvPr>
              <p:cNvSpPr txBox="1"/>
              <p:nvPr/>
            </p:nvSpPr>
            <p:spPr>
              <a:xfrm>
                <a:off x="2521121" y="3132627"/>
                <a:ext cx="7245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Hours 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023CCBD-85A3-F89D-763C-AD266AD19C4F}"/>
                  </a:ext>
                </a:extLst>
              </p:cNvPr>
              <p:cNvSpPr txBox="1"/>
              <p:nvPr/>
            </p:nvSpPr>
            <p:spPr>
              <a:xfrm>
                <a:off x="658926" y="3137606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3CAF9B4-F5B5-D901-02DE-EC24EFF829BC}"/>
                  </a:ext>
                </a:extLst>
              </p:cNvPr>
              <p:cNvSpPr txBox="1"/>
              <p:nvPr/>
            </p:nvSpPr>
            <p:spPr>
              <a:xfrm>
                <a:off x="4919620" y="3132627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10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CE11E49-4D2B-2EC2-074A-55DC3D203F36}"/>
              </a:ext>
            </a:extLst>
          </p:cNvPr>
          <p:cNvGrpSpPr/>
          <p:nvPr/>
        </p:nvGrpSpPr>
        <p:grpSpPr>
          <a:xfrm>
            <a:off x="-36137" y="1253553"/>
            <a:ext cx="2313295" cy="4639699"/>
            <a:chOff x="-36137" y="1253553"/>
            <a:chExt cx="2313295" cy="46396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119466-496C-58D4-3D81-2182ECFA231F}"/>
                </a:ext>
              </a:extLst>
            </p:cNvPr>
            <p:cNvSpPr/>
            <p:nvPr/>
          </p:nvSpPr>
          <p:spPr>
            <a:xfrm>
              <a:off x="1844757" y="1253553"/>
              <a:ext cx="432401" cy="1906069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B954063-B7B5-1383-5F7B-54C6F9BCCC03}"/>
                </a:ext>
              </a:extLst>
            </p:cNvPr>
            <p:cNvGrpSpPr/>
            <p:nvPr/>
          </p:nvGrpSpPr>
          <p:grpSpPr>
            <a:xfrm>
              <a:off x="-36137" y="3264499"/>
              <a:ext cx="2206401" cy="2628753"/>
              <a:chOff x="-36137" y="3228214"/>
              <a:chExt cx="2206401" cy="26287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677007C-A0FC-586A-8B70-9988529D9E42}"/>
                  </a:ext>
                </a:extLst>
              </p:cNvPr>
              <p:cNvGrpSpPr/>
              <p:nvPr/>
            </p:nvGrpSpPr>
            <p:grpSpPr>
              <a:xfrm>
                <a:off x="464427" y="3626793"/>
                <a:ext cx="1705837" cy="2230174"/>
                <a:chOff x="8392245" y="966948"/>
                <a:chExt cx="1705837" cy="2230174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E38CB4D-0E53-4326-CE51-D292FF5D1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253" b="9192"/>
                <a:stretch/>
              </p:blipFill>
              <p:spPr>
                <a:xfrm>
                  <a:off x="8392245" y="966948"/>
                  <a:ext cx="1705837" cy="1664524"/>
                </a:xfrm>
                <a:prstGeom prst="rect">
                  <a:avLst/>
                </a:prstGeom>
                <a:ln w="57150">
                  <a:solidFill>
                    <a:srgbClr val="00B050"/>
                  </a:solidFill>
                </a:ln>
              </p:spPr>
            </p:pic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263144A-6404-80AB-D39E-778167D6A2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3177" y="1007534"/>
                  <a:ext cx="0" cy="1900767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D89EAB5-42D6-B0FF-88E2-8A96C6338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23998" y="1011766"/>
                  <a:ext cx="0" cy="1900767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6E70A2E-1C0F-388F-B8D2-BA865D8795F6}"/>
                    </a:ext>
                  </a:extLst>
                </p:cNvPr>
                <p:cNvSpPr txBox="1"/>
                <p:nvPr/>
              </p:nvSpPr>
              <p:spPr>
                <a:xfrm>
                  <a:off x="8920870" y="2858568"/>
                  <a:ext cx="60625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2E75B6"/>
                      </a:solidFill>
                    </a:rPr>
                    <a:t>6min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B7F9566-5833-0A5A-CCE5-F5CE692EF2C0}"/>
                  </a:ext>
                </a:extLst>
              </p:cNvPr>
              <p:cNvGrpSpPr/>
              <p:nvPr/>
            </p:nvGrpSpPr>
            <p:grpSpPr>
              <a:xfrm>
                <a:off x="-36137" y="3228214"/>
                <a:ext cx="535724" cy="2261454"/>
                <a:chOff x="385799" y="823944"/>
                <a:chExt cx="535724" cy="226145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1E73DD-69A8-30E7-C55C-9DBB2770192A}"/>
                    </a:ext>
                  </a:extLst>
                </p:cNvPr>
                <p:cNvSpPr txBox="1"/>
                <p:nvPr/>
              </p:nvSpPr>
              <p:spPr>
                <a:xfrm rot="16200000">
                  <a:off x="-351160" y="1622813"/>
                  <a:ext cx="196706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Prepare phase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7887163-CD8E-F224-A347-EB86D5835D2D}"/>
                    </a:ext>
                  </a:extLst>
                </p:cNvPr>
                <p:cNvSpPr txBox="1"/>
                <p:nvPr/>
              </p:nvSpPr>
              <p:spPr>
                <a:xfrm>
                  <a:off x="585024" y="271606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79C81F9-DBDD-D8A6-774C-62ECB7394E29}"/>
                    </a:ext>
                  </a:extLst>
                </p:cNvPr>
                <p:cNvSpPr txBox="1"/>
                <p:nvPr/>
              </p:nvSpPr>
              <p:spPr>
                <a:xfrm>
                  <a:off x="385799" y="977930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360</a:t>
                  </a:r>
                </a:p>
              </p:txBody>
            </p:sp>
          </p:grp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50B5E2-9A1D-B64C-F3F1-7D8817C93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0022" y="3159622"/>
              <a:ext cx="67136" cy="5034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69FA0DE-D29B-A6DD-183A-B5697FEE6E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105" y="3183518"/>
              <a:ext cx="1456770" cy="46607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DE81EFA-4C80-A853-999F-D4650371815E}"/>
              </a:ext>
            </a:extLst>
          </p:cNvPr>
          <p:cNvSpPr txBox="1"/>
          <p:nvPr/>
        </p:nvSpPr>
        <p:spPr>
          <a:xfrm>
            <a:off x="2864859" y="3599317"/>
            <a:ext cx="301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Signal Core temperature change</a:t>
            </a:r>
          </a:p>
        </p:txBody>
      </p:sp>
    </p:spTree>
    <p:extLst>
      <p:ext uri="{BB962C8B-B14F-4D97-AF65-F5344CB8AC3E}">
        <p14:creationId xmlns:p14="http://schemas.microsoft.com/office/powerpoint/2010/main" val="17663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  <p:bldP spid="30" grpId="0"/>
      <p:bldP spid="2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C58D-8F78-42A4-B09C-C2502FBA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05" y="48614"/>
            <a:ext cx="5209578" cy="84853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36A00-4D44-46E1-82BB-5AC99DD3C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16542" r="19012" b="28814"/>
          <a:stretch/>
        </p:blipFill>
        <p:spPr>
          <a:xfrm>
            <a:off x="265483" y="1370825"/>
            <a:ext cx="9549581" cy="411635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D2C2225-C135-1F80-EE9C-E8C9EBD20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66" y="5412850"/>
            <a:ext cx="1436611" cy="13429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C1FF99-56CF-45D0-99BF-23A98291584F}"/>
              </a:ext>
            </a:extLst>
          </p:cNvPr>
          <p:cNvSpPr/>
          <p:nvPr/>
        </p:nvSpPr>
        <p:spPr>
          <a:xfrm>
            <a:off x="6455979" y="2427890"/>
            <a:ext cx="953814" cy="953814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72C25C7C-F1EE-D897-F576-5A8BFE58F6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48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option: subharmonic drive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81988F0-902C-478E-9DC2-238954B9C65F}"/>
                  </a:ext>
                </a:extLst>
              </p:cNvPr>
              <p:cNvSpPr/>
              <p:nvPr/>
            </p:nvSpPr>
            <p:spPr>
              <a:xfrm>
                <a:off x="12166856" y="512862"/>
                <a:ext cx="1538883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𝑒𝑔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81988F0-902C-478E-9DC2-238954B9C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6856" y="512862"/>
                <a:ext cx="1538883" cy="425053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C6736D9-7BF1-44FA-9B02-ACDBEC023622}"/>
                  </a:ext>
                </a:extLst>
              </p:cNvPr>
              <p:cNvSpPr/>
              <p:nvPr/>
            </p:nvSpPr>
            <p:spPr>
              <a:xfrm>
                <a:off x="12166856" y="-112861"/>
                <a:ext cx="1530355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C6736D9-7BF1-44FA-9B02-ACDBEC023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6856" y="-112861"/>
                <a:ext cx="1530355" cy="425053"/>
              </a:xfrm>
              <a:prstGeom prst="rect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C931004-1014-4117-A5C5-0FC6977E3143}"/>
                  </a:ext>
                </a:extLst>
              </p:cNvPr>
              <p:cNvSpPr/>
              <p:nvPr/>
            </p:nvSpPr>
            <p:spPr>
              <a:xfrm>
                <a:off x="12166856" y="1601051"/>
                <a:ext cx="1529458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=35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C931004-1014-4117-A5C5-0FC6977E3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6856" y="1601051"/>
                <a:ext cx="1529458" cy="424732"/>
              </a:xfrm>
              <a:prstGeom prst="rect">
                <a:avLst/>
              </a:prstGeom>
              <a:blipFill>
                <a:blip r:embed="rId5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278A334-9A7D-4C40-8BAC-0966FD121FFB}"/>
                  </a:ext>
                </a:extLst>
              </p:cNvPr>
              <p:cNvSpPr/>
              <p:nvPr/>
            </p:nvSpPr>
            <p:spPr>
              <a:xfrm>
                <a:off x="3832975" y="1390348"/>
                <a:ext cx="917470" cy="91747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278A334-9A7D-4C40-8BAC-0966FD121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75" y="1390348"/>
                <a:ext cx="917470" cy="91747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0030806-9423-4ABC-84B5-15837568757E}"/>
                  </a:ext>
                </a:extLst>
              </p:cNvPr>
              <p:cNvSpPr/>
              <p:nvPr/>
            </p:nvSpPr>
            <p:spPr>
              <a:xfrm>
                <a:off x="1783191" y="1418754"/>
                <a:ext cx="930650" cy="930650"/>
              </a:xfrm>
              <a:prstGeom prst="ellipse">
                <a:avLst/>
              </a:prstGeom>
              <a:solidFill>
                <a:srgbClr val="E2F0D9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0030806-9423-4ABC-84B5-158375687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91" y="1418754"/>
                <a:ext cx="930650" cy="93065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A780F4B-573E-430A-ADB1-2B158E502570}"/>
                  </a:ext>
                </a:extLst>
              </p:cNvPr>
              <p:cNvSpPr/>
              <p:nvPr/>
            </p:nvSpPr>
            <p:spPr>
              <a:xfrm>
                <a:off x="1353092" y="2568980"/>
                <a:ext cx="3471400" cy="636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ar-A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A780F4B-573E-430A-ADB1-2B158E502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92" y="2568980"/>
                <a:ext cx="3471400" cy="6368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Connector: Curved 44">
            <a:extLst>
              <a:ext uri="{FF2B5EF4-FFF2-40B4-BE49-F238E27FC236}">
                <a16:creationId xmlns:a16="http://schemas.microsoft.com/office/drawing/2014/main" id="{CEB91384-274E-4303-A043-5A9E61C0B958}"/>
              </a:ext>
            </a:extLst>
          </p:cNvPr>
          <p:cNvCxnSpPr>
            <a:cxnSpLocks/>
          </p:cNvCxnSpPr>
          <p:nvPr/>
        </p:nvCxnSpPr>
        <p:spPr>
          <a:xfrm rot="16200000" flipV="1">
            <a:off x="3260977" y="1240035"/>
            <a:ext cx="9317" cy="1011743"/>
          </a:xfrm>
          <a:prstGeom prst="curvedConnector3">
            <a:avLst>
              <a:gd name="adj1" fmla="val 1370866"/>
            </a:avLst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13531E72-E461-4161-AFE9-91FFA86412C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0977" y="1453575"/>
            <a:ext cx="9317" cy="1011743"/>
          </a:xfrm>
          <a:prstGeom prst="curvedConnector3">
            <a:avLst>
              <a:gd name="adj1" fmla="val 1370866"/>
            </a:avLst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6ECDA47-97F5-4DBD-8352-A7F43E4A1579}"/>
                  </a:ext>
                </a:extLst>
              </p:cNvPr>
              <p:cNvSpPr txBox="1"/>
              <p:nvPr/>
            </p:nvSpPr>
            <p:spPr>
              <a:xfrm>
                <a:off x="2919803" y="1712436"/>
                <a:ext cx="6916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6ECDA47-97F5-4DBD-8352-A7F43E4A1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803" y="1712436"/>
                <a:ext cx="691664" cy="276999"/>
              </a:xfrm>
              <a:prstGeom prst="rect">
                <a:avLst/>
              </a:prstGeom>
              <a:blipFill>
                <a:blip r:embed="rId9"/>
                <a:stretch>
                  <a:fillRect l="-6195" r="-619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7805EDC-B819-47EA-9E1A-64FE464377A2}"/>
              </a:ext>
            </a:extLst>
          </p:cNvPr>
          <p:cNvGrpSpPr/>
          <p:nvPr/>
        </p:nvGrpSpPr>
        <p:grpSpPr>
          <a:xfrm>
            <a:off x="4725081" y="883247"/>
            <a:ext cx="2554136" cy="751047"/>
            <a:chOff x="8960560" y="1051862"/>
            <a:chExt cx="2554136" cy="751047"/>
          </a:xfrm>
        </p:grpSpPr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8FF00491-0382-45C9-8088-D08AE08140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6786" y="1683677"/>
              <a:ext cx="201760" cy="119232"/>
            </a:xfrm>
            <a:prstGeom prst="straightConnector1">
              <a:avLst/>
            </a:prstGeom>
            <a:ln w="28575">
              <a:solidFill>
                <a:srgbClr val="2F52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FBA34D6-F266-4144-A259-4A6C55C84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06"/>
            <a:stretch/>
          </p:blipFill>
          <p:spPr>
            <a:xfrm rot="19864963">
              <a:off x="8960560" y="1351220"/>
              <a:ext cx="1222736" cy="311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B23ADFC1-9137-41AF-A0D7-AF5D354B4234}"/>
                    </a:ext>
                  </a:extLst>
                </p:cNvPr>
                <p:cNvSpPr txBox="1"/>
                <p:nvPr/>
              </p:nvSpPr>
              <p:spPr>
                <a:xfrm>
                  <a:off x="9854729" y="1051862"/>
                  <a:ext cx="1659967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B23ADFC1-9137-41AF-A0D7-AF5D354B42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4729" y="1051862"/>
                  <a:ext cx="1659967" cy="390748"/>
                </a:xfrm>
                <a:prstGeom prst="rect">
                  <a:avLst/>
                </a:prstGeom>
                <a:blipFill>
                  <a:blip r:embed="rId11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6028F14-4D83-45ED-99E2-3A95E7183A0A}"/>
                  </a:ext>
                </a:extLst>
              </p:cNvPr>
              <p:cNvSpPr/>
              <p:nvPr/>
            </p:nvSpPr>
            <p:spPr>
              <a:xfrm>
                <a:off x="2196969" y="4331263"/>
                <a:ext cx="2108782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6028F14-4D83-45ED-99E2-3A95E7183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969" y="4331263"/>
                <a:ext cx="2108782" cy="564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FC612F11-1769-428A-BA6C-7573A673966A}"/>
              </a:ext>
            </a:extLst>
          </p:cNvPr>
          <p:cNvSpPr txBox="1"/>
          <p:nvPr/>
        </p:nvSpPr>
        <p:spPr>
          <a:xfrm>
            <a:off x="1265881" y="3585585"/>
            <a:ext cx="380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Qubit subharmonic gate 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813EF90-F784-403E-BD2A-469310BC4AAD}"/>
                  </a:ext>
                </a:extLst>
              </p:cNvPr>
              <p:cNvSpPr txBox="1"/>
              <p:nvPr/>
            </p:nvSpPr>
            <p:spPr>
              <a:xfrm>
                <a:off x="594831" y="5039175"/>
                <a:ext cx="50169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  Drive SNAIL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to give single-qubit Rabi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  Rabi rate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(normal is linear in drive)</a:t>
                </a: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813EF90-F784-403E-BD2A-469310BC4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31" y="5039175"/>
                <a:ext cx="5016951" cy="923330"/>
              </a:xfrm>
              <a:prstGeom prst="rect">
                <a:avLst/>
              </a:prstGeom>
              <a:blipFill>
                <a:blip r:embed="rId13"/>
                <a:stretch>
                  <a:fillRect l="-1094" t="-3974" r="-12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A082E68-5393-4091-99F7-29A3DDBC8969}"/>
              </a:ext>
            </a:extLst>
          </p:cNvPr>
          <p:cNvSpPr txBox="1"/>
          <p:nvPr/>
        </p:nvSpPr>
        <p:spPr>
          <a:xfrm>
            <a:off x="2264552" y="3921222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 variant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97C530-9303-4B58-B3E1-64FD60E8C401}"/>
              </a:ext>
            </a:extLst>
          </p:cNvPr>
          <p:cNvGrpSpPr/>
          <p:nvPr/>
        </p:nvGrpSpPr>
        <p:grpSpPr>
          <a:xfrm>
            <a:off x="6936622" y="1712436"/>
            <a:ext cx="4600528" cy="3543376"/>
            <a:chOff x="2940820" y="1628773"/>
            <a:chExt cx="4600528" cy="35433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4CD72A-31CC-4E84-867E-1CB449541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460" t="3458" r="3456" b="3067"/>
            <a:stretch/>
          </p:blipFill>
          <p:spPr>
            <a:xfrm>
              <a:off x="3823204" y="1760544"/>
              <a:ext cx="2877536" cy="26896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88">
                  <a:extLst>
                    <a:ext uri="{FF2B5EF4-FFF2-40B4-BE49-F238E27FC236}">
                      <a16:creationId xmlns:a16="http://schemas.microsoft.com/office/drawing/2014/main" id="{42239CB6-D9E3-4367-A1E8-CE9DEA85F0AD}"/>
                    </a:ext>
                  </a:extLst>
                </p:cNvPr>
                <p:cNvSpPr txBox="1"/>
                <p:nvPr/>
              </p:nvSpPr>
              <p:spPr>
                <a:xfrm>
                  <a:off x="3088388" y="4747096"/>
                  <a:ext cx="4336533" cy="4250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anose="020B0604020202020204" pitchFamily="34" charset="0"/>
                    </a:rPr>
                    <a:t>Detuning from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𝑔𝑒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(MHz)</a:t>
                  </a:r>
                </a:p>
              </p:txBody>
            </p:sp>
          </mc:Choice>
          <mc:Fallback xmlns="">
            <p:sp>
              <p:nvSpPr>
                <p:cNvPr id="6" name="TextBox 8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C369058B-188D-B916-5DB8-98C36954E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8388" y="4747096"/>
                  <a:ext cx="4336533" cy="425053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t="-7246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89">
              <a:extLst>
                <a:ext uri="{FF2B5EF4-FFF2-40B4-BE49-F238E27FC236}">
                  <a16:creationId xmlns:a16="http://schemas.microsoft.com/office/drawing/2014/main" id="{819E2561-2495-4BA0-816C-513BC30FEAE4}"/>
                </a:ext>
              </a:extLst>
            </p:cNvPr>
            <p:cNvSpPr txBox="1"/>
            <p:nvPr/>
          </p:nvSpPr>
          <p:spPr>
            <a:xfrm>
              <a:off x="5099127" y="439845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6" name="TextBox 90">
              <a:extLst>
                <a:ext uri="{FF2B5EF4-FFF2-40B4-BE49-F238E27FC236}">
                  <a16:creationId xmlns:a16="http://schemas.microsoft.com/office/drawing/2014/main" id="{5772EF67-B536-4CFC-A1A4-0964BA7EDF8F}"/>
                </a:ext>
              </a:extLst>
            </p:cNvPr>
            <p:cNvSpPr txBox="1"/>
            <p:nvPr/>
          </p:nvSpPr>
          <p:spPr>
            <a:xfrm>
              <a:off x="4161738" y="4415931"/>
              <a:ext cx="768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-20.0</a:t>
              </a:r>
            </a:p>
          </p:txBody>
        </p:sp>
        <p:sp>
          <p:nvSpPr>
            <p:cNvPr id="27" name="TextBox 91">
              <a:extLst>
                <a:ext uri="{FF2B5EF4-FFF2-40B4-BE49-F238E27FC236}">
                  <a16:creationId xmlns:a16="http://schemas.microsoft.com/office/drawing/2014/main" id="{4F2A05F6-6FCC-45D1-BE13-7B580BDB78D2}"/>
                </a:ext>
              </a:extLst>
            </p:cNvPr>
            <p:cNvSpPr txBox="1"/>
            <p:nvPr/>
          </p:nvSpPr>
          <p:spPr>
            <a:xfrm>
              <a:off x="5624411" y="4398451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20.0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F264EB-0EA7-4F36-814E-EBF6707F1494}"/>
                </a:ext>
              </a:extLst>
            </p:cNvPr>
            <p:cNvGrpSpPr/>
            <p:nvPr/>
          </p:nvGrpSpPr>
          <p:grpSpPr>
            <a:xfrm>
              <a:off x="2940820" y="1628773"/>
              <a:ext cx="916120" cy="2977657"/>
              <a:chOff x="29374034" y="12830873"/>
              <a:chExt cx="981588" cy="3190452"/>
            </a:xfrm>
          </p:grpSpPr>
          <p:sp>
            <p:nvSpPr>
              <p:cNvPr id="36" name="TextBox 92">
                <a:extLst>
                  <a:ext uri="{FF2B5EF4-FFF2-40B4-BE49-F238E27FC236}">
                    <a16:creationId xmlns:a16="http://schemas.microsoft.com/office/drawing/2014/main" id="{47FCEDA8-8AA0-478B-AE04-56489587502B}"/>
                  </a:ext>
                </a:extLst>
              </p:cNvPr>
              <p:cNvSpPr txBox="1"/>
              <p:nvPr/>
            </p:nvSpPr>
            <p:spPr>
              <a:xfrm rot="16200000">
                <a:off x="27993160" y="14211747"/>
                <a:ext cx="3190452" cy="428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Pulse length (ns)</a:t>
                </a:r>
              </a:p>
            </p:txBody>
          </p:sp>
          <p:sp>
            <p:nvSpPr>
              <p:cNvPr id="37" name="TextBox 93">
                <a:extLst>
                  <a:ext uri="{FF2B5EF4-FFF2-40B4-BE49-F238E27FC236}">
                    <a16:creationId xmlns:a16="http://schemas.microsoft.com/office/drawing/2014/main" id="{7F0A8EBE-6781-4ADE-867A-FF20DB811BAB}"/>
                  </a:ext>
                </a:extLst>
              </p:cNvPr>
              <p:cNvSpPr txBox="1"/>
              <p:nvPr/>
            </p:nvSpPr>
            <p:spPr>
              <a:xfrm>
                <a:off x="29692348" y="14916158"/>
                <a:ext cx="656451" cy="428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100</a:t>
                </a:r>
              </a:p>
            </p:txBody>
          </p:sp>
          <p:sp>
            <p:nvSpPr>
              <p:cNvPr id="38" name="TextBox 94">
                <a:extLst>
                  <a:ext uri="{FF2B5EF4-FFF2-40B4-BE49-F238E27FC236}">
                    <a16:creationId xmlns:a16="http://schemas.microsoft.com/office/drawing/2014/main" id="{7323E10D-6D47-4B5F-84BA-1DED8E554188}"/>
                  </a:ext>
                </a:extLst>
              </p:cNvPr>
              <p:cNvSpPr txBox="1"/>
              <p:nvPr/>
            </p:nvSpPr>
            <p:spPr>
              <a:xfrm>
                <a:off x="29699171" y="14189265"/>
                <a:ext cx="656451" cy="428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150</a:t>
                </a:r>
              </a:p>
            </p:txBody>
          </p:sp>
          <p:sp>
            <p:nvSpPr>
              <p:cNvPr id="39" name="TextBox 95">
                <a:extLst>
                  <a:ext uri="{FF2B5EF4-FFF2-40B4-BE49-F238E27FC236}">
                    <a16:creationId xmlns:a16="http://schemas.microsoft.com/office/drawing/2014/main" id="{DFFDFE1B-B411-4AD5-9FCF-C2BFB7652710}"/>
                  </a:ext>
                </a:extLst>
              </p:cNvPr>
              <p:cNvSpPr txBox="1"/>
              <p:nvPr/>
            </p:nvSpPr>
            <p:spPr>
              <a:xfrm>
                <a:off x="29693382" y="13475204"/>
                <a:ext cx="656451" cy="428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200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96">
                  <a:extLst>
                    <a:ext uri="{FF2B5EF4-FFF2-40B4-BE49-F238E27FC236}">
                      <a16:creationId xmlns:a16="http://schemas.microsoft.com/office/drawing/2014/main" id="{5222FADB-A69A-43E6-8F0F-6D195710C908}"/>
                    </a:ext>
                  </a:extLst>
                </p:cNvPr>
                <p:cNvSpPr txBox="1"/>
                <p:nvPr/>
              </p:nvSpPr>
              <p:spPr>
                <a:xfrm>
                  <a:off x="4771865" y="1853340"/>
                  <a:ext cx="19335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𝝅</m:t>
                      </m:r>
                    </m:oMath>
                  </a14:m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pulse: 12.1 ns</a:t>
                  </a:r>
                </a:p>
              </p:txBody>
            </p:sp>
          </mc:Choice>
          <mc:Fallback xmlns="">
            <p:sp>
              <p:nvSpPr>
                <p:cNvPr id="29" name="TextBox 96">
                  <a:extLst>
                    <a:ext uri="{FF2B5EF4-FFF2-40B4-BE49-F238E27FC236}">
                      <a16:creationId xmlns:a16="http://schemas.microsoft.com/office/drawing/2014/main" id="{5222FADB-A69A-43E6-8F0F-6D195710C9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1865" y="1853340"/>
                  <a:ext cx="1933543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10000" r="-220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3639B51-6F11-464C-8306-558303BE7371}"/>
                </a:ext>
              </a:extLst>
            </p:cNvPr>
            <p:cNvGrpSpPr/>
            <p:nvPr/>
          </p:nvGrpSpPr>
          <p:grpSpPr>
            <a:xfrm>
              <a:off x="6774543" y="1876567"/>
              <a:ext cx="766805" cy="2327453"/>
              <a:chOff x="18493565" y="19319868"/>
              <a:chExt cx="1149378" cy="348867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95840A6-71B6-4558-87B7-AB8B3A714F89}"/>
                  </a:ext>
                </a:extLst>
              </p:cNvPr>
              <p:cNvGrpSpPr/>
              <p:nvPr/>
            </p:nvGrpSpPr>
            <p:grpSpPr>
              <a:xfrm rot="16200000">
                <a:off x="17482043" y="20647644"/>
                <a:ext cx="3488675" cy="833124"/>
                <a:chOff x="33560503" y="13717750"/>
                <a:chExt cx="2493781" cy="59553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101">
                      <a:extLst>
                        <a:ext uri="{FF2B5EF4-FFF2-40B4-BE49-F238E27FC236}">
                          <a16:creationId xmlns:a16="http://schemas.microsoft.com/office/drawing/2014/main" id="{FDD9C4AD-92A3-4267-8735-62A881664F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26126" y="13884584"/>
                      <a:ext cx="1288926" cy="42870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Prob. </a:t>
                      </a:r>
                      <a14:m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oMath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101">
                      <a:extLst>
                        <a:ext uri="{FF2B5EF4-FFF2-40B4-BE49-F238E27FC236}">
                          <a16:creationId xmlns:a16="http://schemas.microsoft.com/office/drawing/2014/main" id="{FDD9C4AD-92A3-4267-8735-62A881664F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126126" y="13884584"/>
                      <a:ext cx="1288926" cy="428704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19697" t="-43434" r="-184848" b="-45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4" name="TextBox 104">
                  <a:extLst>
                    <a:ext uri="{FF2B5EF4-FFF2-40B4-BE49-F238E27FC236}">
                      <a16:creationId xmlns:a16="http://schemas.microsoft.com/office/drawing/2014/main" id="{824C9203-EF59-4F40-9171-8B663727B60B}"/>
                    </a:ext>
                  </a:extLst>
                </p:cNvPr>
                <p:cNvSpPr txBox="1"/>
                <p:nvPr/>
              </p:nvSpPr>
              <p:spPr>
                <a:xfrm rot="5400000">
                  <a:off x="33639062" y="13639191"/>
                  <a:ext cx="271585" cy="428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5" name="TextBox 105">
                  <a:extLst>
                    <a:ext uri="{FF2B5EF4-FFF2-40B4-BE49-F238E27FC236}">
                      <a16:creationId xmlns:a16="http://schemas.microsoft.com/office/drawing/2014/main" id="{7CE26018-943C-4264-9917-16082EA1D892}"/>
                    </a:ext>
                  </a:extLst>
                </p:cNvPr>
                <p:cNvSpPr txBox="1"/>
                <p:nvPr/>
              </p:nvSpPr>
              <p:spPr>
                <a:xfrm rot="5400000">
                  <a:off x="35740832" y="13633556"/>
                  <a:ext cx="198201" cy="428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  <p:pic>
            <p:nvPicPr>
              <p:cNvPr id="32" name="Graphic 50">
                <a:extLst>
                  <a:ext uri="{FF2B5EF4-FFF2-40B4-BE49-F238E27FC236}">
                    <a16:creationId xmlns:a16="http://schemas.microsoft.com/office/drawing/2014/main" id="{AE6BA7D6-4277-4125-A547-41D0F99F9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flipV="1">
                <a:off x="18493565" y="19605208"/>
                <a:ext cx="306565" cy="3002074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066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raphic 2">
            <a:extLst>
              <a:ext uri="{FF2B5EF4-FFF2-40B4-BE49-F238E27FC236}">
                <a16:creationId xmlns:a16="http://schemas.microsoft.com/office/drawing/2014/main" id="{E3D7A7B2-9417-4F85-9DEF-BC32B38039E2}"/>
              </a:ext>
            </a:extLst>
          </p:cNvPr>
          <p:cNvSpPr txBox="1"/>
          <p:nvPr/>
        </p:nvSpPr>
        <p:spPr>
          <a:xfrm>
            <a:off x="-6046060" y="1796363"/>
            <a:ext cx="558567" cy="592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958" spc="0" baseline="0">
                <a:solidFill>
                  <a:srgbClr val="317030"/>
                </a:solidFill>
                <a:latin typeface="Arial"/>
                <a:cs typeface="Arial"/>
                <a:sym typeface="Arial"/>
                <a:rtl val="0"/>
              </a:rPr>
              <a:t>Q</a:t>
            </a:r>
            <a:r>
              <a:rPr lang="en-US" sz="2958" spc="0" baseline="-2535">
                <a:solidFill>
                  <a:srgbClr val="317030"/>
                </a:solidFill>
                <a:latin typeface="Arial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87" name="Graphic 2">
            <a:extLst>
              <a:ext uri="{FF2B5EF4-FFF2-40B4-BE49-F238E27FC236}">
                <a16:creationId xmlns:a16="http://schemas.microsoft.com/office/drawing/2014/main" id="{7008636E-733E-4BCE-8A5F-38F85C0BC9FA}"/>
              </a:ext>
            </a:extLst>
          </p:cNvPr>
          <p:cNvSpPr txBox="1"/>
          <p:nvPr/>
        </p:nvSpPr>
        <p:spPr>
          <a:xfrm>
            <a:off x="-6030891" y="2393704"/>
            <a:ext cx="558567" cy="592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958" spc="0" baseline="0">
                <a:solidFill>
                  <a:srgbClr val="53B550"/>
                </a:solidFill>
                <a:latin typeface="Arial"/>
                <a:cs typeface="Arial"/>
                <a:sym typeface="Arial"/>
                <a:rtl val="0"/>
              </a:rPr>
              <a:t>C</a:t>
            </a:r>
            <a:r>
              <a:rPr lang="en-US" sz="2958" spc="0" baseline="-2535">
                <a:solidFill>
                  <a:srgbClr val="53B550"/>
                </a:solidFill>
                <a:latin typeface="Arial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88" name="Graphic 2">
            <a:extLst>
              <a:ext uri="{FF2B5EF4-FFF2-40B4-BE49-F238E27FC236}">
                <a16:creationId xmlns:a16="http://schemas.microsoft.com/office/drawing/2014/main" id="{E9F34503-B32F-47A0-ACB8-B57F6B76BEAE}"/>
              </a:ext>
            </a:extLst>
          </p:cNvPr>
          <p:cNvSpPr txBox="1"/>
          <p:nvPr/>
        </p:nvSpPr>
        <p:spPr>
          <a:xfrm>
            <a:off x="-6034310" y="2997320"/>
            <a:ext cx="558567" cy="592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958" spc="0" baseline="0">
                <a:solidFill>
                  <a:srgbClr val="984EA3"/>
                </a:solidFill>
                <a:latin typeface="Arial"/>
                <a:cs typeface="Arial"/>
                <a:sym typeface="Arial"/>
                <a:rtl val="0"/>
              </a:rPr>
              <a:t>C</a:t>
            </a:r>
            <a:r>
              <a:rPr lang="en-US" sz="2958" spc="0" baseline="-2535">
                <a:solidFill>
                  <a:srgbClr val="984EA3"/>
                </a:solidFill>
                <a:latin typeface="Arial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89" name="Graphic 2">
            <a:extLst>
              <a:ext uri="{FF2B5EF4-FFF2-40B4-BE49-F238E27FC236}">
                <a16:creationId xmlns:a16="http://schemas.microsoft.com/office/drawing/2014/main" id="{F954E1B2-5E6C-4C36-9AF1-2154258FAE32}"/>
              </a:ext>
            </a:extLst>
          </p:cNvPr>
          <p:cNvSpPr txBox="1"/>
          <p:nvPr/>
        </p:nvSpPr>
        <p:spPr>
          <a:xfrm>
            <a:off x="-6047161" y="3674183"/>
            <a:ext cx="558567" cy="592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958" spc="0" baseline="0">
                <a:solidFill>
                  <a:srgbClr val="582D5F"/>
                </a:solidFill>
                <a:latin typeface="Arial"/>
                <a:cs typeface="Arial"/>
                <a:sym typeface="Arial"/>
                <a:rtl val="0"/>
              </a:rPr>
              <a:t>Q</a:t>
            </a:r>
            <a:r>
              <a:rPr lang="en-US" sz="2958" spc="0" baseline="-2535">
                <a:solidFill>
                  <a:srgbClr val="582D5F"/>
                </a:solidFill>
                <a:latin typeface="Arial"/>
                <a:cs typeface="Arial"/>
                <a:sym typeface="Arial"/>
                <a:rtl val="0"/>
              </a:rPr>
              <a:t>4</a:t>
            </a:r>
          </a:p>
        </p:txBody>
      </p:sp>
      <p:pic>
        <p:nvPicPr>
          <p:cNvPr id="93" name="Picture 92" descr="A picture containing electronics, table, sitting, food&#10;&#10;Description automatically generated">
            <a:extLst>
              <a:ext uri="{FF2B5EF4-FFF2-40B4-BE49-F238E27FC236}">
                <a16:creationId xmlns:a16="http://schemas.microsoft.com/office/drawing/2014/main" id="{E567838C-8B6E-4E4C-BF11-F5E371161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5" y="778137"/>
            <a:ext cx="2790449" cy="27308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8FCDB9-8986-48E9-9A74-12AA3FBEF840}"/>
              </a:ext>
            </a:extLst>
          </p:cNvPr>
          <p:cNvCxnSpPr>
            <a:cxnSpLocks/>
          </p:cNvCxnSpPr>
          <p:nvPr/>
        </p:nvCxnSpPr>
        <p:spPr>
          <a:xfrm>
            <a:off x="1779047" y="3541184"/>
            <a:ext cx="0" cy="566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61733EF4-B664-4C7A-A0DE-ECE8C015E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5" t="2120" r="16415" b="14762"/>
          <a:stretch/>
        </p:blipFill>
        <p:spPr>
          <a:xfrm>
            <a:off x="461889" y="4189084"/>
            <a:ext cx="2788920" cy="2343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3D65FD-CE5B-462C-9916-653C0AE05F1A}"/>
                  </a:ext>
                </a:extLst>
              </p:cNvPr>
              <p:cNvSpPr txBox="1"/>
              <p:nvPr/>
            </p:nvSpPr>
            <p:spPr>
              <a:xfrm>
                <a:off x="3207732" y="4487239"/>
                <a:ext cx="3379387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Polished, flat seams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Thermalizing attenuators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Eccosorb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foam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anchoring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SNAIL in seamless tube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Mode lifetimes → 100s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Qubits: few → ~100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3D65FD-CE5B-462C-9916-653C0AE05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732" y="4487239"/>
                <a:ext cx="3379387" cy="2031325"/>
              </a:xfrm>
              <a:prstGeom prst="rect">
                <a:avLst/>
              </a:prstGeom>
              <a:blipFill>
                <a:blip r:embed="rId5"/>
                <a:stretch>
                  <a:fillRect l="-1081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194F0D-7421-4499-B7A0-DC11CFAFEF36}"/>
              </a:ext>
            </a:extLst>
          </p:cNvPr>
          <p:cNvCxnSpPr/>
          <p:nvPr/>
        </p:nvCxnSpPr>
        <p:spPr>
          <a:xfrm>
            <a:off x="6551989" y="879764"/>
            <a:ext cx="0" cy="5687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A3CD50D-120F-4993-941D-B66B067E928B}"/>
              </a:ext>
            </a:extLst>
          </p:cNvPr>
          <p:cNvSpPr/>
          <p:nvPr/>
        </p:nvSpPr>
        <p:spPr>
          <a:xfrm>
            <a:off x="8094595" y="6567055"/>
            <a:ext cx="40974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McKinney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al., </a:t>
            </a:r>
            <a:r>
              <a:rPr lang="en-US" sz="11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:2205.04387 (2022)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Content Placeholder 3">
            <a:extLst>
              <a:ext uri="{FF2B5EF4-FFF2-40B4-BE49-F238E27FC236}">
                <a16:creationId xmlns:a16="http://schemas.microsoft.com/office/drawing/2014/main" id="{8F96131E-BD48-47CC-B0B8-97141302AEDF}"/>
              </a:ext>
            </a:extLst>
          </p:cNvPr>
          <p:cNvSpPr txBox="1">
            <a:spLocks/>
          </p:cNvSpPr>
          <p:nvPr/>
        </p:nvSpPr>
        <p:spPr>
          <a:xfrm>
            <a:off x="6651611" y="1033736"/>
            <a:ext cx="2363219" cy="575820"/>
          </a:xfrm>
          <a:prstGeom prst="rect">
            <a:avLst/>
          </a:prstGeom>
        </p:spPr>
        <p:txBody>
          <a:bodyPr/>
          <a:lstStyle>
            <a:lvl1pPr marL="342794" indent="-3427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Modular ‘Tree’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7E2BCA3-3F2E-4D4C-84C4-C51F5AD8FF68}"/>
              </a:ext>
            </a:extLst>
          </p:cNvPr>
          <p:cNvGrpSpPr/>
          <p:nvPr/>
        </p:nvGrpSpPr>
        <p:grpSpPr>
          <a:xfrm>
            <a:off x="7883208" y="948464"/>
            <a:ext cx="2580545" cy="2580545"/>
            <a:chOff x="373613" y="198086"/>
            <a:chExt cx="1574948" cy="155655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0DB6E-0046-484C-AB98-725E594DB93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8329" y="909235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4AE25CD-95E7-4319-B675-4AEB83045AE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95590" y="669132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E21DA03-3E28-4EE9-842F-54AE931ABC4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42850" y="914538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031B5AE-6641-430F-9531-59A37D44B17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95590" y="1159944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4B033C6-336D-441D-9120-B73254DC054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59014" y="198086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38A5D89-462F-4666-80D5-2B0E5A5F18A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19418" y="198086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5D7267-ACC9-4A4A-86F6-58E499EE179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21612" y="447460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73488D2-D755-4317-93C0-FF6D2E3A924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58889" y="447460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279C875-3C8C-459C-97C7-C2FF1EFB356E}"/>
                </a:ext>
              </a:extLst>
            </p:cNvPr>
            <p:cNvCxnSpPr>
              <a:cxnSpLocks/>
              <a:stCxn id="107" idx="6"/>
              <a:endCxn id="109" idx="2"/>
            </p:cNvCxnSpPr>
            <p:nvPr/>
          </p:nvCxnSpPr>
          <p:spPr>
            <a:xfrm>
              <a:off x="974351" y="972246"/>
              <a:ext cx="368499" cy="53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BFDAA5A-9C23-441F-B927-61A6CB97E1CF}"/>
                </a:ext>
              </a:extLst>
            </p:cNvPr>
            <p:cNvCxnSpPr>
              <a:cxnSpLocks/>
              <a:stCxn id="110" idx="4"/>
              <a:endCxn id="108" idx="0"/>
            </p:cNvCxnSpPr>
            <p:nvPr/>
          </p:nvCxnSpPr>
          <p:spPr>
            <a:xfrm flipV="1">
              <a:off x="1158601" y="795154"/>
              <a:ext cx="0" cy="3647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C896EC0-BB03-4D3A-B7D1-E4CB746187D3}"/>
                </a:ext>
              </a:extLst>
            </p:cNvPr>
            <p:cNvCxnSpPr>
              <a:cxnSpLocks/>
              <a:stCxn id="107" idx="5"/>
              <a:endCxn id="108" idx="1"/>
            </p:cNvCxnSpPr>
            <p:nvPr/>
          </p:nvCxnSpPr>
          <p:spPr>
            <a:xfrm flipV="1">
              <a:off x="955896" y="776699"/>
              <a:ext cx="158149" cy="1509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EF48DC3-25C3-4ED3-A38D-174095E0C6C4}"/>
                </a:ext>
              </a:extLst>
            </p:cNvPr>
            <p:cNvCxnSpPr>
              <a:cxnSpLocks/>
              <a:stCxn id="108" idx="7"/>
              <a:endCxn id="109" idx="3"/>
            </p:cNvCxnSpPr>
            <p:nvPr/>
          </p:nvCxnSpPr>
          <p:spPr>
            <a:xfrm>
              <a:off x="1203157" y="776699"/>
              <a:ext cx="158148" cy="1562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BB49D9E-22F7-41B8-B75D-5BA947CB793F}"/>
                </a:ext>
              </a:extLst>
            </p:cNvPr>
            <p:cNvCxnSpPr>
              <a:cxnSpLocks/>
              <a:stCxn id="107" idx="7"/>
              <a:endCxn id="110" idx="3"/>
            </p:cNvCxnSpPr>
            <p:nvPr/>
          </p:nvCxnSpPr>
          <p:spPr>
            <a:xfrm>
              <a:off x="955896" y="1016802"/>
              <a:ext cx="158149" cy="16159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917BE9D-9EAC-4341-8430-3420EAB429F3}"/>
                </a:ext>
              </a:extLst>
            </p:cNvPr>
            <p:cNvCxnSpPr>
              <a:cxnSpLocks/>
              <a:stCxn id="110" idx="5"/>
              <a:endCxn id="109" idx="1"/>
            </p:cNvCxnSpPr>
            <p:nvPr/>
          </p:nvCxnSpPr>
          <p:spPr>
            <a:xfrm flipV="1">
              <a:off x="1203157" y="1022105"/>
              <a:ext cx="158148" cy="1562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3645D1B-05AB-41CD-8A04-FE2D10A7E185}"/>
                </a:ext>
              </a:extLst>
            </p:cNvPr>
            <p:cNvCxnSpPr>
              <a:cxnSpLocks/>
              <a:stCxn id="111" idx="0"/>
              <a:endCxn id="114" idx="4"/>
            </p:cNvCxnSpPr>
            <p:nvPr/>
          </p:nvCxnSpPr>
          <p:spPr>
            <a:xfrm flipH="1">
              <a:off x="1021900" y="324108"/>
              <a:ext cx="125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8876536-0FCE-4788-A41D-37FEA47EC253}"/>
                </a:ext>
              </a:extLst>
            </p:cNvPr>
            <p:cNvCxnSpPr>
              <a:cxnSpLocks/>
              <a:stCxn id="112" idx="0"/>
              <a:endCxn id="113" idx="4"/>
            </p:cNvCxnSpPr>
            <p:nvPr/>
          </p:nvCxnSpPr>
          <p:spPr>
            <a:xfrm>
              <a:off x="1282429" y="324108"/>
              <a:ext cx="2194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FE6D2CF-5FC0-4F41-BB75-3CAD8C8A3158}"/>
                </a:ext>
              </a:extLst>
            </p:cNvPr>
            <p:cNvCxnSpPr>
              <a:cxnSpLocks/>
              <a:stCxn id="112" idx="2"/>
              <a:endCxn id="111" idx="6"/>
            </p:cNvCxnSpPr>
            <p:nvPr/>
          </p:nvCxnSpPr>
          <p:spPr>
            <a:xfrm flipH="1">
              <a:off x="1085036" y="261097"/>
              <a:ext cx="1343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2BAF286-4847-42C8-AC58-CAA8F010C67B}"/>
                </a:ext>
              </a:extLst>
            </p:cNvPr>
            <p:cNvCxnSpPr>
              <a:cxnSpLocks/>
              <a:stCxn id="114" idx="6"/>
              <a:endCxn id="113" idx="2"/>
            </p:cNvCxnSpPr>
            <p:nvPr/>
          </p:nvCxnSpPr>
          <p:spPr>
            <a:xfrm>
              <a:off x="1084911" y="510471"/>
              <a:ext cx="1367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74D47C5-FC0C-49AC-99AD-862F1FD476D0}"/>
                </a:ext>
              </a:extLst>
            </p:cNvPr>
            <p:cNvCxnSpPr>
              <a:cxnSpLocks/>
              <a:stCxn id="111" idx="7"/>
              <a:endCxn id="113" idx="3"/>
            </p:cNvCxnSpPr>
            <p:nvPr/>
          </p:nvCxnSpPr>
          <p:spPr>
            <a:xfrm>
              <a:off x="1066581" y="305653"/>
              <a:ext cx="173486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2F55CE2-19E4-4062-81F7-0D58F0BAE8FB}"/>
                </a:ext>
              </a:extLst>
            </p:cNvPr>
            <p:cNvCxnSpPr>
              <a:cxnSpLocks/>
              <a:stCxn id="114" idx="5"/>
              <a:endCxn id="112" idx="1"/>
            </p:cNvCxnSpPr>
            <p:nvPr/>
          </p:nvCxnSpPr>
          <p:spPr>
            <a:xfrm flipV="1">
              <a:off x="1066456" y="305653"/>
              <a:ext cx="171417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0EBCCD1-6B3C-4E46-8116-120B0E9385A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59941" y="783505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5DF84CE-2452-42FC-A3A5-4511765866D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20345" y="783505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F4CEB59-553A-4C8C-8866-72F49F5C21B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22539" y="1032879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46F2CB4-E319-4903-BAA7-CDA5E73E1F5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59816" y="1032879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9390E61-BE94-4181-A7BC-0013B0C2917E}"/>
                </a:ext>
              </a:extLst>
            </p:cNvPr>
            <p:cNvCxnSpPr>
              <a:cxnSpLocks/>
              <a:stCxn id="127" idx="0"/>
              <a:endCxn id="130" idx="4"/>
            </p:cNvCxnSpPr>
            <p:nvPr/>
          </p:nvCxnSpPr>
          <p:spPr>
            <a:xfrm flipH="1">
              <a:off x="1622827" y="909527"/>
              <a:ext cx="125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E2F3D5E-89CD-422A-9D03-223DB702D874}"/>
                </a:ext>
              </a:extLst>
            </p:cNvPr>
            <p:cNvCxnSpPr>
              <a:cxnSpLocks/>
              <a:stCxn id="128" idx="0"/>
              <a:endCxn id="129" idx="4"/>
            </p:cNvCxnSpPr>
            <p:nvPr/>
          </p:nvCxnSpPr>
          <p:spPr>
            <a:xfrm>
              <a:off x="1883356" y="909527"/>
              <a:ext cx="2194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D458EB3-F8CC-4C6C-9F01-1C920B7A5C1C}"/>
                </a:ext>
              </a:extLst>
            </p:cNvPr>
            <p:cNvCxnSpPr>
              <a:cxnSpLocks/>
              <a:stCxn id="128" idx="2"/>
              <a:endCxn id="127" idx="6"/>
            </p:cNvCxnSpPr>
            <p:nvPr/>
          </p:nvCxnSpPr>
          <p:spPr>
            <a:xfrm flipH="1">
              <a:off x="1685963" y="846516"/>
              <a:ext cx="1343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54D7408-5F84-4502-B510-8E41730788AA}"/>
                </a:ext>
              </a:extLst>
            </p:cNvPr>
            <p:cNvCxnSpPr>
              <a:cxnSpLocks/>
              <a:stCxn id="130" idx="6"/>
              <a:endCxn id="129" idx="2"/>
            </p:cNvCxnSpPr>
            <p:nvPr/>
          </p:nvCxnSpPr>
          <p:spPr>
            <a:xfrm>
              <a:off x="1685838" y="1095890"/>
              <a:ext cx="1367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4307F81-2F9A-4AD9-9B9F-44D7807C01AC}"/>
                </a:ext>
              </a:extLst>
            </p:cNvPr>
            <p:cNvCxnSpPr>
              <a:cxnSpLocks/>
              <a:stCxn id="127" idx="7"/>
              <a:endCxn id="129" idx="3"/>
            </p:cNvCxnSpPr>
            <p:nvPr/>
          </p:nvCxnSpPr>
          <p:spPr>
            <a:xfrm>
              <a:off x="1667508" y="891072"/>
              <a:ext cx="173486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5C576A0-4383-4C3E-B936-271A4AB99E61}"/>
                </a:ext>
              </a:extLst>
            </p:cNvPr>
            <p:cNvCxnSpPr>
              <a:cxnSpLocks/>
              <a:stCxn id="130" idx="5"/>
              <a:endCxn id="128" idx="1"/>
            </p:cNvCxnSpPr>
            <p:nvPr/>
          </p:nvCxnSpPr>
          <p:spPr>
            <a:xfrm flipV="1">
              <a:off x="1667383" y="891072"/>
              <a:ext cx="171417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F6863BB-DEC4-4602-8B4D-704BAA58D43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72685" y="1379249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996C2AB-37FC-4E85-8530-3DAB0F3E08B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3089" y="1379249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A3B2AAF-956F-4F3E-9918-BDE773B5098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283" y="1628623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FDC3EDB-42D1-406C-8910-498BA3561BF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72560" y="1628623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4868B1D-F3A9-4FEF-87E4-2EAA484B4F49}"/>
                </a:ext>
              </a:extLst>
            </p:cNvPr>
            <p:cNvCxnSpPr>
              <a:cxnSpLocks/>
              <a:stCxn id="137" idx="0"/>
              <a:endCxn id="140" idx="4"/>
            </p:cNvCxnSpPr>
            <p:nvPr/>
          </p:nvCxnSpPr>
          <p:spPr>
            <a:xfrm flipH="1">
              <a:off x="1035571" y="1505271"/>
              <a:ext cx="125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441C291-5AC4-4757-92E5-5A5BCE6FAC06}"/>
                </a:ext>
              </a:extLst>
            </p:cNvPr>
            <p:cNvCxnSpPr>
              <a:cxnSpLocks/>
              <a:stCxn id="138" idx="0"/>
              <a:endCxn id="139" idx="4"/>
            </p:cNvCxnSpPr>
            <p:nvPr/>
          </p:nvCxnSpPr>
          <p:spPr>
            <a:xfrm>
              <a:off x="1296100" y="1505271"/>
              <a:ext cx="2194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064C89B-1C19-447D-8CE8-CAF49FD512E0}"/>
                </a:ext>
              </a:extLst>
            </p:cNvPr>
            <p:cNvCxnSpPr>
              <a:cxnSpLocks/>
              <a:stCxn id="138" idx="2"/>
              <a:endCxn id="137" idx="6"/>
            </p:cNvCxnSpPr>
            <p:nvPr/>
          </p:nvCxnSpPr>
          <p:spPr>
            <a:xfrm flipH="1">
              <a:off x="1098707" y="1442260"/>
              <a:ext cx="1343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D81F9D8-79DD-4C89-BCC9-728C2FD8D53C}"/>
                </a:ext>
              </a:extLst>
            </p:cNvPr>
            <p:cNvCxnSpPr>
              <a:cxnSpLocks/>
              <a:stCxn id="140" idx="6"/>
              <a:endCxn id="139" idx="2"/>
            </p:cNvCxnSpPr>
            <p:nvPr/>
          </p:nvCxnSpPr>
          <p:spPr>
            <a:xfrm>
              <a:off x="1098582" y="1691634"/>
              <a:ext cx="1367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AED0C49-3952-4CBF-9F72-0ED0A3839934}"/>
                </a:ext>
              </a:extLst>
            </p:cNvPr>
            <p:cNvCxnSpPr>
              <a:cxnSpLocks/>
              <a:stCxn id="137" idx="7"/>
              <a:endCxn id="139" idx="3"/>
            </p:cNvCxnSpPr>
            <p:nvPr/>
          </p:nvCxnSpPr>
          <p:spPr>
            <a:xfrm>
              <a:off x="1080252" y="1486816"/>
              <a:ext cx="173486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8092D4D1-1F35-4D51-9D15-F7B5387659D2}"/>
                </a:ext>
              </a:extLst>
            </p:cNvPr>
            <p:cNvCxnSpPr>
              <a:cxnSpLocks/>
              <a:stCxn id="140" idx="5"/>
              <a:endCxn id="138" idx="1"/>
            </p:cNvCxnSpPr>
            <p:nvPr/>
          </p:nvCxnSpPr>
          <p:spPr>
            <a:xfrm flipV="1">
              <a:off x="1080127" y="1486816"/>
              <a:ext cx="171417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8EC5716-4790-4B17-BBB7-C77E142B1C9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73738" y="795154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49BD821-A7FB-45FA-8C0F-6DB351CC01E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634142" y="795154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E550AFE-707D-462D-BEE0-BC0DE3C9FD1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636336" y="1044528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5C389A9-F121-4BEF-9CE5-49319D50FEB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73613" y="1044528"/>
              <a:ext cx="126022" cy="1260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41674EB-8CA3-41B6-84C5-AB25103B8F03}"/>
                </a:ext>
              </a:extLst>
            </p:cNvPr>
            <p:cNvCxnSpPr>
              <a:cxnSpLocks/>
              <a:stCxn id="147" idx="0"/>
              <a:endCxn id="150" idx="4"/>
            </p:cNvCxnSpPr>
            <p:nvPr/>
          </p:nvCxnSpPr>
          <p:spPr>
            <a:xfrm flipH="1">
              <a:off x="436624" y="921176"/>
              <a:ext cx="125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B48DBF0-B694-4D4E-874F-3D9158CA1373}"/>
                </a:ext>
              </a:extLst>
            </p:cNvPr>
            <p:cNvCxnSpPr>
              <a:cxnSpLocks/>
              <a:stCxn id="148" idx="0"/>
              <a:endCxn id="149" idx="4"/>
            </p:cNvCxnSpPr>
            <p:nvPr/>
          </p:nvCxnSpPr>
          <p:spPr>
            <a:xfrm>
              <a:off x="697153" y="921176"/>
              <a:ext cx="2194" cy="1233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0EE4AD1-B2FB-4AB6-86EC-079D14D5F461}"/>
                </a:ext>
              </a:extLst>
            </p:cNvPr>
            <p:cNvCxnSpPr>
              <a:cxnSpLocks/>
              <a:stCxn id="148" idx="2"/>
              <a:endCxn id="147" idx="6"/>
            </p:cNvCxnSpPr>
            <p:nvPr/>
          </p:nvCxnSpPr>
          <p:spPr>
            <a:xfrm flipH="1">
              <a:off x="499760" y="858165"/>
              <a:ext cx="13438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0580C61-4DC1-423F-BE2F-21D93CF97E6D}"/>
                </a:ext>
              </a:extLst>
            </p:cNvPr>
            <p:cNvCxnSpPr>
              <a:cxnSpLocks/>
              <a:stCxn id="150" idx="6"/>
              <a:endCxn id="149" idx="2"/>
            </p:cNvCxnSpPr>
            <p:nvPr/>
          </p:nvCxnSpPr>
          <p:spPr>
            <a:xfrm>
              <a:off x="499635" y="1107539"/>
              <a:ext cx="1367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ACC268C-0CD1-442F-90AA-CD8331A0DFB4}"/>
                </a:ext>
              </a:extLst>
            </p:cNvPr>
            <p:cNvCxnSpPr>
              <a:cxnSpLocks/>
              <a:stCxn id="147" idx="7"/>
              <a:endCxn id="149" idx="3"/>
            </p:cNvCxnSpPr>
            <p:nvPr/>
          </p:nvCxnSpPr>
          <p:spPr>
            <a:xfrm>
              <a:off x="481305" y="902721"/>
              <a:ext cx="173486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581E842-CCC1-49B8-BC5D-3C5B4F21638D}"/>
                </a:ext>
              </a:extLst>
            </p:cNvPr>
            <p:cNvCxnSpPr>
              <a:cxnSpLocks/>
              <a:stCxn id="150" idx="5"/>
              <a:endCxn id="148" idx="1"/>
            </p:cNvCxnSpPr>
            <p:nvPr/>
          </p:nvCxnSpPr>
          <p:spPr>
            <a:xfrm flipV="1">
              <a:off x="481180" y="902721"/>
              <a:ext cx="171417" cy="1602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75067D3-6C15-4D88-B36C-66BC76BCBD02}"/>
                </a:ext>
              </a:extLst>
            </p:cNvPr>
            <p:cNvCxnSpPr>
              <a:cxnSpLocks/>
              <a:stCxn id="150" idx="5"/>
              <a:endCxn id="107" idx="2"/>
            </p:cNvCxnSpPr>
            <p:nvPr/>
          </p:nvCxnSpPr>
          <p:spPr>
            <a:xfrm flipV="1">
              <a:off x="481180" y="972246"/>
              <a:ext cx="367149" cy="9073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A679344-0F37-4669-8D70-C51132883783}"/>
                </a:ext>
              </a:extLst>
            </p:cNvPr>
            <p:cNvCxnSpPr>
              <a:cxnSpLocks/>
              <a:stCxn id="109" idx="6"/>
            </p:cNvCxnSpPr>
            <p:nvPr/>
          </p:nvCxnSpPr>
          <p:spPr>
            <a:xfrm flipV="1">
              <a:off x="1468872" y="891357"/>
              <a:ext cx="361698" cy="8619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5AEA4707-BB63-42AC-85A5-D10060915F54}"/>
                </a:ext>
              </a:extLst>
            </p:cNvPr>
            <p:cNvCxnSpPr>
              <a:cxnSpLocks/>
              <a:stCxn id="110" idx="0"/>
              <a:endCxn id="139" idx="3"/>
            </p:cNvCxnSpPr>
            <p:nvPr/>
          </p:nvCxnSpPr>
          <p:spPr>
            <a:xfrm>
              <a:off x="1158601" y="1285966"/>
              <a:ext cx="95137" cy="36111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F9FF47E-C9A5-4726-89AD-C144ACCD9FC8}"/>
                </a:ext>
              </a:extLst>
            </p:cNvPr>
            <p:cNvCxnSpPr>
              <a:cxnSpLocks/>
              <a:stCxn id="108" idx="4"/>
              <a:endCxn id="111" idx="7"/>
            </p:cNvCxnSpPr>
            <p:nvPr/>
          </p:nvCxnSpPr>
          <p:spPr>
            <a:xfrm flipH="1" flipV="1">
              <a:off x="1066581" y="305653"/>
              <a:ext cx="92020" cy="36347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87888A9-CADE-4C4D-A304-A64119F77EA3}"/>
                </a:ext>
              </a:extLst>
            </p:cNvPr>
            <p:cNvCxnSpPr>
              <a:cxnSpLocks/>
              <a:stCxn id="110" idx="0"/>
              <a:endCxn id="137" idx="4"/>
            </p:cNvCxnSpPr>
            <p:nvPr/>
          </p:nvCxnSpPr>
          <p:spPr>
            <a:xfrm flipH="1">
              <a:off x="1035696" y="1285966"/>
              <a:ext cx="122905" cy="9328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A68C8BF-54AA-4838-ABFB-A56771536C59}"/>
                </a:ext>
              </a:extLst>
            </p:cNvPr>
            <p:cNvCxnSpPr>
              <a:cxnSpLocks/>
              <a:stCxn id="138" idx="4"/>
              <a:endCxn id="110" idx="0"/>
            </p:cNvCxnSpPr>
            <p:nvPr/>
          </p:nvCxnSpPr>
          <p:spPr>
            <a:xfrm flipH="1" flipV="1">
              <a:off x="1158601" y="1285966"/>
              <a:ext cx="137499" cy="9328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7524FE0-9E84-47AB-A581-F4655811DBE8}"/>
                </a:ext>
              </a:extLst>
            </p:cNvPr>
            <p:cNvCxnSpPr>
              <a:cxnSpLocks/>
              <a:stCxn id="110" idx="0"/>
              <a:endCxn id="140" idx="5"/>
            </p:cNvCxnSpPr>
            <p:nvPr/>
          </p:nvCxnSpPr>
          <p:spPr>
            <a:xfrm flipH="1">
              <a:off x="1080127" y="1285966"/>
              <a:ext cx="78474" cy="36111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0D22703-B067-48BC-963F-D88590C6B74F}"/>
                </a:ext>
              </a:extLst>
            </p:cNvPr>
            <p:cNvCxnSpPr>
              <a:cxnSpLocks/>
              <a:stCxn id="139" idx="3"/>
              <a:endCxn id="110" idx="0"/>
            </p:cNvCxnSpPr>
            <p:nvPr/>
          </p:nvCxnSpPr>
          <p:spPr>
            <a:xfrm flipH="1" flipV="1">
              <a:off x="1158601" y="1285966"/>
              <a:ext cx="95137" cy="36111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71ACDDD-8C1B-482D-90C7-EAB4FC4AC64C}"/>
                </a:ext>
              </a:extLst>
            </p:cNvPr>
            <p:cNvCxnSpPr>
              <a:cxnSpLocks/>
              <a:stCxn id="107" idx="2"/>
              <a:endCxn id="149" idx="6"/>
            </p:cNvCxnSpPr>
            <p:nvPr/>
          </p:nvCxnSpPr>
          <p:spPr>
            <a:xfrm flipH="1">
              <a:off x="762358" y="972246"/>
              <a:ext cx="85971" cy="13529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1F8A46A-D5CD-4D24-B027-A3FBCD0C14BD}"/>
                </a:ext>
              </a:extLst>
            </p:cNvPr>
            <p:cNvCxnSpPr>
              <a:cxnSpLocks/>
              <a:stCxn id="107" idx="2"/>
              <a:endCxn id="148" idx="6"/>
            </p:cNvCxnSpPr>
            <p:nvPr/>
          </p:nvCxnSpPr>
          <p:spPr>
            <a:xfrm flipH="1" flipV="1">
              <a:off x="760164" y="858165"/>
              <a:ext cx="88165" cy="11408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726B820-AD4D-401E-8BE8-304D70425E06}"/>
                </a:ext>
              </a:extLst>
            </p:cNvPr>
            <p:cNvCxnSpPr>
              <a:cxnSpLocks/>
              <a:stCxn id="107" idx="2"/>
              <a:endCxn id="147" idx="7"/>
            </p:cNvCxnSpPr>
            <p:nvPr/>
          </p:nvCxnSpPr>
          <p:spPr>
            <a:xfrm flipH="1" flipV="1">
              <a:off x="481305" y="902721"/>
              <a:ext cx="367024" cy="695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21D3DA1-38E0-4B83-ABB7-A207BFDCF504}"/>
                </a:ext>
              </a:extLst>
            </p:cNvPr>
            <p:cNvCxnSpPr>
              <a:cxnSpLocks/>
              <a:stCxn id="112" idx="1"/>
              <a:endCxn id="108" idx="4"/>
            </p:cNvCxnSpPr>
            <p:nvPr/>
          </p:nvCxnSpPr>
          <p:spPr>
            <a:xfrm flipH="1">
              <a:off x="1158601" y="305653"/>
              <a:ext cx="79272" cy="36347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CD3CAF1-F4E8-42EE-BD44-3B7BCB0C32FF}"/>
                </a:ext>
              </a:extLst>
            </p:cNvPr>
            <p:cNvCxnSpPr>
              <a:cxnSpLocks/>
              <a:stCxn id="108" idx="4"/>
              <a:endCxn id="114" idx="0"/>
            </p:cNvCxnSpPr>
            <p:nvPr/>
          </p:nvCxnSpPr>
          <p:spPr>
            <a:xfrm flipH="1" flipV="1">
              <a:off x="1021900" y="573482"/>
              <a:ext cx="136701" cy="956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5E9CE94-C9CC-4E53-A045-73C6008A5469}"/>
                </a:ext>
              </a:extLst>
            </p:cNvPr>
            <p:cNvCxnSpPr>
              <a:cxnSpLocks/>
              <a:stCxn id="108" idx="4"/>
              <a:endCxn id="113" idx="0"/>
            </p:cNvCxnSpPr>
            <p:nvPr/>
          </p:nvCxnSpPr>
          <p:spPr>
            <a:xfrm flipV="1">
              <a:off x="1158601" y="573482"/>
              <a:ext cx="126022" cy="956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148A963-C4E5-4146-903E-F4E2680B9774}"/>
                </a:ext>
              </a:extLst>
            </p:cNvPr>
            <p:cNvCxnSpPr>
              <a:cxnSpLocks/>
              <a:stCxn id="109" idx="6"/>
              <a:endCxn id="127" idx="2"/>
            </p:cNvCxnSpPr>
            <p:nvPr/>
          </p:nvCxnSpPr>
          <p:spPr>
            <a:xfrm flipV="1">
              <a:off x="1468872" y="846516"/>
              <a:ext cx="91069" cy="13103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9667DCF-A90E-4A6B-BC4F-1C8454755EE6}"/>
                </a:ext>
              </a:extLst>
            </p:cNvPr>
            <p:cNvCxnSpPr>
              <a:cxnSpLocks/>
              <a:stCxn id="109" idx="6"/>
              <a:endCxn id="130" idx="2"/>
            </p:cNvCxnSpPr>
            <p:nvPr/>
          </p:nvCxnSpPr>
          <p:spPr>
            <a:xfrm>
              <a:off x="1468872" y="977549"/>
              <a:ext cx="90944" cy="11834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F921D917-5C9A-427C-955E-31C0491CD726}"/>
                </a:ext>
              </a:extLst>
            </p:cNvPr>
            <p:cNvCxnSpPr>
              <a:cxnSpLocks/>
              <a:stCxn id="109" idx="6"/>
              <a:endCxn id="129" idx="3"/>
            </p:cNvCxnSpPr>
            <p:nvPr/>
          </p:nvCxnSpPr>
          <p:spPr>
            <a:xfrm>
              <a:off x="1468872" y="977549"/>
              <a:ext cx="372122" cy="7378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78108BDA-4271-40A4-9538-82378F0843C4}"/>
              </a:ext>
            </a:extLst>
          </p:cNvPr>
          <p:cNvSpPr txBox="1"/>
          <p:nvPr/>
        </p:nvSpPr>
        <p:spPr>
          <a:xfrm>
            <a:off x="9597847" y="145892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 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8F5F261-B93A-4070-A1AB-8C95964AAA0A}"/>
              </a:ext>
            </a:extLst>
          </p:cNvPr>
          <p:cNvSpPr txBox="1"/>
          <p:nvPr/>
        </p:nvSpPr>
        <p:spPr>
          <a:xfrm>
            <a:off x="9707716" y="302197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F191F54A-8565-4CD3-B8D7-C6174E5A7EC6}"/>
              </a:ext>
            </a:extLst>
          </p:cNvPr>
          <p:cNvSpPr/>
          <p:nvPr/>
        </p:nvSpPr>
        <p:spPr>
          <a:xfrm>
            <a:off x="8661028" y="1729389"/>
            <a:ext cx="1013162" cy="1040356"/>
          </a:xfrm>
          <a:prstGeom prst="roundRect">
            <a:avLst/>
          </a:prstGeom>
          <a:noFill/>
          <a:ln w="19050">
            <a:solidFill>
              <a:srgbClr val="2F528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6DA5AB6D-A115-4997-BFE2-48A09B2F20CB}"/>
              </a:ext>
            </a:extLst>
          </p:cNvPr>
          <p:cNvSpPr/>
          <p:nvPr/>
        </p:nvSpPr>
        <p:spPr>
          <a:xfrm>
            <a:off x="8685926" y="2473220"/>
            <a:ext cx="969352" cy="115488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8C51E52A-1597-4097-972E-1374920B35DC}"/>
              </a:ext>
            </a:extLst>
          </p:cNvPr>
          <p:cNvSpPr/>
          <p:nvPr/>
        </p:nvSpPr>
        <p:spPr>
          <a:xfrm rot="5400000">
            <a:off x="7863746" y="1660862"/>
            <a:ext cx="969352" cy="115488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4" name="Content Placeholder 18" descr="Icon&#10;&#10;Description automatically generated">
            <a:extLst>
              <a:ext uri="{FF2B5EF4-FFF2-40B4-BE49-F238E27FC236}">
                <a16:creationId xmlns:a16="http://schemas.microsoft.com/office/drawing/2014/main" id="{7A3E0A2C-A509-4F40-BD81-65A6A29CF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18" y="4566384"/>
            <a:ext cx="2686363" cy="1791592"/>
          </a:xfr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8CFECCB-C913-4F95-A248-E0010B595018}"/>
              </a:ext>
            </a:extLst>
          </p:cNvPr>
          <p:cNvGrpSpPr/>
          <p:nvPr/>
        </p:nvGrpSpPr>
        <p:grpSpPr>
          <a:xfrm>
            <a:off x="9987845" y="4877738"/>
            <a:ext cx="1589945" cy="1469794"/>
            <a:chOff x="1518918" y="3737648"/>
            <a:chExt cx="3173865" cy="2934019"/>
          </a:xfrm>
        </p:grpSpPr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4798B0A5-CB23-4CEB-9C85-2CFF099448E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648074" y="5814440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AE66E22B-11A4-4C7C-9367-EBD1FFBE00B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214450" y="582632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D7764D7-E6E0-40EC-89EE-0CCA37501C9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209977" y="6345336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8D74B14-4823-4904-91B5-2906371BB1B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666308" y="6345336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7AF7F0A-3750-4173-9667-5326CD4FB74D}"/>
                </a:ext>
              </a:extLst>
            </p:cNvPr>
            <p:cNvCxnSpPr>
              <a:cxnSpLocks/>
              <a:stCxn id="226" idx="0"/>
              <a:endCxn id="230" idx="4"/>
            </p:cNvCxnSpPr>
            <p:nvPr/>
          </p:nvCxnSpPr>
          <p:spPr>
            <a:xfrm>
              <a:off x="2809333" y="6140771"/>
              <a:ext cx="18234" cy="2045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BDFC219-171B-4213-8112-B0D362A5EA6F}"/>
                </a:ext>
              </a:extLst>
            </p:cNvPr>
            <p:cNvCxnSpPr>
              <a:cxnSpLocks/>
              <a:stCxn id="227" idx="0"/>
              <a:endCxn id="229" idx="4"/>
            </p:cNvCxnSpPr>
            <p:nvPr/>
          </p:nvCxnSpPr>
          <p:spPr>
            <a:xfrm flipH="1">
              <a:off x="3371248" y="6152653"/>
              <a:ext cx="4469" cy="1926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E5502BB-B713-4433-95CC-484A8F3EB90B}"/>
                </a:ext>
              </a:extLst>
            </p:cNvPr>
            <p:cNvCxnSpPr>
              <a:cxnSpLocks/>
              <a:stCxn id="227" idx="2"/>
              <a:endCxn id="226" idx="6"/>
            </p:cNvCxnSpPr>
            <p:nvPr/>
          </p:nvCxnSpPr>
          <p:spPr>
            <a:xfrm flipH="1" flipV="1">
              <a:off x="2970594" y="5977609"/>
              <a:ext cx="243854" cy="1188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9FD85CC1-41B7-4BB1-9325-B5CF34099388}"/>
                </a:ext>
              </a:extLst>
            </p:cNvPr>
            <p:cNvCxnSpPr>
              <a:cxnSpLocks/>
              <a:stCxn id="230" idx="6"/>
              <a:endCxn id="229" idx="2"/>
            </p:cNvCxnSpPr>
            <p:nvPr/>
          </p:nvCxnSpPr>
          <p:spPr>
            <a:xfrm>
              <a:off x="2988828" y="6508491"/>
              <a:ext cx="22115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8E7A12D-9575-43DB-A8C7-8B80454B8249}"/>
                </a:ext>
              </a:extLst>
            </p:cNvPr>
            <p:cNvCxnSpPr>
              <a:cxnSpLocks/>
              <a:stCxn id="226" idx="7"/>
              <a:endCxn id="229" idx="3"/>
            </p:cNvCxnSpPr>
            <p:nvPr/>
          </p:nvCxnSpPr>
          <p:spPr>
            <a:xfrm>
              <a:off x="2923363" y="6092988"/>
              <a:ext cx="333848" cy="3001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832312DA-B304-447D-9825-0AF5C0893B06}"/>
                </a:ext>
              </a:extLst>
            </p:cNvPr>
            <p:cNvCxnSpPr>
              <a:cxnSpLocks/>
              <a:stCxn id="230" idx="5"/>
              <a:endCxn id="227" idx="1"/>
            </p:cNvCxnSpPr>
            <p:nvPr/>
          </p:nvCxnSpPr>
          <p:spPr>
            <a:xfrm flipV="1">
              <a:off x="2941596" y="6104865"/>
              <a:ext cx="320083" cy="28826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48429915-13D7-4A6D-BC23-32743E3F4F0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772456" y="4778069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A169B58-A360-4B89-955D-79C2BA83910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63357" y="4785339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69F57B7-03B3-4126-BF68-1A82EFBEA17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370265" y="531333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11BE0626-5E5F-4A48-BCEB-307801FCF34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779357" y="531892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B706913-A875-4E4B-854D-24E202CD7B8D}"/>
                </a:ext>
              </a:extLst>
            </p:cNvPr>
            <p:cNvCxnSpPr>
              <a:cxnSpLocks/>
              <a:stCxn id="237" idx="0"/>
              <a:endCxn id="240" idx="4"/>
            </p:cNvCxnSpPr>
            <p:nvPr/>
          </p:nvCxnSpPr>
          <p:spPr>
            <a:xfrm>
              <a:off x="3933710" y="5104395"/>
              <a:ext cx="6904" cy="2145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E1B7FBA3-4CFC-4E3A-BC22-1E6E3A32FF33}"/>
                </a:ext>
              </a:extLst>
            </p:cNvPr>
            <p:cNvCxnSpPr>
              <a:cxnSpLocks/>
              <a:stCxn id="238" idx="0"/>
              <a:endCxn id="239" idx="4"/>
            </p:cNvCxnSpPr>
            <p:nvPr/>
          </p:nvCxnSpPr>
          <p:spPr>
            <a:xfrm>
              <a:off x="4524621" y="5111670"/>
              <a:ext cx="6909" cy="20165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CEA15607-A8B5-4014-A7AC-1355AA3C1FC4}"/>
                </a:ext>
              </a:extLst>
            </p:cNvPr>
            <p:cNvCxnSpPr>
              <a:cxnSpLocks/>
              <a:stCxn id="238" idx="2"/>
              <a:endCxn id="237" idx="6"/>
            </p:cNvCxnSpPr>
            <p:nvPr/>
          </p:nvCxnSpPr>
          <p:spPr>
            <a:xfrm flipH="1" flipV="1">
              <a:off x="4094976" y="4941243"/>
              <a:ext cx="268380" cy="727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0BDCDC2-F037-4C82-BE39-0E873FA4A1DC}"/>
                </a:ext>
              </a:extLst>
            </p:cNvPr>
            <p:cNvCxnSpPr>
              <a:cxnSpLocks/>
              <a:stCxn id="240" idx="6"/>
              <a:endCxn id="239" idx="2"/>
            </p:cNvCxnSpPr>
            <p:nvPr/>
          </p:nvCxnSpPr>
          <p:spPr>
            <a:xfrm flipV="1">
              <a:off x="4101880" y="5476490"/>
              <a:ext cx="268383" cy="559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A8A60A05-07B6-4128-A637-0B04320F4DF7}"/>
                </a:ext>
              </a:extLst>
            </p:cNvPr>
            <p:cNvCxnSpPr>
              <a:cxnSpLocks/>
              <a:stCxn id="237" idx="7"/>
              <a:endCxn id="239" idx="3"/>
            </p:cNvCxnSpPr>
            <p:nvPr/>
          </p:nvCxnSpPr>
          <p:spPr>
            <a:xfrm>
              <a:off x="4047743" y="5056600"/>
              <a:ext cx="369751" cy="30451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3FA8252-5619-4BF3-9CF7-626856AA5888}"/>
                </a:ext>
              </a:extLst>
            </p:cNvPr>
            <p:cNvCxnSpPr>
              <a:cxnSpLocks/>
              <a:stCxn id="240" idx="5"/>
              <a:endCxn id="238" idx="1"/>
            </p:cNvCxnSpPr>
            <p:nvPr/>
          </p:nvCxnSpPr>
          <p:spPr>
            <a:xfrm flipV="1">
              <a:off x="4054649" y="5063879"/>
              <a:ext cx="355937" cy="30283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3CB51BC-D915-45B5-B1DE-2C73CF5EA20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18920" y="478843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E403367-B4C8-4E4C-80A6-40F57AA0897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083496" y="478843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998FF3-BCB4-49B2-AE39-A04BA504EAB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085597" y="5307872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1B3A1B6-062D-4D63-8707-D4FA3228C7A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18918" y="5307872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12C89A26-C316-42F4-A98B-896A811D2B82}"/>
                </a:ext>
              </a:extLst>
            </p:cNvPr>
            <p:cNvCxnSpPr>
              <a:cxnSpLocks/>
              <a:stCxn id="247" idx="0"/>
              <a:endCxn id="250" idx="4"/>
            </p:cNvCxnSpPr>
            <p:nvPr/>
          </p:nvCxnSpPr>
          <p:spPr>
            <a:xfrm flipH="1">
              <a:off x="1680189" y="5114768"/>
              <a:ext cx="2" cy="1931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B920508A-8048-4D9D-9967-127ED3D36A88}"/>
                </a:ext>
              </a:extLst>
            </p:cNvPr>
            <p:cNvCxnSpPr>
              <a:cxnSpLocks/>
              <a:stCxn id="248" idx="0"/>
              <a:endCxn id="249" idx="4"/>
            </p:cNvCxnSpPr>
            <p:nvPr/>
          </p:nvCxnSpPr>
          <p:spPr>
            <a:xfrm>
              <a:off x="2244757" y="5114768"/>
              <a:ext cx="2098" cy="1931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BBCF2EA-1B63-4F36-BE9D-661E9804F110}"/>
                </a:ext>
              </a:extLst>
            </p:cNvPr>
            <p:cNvCxnSpPr>
              <a:cxnSpLocks/>
              <a:stCxn id="248" idx="2"/>
              <a:endCxn id="247" idx="6"/>
            </p:cNvCxnSpPr>
            <p:nvPr/>
          </p:nvCxnSpPr>
          <p:spPr>
            <a:xfrm flipH="1">
              <a:off x="1841438" y="4951591"/>
              <a:ext cx="24205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F43C7E3-2123-417C-B37B-72F732FF2D55}"/>
                </a:ext>
              </a:extLst>
            </p:cNvPr>
            <p:cNvCxnSpPr>
              <a:cxnSpLocks/>
              <a:stCxn id="250" idx="6"/>
              <a:endCxn id="249" idx="2"/>
            </p:cNvCxnSpPr>
            <p:nvPr/>
          </p:nvCxnSpPr>
          <p:spPr>
            <a:xfrm>
              <a:off x="1841436" y="5471026"/>
              <a:ext cx="24415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062BD72A-83E5-4420-BC3D-CFE545D6B058}"/>
                </a:ext>
              </a:extLst>
            </p:cNvPr>
            <p:cNvCxnSpPr>
              <a:cxnSpLocks/>
              <a:stCxn id="247" idx="7"/>
              <a:endCxn id="249" idx="3"/>
            </p:cNvCxnSpPr>
            <p:nvPr/>
          </p:nvCxnSpPr>
          <p:spPr>
            <a:xfrm>
              <a:off x="1794219" y="5066972"/>
              <a:ext cx="338614" cy="28868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C62253D-6926-40A0-9193-E9EA9A015108}"/>
                </a:ext>
              </a:extLst>
            </p:cNvPr>
            <p:cNvCxnSpPr>
              <a:cxnSpLocks/>
              <a:stCxn id="250" idx="5"/>
              <a:endCxn id="248" idx="1"/>
            </p:cNvCxnSpPr>
            <p:nvPr/>
          </p:nvCxnSpPr>
          <p:spPr>
            <a:xfrm flipV="1">
              <a:off x="1794209" y="5066972"/>
              <a:ext cx="336520" cy="28868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216ACD4C-8B62-4CEE-BC81-FF49A67B6BF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659402" y="374956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3EB715D3-7A5B-4C65-A25D-90F289CB6CA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209977" y="3737648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2FED43B4-6EED-4107-BD5F-C207A9199FF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212649" y="4268015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7330C588-867B-4988-BA86-5600E62A054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648074" y="4269000"/>
              <a:ext cx="322518" cy="32633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7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5DCC47B2-45D1-40C0-BB25-D2AFFC2E8101}"/>
                </a:ext>
              </a:extLst>
            </p:cNvPr>
            <p:cNvCxnSpPr>
              <a:cxnSpLocks/>
              <a:stCxn id="257" idx="0"/>
              <a:endCxn id="260" idx="4"/>
            </p:cNvCxnSpPr>
            <p:nvPr/>
          </p:nvCxnSpPr>
          <p:spPr>
            <a:xfrm flipH="1">
              <a:off x="2809347" y="4075898"/>
              <a:ext cx="11325" cy="1931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4AD0AA7-39D9-4672-B955-D2ACF92511C9}"/>
                </a:ext>
              </a:extLst>
            </p:cNvPr>
            <p:cNvCxnSpPr>
              <a:cxnSpLocks/>
              <a:stCxn id="258" idx="0"/>
              <a:endCxn id="259" idx="4"/>
            </p:cNvCxnSpPr>
            <p:nvPr/>
          </p:nvCxnSpPr>
          <p:spPr>
            <a:xfrm>
              <a:off x="3371231" y="4063984"/>
              <a:ext cx="2672" cy="20404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3136404B-EF2E-4029-BBF5-F0CB3C3B6793}"/>
                </a:ext>
              </a:extLst>
            </p:cNvPr>
            <p:cNvCxnSpPr>
              <a:cxnSpLocks/>
              <a:stCxn id="258" idx="2"/>
              <a:endCxn id="257" idx="6"/>
            </p:cNvCxnSpPr>
            <p:nvPr/>
          </p:nvCxnSpPr>
          <p:spPr>
            <a:xfrm flipH="1">
              <a:off x="2981919" y="3900805"/>
              <a:ext cx="228058" cy="119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4A828ED-57A1-4CA5-954C-438D201E56A5}"/>
                </a:ext>
              </a:extLst>
            </p:cNvPr>
            <p:cNvCxnSpPr>
              <a:cxnSpLocks/>
              <a:stCxn id="260" idx="6"/>
              <a:endCxn id="259" idx="2"/>
            </p:cNvCxnSpPr>
            <p:nvPr/>
          </p:nvCxnSpPr>
          <p:spPr>
            <a:xfrm flipV="1">
              <a:off x="2970591" y="4431184"/>
              <a:ext cx="242058" cy="9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B8F0AFC-990C-4BF9-87C1-4D0FFE183B99}"/>
                </a:ext>
              </a:extLst>
            </p:cNvPr>
            <p:cNvCxnSpPr>
              <a:cxnSpLocks/>
              <a:stCxn id="257" idx="7"/>
              <a:endCxn id="259" idx="3"/>
            </p:cNvCxnSpPr>
            <p:nvPr/>
          </p:nvCxnSpPr>
          <p:spPr>
            <a:xfrm>
              <a:off x="2934690" y="4028105"/>
              <a:ext cx="325192" cy="2876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1A03A7DE-5753-44C6-8B19-34169D76B605}"/>
                </a:ext>
              </a:extLst>
            </p:cNvPr>
            <p:cNvCxnSpPr>
              <a:cxnSpLocks/>
              <a:stCxn id="260" idx="5"/>
              <a:endCxn id="258" idx="1"/>
            </p:cNvCxnSpPr>
            <p:nvPr/>
          </p:nvCxnSpPr>
          <p:spPr>
            <a:xfrm flipV="1">
              <a:off x="2923363" y="4016196"/>
              <a:ext cx="333848" cy="3006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786BE46-C88A-4508-A97B-F1846C06B4CE}"/>
                </a:ext>
              </a:extLst>
            </p:cNvPr>
            <p:cNvCxnSpPr>
              <a:cxnSpLocks/>
              <a:stCxn id="229" idx="6"/>
              <a:endCxn id="239" idx="0"/>
            </p:cNvCxnSpPr>
            <p:nvPr/>
          </p:nvCxnSpPr>
          <p:spPr>
            <a:xfrm flipV="1">
              <a:off x="3532494" y="5639666"/>
              <a:ext cx="999030" cy="86883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D0CDEB09-6488-446A-9055-BE85F279984E}"/>
                </a:ext>
              </a:extLst>
            </p:cNvPr>
            <p:cNvCxnSpPr>
              <a:cxnSpLocks/>
              <a:stCxn id="227" idx="5"/>
              <a:endCxn id="240" idx="1"/>
            </p:cNvCxnSpPr>
            <p:nvPr/>
          </p:nvCxnSpPr>
          <p:spPr>
            <a:xfrm flipV="1">
              <a:off x="3489737" y="5597458"/>
              <a:ext cx="336854" cy="27664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25E29020-37DF-4631-8C55-20956355EF4A}"/>
                </a:ext>
              </a:extLst>
            </p:cNvPr>
            <p:cNvCxnSpPr>
              <a:cxnSpLocks/>
              <a:stCxn id="229" idx="5"/>
              <a:endCxn id="240" idx="0"/>
            </p:cNvCxnSpPr>
            <p:nvPr/>
          </p:nvCxnSpPr>
          <p:spPr>
            <a:xfrm flipV="1">
              <a:off x="3485263" y="5645256"/>
              <a:ext cx="455353" cy="74787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CE22F55-4AB1-45FD-A293-5BC9456ACC22}"/>
                </a:ext>
              </a:extLst>
            </p:cNvPr>
            <p:cNvCxnSpPr>
              <a:cxnSpLocks/>
              <a:stCxn id="227" idx="6"/>
              <a:endCxn id="239" idx="1"/>
            </p:cNvCxnSpPr>
            <p:nvPr/>
          </p:nvCxnSpPr>
          <p:spPr>
            <a:xfrm flipV="1">
              <a:off x="3536968" y="5591876"/>
              <a:ext cx="880528" cy="39761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978D0F99-7614-4761-90DB-325F2B105C12}"/>
                </a:ext>
              </a:extLst>
            </p:cNvPr>
            <p:cNvCxnSpPr>
              <a:cxnSpLocks/>
              <a:stCxn id="238" idx="4"/>
              <a:endCxn id="258" idx="6"/>
            </p:cNvCxnSpPr>
            <p:nvPr/>
          </p:nvCxnSpPr>
          <p:spPr>
            <a:xfrm flipH="1" flipV="1">
              <a:off x="3532494" y="3900812"/>
              <a:ext cx="992121" cy="8845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59647C10-90E1-4118-921A-0DC0FCF72494}"/>
                </a:ext>
              </a:extLst>
            </p:cNvPr>
            <p:cNvCxnSpPr>
              <a:cxnSpLocks/>
              <a:stCxn id="259" idx="7"/>
              <a:endCxn id="237" idx="3"/>
            </p:cNvCxnSpPr>
            <p:nvPr/>
          </p:nvCxnSpPr>
          <p:spPr>
            <a:xfrm>
              <a:off x="3487948" y="4546557"/>
              <a:ext cx="331745" cy="2793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739DC3A-CA7E-4F79-9C66-7821BA017A1B}"/>
                </a:ext>
              </a:extLst>
            </p:cNvPr>
            <p:cNvCxnSpPr>
              <a:cxnSpLocks/>
              <a:stCxn id="237" idx="4"/>
              <a:endCxn id="258" idx="7"/>
            </p:cNvCxnSpPr>
            <p:nvPr/>
          </p:nvCxnSpPr>
          <p:spPr>
            <a:xfrm flipH="1" flipV="1">
              <a:off x="3485263" y="4016188"/>
              <a:ext cx="448452" cy="76188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2527985-47F9-4EEB-BF8A-BB1CE7C6E132}"/>
                </a:ext>
              </a:extLst>
            </p:cNvPr>
            <p:cNvCxnSpPr>
              <a:cxnSpLocks/>
              <a:stCxn id="238" idx="3"/>
              <a:endCxn id="259" idx="6"/>
            </p:cNvCxnSpPr>
            <p:nvPr/>
          </p:nvCxnSpPr>
          <p:spPr>
            <a:xfrm flipH="1" flipV="1">
              <a:off x="3535167" y="4431179"/>
              <a:ext cx="875421" cy="40195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E41CDEAF-F757-4C51-AB29-5469785A8BE2}"/>
                </a:ext>
              </a:extLst>
            </p:cNvPr>
            <p:cNvCxnSpPr>
              <a:cxnSpLocks/>
              <a:stCxn id="248" idx="5"/>
              <a:endCxn id="260" idx="2"/>
            </p:cNvCxnSpPr>
            <p:nvPr/>
          </p:nvCxnSpPr>
          <p:spPr>
            <a:xfrm flipV="1">
              <a:off x="2358795" y="4432166"/>
              <a:ext cx="289289" cy="40406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F6493338-9760-4E38-ACC2-73CB44B17011}"/>
                </a:ext>
              </a:extLst>
            </p:cNvPr>
            <p:cNvCxnSpPr>
              <a:cxnSpLocks/>
              <a:stCxn id="247" idx="4"/>
              <a:endCxn id="257" idx="2"/>
            </p:cNvCxnSpPr>
            <p:nvPr/>
          </p:nvCxnSpPr>
          <p:spPr>
            <a:xfrm flipV="1">
              <a:off x="1680179" y="3912729"/>
              <a:ext cx="979222" cy="87570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84B9DDF-F875-4ADF-B003-CD3B73457E03}"/>
                </a:ext>
              </a:extLst>
            </p:cNvPr>
            <p:cNvCxnSpPr>
              <a:cxnSpLocks/>
              <a:stCxn id="248" idx="4"/>
              <a:endCxn id="257" idx="1"/>
            </p:cNvCxnSpPr>
            <p:nvPr/>
          </p:nvCxnSpPr>
          <p:spPr>
            <a:xfrm flipV="1">
              <a:off x="2244755" y="4028105"/>
              <a:ext cx="461878" cy="76033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E607075A-5440-45C0-A086-954743847A17}"/>
                </a:ext>
              </a:extLst>
            </p:cNvPr>
            <p:cNvCxnSpPr>
              <a:cxnSpLocks/>
              <a:stCxn id="247" idx="5"/>
              <a:endCxn id="260" idx="3"/>
            </p:cNvCxnSpPr>
            <p:nvPr/>
          </p:nvCxnSpPr>
          <p:spPr>
            <a:xfrm flipV="1">
              <a:off x="1794207" y="4316790"/>
              <a:ext cx="901098" cy="5194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911B134F-CA47-4E76-8233-A70360462185}"/>
                </a:ext>
              </a:extLst>
            </p:cNvPr>
            <p:cNvCxnSpPr>
              <a:cxnSpLocks/>
              <a:stCxn id="230" idx="2"/>
              <a:endCxn id="250" idx="0"/>
            </p:cNvCxnSpPr>
            <p:nvPr/>
          </p:nvCxnSpPr>
          <p:spPr>
            <a:xfrm flipH="1" flipV="1">
              <a:off x="1680177" y="5634203"/>
              <a:ext cx="986131" cy="8742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CEA8119B-F8BA-484F-9890-A97EC6677C5F}"/>
                </a:ext>
              </a:extLst>
            </p:cNvPr>
            <p:cNvCxnSpPr>
              <a:cxnSpLocks/>
              <a:stCxn id="226" idx="3"/>
              <a:endCxn id="249" idx="7"/>
            </p:cNvCxnSpPr>
            <p:nvPr/>
          </p:nvCxnSpPr>
          <p:spPr>
            <a:xfrm flipH="1" flipV="1">
              <a:off x="2360881" y="5586412"/>
              <a:ext cx="334424" cy="275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28BD13C6-C52E-4CB8-9D2B-636F4742E316}"/>
                </a:ext>
              </a:extLst>
            </p:cNvPr>
            <p:cNvCxnSpPr>
              <a:cxnSpLocks/>
              <a:stCxn id="226" idx="2"/>
              <a:endCxn id="250" idx="7"/>
            </p:cNvCxnSpPr>
            <p:nvPr/>
          </p:nvCxnSpPr>
          <p:spPr>
            <a:xfrm flipH="1" flipV="1">
              <a:off x="1794204" y="5586412"/>
              <a:ext cx="853869" cy="39119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D6D66619-8787-423A-AD90-73FD72678B42}"/>
                </a:ext>
              </a:extLst>
            </p:cNvPr>
            <p:cNvCxnSpPr>
              <a:cxnSpLocks/>
              <a:stCxn id="230" idx="3"/>
              <a:endCxn id="249" idx="0"/>
            </p:cNvCxnSpPr>
            <p:nvPr/>
          </p:nvCxnSpPr>
          <p:spPr>
            <a:xfrm flipH="1" flipV="1">
              <a:off x="2246855" y="5634203"/>
              <a:ext cx="466683" cy="75892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25F7EA5E-EB6E-400C-AF12-E9F15738D63B}"/>
              </a:ext>
            </a:extLst>
          </p:cNvPr>
          <p:cNvSpPr txBox="1"/>
          <p:nvPr/>
        </p:nvSpPr>
        <p:spPr>
          <a:xfrm>
            <a:off x="7486127" y="436392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B6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Qubits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EB88E32F-0157-4547-ADF2-CBBE23006E41}"/>
              </a:ext>
            </a:extLst>
          </p:cNvPr>
          <p:cNvSpPr txBox="1"/>
          <p:nvPr/>
        </p:nvSpPr>
        <p:spPr>
          <a:xfrm>
            <a:off x="7889543" y="628695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A4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SNAILs</a:t>
            </a:r>
          </a:p>
        </p:txBody>
      </p:sp>
      <p:sp>
        <p:nvSpPr>
          <p:cNvPr id="285" name="Content Placeholder 3">
            <a:extLst>
              <a:ext uri="{FF2B5EF4-FFF2-40B4-BE49-F238E27FC236}">
                <a16:creationId xmlns:a16="http://schemas.microsoft.com/office/drawing/2014/main" id="{E34C14E1-EA86-4D64-A749-8EC70E5B1E84}"/>
              </a:ext>
            </a:extLst>
          </p:cNvPr>
          <p:cNvSpPr txBox="1">
            <a:spLocks/>
          </p:cNvSpPr>
          <p:nvPr/>
        </p:nvSpPr>
        <p:spPr>
          <a:xfrm>
            <a:off x="8297526" y="4004924"/>
            <a:ext cx="2363219" cy="575820"/>
          </a:xfrm>
          <a:prstGeom prst="rect">
            <a:avLst/>
          </a:prstGeom>
        </p:spPr>
        <p:txBody>
          <a:bodyPr/>
          <a:lstStyle>
            <a:lvl1pPr marL="342794" indent="-3427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The ‘Corral’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58DC7EC-A49F-4CD2-6922-0E8E2C7DE8CC}"/>
              </a:ext>
            </a:extLst>
          </p:cNvPr>
          <p:cNvCxnSpPr>
            <a:cxnSpLocks/>
          </p:cNvCxnSpPr>
          <p:nvPr/>
        </p:nvCxnSpPr>
        <p:spPr>
          <a:xfrm flipV="1">
            <a:off x="8719898" y="6148777"/>
            <a:ext cx="225211" cy="253980"/>
          </a:xfrm>
          <a:prstGeom prst="straightConnector1">
            <a:avLst/>
          </a:prstGeom>
          <a:ln>
            <a:solidFill>
              <a:srgbClr val="D73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54F1C2-2250-4D1D-A5D3-BD984A2DAC4F}"/>
              </a:ext>
            </a:extLst>
          </p:cNvPr>
          <p:cNvCxnSpPr>
            <a:cxnSpLocks/>
          </p:cNvCxnSpPr>
          <p:nvPr/>
        </p:nvCxnSpPr>
        <p:spPr>
          <a:xfrm>
            <a:off x="7882084" y="4664072"/>
            <a:ext cx="158576" cy="321853"/>
          </a:xfrm>
          <a:prstGeom prst="straightConnector1">
            <a:avLst/>
          </a:prstGeom>
          <a:ln>
            <a:solidFill>
              <a:srgbClr val="3B62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0F1968ED-5DA3-43BE-8598-E1346CDBABD6}"/>
              </a:ext>
            </a:extLst>
          </p:cNvPr>
          <p:cNvSpPr txBox="1"/>
          <p:nvPr/>
        </p:nvSpPr>
        <p:spPr>
          <a:xfrm>
            <a:off x="1896035" y="0"/>
            <a:ext cx="8399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work on modular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401817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6D79D8-AA1B-479F-A31C-B7FA83B55E63}"/>
              </a:ext>
            </a:extLst>
          </p:cNvPr>
          <p:cNvGrpSpPr/>
          <p:nvPr/>
        </p:nvGrpSpPr>
        <p:grpSpPr>
          <a:xfrm>
            <a:off x="2262945" y="4311815"/>
            <a:ext cx="3167415" cy="1444668"/>
            <a:chOff x="1326153" y="4641904"/>
            <a:chExt cx="3167415" cy="1444668"/>
          </a:xfrm>
        </p:grpSpPr>
        <p:grpSp>
          <p:nvGrpSpPr>
            <p:cNvPr id="2051" name="Group 2050"/>
            <p:cNvGrpSpPr/>
            <p:nvPr/>
          </p:nvGrpSpPr>
          <p:grpSpPr>
            <a:xfrm rot="10800000">
              <a:off x="1844716" y="4641904"/>
              <a:ext cx="1845228" cy="1444668"/>
              <a:chOff x="352505" y="3858423"/>
              <a:chExt cx="1147342" cy="88197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505" y="3866317"/>
                <a:ext cx="281539" cy="873127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473604" y="3866317"/>
                <a:ext cx="881501" cy="7896"/>
              </a:xfrm>
              <a:prstGeom prst="line">
                <a:avLst/>
              </a:prstGeom>
              <a:ln w="508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476814" y="4732505"/>
                <a:ext cx="881501" cy="7896"/>
              </a:xfrm>
              <a:prstGeom prst="line">
                <a:avLst/>
              </a:prstGeom>
              <a:ln w="508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1351763" y="4335190"/>
                <a:ext cx="277" cy="389215"/>
              </a:xfrm>
              <a:prstGeom prst="line">
                <a:avLst/>
              </a:prstGeom>
              <a:ln w="508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1351763" y="3858423"/>
                <a:ext cx="1" cy="367054"/>
              </a:xfrm>
              <a:prstGeom prst="line">
                <a:avLst/>
              </a:prstGeom>
              <a:ln w="508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82517" y="4225477"/>
                <a:ext cx="317330" cy="0"/>
              </a:xfrm>
              <a:prstGeom prst="line">
                <a:avLst/>
              </a:prstGeom>
              <a:ln w="889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182517" y="4323580"/>
                <a:ext cx="317330" cy="0"/>
              </a:xfrm>
              <a:prstGeom prst="line">
                <a:avLst/>
              </a:prstGeom>
              <a:ln w="889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53" name="TextBox 2052"/>
            <p:cNvSpPr txBox="1"/>
            <p:nvPr/>
          </p:nvSpPr>
          <p:spPr>
            <a:xfrm flipH="1">
              <a:off x="3689944" y="5152624"/>
              <a:ext cx="803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26153" y="5152624"/>
              <a:ext cx="529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EF72347-0CC8-4FF8-8534-C24878D2AF0A}"/>
              </a:ext>
            </a:extLst>
          </p:cNvPr>
          <p:cNvSpPr txBox="1"/>
          <p:nvPr/>
        </p:nvSpPr>
        <p:spPr>
          <a:xfrm>
            <a:off x="12889132" y="4452663"/>
            <a:ext cx="22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do we need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nonlinearilty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751A43-6054-463E-B24F-41908EA5D513}"/>
              </a:ext>
            </a:extLst>
          </p:cNvPr>
          <p:cNvGrpSpPr/>
          <p:nvPr/>
        </p:nvGrpSpPr>
        <p:grpSpPr>
          <a:xfrm>
            <a:off x="470191" y="1623047"/>
            <a:ext cx="2935325" cy="2058407"/>
            <a:chOff x="470191" y="1623047"/>
            <a:chExt cx="4063133" cy="284928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91" y="1623047"/>
              <a:ext cx="4063133" cy="2849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366747">
              <a:off x="2192353" y="1925583"/>
              <a:ext cx="1255033" cy="239722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325006">
              <a:off x="3490252" y="2022779"/>
              <a:ext cx="672410" cy="23502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A16211-814D-403E-9BEC-806A9B093D36}"/>
                </a:ext>
              </a:extLst>
            </p:cNvPr>
            <p:cNvCxnSpPr/>
            <p:nvPr/>
          </p:nvCxnSpPr>
          <p:spPr>
            <a:xfrm>
              <a:off x="630230" y="4235794"/>
              <a:ext cx="129844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89CB6B-3BCE-45CC-A34C-F1319905AFC9}"/>
                </a:ext>
              </a:extLst>
            </p:cNvPr>
            <p:cNvCxnSpPr>
              <a:cxnSpLocks/>
            </p:cNvCxnSpPr>
            <p:nvPr/>
          </p:nvCxnSpPr>
          <p:spPr>
            <a:xfrm>
              <a:off x="630230" y="4098634"/>
              <a:ext cx="0" cy="27432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8E4936A-26DA-43FB-B211-B4B38A12AF50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8" y="4108794"/>
              <a:ext cx="0" cy="27432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98803B6-82CB-4B99-9E43-61051ECBD515}"/>
                </a:ext>
              </a:extLst>
            </p:cNvPr>
            <p:cNvSpPr txBox="1"/>
            <p:nvPr/>
          </p:nvSpPr>
          <p:spPr>
            <a:xfrm>
              <a:off x="807414" y="3739463"/>
              <a:ext cx="14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mm</a:t>
              </a:r>
            </a:p>
          </p:txBody>
        </p:sp>
      </p:grpSp>
      <p:pic>
        <p:nvPicPr>
          <p:cNvPr id="66" name="Picture 65" descr="A picture containing electronics, photo, different, box&#10;&#10;Description automatically generated">
            <a:extLst>
              <a:ext uri="{FF2B5EF4-FFF2-40B4-BE49-F238E27FC236}">
                <a16:creationId xmlns:a16="http://schemas.microsoft.com/office/drawing/2014/main" id="{05797173-A819-494A-B122-F13E8C625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1" t="12840" r="23600" b="55127"/>
          <a:stretch/>
        </p:blipFill>
        <p:spPr>
          <a:xfrm>
            <a:off x="3990171" y="1623046"/>
            <a:ext cx="2764906" cy="2070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322FA-9540-4246-B17B-91BC2CBB7B52}"/>
              </a:ext>
            </a:extLst>
          </p:cNvPr>
          <p:cNvSpPr txBox="1"/>
          <p:nvPr/>
        </p:nvSpPr>
        <p:spPr>
          <a:xfrm>
            <a:off x="391311" y="1282935"/>
            <a:ext cx="346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harmonic oscillators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0493CD4-CFCB-44FA-980C-236A06404753}"/>
              </a:ext>
            </a:extLst>
          </p:cNvPr>
          <p:cNvSpPr txBox="1"/>
          <p:nvPr/>
        </p:nvSpPr>
        <p:spPr>
          <a:xfrm>
            <a:off x="3990171" y="1285710"/>
            <a:ext cx="346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3D harmonic oscillators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6EEC2B-950D-4EF5-8A64-F090DE1BC95B}"/>
                  </a:ext>
                </a:extLst>
              </p:cNvPr>
              <p:cNvSpPr/>
              <p:nvPr/>
            </p:nvSpPr>
            <p:spPr>
              <a:xfrm>
                <a:off x="7121866" y="2685947"/>
                <a:ext cx="4122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ϕ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6EEC2B-950D-4EF5-8A64-F090DE1BC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866" y="2685947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E895571-7316-4B69-BFD1-293F0A71C898}"/>
              </a:ext>
            </a:extLst>
          </p:cNvPr>
          <p:cNvSpPr txBox="1"/>
          <p:nvPr/>
        </p:nvSpPr>
        <p:spPr>
          <a:xfrm>
            <a:off x="7711709" y="5453315"/>
            <a:ext cx="3654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Natural anharmonicity even order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Huge differences in size (10</a:t>
            </a:r>
            <a:r>
              <a:rPr lang="en-US" baseline="30000" dirty="0"/>
              <a:t>4</a:t>
            </a:r>
            <a:r>
              <a:rPr lang="en-US" dirty="0"/>
              <a:t>)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00EFBE82-2948-42C4-96EB-3536F2182920}"/>
              </a:ext>
            </a:extLst>
          </p:cNvPr>
          <p:cNvSpPr txBox="1">
            <a:spLocks/>
          </p:cNvSpPr>
          <p:nvPr/>
        </p:nvSpPr>
        <p:spPr>
          <a:xfrm>
            <a:off x="0" y="-9852"/>
            <a:ext cx="12192000" cy="848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build quantum superconducting circuits?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31F395-2596-4274-B111-4D2AE413C58C}"/>
              </a:ext>
            </a:extLst>
          </p:cNvPr>
          <p:cNvGrpSpPr/>
          <p:nvPr/>
        </p:nvGrpSpPr>
        <p:grpSpPr>
          <a:xfrm>
            <a:off x="7140271" y="1205991"/>
            <a:ext cx="4098639" cy="4930927"/>
            <a:chOff x="7140271" y="1205991"/>
            <a:chExt cx="4098639" cy="493092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E71E15-33C8-4016-9DF8-729E27950CFB}"/>
                </a:ext>
              </a:extLst>
            </p:cNvPr>
            <p:cNvCxnSpPr/>
            <p:nvPr/>
          </p:nvCxnSpPr>
          <p:spPr>
            <a:xfrm>
              <a:off x="7140271" y="1683045"/>
              <a:ext cx="0" cy="44538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6EC3F6D-3552-40F5-97F4-7DE1F545D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519" y="1753760"/>
              <a:ext cx="1175803" cy="215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Box 33">
              <a:extLst>
                <a:ext uri="{FF2B5EF4-FFF2-40B4-BE49-F238E27FC236}">
                  <a16:creationId xmlns:a16="http://schemas.microsoft.com/office/drawing/2014/main" id="{8AEAADD9-05BC-4D4B-9673-709F2648C419}"/>
                </a:ext>
              </a:extLst>
            </p:cNvPr>
            <p:cNvSpPr txBox="1"/>
            <p:nvPr/>
          </p:nvSpPr>
          <p:spPr>
            <a:xfrm>
              <a:off x="8548897" y="2621125"/>
              <a:ext cx="24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33">
              <a:extLst>
                <a:ext uri="{FF2B5EF4-FFF2-40B4-BE49-F238E27FC236}">
                  <a16:creationId xmlns:a16="http://schemas.microsoft.com/office/drawing/2014/main" id="{A385585C-1DD6-4EC0-B7B9-6A77EAFA2A92}"/>
                </a:ext>
              </a:extLst>
            </p:cNvPr>
            <p:cNvSpPr txBox="1"/>
            <p:nvPr/>
          </p:nvSpPr>
          <p:spPr>
            <a:xfrm>
              <a:off x="8526455" y="2295727"/>
              <a:ext cx="338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33">
              <a:extLst>
                <a:ext uri="{FF2B5EF4-FFF2-40B4-BE49-F238E27FC236}">
                  <a16:creationId xmlns:a16="http://schemas.microsoft.com/office/drawing/2014/main" id="{4199F806-0296-4A0B-BD33-67A6CE56617A}"/>
                </a:ext>
              </a:extLst>
            </p:cNvPr>
            <p:cNvSpPr txBox="1"/>
            <p:nvPr/>
          </p:nvSpPr>
          <p:spPr>
            <a:xfrm>
              <a:off x="8526455" y="2990457"/>
              <a:ext cx="338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77C2478-9657-4B5E-A50C-402D23021EDC}"/>
                    </a:ext>
                  </a:extLst>
                </p:cNvPr>
                <p:cNvSpPr txBox="1"/>
                <p:nvPr/>
              </p:nvSpPr>
              <p:spPr>
                <a:xfrm>
                  <a:off x="8240343" y="4077628"/>
                  <a:ext cx="2826928" cy="917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altLang="zh-CN" sz="25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5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zh-CN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latin typeface="Cambria Math"/>
                                  </a:rPr>
                                  <m:t>ϕ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>
                                    <a:solidFill>
                                      <a:prstClr val="black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latin typeface="Cambria Math"/>
                                      </a:rPr>
                                      <m:t>ϕ</m:t>
                                    </m:r>
                                  </m:e>
                                  <m:sub>
                                    <m:r>
                                      <a:rPr lang="en-US" altLang="zh-CN" sz="25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5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77C2478-9657-4B5E-A50C-402D23021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343" y="4077628"/>
                  <a:ext cx="2826928" cy="9174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14F91EB-0847-4A88-ADFE-B4DC1749DD24}"/>
                </a:ext>
              </a:extLst>
            </p:cNvPr>
            <p:cNvCxnSpPr/>
            <p:nvPr/>
          </p:nvCxnSpPr>
          <p:spPr>
            <a:xfrm>
              <a:off x="7456340" y="2565813"/>
              <a:ext cx="0" cy="609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5485C98-1687-4799-820F-749C61A69109}"/>
                    </a:ext>
                  </a:extLst>
                </p:cNvPr>
                <p:cNvSpPr/>
                <p:nvPr/>
              </p:nvSpPr>
              <p:spPr>
                <a:xfrm>
                  <a:off x="7580500" y="3576401"/>
                  <a:ext cx="3442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5485C98-1687-4799-820F-749C61A691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0500" y="3576401"/>
                  <a:ext cx="344261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EC91C36-3864-48BB-AA02-7A7F30FF8394}"/>
                </a:ext>
              </a:extLst>
            </p:cNvPr>
            <p:cNvCxnSpPr/>
            <p:nvPr/>
          </p:nvCxnSpPr>
          <p:spPr>
            <a:xfrm>
              <a:off x="7913540" y="3507780"/>
              <a:ext cx="0" cy="5065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BE3156C-563B-424A-B5AD-005321D4EC84}"/>
                </a:ext>
              </a:extLst>
            </p:cNvPr>
            <p:cNvSpPr txBox="1"/>
            <p:nvPr/>
          </p:nvSpPr>
          <p:spPr>
            <a:xfrm>
              <a:off x="7973661" y="1205991"/>
              <a:ext cx="326524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Josephson Junction!</a:t>
              </a:r>
            </a:p>
          </p:txBody>
        </p:sp>
        <p:sp>
          <p:nvSpPr>
            <p:cNvPr id="89" name="Text Box 29">
              <a:extLst>
                <a:ext uri="{FF2B5EF4-FFF2-40B4-BE49-F238E27FC236}">
                  <a16:creationId xmlns:a16="http://schemas.microsoft.com/office/drawing/2014/main" id="{11D4C87C-B5E5-4E03-BCF7-2744E5A06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 flipH="1">
              <a:off x="9421341" y="3737339"/>
              <a:ext cx="461962" cy="9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074A5C-094B-4B9C-BE26-53D2DA124C9A}"/>
                </a:ext>
              </a:extLst>
            </p:cNvPr>
            <p:cNvGrpSpPr/>
            <p:nvPr/>
          </p:nvGrpSpPr>
          <p:grpSpPr>
            <a:xfrm>
              <a:off x="10355845" y="2179782"/>
              <a:ext cx="856221" cy="1396621"/>
              <a:chOff x="9309657" y="2182115"/>
              <a:chExt cx="856221" cy="1396621"/>
            </a:xfrm>
          </p:grpSpPr>
          <p:sp>
            <p:nvSpPr>
              <p:cNvPr id="85" name="Line 20">
                <a:extLst>
                  <a:ext uri="{FF2B5EF4-FFF2-40B4-BE49-F238E27FC236}">
                    <a16:creationId xmlns:a16="http://schemas.microsoft.com/office/drawing/2014/main" id="{064B7D1D-BC85-4E6B-95B2-AD3A4F349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9266748" y="2880426"/>
                <a:ext cx="139662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8" name="Group 26">
                <a:extLst>
                  <a:ext uri="{FF2B5EF4-FFF2-40B4-BE49-F238E27FC236}">
                    <a16:creationId xmlns:a16="http://schemas.microsoft.com/office/drawing/2014/main" id="{DE11854D-ED53-4144-98D7-22477F75A0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 flipH="1">
                <a:off x="9776941" y="2672128"/>
                <a:ext cx="376237" cy="401637"/>
                <a:chOff x="3280" y="3136"/>
                <a:chExt cx="168" cy="168"/>
              </a:xfrm>
            </p:grpSpPr>
            <p:sp>
              <p:nvSpPr>
                <p:cNvPr id="90" name="Line 27">
                  <a:extLst>
                    <a:ext uri="{FF2B5EF4-FFF2-40B4-BE49-F238E27FC236}">
                      <a16:creationId xmlns:a16="http://schemas.microsoft.com/office/drawing/2014/main" id="{58A861CC-D952-4089-98A9-365BB354EA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0" y="3136"/>
                  <a:ext cx="168" cy="16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Line 28">
                  <a:extLst>
                    <a:ext uri="{FF2B5EF4-FFF2-40B4-BE49-F238E27FC236}">
                      <a16:creationId xmlns:a16="http://schemas.microsoft.com/office/drawing/2014/main" id="{8D962BD6-04A2-4625-B974-F8A194C3A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0" y="3136"/>
                  <a:ext cx="168" cy="16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AB7263A3-7555-4529-B8F7-D05D1A639AF4}"/>
                      </a:ext>
                    </a:extLst>
                  </p:cNvPr>
                  <p:cNvSpPr txBox="1"/>
                  <p:nvPr/>
                </p:nvSpPr>
                <p:spPr>
                  <a:xfrm>
                    <a:off x="9309657" y="2658085"/>
                    <a:ext cx="336695" cy="39523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dirty="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AB7263A3-7555-4529-B8F7-D05D1A639A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9657" y="2658085"/>
                    <a:ext cx="336695" cy="39523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636" r="-14545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69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72C25C7C-F1EE-D897-F576-5A8BFE58F6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48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err="1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transmon</a:t>
            </a:r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qubit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670062AB-3217-4AB1-AEE6-2EECDBB6289A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463104" y="2062935"/>
            <a:ext cx="2136774" cy="1360487"/>
            <a:chOff x="3656" y="1643"/>
            <a:chExt cx="1346" cy="857"/>
          </a:xfrm>
        </p:grpSpPr>
        <p:sp>
          <p:nvSpPr>
            <p:cNvPr id="27" name="Line 20">
              <a:extLst>
                <a:ext uri="{FF2B5EF4-FFF2-40B4-BE49-F238E27FC236}">
                  <a16:creationId xmlns:a16="http://schemas.microsoft.com/office/drawing/2014/main" id="{771C788A-2FEE-4E35-AEB0-02A92B15D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6" y="2064"/>
              <a:ext cx="12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8C330737-32F5-4576-AD0A-00BE017D7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1794"/>
              <a:ext cx="644" cy="5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2">
              <a:extLst>
                <a:ext uri="{FF2B5EF4-FFF2-40B4-BE49-F238E27FC236}">
                  <a16:creationId xmlns:a16="http://schemas.microsoft.com/office/drawing/2014/main" id="{9093D9CE-28FD-422C-929E-647874E3B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3" y="2174"/>
              <a:ext cx="213" cy="326"/>
              <a:chOff x="4100" y="1740"/>
              <a:chExt cx="151" cy="216"/>
            </a:xfrm>
          </p:grpSpPr>
          <p:sp>
            <p:nvSpPr>
              <p:cNvPr id="34" name="Rectangle 23">
                <a:extLst>
                  <a:ext uri="{FF2B5EF4-FFF2-40B4-BE49-F238E27FC236}">
                    <a16:creationId xmlns:a16="http://schemas.microsoft.com/office/drawing/2014/main" id="{68A2AA73-5216-4CE5-BBA6-B906810E8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8" y="1740"/>
                <a:ext cx="78" cy="2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24">
                <a:extLst>
                  <a:ext uri="{FF2B5EF4-FFF2-40B4-BE49-F238E27FC236}">
                    <a16:creationId xmlns:a16="http://schemas.microsoft.com/office/drawing/2014/main" id="{2ABCE01E-4D98-4301-B4CD-52650959C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740"/>
                <a:ext cx="47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25">
                <a:extLst>
                  <a:ext uri="{FF2B5EF4-FFF2-40B4-BE49-F238E27FC236}">
                    <a16:creationId xmlns:a16="http://schemas.microsoft.com/office/drawing/2014/main" id="{C638A657-2F47-4C4A-AFA5-0D340FC6A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0" y="1740"/>
                <a:ext cx="47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8C209CD3-B929-4707-AF97-5B423E8B0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4" y="1674"/>
              <a:ext cx="237" cy="253"/>
              <a:chOff x="3280" y="3136"/>
              <a:chExt cx="168" cy="168"/>
            </a:xfrm>
          </p:grpSpPr>
          <p:sp>
            <p:nvSpPr>
              <p:cNvPr id="32" name="Line 27">
                <a:extLst>
                  <a:ext uri="{FF2B5EF4-FFF2-40B4-BE49-F238E27FC236}">
                    <a16:creationId xmlns:a16="http://schemas.microsoft.com/office/drawing/2014/main" id="{3CB7CAA4-94CC-4EC2-B89F-E32CD4BC6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0" y="3136"/>
                <a:ext cx="168" cy="16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28">
                <a:extLst>
                  <a:ext uri="{FF2B5EF4-FFF2-40B4-BE49-F238E27FC236}">
                    <a16:creationId xmlns:a16="http://schemas.microsoft.com/office/drawing/2014/main" id="{20432023-52CF-473A-A404-580DC322A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0" y="3136"/>
                <a:ext cx="168" cy="16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 Box 29">
              <a:extLst>
                <a:ext uri="{FF2B5EF4-FFF2-40B4-BE49-F238E27FC236}">
                  <a16:creationId xmlns:a16="http://schemas.microsoft.com/office/drawing/2014/main" id="{9DBFF507-1C97-4FD4-B04F-E2D2D282A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1643"/>
              <a:ext cx="291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292FE9-291D-4505-89F8-FAAB581A9184}"/>
                  </a:ext>
                </a:extLst>
              </p:cNvPr>
              <p:cNvSpPr txBox="1"/>
              <p:nvPr/>
            </p:nvSpPr>
            <p:spPr>
              <a:xfrm>
                <a:off x="311968" y="4411653"/>
                <a:ext cx="4448729" cy="60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/ħ≈</m:t>
                        </m:r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500" i="1"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sz="2500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  <m:r>
                      <a:rPr lang="en-US" sz="2500" i="1">
                        <a:latin typeface="Cambria Math"/>
                      </a:rPr>
                      <m:t>−</m:t>
                    </m:r>
                  </m:oMath>
                </a14:m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sz="2500" b="0" i="1" smtClean="0">
                        <a:latin typeface="Cambria Math" panose="02040503050406030204" pitchFamily="18" charset="0"/>
                        <a:ea typeface="Cambria Math"/>
                      </a:rPr>
                      <m:t>𝑎𝑎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+…</m:t>
                    </m:r>
                  </m:oMath>
                </a14:m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292FE9-291D-4505-89F8-FAAB581A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68" y="4411653"/>
                <a:ext cx="4448729" cy="6051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2">
            <a:extLst>
              <a:ext uri="{FF2B5EF4-FFF2-40B4-BE49-F238E27FC236}">
                <a16:creationId xmlns:a16="http://schemas.microsoft.com/office/drawing/2014/main" id="{DB6C3E4F-C2F2-40E5-8530-2EE1FBE8CB9C}"/>
              </a:ext>
            </a:extLst>
          </p:cNvPr>
          <p:cNvGrpSpPr>
            <a:grpSpLocks/>
          </p:cNvGrpSpPr>
          <p:nvPr/>
        </p:nvGrpSpPr>
        <p:grpSpPr bwMode="auto">
          <a:xfrm>
            <a:off x="7495289" y="1700190"/>
            <a:ext cx="2743200" cy="2697162"/>
            <a:chOff x="4044" y="3552"/>
            <a:chExt cx="624" cy="576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7B262CA2-A739-4E91-A2A2-0F8150E82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552"/>
              <a:ext cx="156" cy="2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2" y="768"/>
                </a:cxn>
              </a:cxnLst>
              <a:rect l="0" t="0" r="r" b="b"/>
              <a:pathLst>
                <a:path w="672" h="768">
                  <a:moveTo>
                    <a:pt x="0" y="0"/>
                  </a:moveTo>
                  <a:cubicBezTo>
                    <a:pt x="328" y="0"/>
                    <a:pt x="496" y="440"/>
                    <a:pt x="672" y="768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539C9696-3A63-48CC-A7D5-2D1F524AE560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200" y="3840"/>
              <a:ext cx="312" cy="288"/>
              <a:chOff x="1248" y="1824"/>
              <a:chExt cx="1344" cy="768"/>
            </a:xfrm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5E3C2208-0A8F-4023-8433-95F82C12C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824"/>
                <a:ext cx="672" cy="7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2" y="768"/>
                  </a:cxn>
                </a:cxnLst>
                <a:rect l="0" t="0" r="r" b="b"/>
                <a:pathLst>
                  <a:path w="672" h="768">
                    <a:moveTo>
                      <a:pt x="0" y="0"/>
                    </a:moveTo>
                    <a:cubicBezTo>
                      <a:pt x="328" y="0"/>
                      <a:pt x="496" y="440"/>
                      <a:pt x="672" y="768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561DE690-29E3-472C-95A8-77757E543B0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248" y="1824"/>
                <a:ext cx="672" cy="7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2" y="768"/>
                  </a:cxn>
                </a:cxnLst>
                <a:rect l="0" t="0" r="r" b="b"/>
                <a:pathLst>
                  <a:path w="672" h="768">
                    <a:moveTo>
                      <a:pt x="0" y="0"/>
                    </a:moveTo>
                    <a:cubicBezTo>
                      <a:pt x="328" y="0"/>
                      <a:pt x="496" y="440"/>
                      <a:pt x="672" y="768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F5A702CF-331D-4A4C-BD74-674425BD60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12" y="3552"/>
              <a:ext cx="156" cy="2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2" y="768"/>
                </a:cxn>
              </a:cxnLst>
              <a:rect l="0" t="0" r="r" b="b"/>
              <a:pathLst>
                <a:path w="672" h="768">
                  <a:moveTo>
                    <a:pt x="0" y="0"/>
                  </a:moveTo>
                  <a:cubicBezTo>
                    <a:pt x="328" y="0"/>
                    <a:pt x="496" y="440"/>
                    <a:pt x="672" y="768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Line 8">
            <a:extLst>
              <a:ext uri="{FF2B5EF4-FFF2-40B4-BE49-F238E27FC236}">
                <a16:creationId xmlns:a16="http://schemas.microsoft.com/office/drawing/2014/main" id="{57F23486-FF64-460E-BD66-689BCCBCB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2890" y="4552927"/>
            <a:ext cx="2976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9">
            <a:extLst>
              <a:ext uri="{FF2B5EF4-FFF2-40B4-BE49-F238E27FC236}">
                <a16:creationId xmlns:a16="http://schemas.microsoft.com/office/drawing/2014/main" id="{123C9A53-A327-4FE7-ADB3-C26F0C5AFF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2889" y="1674791"/>
            <a:ext cx="0" cy="2878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0">
            <a:extLst>
              <a:ext uri="{FF2B5EF4-FFF2-40B4-BE49-F238E27FC236}">
                <a16:creationId xmlns:a16="http://schemas.microsoft.com/office/drawing/2014/main" id="{9A682EC8-E061-47DE-948D-1A7474DC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476" y="1278421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latin typeface="Arial" panose="020B0604020202020204" pitchFamily="34" charset="0"/>
                <a:cs typeface="Arial" pitchFamily="34" charset="0"/>
              </a:rPr>
              <a:t>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 Box 11">
                <a:extLst>
                  <a:ext uri="{FF2B5EF4-FFF2-40B4-BE49-F238E27FC236}">
                    <a16:creationId xmlns:a16="http://schemas.microsoft.com/office/drawing/2014/main" id="{7CD5C1A1-35C8-4252-BA1D-5F5A44266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643" y="4185478"/>
                <a:ext cx="588623" cy="5847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/>
                        </a:rPr>
                        <m:t>ϕ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Text Box 11">
                <a:extLst>
                  <a:ext uri="{FF2B5EF4-FFF2-40B4-BE49-F238E27FC236}">
                    <a16:creationId xmlns:a16="http://schemas.microsoft.com/office/drawing/2014/main" id="{7CD5C1A1-35C8-4252-BA1D-5F5A44266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1643" y="4185478"/>
                <a:ext cx="5886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ine 12">
            <a:extLst>
              <a:ext uri="{FF2B5EF4-FFF2-40B4-BE49-F238E27FC236}">
                <a16:creationId xmlns:a16="http://schemas.microsoft.com/office/drawing/2014/main" id="{5457AD9C-BF52-495F-A80D-43CDC4365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1089" y="2979715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ine 13">
            <a:extLst>
              <a:ext uri="{FF2B5EF4-FFF2-40B4-BE49-F238E27FC236}">
                <a16:creationId xmlns:a16="http://schemas.microsoft.com/office/drawing/2014/main" id="{C86E4C4B-04B7-485A-B706-F1BAAC9FF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753" y="3724252"/>
            <a:ext cx="9604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Line 14">
            <a:extLst>
              <a:ext uri="{FF2B5EF4-FFF2-40B4-BE49-F238E27FC236}">
                <a16:creationId xmlns:a16="http://schemas.microsoft.com/office/drawing/2014/main" id="{242EF6B5-D9EA-48FD-AA26-44D915A14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1065" y="2403452"/>
            <a:ext cx="1762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Line 15">
            <a:extLst>
              <a:ext uri="{FF2B5EF4-FFF2-40B4-BE49-F238E27FC236}">
                <a16:creationId xmlns:a16="http://schemas.microsoft.com/office/drawing/2014/main" id="{0E2AEC95-3BB5-4009-A720-17F27D999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0414" y="2065315"/>
            <a:ext cx="2012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Line 16">
            <a:extLst>
              <a:ext uri="{FF2B5EF4-FFF2-40B4-BE49-F238E27FC236}">
                <a16:creationId xmlns:a16="http://schemas.microsoft.com/office/drawing/2014/main" id="{9EFC8B92-1A66-4F78-BD3A-EC5C2A18B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6589" y="1854177"/>
            <a:ext cx="22494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Line 17">
            <a:extLst>
              <a:ext uri="{FF2B5EF4-FFF2-40B4-BE49-F238E27FC236}">
                <a16:creationId xmlns:a16="http://schemas.microsoft.com/office/drawing/2014/main" id="{E9CCB69C-FC99-4A7A-A741-433DE66E0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2189" y="1854177"/>
            <a:ext cx="0" cy="211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Line 18">
            <a:extLst>
              <a:ext uri="{FF2B5EF4-FFF2-40B4-BE49-F238E27FC236}">
                <a16:creationId xmlns:a16="http://schemas.microsoft.com/office/drawing/2014/main" id="{3107659F-A0A4-4056-A54A-21C3457CD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2014" y="2036740"/>
            <a:ext cx="0" cy="36671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Line 19">
            <a:extLst>
              <a:ext uri="{FF2B5EF4-FFF2-40B4-BE49-F238E27FC236}">
                <a16:creationId xmlns:a16="http://schemas.microsoft.com/office/drawing/2014/main" id="{223F4851-2971-4C4D-89A4-E27B316A5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9452" y="2403453"/>
            <a:ext cx="0" cy="57626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Line 20">
            <a:extLst>
              <a:ext uri="{FF2B5EF4-FFF2-40B4-BE49-F238E27FC236}">
                <a16:creationId xmlns:a16="http://schemas.microsoft.com/office/drawing/2014/main" id="{82FE6170-DE03-4A4C-802C-E42E70F6B3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6889" y="2979716"/>
            <a:ext cx="0" cy="744537"/>
          </a:xfrm>
          <a:prstGeom prst="line">
            <a:avLst/>
          </a:prstGeom>
          <a:noFill/>
          <a:ln w="19050">
            <a:solidFill>
              <a:srgbClr val="7030A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6F6CCA-1C5A-410F-AD18-CEB6ED48DB8D}"/>
              </a:ext>
            </a:extLst>
          </p:cNvPr>
          <p:cNvSpPr txBox="1"/>
          <p:nvPr/>
        </p:nvSpPr>
        <p:spPr>
          <a:xfrm>
            <a:off x="6994739" y="4723403"/>
            <a:ext cx="420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itchFamily="34" charset="0"/>
              </a:rPr>
              <a:t>lowest two levels form a qubit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5FC0604-6507-4E6A-A89D-F98DC76E0C92}"/>
                  </a:ext>
                </a:extLst>
              </p:cNvPr>
              <p:cNvSpPr txBox="1"/>
              <p:nvPr/>
            </p:nvSpPr>
            <p:spPr>
              <a:xfrm>
                <a:off x="9415109" y="3452944"/>
                <a:ext cx="67403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5FC0604-6507-4E6A-A89D-F98DC76E0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109" y="3452944"/>
                <a:ext cx="674031" cy="477054"/>
              </a:xfrm>
              <a:prstGeom prst="rect">
                <a:avLst/>
              </a:prstGeom>
              <a:blipFill>
                <a:blip r:embed="rId5"/>
                <a:stretch>
                  <a:fillRect l="-18919" t="-122785" r="-90991" b="-186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A7F3A72-3621-45D0-8E70-3C0B1E57AB43}"/>
                  </a:ext>
                </a:extLst>
              </p:cNvPr>
              <p:cNvSpPr txBox="1"/>
              <p:nvPr/>
            </p:nvSpPr>
            <p:spPr>
              <a:xfrm>
                <a:off x="9601250" y="2756698"/>
                <a:ext cx="63876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A7F3A72-3621-45D0-8E70-3C0B1E57A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50" y="2756698"/>
                <a:ext cx="638765" cy="477054"/>
              </a:xfrm>
              <a:prstGeom prst="rect">
                <a:avLst/>
              </a:prstGeom>
              <a:blipFill>
                <a:blip r:embed="rId6"/>
                <a:stretch>
                  <a:fillRect l="-25714" t="-124359" r="-96190" b="-189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61ADE9-2A2C-407B-B1EB-BC4800829840}"/>
                  </a:ext>
                </a:extLst>
              </p:cNvPr>
              <p:cNvSpPr txBox="1"/>
              <p:nvPr/>
            </p:nvSpPr>
            <p:spPr>
              <a:xfrm>
                <a:off x="9752125" y="2135953"/>
                <a:ext cx="656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61ADE9-2A2C-407B-B1EB-BC4800829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125" y="2135953"/>
                <a:ext cx="656975" cy="461665"/>
              </a:xfrm>
              <a:prstGeom prst="rect">
                <a:avLst/>
              </a:prstGeom>
              <a:blipFill>
                <a:blip r:embed="rId7"/>
                <a:stretch>
                  <a:fillRect l="-25000" t="-127632" r="-90741" b="-19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949792A-BECA-416D-83BE-13F3EEC9BBCA}"/>
                  </a:ext>
                </a:extLst>
              </p:cNvPr>
              <p:cNvSpPr txBox="1"/>
              <p:nvPr/>
            </p:nvSpPr>
            <p:spPr>
              <a:xfrm>
                <a:off x="6565636" y="5263948"/>
                <a:ext cx="5270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itchFamily="34" charset="0"/>
                  </a:rPr>
                  <a:t>f</a:t>
                </a:r>
                <a:r>
                  <a:rPr lang="en-US" sz="2400" baseline="-25000" dirty="0" err="1">
                    <a:latin typeface="Arial" pitchFamily="34" charset="0"/>
                    <a:cs typeface="Arial" pitchFamily="34" charset="0"/>
                  </a:rPr>
                  <a:t>ge</a:t>
                </a:r>
                <a:r>
                  <a:rPr lang="en-US" sz="2400" dirty="0">
                    <a:latin typeface="Arial" pitchFamily="34" charset="0"/>
                    <a:cs typeface="Arial" pitchFamily="34" charset="0"/>
                  </a:rPr>
                  <a:t> ~ 3 to 6 GHz,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Arial" pitchFamily="34" charset="0"/>
                    <a:cs typeface="Arial" pitchFamily="34" charset="0"/>
                  </a:rPr>
                  <a:t> ~ 160 to 200 MHz </a:t>
                </a: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949792A-BECA-416D-83BE-13F3EEC9B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636" y="5263948"/>
                <a:ext cx="5270674" cy="461665"/>
              </a:xfrm>
              <a:prstGeom prst="rect">
                <a:avLst/>
              </a:prstGeom>
              <a:blipFill>
                <a:blip r:embed="rId8"/>
                <a:stretch>
                  <a:fillRect l="-578" t="-9333" r="-2312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CD400A6A-DB1D-4914-984C-3D9E6A80B9D1}"/>
              </a:ext>
            </a:extLst>
          </p:cNvPr>
          <p:cNvSpPr txBox="1"/>
          <p:nvPr/>
        </p:nvSpPr>
        <p:spPr>
          <a:xfrm>
            <a:off x="10367411" y="6551648"/>
            <a:ext cx="189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Koch, et al., </a:t>
            </a:r>
            <a:r>
              <a:rPr lang="en-US" sz="1200" b="1" dirty="0">
                <a:latin typeface="Arial" panose="020B0604020202020204" pitchFamily="34" charset="0"/>
                <a:cs typeface="Arial" pitchFamily="34" charset="0"/>
              </a:rPr>
              <a:t>PRA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(2007)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732BF36-2114-43C9-8279-0A2B31E6F26F}"/>
                  </a:ext>
                </a:extLst>
              </p:cNvPr>
              <p:cNvSpPr txBox="1"/>
              <p:nvPr/>
            </p:nvSpPr>
            <p:spPr>
              <a:xfrm>
                <a:off x="1466134" y="2472535"/>
                <a:ext cx="336695" cy="3952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732BF36-2114-43C9-8279-0A2B31E6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134" y="2472535"/>
                <a:ext cx="336695" cy="395236"/>
              </a:xfrm>
              <a:prstGeom prst="rect">
                <a:avLst/>
              </a:prstGeom>
              <a:blipFill>
                <a:blip r:embed="rId9"/>
                <a:stretch>
                  <a:fillRect l="-23636" r="-1454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94C4F6C-D48F-49C5-9561-5274B4C27469}"/>
                  </a:ext>
                </a:extLst>
              </p:cNvPr>
              <p:cNvSpPr/>
              <p:nvPr/>
            </p:nvSpPr>
            <p:spPr>
              <a:xfrm>
                <a:off x="3250629" y="2458707"/>
                <a:ext cx="4514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94C4F6C-D48F-49C5-9561-5274B4C27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629" y="2458707"/>
                <a:ext cx="4514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0807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72C25C7C-F1EE-D897-F576-5A8BFE58F6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48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4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SNAIL mediated  Two qubit gates</a:t>
            </a:r>
          </a:p>
        </p:txBody>
      </p:sp>
      <p:cxnSp>
        <p:nvCxnSpPr>
          <p:cNvPr id="6" name="Connector: Curved 44">
            <a:extLst>
              <a:ext uri="{FF2B5EF4-FFF2-40B4-BE49-F238E27FC236}">
                <a16:creationId xmlns:a16="http://schemas.microsoft.com/office/drawing/2014/main" id="{09DEBBFF-85E2-4F5F-AE61-60BDD1CF0921}"/>
              </a:ext>
            </a:extLst>
          </p:cNvPr>
          <p:cNvCxnSpPr>
            <a:cxnSpLocks/>
            <a:stCxn id="9" idx="1"/>
            <a:endCxn id="10" idx="7"/>
          </p:cNvCxnSpPr>
          <p:nvPr/>
        </p:nvCxnSpPr>
        <p:spPr>
          <a:xfrm rot="16200000" flipV="1">
            <a:off x="8144020" y="182081"/>
            <a:ext cx="28712" cy="3117896"/>
          </a:xfrm>
          <a:prstGeom prst="curvedConnector3">
            <a:avLst>
              <a:gd name="adj1" fmla="val 1370866"/>
            </a:avLst>
          </a:prstGeom>
          <a:ln w="38100">
            <a:solidFill>
              <a:srgbClr val="57843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23">
            <a:extLst>
              <a:ext uri="{FF2B5EF4-FFF2-40B4-BE49-F238E27FC236}">
                <a16:creationId xmlns:a16="http://schemas.microsoft.com/office/drawing/2014/main" id="{78C90919-7002-4F2E-84C6-0557684B9A3B}"/>
              </a:ext>
            </a:extLst>
          </p:cNvPr>
          <p:cNvCxnSpPr>
            <a:cxnSpLocks/>
            <a:stCxn id="10" idx="5"/>
            <a:endCxn id="9" idx="3"/>
          </p:cNvCxnSpPr>
          <p:nvPr/>
        </p:nvCxnSpPr>
        <p:spPr>
          <a:xfrm rot="16200000" flipH="1">
            <a:off x="8144020" y="840149"/>
            <a:ext cx="28712" cy="3117896"/>
          </a:xfrm>
          <a:prstGeom prst="curvedConnector3">
            <a:avLst>
              <a:gd name="adj1" fmla="val 1370866"/>
            </a:avLst>
          </a:prstGeom>
          <a:ln w="38100">
            <a:solidFill>
              <a:srgbClr val="E6A94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25C77D-F251-4998-9625-987BB6F106AA}"/>
                  </a:ext>
                </a:extLst>
              </p:cNvPr>
              <p:cNvSpPr/>
              <p:nvPr/>
            </p:nvSpPr>
            <p:spPr>
              <a:xfrm>
                <a:off x="7839308" y="1688271"/>
                <a:ext cx="638135" cy="63813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25C77D-F251-4998-9625-987BB6F10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308" y="1688271"/>
                <a:ext cx="638135" cy="63813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51F547A-1122-4019-A2FC-A130EA66979B}"/>
                  </a:ext>
                </a:extLst>
              </p:cNvPr>
              <p:cNvSpPr/>
              <p:nvPr/>
            </p:nvSpPr>
            <p:spPr>
              <a:xfrm>
                <a:off x="9581033" y="1619094"/>
                <a:ext cx="930650" cy="930650"/>
              </a:xfrm>
              <a:prstGeom prst="ellipse">
                <a:avLst/>
              </a:prstGeom>
              <a:solidFill>
                <a:srgbClr val="FFF2CC"/>
              </a:solidFill>
              <a:ln w="38100">
                <a:solidFill>
                  <a:srgbClr val="E6A9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51F547A-1122-4019-A2FC-A130EA669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033" y="1619094"/>
                <a:ext cx="930650" cy="93065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E6A94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EB5E69F-91A1-4E17-94C1-C3B57C9218A3}"/>
                  </a:ext>
                </a:extLst>
              </p:cNvPr>
              <p:cNvSpPr/>
              <p:nvPr/>
            </p:nvSpPr>
            <p:spPr>
              <a:xfrm>
                <a:off x="5805069" y="1590382"/>
                <a:ext cx="930650" cy="930650"/>
              </a:xfrm>
              <a:prstGeom prst="ellipse">
                <a:avLst/>
              </a:prstGeom>
              <a:solidFill>
                <a:srgbClr val="E2F0D9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EB5E69F-91A1-4E17-94C1-C3B57C9218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069" y="1590382"/>
                <a:ext cx="930650" cy="93065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F2A52-7448-41B6-A8D7-F3D536FC998B}"/>
              </a:ext>
            </a:extLst>
          </p:cNvPr>
          <p:cNvGrpSpPr/>
          <p:nvPr/>
        </p:nvGrpSpPr>
        <p:grpSpPr>
          <a:xfrm>
            <a:off x="6781642" y="1912876"/>
            <a:ext cx="1011743" cy="222857"/>
            <a:chOff x="3878146" y="3433111"/>
            <a:chExt cx="3117896" cy="686780"/>
          </a:xfrm>
        </p:grpSpPr>
        <p:cxnSp>
          <p:nvCxnSpPr>
            <p:cNvPr id="12" name="Connector: Curved 44">
              <a:extLst>
                <a:ext uri="{FF2B5EF4-FFF2-40B4-BE49-F238E27FC236}">
                  <a16:creationId xmlns:a16="http://schemas.microsoft.com/office/drawing/2014/main" id="{E0D52F9C-0B7A-41A3-9367-8191F7711A6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422738" y="1888519"/>
              <a:ext cx="28712" cy="3117896"/>
            </a:xfrm>
            <a:prstGeom prst="curvedConnector3">
              <a:avLst>
                <a:gd name="adj1" fmla="val 1370866"/>
              </a:avLst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Curved 23">
              <a:extLst>
                <a:ext uri="{FF2B5EF4-FFF2-40B4-BE49-F238E27FC236}">
                  <a16:creationId xmlns:a16="http://schemas.microsoft.com/office/drawing/2014/main" id="{49420108-7DDC-49C7-8C23-27806BF42AB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422738" y="2546587"/>
              <a:ext cx="28712" cy="3117896"/>
            </a:xfrm>
            <a:prstGeom prst="curvedConnector3">
              <a:avLst>
                <a:gd name="adj1" fmla="val 1370866"/>
              </a:avLst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7230B2-362A-4F4F-969E-AF8E93058BEC}"/>
              </a:ext>
            </a:extLst>
          </p:cNvPr>
          <p:cNvGrpSpPr/>
          <p:nvPr/>
        </p:nvGrpSpPr>
        <p:grpSpPr>
          <a:xfrm>
            <a:off x="8526361" y="1928069"/>
            <a:ext cx="1011743" cy="222857"/>
            <a:chOff x="3878146" y="3433111"/>
            <a:chExt cx="3117896" cy="686780"/>
          </a:xfrm>
        </p:grpSpPr>
        <p:cxnSp>
          <p:nvCxnSpPr>
            <p:cNvPr id="15" name="Connector: Curved 44">
              <a:extLst>
                <a:ext uri="{FF2B5EF4-FFF2-40B4-BE49-F238E27FC236}">
                  <a16:creationId xmlns:a16="http://schemas.microsoft.com/office/drawing/2014/main" id="{2096B518-F173-4BCC-806A-0FEE1847799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422738" y="1888519"/>
              <a:ext cx="28712" cy="3117896"/>
            </a:xfrm>
            <a:prstGeom prst="curvedConnector3">
              <a:avLst>
                <a:gd name="adj1" fmla="val 1370866"/>
              </a:avLst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Curved 23">
              <a:extLst>
                <a:ext uri="{FF2B5EF4-FFF2-40B4-BE49-F238E27FC236}">
                  <a16:creationId xmlns:a16="http://schemas.microsoft.com/office/drawing/2014/main" id="{22F6548A-4F1F-4208-9DB0-21C08727ED8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422738" y="2546587"/>
              <a:ext cx="28712" cy="3117896"/>
            </a:xfrm>
            <a:prstGeom prst="curvedConnector3">
              <a:avLst>
                <a:gd name="adj1" fmla="val 1370866"/>
              </a:avLst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7A2DFF-D939-43F0-811B-7184FEE1DD5D}"/>
                  </a:ext>
                </a:extLst>
              </p:cNvPr>
              <p:cNvSpPr txBox="1"/>
              <p:nvPr/>
            </p:nvSpPr>
            <p:spPr>
              <a:xfrm>
                <a:off x="6941681" y="1884064"/>
                <a:ext cx="6916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7A2DFF-D939-43F0-811B-7184FEE1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681" y="1884064"/>
                <a:ext cx="691664" cy="276999"/>
              </a:xfrm>
              <a:prstGeom prst="rect">
                <a:avLst/>
              </a:prstGeom>
              <a:blipFill>
                <a:blip r:embed="rId6"/>
                <a:stretch>
                  <a:fillRect l="-6195" r="-6195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B5F26C-0AF9-48EB-BAB3-4EA39B7B3022}"/>
                  </a:ext>
                </a:extLst>
              </p:cNvPr>
              <p:cNvSpPr txBox="1"/>
              <p:nvPr/>
            </p:nvSpPr>
            <p:spPr>
              <a:xfrm>
                <a:off x="8696347" y="1884063"/>
                <a:ext cx="7205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B5F26C-0AF9-48EB-BAB3-4EA39B7B3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347" y="1884063"/>
                <a:ext cx="720518" cy="276999"/>
              </a:xfrm>
              <a:prstGeom prst="rect">
                <a:avLst/>
              </a:prstGeom>
              <a:blipFill>
                <a:blip r:embed="rId7"/>
                <a:stretch>
                  <a:fillRect l="-7627" r="-762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362DA5C-4B04-4C2D-A9FC-7F164EA673BB}"/>
              </a:ext>
            </a:extLst>
          </p:cNvPr>
          <p:cNvGrpSpPr/>
          <p:nvPr/>
        </p:nvGrpSpPr>
        <p:grpSpPr>
          <a:xfrm>
            <a:off x="8478792" y="956022"/>
            <a:ext cx="3022672" cy="748830"/>
            <a:chOff x="6315779" y="1242672"/>
            <a:chExt cx="3022672" cy="74883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070B557-2FB3-4B91-B1CF-AE5F0CA9120D}"/>
                </a:ext>
              </a:extLst>
            </p:cNvPr>
            <p:cNvGrpSpPr/>
            <p:nvPr/>
          </p:nvGrpSpPr>
          <p:grpSpPr>
            <a:xfrm>
              <a:off x="6315779" y="1530848"/>
              <a:ext cx="1222736" cy="460654"/>
              <a:chOff x="9344642" y="1107655"/>
              <a:chExt cx="1222736" cy="46065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A6184D-161E-40D8-B229-F0302AE437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906"/>
              <a:stretch/>
            </p:blipFill>
            <p:spPr>
              <a:xfrm rot="19864963">
                <a:off x="9344642" y="1107655"/>
                <a:ext cx="1222736" cy="311009"/>
              </a:xfrm>
              <a:prstGeom prst="rect">
                <a:avLst/>
              </a:prstGeom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1463A24-E134-4588-BFE7-9DB0F35B80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20868" y="1449077"/>
                <a:ext cx="201760" cy="119232"/>
              </a:xfrm>
              <a:prstGeom prst="straightConnector1">
                <a:avLst/>
              </a:prstGeom>
              <a:ln w="28575">
                <a:solidFill>
                  <a:srgbClr val="2F528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1B2F433-F579-4161-95CF-183BE3966321}"/>
                    </a:ext>
                  </a:extLst>
                </p:cNvPr>
                <p:cNvSpPr txBox="1"/>
                <p:nvPr/>
              </p:nvSpPr>
              <p:spPr>
                <a:xfrm>
                  <a:off x="7502540" y="1242672"/>
                  <a:ext cx="1835911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 |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1B2F433-F579-4161-95CF-183BE3966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2540" y="1242672"/>
                  <a:ext cx="1835911" cy="390748"/>
                </a:xfrm>
                <a:prstGeom prst="rect">
                  <a:avLst/>
                </a:prstGeom>
                <a:blipFill>
                  <a:blip r:embed="rId9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1512BE-9EC1-478F-BC85-932F416E716C}"/>
              </a:ext>
            </a:extLst>
          </p:cNvPr>
          <p:cNvGrpSpPr/>
          <p:nvPr/>
        </p:nvGrpSpPr>
        <p:grpSpPr>
          <a:xfrm>
            <a:off x="6388156" y="3427884"/>
            <a:ext cx="3764044" cy="2840209"/>
            <a:chOff x="491288" y="3087865"/>
            <a:chExt cx="3764044" cy="28402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52DBDC9-6972-40B6-8A2C-7459AC939566}"/>
                    </a:ext>
                  </a:extLst>
                </p:cNvPr>
                <p:cNvSpPr/>
                <p:nvPr/>
              </p:nvSpPr>
              <p:spPr>
                <a:xfrm>
                  <a:off x="1102514" y="3993064"/>
                  <a:ext cx="2541593" cy="6368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52DBDC9-6972-40B6-8A2C-7459AC939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514" y="3993064"/>
                  <a:ext cx="2541593" cy="63684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C2C8D8A-8B30-4094-A321-D86491CD2164}"/>
                    </a:ext>
                  </a:extLst>
                </p:cNvPr>
                <p:cNvSpPr txBox="1"/>
                <p:nvPr/>
              </p:nvSpPr>
              <p:spPr>
                <a:xfrm>
                  <a:off x="491288" y="3087865"/>
                  <a:ext cx="376404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𝑖𝑆𝑊𝐴𝑃</m:t>
                      </m:r>
                    </m:oMath>
                  </a14:m>
                  <a:r>
                    <a:rPr lang="en-US" sz="20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gate family (conversion)</a:t>
                  </a: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C2C8D8A-8B30-4094-A321-D86491CD21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288" y="3087865"/>
                  <a:ext cx="3764044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6061" r="-972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1EAC02-EB3B-4127-A4D7-F1CDDAAA7A48}"/>
                    </a:ext>
                  </a:extLst>
                </p:cNvPr>
                <p:cNvSpPr txBox="1"/>
                <p:nvPr/>
              </p:nvSpPr>
              <p:spPr>
                <a:xfrm>
                  <a:off x="938334" y="4812512"/>
                  <a:ext cx="3113288" cy="11155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Tx/>
                    <a:buChar char="-"/>
                  </a:pP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Pre-factor smaller by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Tx/>
                    <a:buChar char="-"/>
                  </a:pP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    Gate rate ~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1EAC02-EB3B-4127-A4D7-F1CDDAAA7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334" y="4812512"/>
                  <a:ext cx="3113288" cy="1115562"/>
                </a:xfrm>
                <a:prstGeom prst="rect">
                  <a:avLst/>
                </a:prstGeom>
                <a:blipFill>
                  <a:blip r:embed="rId12"/>
                  <a:stretch>
                    <a:fillRect l="-156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A6837B5B-0367-412B-8D0B-872AAAA2A37E}"/>
                    </a:ext>
                  </a:extLst>
                </p:cNvPr>
                <p:cNvSpPr/>
                <p:nvPr/>
              </p:nvSpPr>
              <p:spPr>
                <a:xfrm>
                  <a:off x="1005564" y="3555853"/>
                  <a:ext cx="27354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Drive SNAIL at</a:t>
                  </a:r>
                  <a14:m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A6837B5B-0367-412B-8D0B-872AAAA2A3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564" y="3555853"/>
                  <a:ext cx="273549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78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91A29-4035-4ABC-B798-6F62FDA7FB88}"/>
              </a:ext>
            </a:extLst>
          </p:cNvPr>
          <p:cNvCxnSpPr/>
          <p:nvPr/>
        </p:nvCxnSpPr>
        <p:spPr>
          <a:xfrm>
            <a:off x="4540469" y="1241894"/>
            <a:ext cx="0" cy="511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2C992D-E6C1-4FBE-A666-34EE22739D62}"/>
              </a:ext>
            </a:extLst>
          </p:cNvPr>
          <p:cNvGrpSpPr/>
          <p:nvPr/>
        </p:nvGrpSpPr>
        <p:grpSpPr>
          <a:xfrm>
            <a:off x="11944" y="862450"/>
            <a:ext cx="3376736" cy="5996178"/>
            <a:chOff x="7940569" y="902975"/>
            <a:chExt cx="3376736" cy="599617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0EEB7A-4D7C-466C-A5EA-E664DBDEE734}"/>
                </a:ext>
              </a:extLst>
            </p:cNvPr>
            <p:cNvSpPr txBox="1"/>
            <p:nvPr/>
          </p:nvSpPr>
          <p:spPr>
            <a:xfrm>
              <a:off x="9599302" y="902975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SNAIL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8FF5BC0-1C6B-409B-AF77-578018BD2F4B}"/>
                </a:ext>
              </a:extLst>
            </p:cNvPr>
            <p:cNvGrpSpPr/>
            <p:nvPr/>
          </p:nvGrpSpPr>
          <p:grpSpPr>
            <a:xfrm>
              <a:off x="9628937" y="2506450"/>
              <a:ext cx="668814" cy="1257186"/>
              <a:chOff x="5652051" y="4394682"/>
              <a:chExt cx="503961" cy="957263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853E79B-9A66-4B1F-8C4E-C5CFBD50A9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12598" y="5227805"/>
                <a:ext cx="1" cy="1241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4583C23-46F8-47F1-A6AC-1CB431D6F776}"/>
                  </a:ext>
                </a:extLst>
              </p:cNvPr>
              <p:cNvGrpSpPr/>
              <p:nvPr/>
            </p:nvGrpSpPr>
            <p:grpSpPr>
              <a:xfrm>
                <a:off x="5652051" y="4483748"/>
                <a:ext cx="503961" cy="755002"/>
                <a:chOff x="5652051" y="4483748"/>
                <a:chExt cx="503961" cy="755002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2655787-F8C1-4883-A7ED-C6243891AC2C}"/>
                    </a:ext>
                  </a:extLst>
                </p:cNvPr>
                <p:cNvSpPr/>
                <p:nvPr/>
              </p:nvSpPr>
              <p:spPr>
                <a:xfrm>
                  <a:off x="5729196" y="4483748"/>
                  <a:ext cx="366804" cy="75500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6015E0A0-2CCC-4B8B-9272-90BEB10DA594}"/>
                    </a:ext>
                  </a:extLst>
                </p:cNvPr>
                <p:cNvGrpSpPr/>
                <p:nvPr/>
              </p:nvGrpSpPr>
              <p:grpSpPr>
                <a:xfrm>
                  <a:off x="5652051" y="4564997"/>
                  <a:ext cx="154290" cy="153651"/>
                  <a:chOff x="8275580" y="4570463"/>
                  <a:chExt cx="154290" cy="153651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E24A9D87-D9EF-4705-B7BA-18806FADB954}"/>
                      </a:ext>
                    </a:extLst>
                  </p:cNvPr>
                  <p:cNvSpPr/>
                  <p:nvPr/>
                </p:nvSpPr>
                <p:spPr>
                  <a:xfrm>
                    <a:off x="8275581" y="4570463"/>
                    <a:ext cx="154289" cy="15365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B564160A-63D2-44A1-B05C-500917BDE158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8275900" y="4570143"/>
                    <a:ext cx="153650" cy="154289"/>
                    <a:chOff x="2670914" y="3000933"/>
                    <a:chExt cx="153650" cy="154289"/>
                  </a:xfrm>
                </p:grpSpPr>
                <p:sp>
                  <p:nvSpPr>
                    <p:cNvPr id="83" name="Line 27">
                      <a:extLst>
                        <a:ext uri="{FF2B5EF4-FFF2-40B4-BE49-F238E27FC236}">
                          <a16:creationId xmlns:a16="http://schemas.microsoft.com/office/drawing/2014/main" id="{CE7003C8-2B1A-4A72-890B-625F931303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84" name="Line 28">
                      <a:extLst>
                        <a:ext uri="{FF2B5EF4-FFF2-40B4-BE49-F238E27FC236}">
                          <a16:creationId xmlns:a16="http://schemas.microsoft.com/office/drawing/2014/main" id="{CC1129CC-EB93-451C-B974-70E7FC8393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3B1F15D2-0C62-48E2-A1B2-F3334761257E}"/>
                    </a:ext>
                  </a:extLst>
                </p:cNvPr>
                <p:cNvGrpSpPr/>
                <p:nvPr/>
              </p:nvGrpSpPr>
              <p:grpSpPr>
                <a:xfrm>
                  <a:off x="5652051" y="4782827"/>
                  <a:ext cx="154290" cy="153651"/>
                  <a:chOff x="8275580" y="4570463"/>
                  <a:chExt cx="154290" cy="153651"/>
                </a:xfrm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7D455118-F2F3-4301-B424-D279999A8FD7}"/>
                      </a:ext>
                    </a:extLst>
                  </p:cNvPr>
                  <p:cNvSpPr/>
                  <p:nvPr/>
                </p:nvSpPr>
                <p:spPr>
                  <a:xfrm>
                    <a:off x="8275581" y="4570463"/>
                    <a:ext cx="154289" cy="15365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CE58BD99-3F7B-499D-A8D5-31E1754973D6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8275900" y="4570143"/>
                    <a:ext cx="153650" cy="154289"/>
                    <a:chOff x="2670914" y="3000933"/>
                    <a:chExt cx="153650" cy="154289"/>
                  </a:xfrm>
                </p:grpSpPr>
                <p:sp>
                  <p:nvSpPr>
                    <p:cNvPr id="79" name="Line 27">
                      <a:extLst>
                        <a:ext uri="{FF2B5EF4-FFF2-40B4-BE49-F238E27FC236}">
                          <a16:creationId xmlns:a16="http://schemas.microsoft.com/office/drawing/2014/main" id="{DD74A3EF-983B-45C0-A8EE-2C8AFDE971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80" name="Line 28">
                      <a:extLst>
                        <a:ext uri="{FF2B5EF4-FFF2-40B4-BE49-F238E27FC236}">
                          <a16:creationId xmlns:a16="http://schemas.microsoft.com/office/drawing/2014/main" id="{3A5D3C58-99FF-4031-A9C5-B942B98ABD1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C07B08C-F425-4D5A-9522-6C98B97CAD5F}"/>
                    </a:ext>
                  </a:extLst>
                </p:cNvPr>
                <p:cNvGrpSpPr/>
                <p:nvPr/>
              </p:nvGrpSpPr>
              <p:grpSpPr>
                <a:xfrm>
                  <a:off x="5652051" y="5000657"/>
                  <a:ext cx="154290" cy="153651"/>
                  <a:chOff x="8275580" y="4570463"/>
                  <a:chExt cx="154290" cy="153651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8FB59E9A-4880-4F27-A1B2-6A06AFD7D2AE}"/>
                      </a:ext>
                    </a:extLst>
                  </p:cNvPr>
                  <p:cNvSpPr/>
                  <p:nvPr/>
                </p:nvSpPr>
                <p:spPr>
                  <a:xfrm>
                    <a:off x="8275581" y="4570463"/>
                    <a:ext cx="154289" cy="15365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FAF8BC7E-0CC1-492A-B9F9-CA4F892EBF42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8275900" y="4570143"/>
                    <a:ext cx="153650" cy="154289"/>
                    <a:chOff x="2670914" y="3000933"/>
                    <a:chExt cx="153650" cy="154289"/>
                  </a:xfrm>
                </p:grpSpPr>
                <p:sp>
                  <p:nvSpPr>
                    <p:cNvPr id="75" name="Line 27">
                      <a:extLst>
                        <a:ext uri="{FF2B5EF4-FFF2-40B4-BE49-F238E27FC236}">
                          <a16:creationId xmlns:a16="http://schemas.microsoft.com/office/drawing/2014/main" id="{3C98B92B-7E81-4856-A9EC-0D4AA513EB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76" name="Line 28">
                      <a:extLst>
                        <a:ext uri="{FF2B5EF4-FFF2-40B4-BE49-F238E27FC236}">
                          <a16:creationId xmlns:a16="http://schemas.microsoft.com/office/drawing/2014/main" id="{73BD2B3A-A113-4DB8-A01E-D0216C70A1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8F723F0-254B-4A8E-84D9-89AC7C51B350}"/>
                    </a:ext>
                  </a:extLst>
                </p:cNvPr>
                <p:cNvGrpSpPr/>
                <p:nvPr/>
              </p:nvGrpSpPr>
              <p:grpSpPr>
                <a:xfrm>
                  <a:off x="6039163" y="4801469"/>
                  <a:ext cx="116849" cy="116365"/>
                  <a:chOff x="8275580" y="4570463"/>
                  <a:chExt cx="154290" cy="153651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7E1C751D-BB84-4763-9AA3-F5F62362C7B6}"/>
                      </a:ext>
                    </a:extLst>
                  </p:cNvPr>
                  <p:cNvSpPr/>
                  <p:nvPr/>
                </p:nvSpPr>
                <p:spPr>
                  <a:xfrm>
                    <a:off x="8275581" y="4570463"/>
                    <a:ext cx="154289" cy="15365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545B269C-7FB8-4981-93D2-022D1D977C8F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8275900" y="4570143"/>
                    <a:ext cx="153650" cy="154289"/>
                    <a:chOff x="2670914" y="3000933"/>
                    <a:chExt cx="153650" cy="154289"/>
                  </a:xfrm>
                </p:grpSpPr>
                <p:sp>
                  <p:nvSpPr>
                    <p:cNvPr id="71" name="Line 27">
                      <a:extLst>
                        <a:ext uri="{FF2B5EF4-FFF2-40B4-BE49-F238E27FC236}">
                          <a16:creationId xmlns:a16="http://schemas.microsoft.com/office/drawing/2014/main" id="{6AD00591-89ED-4C0D-A4C2-D140AC18129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72" name="Line 28">
                      <a:extLst>
                        <a:ext uri="{FF2B5EF4-FFF2-40B4-BE49-F238E27FC236}">
                          <a16:creationId xmlns:a16="http://schemas.microsoft.com/office/drawing/2014/main" id="{DE200E7F-640C-4D2E-A63F-65E8BB03E0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70594" y="3001253"/>
                      <a:ext cx="154289" cy="1536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</p:grp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9DC8049-3149-4C7C-B938-63D0860441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10171" y="4394682"/>
                <a:ext cx="1" cy="797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3B37D20-E133-41B0-B0EC-66C026206107}"/>
                    </a:ext>
                  </a:extLst>
                </p:cNvPr>
                <p:cNvSpPr txBox="1"/>
                <p:nvPr/>
              </p:nvSpPr>
              <p:spPr>
                <a:xfrm>
                  <a:off x="10412603" y="2933128"/>
                  <a:ext cx="336695" cy="3952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3B37D20-E133-41B0-B0EC-66C026206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2603" y="2933128"/>
                  <a:ext cx="336695" cy="395236"/>
                </a:xfrm>
                <a:prstGeom prst="rect">
                  <a:avLst/>
                </a:prstGeom>
                <a:blipFill>
                  <a:blip r:embed="rId14"/>
                  <a:stretch>
                    <a:fillRect l="-21429" r="-1428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B9D5966-F9D1-425D-A739-1B9541BB97B2}"/>
                    </a:ext>
                  </a:extLst>
                </p:cNvPr>
                <p:cNvSpPr/>
                <p:nvPr/>
              </p:nvSpPr>
              <p:spPr>
                <a:xfrm>
                  <a:off x="8945085" y="1468171"/>
                  <a:ext cx="2268057" cy="4596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𝑁𝐿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ℏ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†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B9D5966-F9D1-425D-A739-1B9541BB97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5085" y="1468171"/>
                  <a:ext cx="2268057" cy="459678"/>
                </a:xfrm>
                <a:prstGeom prst="rect">
                  <a:avLst/>
                </a:prstGeom>
                <a:blipFill>
                  <a:blip r:embed="rId1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F0544F7-722C-40BA-9D84-3458EDFA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9041374" y="4531736"/>
              <a:ext cx="1900290" cy="1427641"/>
            </a:xfrm>
            <a:prstGeom prst="rect">
              <a:avLst/>
            </a:prstGeom>
            <a:ln w="38100"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D3E653A-29C7-402D-A246-D796CFE4C230}"/>
                    </a:ext>
                  </a:extLst>
                </p:cNvPr>
                <p:cNvSpPr txBox="1"/>
                <p:nvPr/>
              </p:nvSpPr>
              <p:spPr>
                <a:xfrm>
                  <a:off x="8789555" y="2852156"/>
                  <a:ext cx="336695" cy="3952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D3E653A-29C7-402D-A246-D796CFE4C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9555" y="2852156"/>
                  <a:ext cx="336695" cy="395236"/>
                </a:xfrm>
                <a:prstGeom prst="rect">
                  <a:avLst/>
                </a:prstGeom>
                <a:blipFill>
                  <a:blip r:embed="rId18"/>
                  <a:stretch>
                    <a:fillRect l="-30909" r="-61818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C08D184-95CE-4C39-99C8-6516FC4D1831}"/>
                </a:ext>
              </a:extLst>
            </p:cNvPr>
            <p:cNvCxnSpPr/>
            <p:nvPr/>
          </p:nvCxnSpPr>
          <p:spPr>
            <a:xfrm>
              <a:off x="9306100" y="3109480"/>
              <a:ext cx="2252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50380C4-62A5-4E01-88A0-C4AA3AA2A9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6100" y="2848576"/>
              <a:ext cx="225211" cy="2539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91949F1-FE15-415A-AFB8-C9A3C7B66C7D}"/>
                </a:ext>
              </a:extLst>
            </p:cNvPr>
            <p:cNvCxnSpPr>
              <a:cxnSpLocks/>
            </p:cNvCxnSpPr>
            <p:nvPr/>
          </p:nvCxnSpPr>
          <p:spPr>
            <a:xfrm>
              <a:off x="9310894" y="3095632"/>
              <a:ext cx="203192" cy="2547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59666A1-1312-4051-8C2D-A89E053C39A5}"/>
                    </a:ext>
                  </a:extLst>
                </p:cNvPr>
                <p:cNvSpPr txBox="1"/>
                <p:nvPr/>
              </p:nvSpPr>
              <p:spPr>
                <a:xfrm>
                  <a:off x="10644909" y="4967660"/>
                  <a:ext cx="336695" cy="3952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59666A1-1312-4051-8C2D-A89E053C3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4909" y="4967660"/>
                  <a:ext cx="336695" cy="395236"/>
                </a:xfrm>
                <a:prstGeom prst="rect">
                  <a:avLst/>
                </a:prstGeom>
                <a:blipFill>
                  <a:blip r:embed="rId19"/>
                  <a:stretch>
                    <a:fillRect l="-23636" r="-14545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5043E9B-F77D-4430-9CBF-C9ADA9311E5A}"/>
                    </a:ext>
                  </a:extLst>
                </p:cNvPr>
                <p:cNvSpPr txBox="1"/>
                <p:nvPr/>
              </p:nvSpPr>
              <p:spPr>
                <a:xfrm>
                  <a:off x="8599592" y="5008821"/>
                  <a:ext cx="336695" cy="3952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5043E9B-F77D-4430-9CBF-C9ADA9311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592" y="5008821"/>
                  <a:ext cx="336695" cy="395236"/>
                </a:xfrm>
                <a:prstGeom prst="rect">
                  <a:avLst/>
                </a:prstGeom>
                <a:blipFill>
                  <a:blip r:embed="rId20"/>
                  <a:stretch>
                    <a:fillRect l="-30909" r="-61818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ED38DBC-F3C3-4841-8767-A069A382324E}"/>
                </a:ext>
              </a:extLst>
            </p:cNvPr>
            <p:cNvCxnSpPr/>
            <p:nvPr/>
          </p:nvCxnSpPr>
          <p:spPr>
            <a:xfrm>
              <a:off x="9138821" y="5269251"/>
              <a:ext cx="22521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3C46091-0726-43DA-9BF2-00F94840A7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1983" y="5165278"/>
              <a:ext cx="232049" cy="10397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4C9A683-CF47-458A-816C-48970EA630B9}"/>
                </a:ext>
              </a:extLst>
            </p:cNvPr>
            <p:cNvCxnSpPr>
              <a:cxnSpLocks/>
            </p:cNvCxnSpPr>
            <p:nvPr/>
          </p:nvCxnSpPr>
          <p:spPr>
            <a:xfrm>
              <a:off x="9132033" y="5263830"/>
              <a:ext cx="231999" cy="9906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257150C-5D05-41D2-AA9C-0B3A3E1BC823}"/>
                </a:ext>
              </a:extLst>
            </p:cNvPr>
            <p:cNvSpPr/>
            <p:nvPr/>
          </p:nvSpPr>
          <p:spPr>
            <a:xfrm>
              <a:off x="7940569" y="6622154"/>
              <a:ext cx="33767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Frattini, et al.,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APL 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(2017)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3200DCF-34F4-4547-9D35-0EDC5DFE9D7F}"/>
              </a:ext>
            </a:extLst>
          </p:cNvPr>
          <p:cNvSpPr txBox="1"/>
          <p:nvPr/>
        </p:nvSpPr>
        <p:spPr>
          <a:xfrm>
            <a:off x="8270178" y="6491842"/>
            <a:ext cx="405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Zhou, et al., </a:t>
            </a:r>
            <a:r>
              <a:rPr lang="en-US" sz="2000" b="1" dirty="0"/>
              <a:t>arXiv:2109.06848 </a:t>
            </a:r>
            <a:r>
              <a:rPr lang="en-US" sz="2000" dirty="0"/>
              <a:t>(2021)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47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2991F64-0D33-453F-B69F-7B455474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235" y="1612457"/>
            <a:ext cx="4966376" cy="3002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48800-84A5-4CB7-8725-CB3BAFED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533"/>
          </a:xfrm>
        </p:spPr>
        <p:txBody>
          <a:bodyPr/>
          <a:lstStyle/>
          <a:p>
            <a:r>
              <a:rPr lang="en-US" dirty="0"/>
              <a:t>Lets start with a four-</a:t>
            </a:r>
            <a:r>
              <a:rPr lang="en-US" dirty="0" err="1"/>
              <a:t>transmon</a:t>
            </a:r>
            <a:r>
              <a:rPr lang="en-US" dirty="0"/>
              <a:t> machine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96BCDB-7D16-4DD0-84E4-054BB1ED0F6B}"/>
              </a:ext>
            </a:extLst>
          </p:cNvPr>
          <p:cNvGrpSpPr/>
          <p:nvPr/>
        </p:nvGrpSpPr>
        <p:grpSpPr>
          <a:xfrm>
            <a:off x="9546" y="1773902"/>
            <a:ext cx="3136558" cy="2597429"/>
            <a:chOff x="747583" y="1072733"/>
            <a:chExt cx="3136558" cy="259742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3E9EF6D-E965-4C35-925D-2A1CEFF60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25" t="15343" r="24581" b="5292"/>
            <a:stretch/>
          </p:blipFill>
          <p:spPr>
            <a:xfrm>
              <a:off x="908972" y="1287198"/>
              <a:ext cx="2711389" cy="238296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26B850-83A3-46F5-A06A-772D578C65B4}"/>
                </a:ext>
              </a:extLst>
            </p:cNvPr>
            <p:cNvSpPr/>
            <p:nvPr/>
          </p:nvSpPr>
          <p:spPr>
            <a:xfrm>
              <a:off x="747583" y="1471713"/>
              <a:ext cx="364525" cy="165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3E98A5D-7305-487E-A382-A9B26876AEF1}"/>
                </a:ext>
              </a:extLst>
            </p:cNvPr>
            <p:cNvSpPr/>
            <p:nvPr/>
          </p:nvSpPr>
          <p:spPr>
            <a:xfrm rot="1143696">
              <a:off x="754831" y="3220819"/>
              <a:ext cx="364525" cy="164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BE7B7A9-1ECE-43A7-A487-4C6908B602F0}"/>
                </a:ext>
              </a:extLst>
            </p:cNvPr>
            <p:cNvSpPr/>
            <p:nvPr/>
          </p:nvSpPr>
          <p:spPr>
            <a:xfrm>
              <a:off x="3519616" y="1487153"/>
              <a:ext cx="364525" cy="165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9CDF68A-6268-4F45-997D-232DFCF5BC2F}"/>
                </a:ext>
              </a:extLst>
            </p:cNvPr>
            <p:cNvSpPr/>
            <p:nvPr/>
          </p:nvSpPr>
          <p:spPr>
            <a:xfrm rot="20114817">
              <a:off x="3507915" y="3278594"/>
              <a:ext cx="364525" cy="165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509C6D-A210-402E-8015-6319C162269F}"/>
                </a:ext>
              </a:extLst>
            </p:cNvPr>
            <p:cNvSpPr/>
            <p:nvPr/>
          </p:nvSpPr>
          <p:spPr>
            <a:xfrm>
              <a:off x="1567340" y="1876797"/>
              <a:ext cx="1426072" cy="1424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419FA69-BE44-4974-A34D-AB92108A6ACE}"/>
                </a:ext>
              </a:extLst>
            </p:cNvPr>
            <p:cNvGrpSpPr/>
            <p:nvPr/>
          </p:nvGrpSpPr>
          <p:grpSpPr>
            <a:xfrm>
              <a:off x="1254997" y="1636183"/>
              <a:ext cx="2121731" cy="1755038"/>
              <a:chOff x="883894" y="1575160"/>
              <a:chExt cx="2121731" cy="175503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63A1249-8A1B-4F1A-8D23-57E2BCD12987}"/>
                  </a:ext>
                </a:extLst>
              </p:cNvPr>
              <p:cNvGrpSpPr/>
              <p:nvPr/>
            </p:nvGrpSpPr>
            <p:grpSpPr>
              <a:xfrm>
                <a:off x="1178104" y="1575160"/>
                <a:ext cx="1548428" cy="63552"/>
                <a:chOff x="6966994" y="4714310"/>
                <a:chExt cx="3117896" cy="214340"/>
              </a:xfrm>
            </p:grpSpPr>
            <p:cxnSp>
              <p:nvCxnSpPr>
                <p:cNvPr id="59" name="Connector: Curved 44">
                  <a:extLst>
                    <a:ext uri="{FF2B5EF4-FFF2-40B4-BE49-F238E27FC236}">
                      <a16:creationId xmlns:a16="http://schemas.microsoft.com/office/drawing/2014/main" id="{F09ACE23-35DD-4137-80A8-1931BAD73E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or: Curved 23">
                  <a:extLst>
                    <a:ext uri="{FF2B5EF4-FFF2-40B4-BE49-F238E27FC236}">
                      <a16:creationId xmlns:a16="http://schemas.microsoft.com/office/drawing/2014/main" id="{5604164D-CE98-4879-80E6-AAFA6A6BDA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6" y="3355346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6998EDD-9343-43D8-9A9A-541B50DB5A71}"/>
                  </a:ext>
                </a:extLst>
              </p:cNvPr>
              <p:cNvGrpSpPr/>
              <p:nvPr/>
            </p:nvGrpSpPr>
            <p:grpSpPr>
              <a:xfrm>
                <a:off x="1178103" y="3266646"/>
                <a:ext cx="1548428" cy="63552"/>
                <a:chOff x="6966994" y="4714310"/>
                <a:chExt cx="3117896" cy="214340"/>
              </a:xfrm>
            </p:grpSpPr>
            <p:cxnSp>
              <p:nvCxnSpPr>
                <p:cNvPr id="57" name="Connector: Curved 44">
                  <a:extLst>
                    <a:ext uri="{FF2B5EF4-FFF2-40B4-BE49-F238E27FC236}">
                      <a16:creationId xmlns:a16="http://schemas.microsoft.com/office/drawing/2014/main" id="{0633D0B4-1CFD-443F-9D88-C63A4B455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or: Curved 23">
                  <a:extLst>
                    <a:ext uri="{FF2B5EF4-FFF2-40B4-BE49-F238E27FC236}">
                      <a16:creationId xmlns:a16="http://schemas.microsoft.com/office/drawing/2014/main" id="{D905748F-DADF-4704-BFD4-F3EED8192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6" y="3355346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03F324E-6CDE-403D-92C0-2795DFB2FD2E}"/>
                  </a:ext>
                </a:extLst>
              </p:cNvPr>
              <p:cNvGrpSpPr/>
              <p:nvPr/>
            </p:nvGrpSpPr>
            <p:grpSpPr>
              <a:xfrm rot="5400000">
                <a:off x="351713" y="2443890"/>
                <a:ext cx="1262872" cy="63552"/>
                <a:chOff x="6966994" y="4714310"/>
                <a:chExt cx="3117896" cy="214340"/>
              </a:xfrm>
            </p:grpSpPr>
            <p:cxnSp>
              <p:nvCxnSpPr>
                <p:cNvPr id="55" name="Connector: Curved 44">
                  <a:extLst>
                    <a:ext uri="{FF2B5EF4-FFF2-40B4-BE49-F238E27FC236}">
                      <a16:creationId xmlns:a16="http://schemas.microsoft.com/office/drawing/2014/main" id="{4442859C-77FF-401E-94F3-828426560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or: Curved 23">
                  <a:extLst>
                    <a:ext uri="{FF2B5EF4-FFF2-40B4-BE49-F238E27FC236}">
                      <a16:creationId xmlns:a16="http://schemas.microsoft.com/office/drawing/2014/main" id="{3B8A8C37-902A-4C56-BC6C-62E05AC53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6" y="3355346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916BD44-C387-444C-9975-58DFD93D9DE3}"/>
                  </a:ext>
                </a:extLst>
              </p:cNvPr>
              <p:cNvGrpSpPr/>
              <p:nvPr/>
            </p:nvGrpSpPr>
            <p:grpSpPr>
              <a:xfrm rot="5400000">
                <a:off x="2292432" y="2443890"/>
                <a:ext cx="1262872" cy="63552"/>
                <a:chOff x="6966994" y="4714310"/>
                <a:chExt cx="3117896" cy="214340"/>
              </a:xfrm>
            </p:grpSpPr>
            <p:cxnSp>
              <p:nvCxnSpPr>
                <p:cNvPr id="53" name="Connector: Curved 44">
                  <a:extLst>
                    <a:ext uri="{FF2B5EF4-FFF2-40B4-BE49-F238E27FC236}">
                      <a16:creationId xmlns:a16="http://schemas.microsoft.com/office/drawing/2014/main" id="{D424C788-C103-46CC-BA5E-5D9F2920A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or: Curved 23">
                  <a:extLst>
                    <a:ext uri="{FF2B5EF4-FFF2-40B4-BE49-F238E27FC236}">
                      <a16:creationId xmlns:a16="http://schemas.microsoft.com/office/drawing/2014/main" id="{D23C8879-D1BE-461D-B8A6-7BEE1D987C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6" y="3355346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8551749-003E-4AAD-9FE2-9353D659BAED}"/>
                  </a:ext>
                </a:extLst>
              </p:cNvPr>
              <p:cNvGrpSpPr/>
              <p:nvPr/>
            </p:nvGrpSpPr>
            <p:grpSpPr>
              <a:xfrm rot="2444906">
                <a:off x="1059213" y="2450774"/>
                <a:ext cx="1946412" cy="63552"/>
                <a:chOff x="6966993" y="4714310"/>
                <a:chExt cx="3117897" cy="214340"/>
              </a:xfrm>
            </p:grpSpPr>
            <p:cxnSp>
              <p:nvCxnSpPr>
                <p:cNvPr id="51" name="Connector: Curved 44">
                  <a:extLst>
                    <a:ext uri="{FF2B5EF4-FFF2-40B4-BE49-F238E27FC236}">
                      <a16:creationId xmlns:a16="http://schemas.microsoft.com/office/drawing/2014/main" id="{B45C2375-C114-4F9A-B4F2-B83260118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or: Curved 23">
                  <a:extLst>
                    <a:ext uri="{FF2B5EF4-FFF2-40B4-BE49-F238E27FC236}">
                      <a16:creationId xmlns:a16="http://schemas.microsoft.com/office/drawing/2014/main" id="{0759AE21-C1E1-4B1E-9D1D-387502C681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5" y="3355346"/>
                  <a:ext cx="28712" cy="3117895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0EF77A6-8D03-4A28-A4A2-B95FFA9458CC}"/>
                  </a:ext>
                </a:extLst>
              </p:cNvPr>
              <p:cNvGrpSpPr/>
              <p:nvPr/>
            </p:nvGrpSpPr>
            <p:grpSpPr>
              <a:xfrm rot="8294161">
                <a:off x="883894" y="2471622"/>
                <a:ext cx="1946411" cy="63552"/>
                <a:chOff x="6966994" y="4714310"/>
                <a:chExt cx="3117896" cy="214340"/>
              </a:xfrm>
            </p:grpSpPr>
            <p:cxnSp>
              <p:nvCxnSpPr>
                <p:cNvPr id="49" name="Connector: Curved 44">
                  <a:extLst>
                    <a:ext uri="{FF2B5EF4-FFF2-40B4-BE49-F238E27FC236}">
                      <a16:creationId xmlns:a16="http://schemas.microsoft.com/office/drawing/2014/main" id="{97C40E1E-8071-4C07-932F-090F0CADE8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8511586" y="3169718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or: Curved 23">
                  <a:extLst>
                    <a:ext uri="{FF2B5EF4-FFF2-40B4-BE49-F238E27FC236}">
                      <a16:creationId xmlns:a16="http://schemas.microsoft.com/office/drawing/2014/main" id="{4B5A854F-D8A5-4C64-97FA-6F28A3CDD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511586" y="3355346"/>
                  <a:ext cx="28712" cy="3117896"/>
                </a:xfrm>
                <a:prstGeom prst="curvedConnector3">
                  <a:avLst>
                    <a:gd name="adj1" fmla="val 1370866"/>
                  </a:avLst>
                </a:prstGeom>
                <a:ln w="25400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7DACE42-ED34-4A66-B362-1FC921853CBB}"/>
                    </a:ext>
                  </a:extLst>
                </p:cNvPr>
                <p:cNvSpPr txBox="1"/>
                <p:nvPr/>
              </p:nvSpPr>
              <p:spPr>
                <a:xfrm>
                  <a:off x="1481128" y="1072733"/>
                  <a:ext cx="19153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All-to-all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𝑖𝑆𝑊𝐴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7DACE42-ED34-4A66-B362-1FC921853C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128" y="1072733"/>
                  <a:ext cx="191539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866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BE63BD-6C96-4EB1-86C1-27F9162A8F54}"/>
              </a:ext>
            </a:extLst>
          </p:cNvPr>
          <p:cNvSpPr txBox="1"/>
          <p:nvPr/>
        </p:nvSpPr>
        <p:spPr>
          <a:xfrm>
            <a:off x="297209" y="4685696"/>
            <a:ext cx="2627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Single-qubit gates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Qubit-specific readout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F6C815-7C23-493A-A44A-96C6E9BA0554}"/>
              </a:ext>
            </a:extLst>
          </p:cNvPr>
          <p:cNvGrpSpPr/>
          <p:nvPr/>
        </p:nvGrpSpPr>
        <p:grpSpPr>
          <a:xfrm>
            <a:off x="8510255" y="1662712"/>
            <a:ext cx="3426621" cy="2903134"/>
            <a:chOff x="8510255" y="1662712"/>
            <a:chExt cx="3426621" cy="29031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BB6CC9-DCD7-74B7-0B43-F68C9D794786}"/>
                </a:ext>
              </a:extLst>
            </p:cNvPr>
            <p:cNvGrpSpPr/>
            <p:nvPr/>
          </p:nvGrpSpPr>
          <p:grpSpPr>
            <a:xfrm>
              <a:off x="8510255" y="1988366"/>
              <a:ext cx="3315293" cy="2577480"/>
              <a:chOff x="8510255" y="1988366"/>
              <a:chExt cx="3315293" cy="2577480"/>
            </a:xfrm>
          </p:grpSpPr>
          <p:pic>
            <p:nvPicPr>
              <p:cNvPr id="81" name="Picture 80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471AD010-3910-46DB-AB41-A3DA2D417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0255" y="1988366"/>
                <a:ext cx="3315293" cy="2577480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1D77147-D72A-9854-0FF7-96393B58FED5}"/>
                  </a:ext>
                </a:extLst>
              </p:cNvPr>
              <p:cNvGrpSpPr/>
              <p:nvPr/>
            </p:nvGrpSpPr>
            <p:grpSpPr>
              <a:xfrm>
                <a:off x="8666634" y="4151502"/>
                <a:ext cx="773402" cy="362170"/>
                <a:chOff x="8690472" y="5418357"/>
                <a:chExt cx="773402" cy="362170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B6474FA-2082-F14F-3379-6CBD21212F27}"/>
                    </a:ext>
                  </a:extLst>
                </p:cNvPr>
                <p:cNvSpPr txBox="1"/>
                <p:nvPr/>
              </p:nvSpPr>
              <p:spPr>
                <a:xfrm>
                  <a:off x="8690472" y="5418357"/>
                  <a:ext cx="773402" cy="362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1cm</a:t>
                  </a:r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87D84EBD-4D75-7A97-7661-DE2F00A9FE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3138" y="5429811"/>
                  <a:ext cx="362443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6D157C9-1890-4773-AA37-B101EFE94781}"/>
                </a:ext>
              </a:extLst>
            </p:cNvPr>
            <p:cNvSpPr txBox="1"/>
            <p:nvPr/>
          </p:nvSpPr>
          <p:spPr>
            <a:xfrm>
              <a:off x="9278125" y="3277107"/>
              <a:ext cx="1080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SNAIL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D65CE4F-6A8C-4EC9-97B3-D64E964D1083}"/>
                </a:ext>
              </a:extLst>
            </p:cNvPr>
            <p:cNvSpPr txBox="1"/>
            <p:nvPr/>
          </p:nvSpPr>
          <p:spPr>
            <a:xfrm>
              <a:off x="10856097" y="3338659"/>
              <a:ext cx="1080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Q+C (x4)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57A24A6-6287-4520-B0D1-D87B79A9D8DB}"/>
                </a:ext>
              </a:extLst>
            </p:cNvPr>
            <p:cNvSpPr txBox="1"/>
            <p:nvPr/>
          </p:nvSpPr>
          <p:spPr>
            <a:xfrm>
              <a:off x="10139477" y="2323350"/>
              <a:ext cx="958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D765D9-2150-48B3-B444-4D25BCBAD2CE}"/>
                </a:ext>
              </a:extLst>
            </p:cNvPr>
            <p:cNvSpPr txBox="1"/>
            <p:nvPr/>
          </p:nvSpPr>
          <p:spPr>
            <a:xfrm>
              <a:off x="8984298" y="1662712"/>
              <a:ext cx="2274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Rendering of Device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0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2991F64-0D33-453F-B69F-7B455474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250" y="633277"/>
            <a:ext cx="4966376" cy="3002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48800-84A5-4CB7-8725-CB3BAFED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533"/>
          </a:xfrm>
        </p:spPr>
        <p:txBody>
          <a:bodyPr/>
          <a:lstStyle/>
          <a:p>
            <a:r>
              <a:rPr lang="en-US" dirty="0"/>
              <a:t>Module frequency stack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2E1B1-4F68-48A9-99A3-9CBEEFC6AD62}"/>
              </a:ext>
            </a:extLst>
          </p:cNvPr>
          <p:cNvGrpSpPr/>
          <p:nvPr/>
        </p:nvGrpSpPr>
        <p:grpSpPr>
          <a:xfrm>
            <a:off x="299190" y="633278"/>
            <a:ext cx="4363216" cy="3392189"/>
            <a:chOff x="20427445" y="21842185"/>
            <a:chExt cx="7045026" cy="54771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5D57B0-A1FD-4448-9D52-7D772552112D}"/>
                </a:ext>
              </a:extLst>
            </p:cNvPr>
            <p:cNvGrpSpPr/>
            <p:nvPr/>
          </p:nvGrpSpPr>
          <p:grpSpPr>
            <a:xfrm>
              <a:off x="20427445" y="21842185"/>
              <a:ext cx="7045026" cy="5477166"/>
              <a:chOff x="16684316" y="15920898"/>
              <a:chExt cx="7045026" cy="5477166"/>
            </a:xfrm>
          </p:grpSpPr>
          <p:pic>
            <p:nvPicPr>
              <p:cNvPr id="12" name="Picture 11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B5E08CDB-8120-48D7-B909-DBF120AF1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84316" y="15920898"/>
                <a:ext cx="7045026" cy="5477166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6CA99D-50EB-43A3-856A-D1376BE24910}"/>
                  </a:ext>
                </a:extLst>
              </p:cNvPr>
              <p:cNvSpPr txBox="1"/>
              <p:nvPr/>
            </p:nvSpPr>
            <p:spPr>
              <a:xfrm>
                <a:off x="17067279" y="20770970"/>
                <a:ext cx="12487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1cm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0983BB-F9E4-4F20-ACE6-B0C120CFE8F2}"/>
                </a:ext>
              </a:extLst>
            </p:cNvPr>
            <p:cNvCxnSpPr>
              <a:cxnSpLocks/>
            </p:cNvCxnSpPr>
            <p:nvPr/>
          </p:nvCxnSpPr>
          <p:spPr>
            <a:xfrm>
              <a:off x="20976177" y="26710749"/>
              <a:ext cx="58521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C1B0C33-3188-4AF7-9822-9D6F34A99B91}"/>
              </a:ext>
            </a:extLst>
          </p:cNvPr>
          <p:cNvSpPr txBox="1"/>
          <p:nvPr/>
        </p:nvSpPr>
        <p:spPr>
          <a:xfrm>
            <a:off x="1327041" y="2582333"/>
            <a:ext cx="142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0AD76C-0D23-47C1-B49D-7C82EE5CED53}"/>
              </a:ext>
            </a:extLst>
          </p:cNvPr>
          <p:cNvSpPr txBox="1"/>
          <p:nvPr/>
        </p:nvSpPr>
        <p:spPr>
          <a:xfrm>
            <a:off x="3683000" y="2899833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Q+C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F4B532-20FB-49DE-AF1E-5476D3BD166A}"/>
              </a:ext>
            </a:extLst>
          </p:cNvPr>
          <p:cNvSpPr txBox="1"/>
          <p:nvPr/>
        </p:nvSpPr>
        <p:spPr>
          <a:xfrm>
            <a:off x="2143344" y="939907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B3A21-111E-43BD-A94C-D74314B8D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7" y="4150601"/>
            <a:ext cx="11505978" cy="2663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6DA21C-E838-4FD2-9791-84217A9C6FCE}"/>
              </a:ext>
            </a:extLst>
          </p:cNvPr>
          <p:cNvSpPr txBox="1"/>
          <p:nvPr/>
        </p:nvSpPr>
        <p:spPr>
          <a:xfrm>
            <a:off x="10872471" y="6519997"/>
            <a:ext cx="138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3306F-8F05-484D-8B15-6CFADB9F11C1}"/>
              </a:ext>
            </a:extLst>
          </p:cNvPr>
          <p:cNvSpPr txBox="1"/>
          <p:nvPr/>
        </p:nvSpPr>
        <p:spPr>
          <a:xfrm>
            <a:off x="5415062" y="6519997"/>
            <a:ext cx="28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pass filter (2.8 GHz)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7E994-95C7-4FBF-823E-40B45B8FDE47}"/>
              </a:ext>
            </a:extLst>
          </p:cNvPr>
          <p:cNvSpPr txBox="1"/>
          <p:nvPr/>
        </p:nvSpPr>
        <p:spPr>
          <a:xfrm>
            <a:off x="2143344" y="4145516"/>
            <a:ext cx="358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Subharmonic single-qubit gate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CBC85-F0EE-4BF3-A063-D5AE12DD5D70}"/>
              </a:ext>
            </a:extLst>
          </p:cNvPr>
          <p:cNvSpPr txBox="1"/>
          <p:nvPr/>
        </p:nvSpPr>
        <p:spPr>
          <a:xfrm>
            <a:off x="368664" y="4679346"/>
            <a:ext cx="305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two-qubit gate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B83B11-3408-4A0B-96EB-1BE6B2D3001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327043" y="5048678"/>
            <a:ext cx="568806" cy="15755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EBCC03-8DAC-4A53-BF0F-CBC17D618FC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935037" y="4514848"/>
            <a:ext cx="408363" cy="32385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7086A1-2159-4189-998E-96EB6DB81840}"/>
              </a:ext>
            </a:extLst>
          </p:cNvPr>
          <p:cNvGrpSpPr/>
          <p:nvPr/>
        </p:nvGrpSpPr>
        <p:grpSpPr>
          <a:xfrm>
            <a:off x="5259987" y="2764498"/>
            <a:ext cx="3301171" cy="1548630"/>
            <a:chOff x="5259987" y="2764498"/>
            <a:chExt cx="3301171" cy="1548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9A57122-0C37-4A9B-BADF-E7BAFACF533F}"/>
                </a:ext>
              </a:extLst>
            </p:cNvPr>
            <p:cNvGrpSpPr/>
            <p:nvPr/>
          </p:nvGrpSpPr>
          <p:grpSpPr>
            <a:xfrm>
              <a:off x="5854415" y="2764498"/>
              <a:ext cx="2706743" cy="1448781"/>
              <a:chOff x="5237480" y="3126630"/>
              <a:chExt cx="3201670" cy="171369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A743F3-DDB3-4F07-B092-4A0E5968A2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7480" y="4486487"/>
                <a:ext cx="320167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C5DD4D3-CD17-4900-8619-041D57168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9150" y="3126630"/>
                <a:ext cx="0" cy="1387687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9BE8F9E-2BC7-43DD-8C9E-56AEE86FCF8A}"/>
                  </a:ext>
                </a:extLst>
              </p:cNvPr>
              <p:cNvSpPr/>
              <p:nvPr/>
            </p:nvSpPr>
            <p:spPr>
              <a:xfrm>
                <a:off x="6838315" y="4132654"/>
                <a:ext cx="978006" cy="7076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B691B28-F320-4628-A882-C931AA99E18E}"/>
                  </a:ext>
                </a:extLst>
              </p:cNvPr>
              <p:cNvGrpSpPr/>
              <p:nvPr/>
            </p:nvGrpSpPr>
            <p:grpSpPr>
              <a:xfrm>
                <a:off x="6950088" y="4305247"/>
                <a:ext cx="754459" cy="362480"/>
                <a:chOff x="6904567" y="4237249"/>
                <a:chExt cx="754459" cy="362480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2B74AA-BCE9-4A1C-857A-67FA75B84B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4567" y="4241800"/>
                  <a:ext cx="42275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A562186-5905-4A35-AC42-2A9A09EDD1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1496" y="4237249"/>
                  <a:ext cx="347530" cy="3624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1EF996-1915-452A-8EFF-66E8C4AA0812}"/>
                </a:ext>
              </a:extLst>
            </p:cNvPr>
            <p:cNvSpPr txBox="1"/>
            <p:nvPr/>
          </p:nvSpPr>
          <p:spPr>
            <a:xfrm>
              <a:off x="5259987" y="3943796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port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EA9CED9-393C-49CC-8880-87C51AF25381}"/>
              </a:ext>
            </a:extLst>
          </p:cNvPr>
          <p:cNvSpPr txBox="1"/>
          <p:nvPr/>
        </p:nvSpPr>
        <p:spPr>
          <a:xfrm>
            <a:off x="7358469" y="4912023"/>
            <a:ext cx="249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Modes are protected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0C6C7A-AEE2-443F-B583-DB2E97EE7770}"/>
              </a:ext>
            </a:extLst>
          </p:cNvPr>
          <p:cNvCxnSpPr>
            <a:cxnSpLocks/>
          </p:cNvCxnSpPr>
          <p:nvPr/>
        </p:nvCxnSpPr>
        <p:spPr>
          <a:xfrm>
            <a:off x="8456413" y="5250208"/>
            <a:ext cx="104745" cy="23210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38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800-84A5-4CB7-8725-CB3BAFED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"/>
            <a:ext cx="12192000" cy="848533"/>
          </a:xfrm>
        </p:spPr>
        <p:txBody>
          <a:bodyPr/>
          <a:lstStyle/>
          <a:p>
            <a:r>
              <a:rPr lang="en-US" dirty="0"/>
              <a:t>Where QICK comes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B3A21-111E-43BD-A94C-D74314B8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7" y="4150601"/>
            <a:ext cx="11505978" cy="2663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6DA21C-E838-4FD2-9791-84217A9C6FCE}"/>
              </a:ext>
            </a:extLst>
          </p:cNvPr>
          <p:cNvSpPr txBox="1"/>
          <p:nvPr/>
        </p:nvSpPr>
        <p:spPr>
          <a:xfrm>
            <a:off x="10872471" y="6519997"/>
            <a:ext cx="138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3306F-8F05-484D-8B15-6CFADB9F11C1}"/>
              </a:ext>
            </a:extLst>
          </p:cNvPr>
          <p:cNvSpPr txBox="1"/>
          <p:nvPr/>
        </p:nvSpPr>
        <p:spPr>
          <a:xfrm>
            <a:off x="5415062" y="6519997"/>
            <a:ext cx="28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pass filter (2.8 GHz)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7E994-95C7-4FBF-823E-40B45B8FDE47}"/>
              </a:ext>
            </a:extLst>
          </p:cNvPr>
          <p:cNvSpPr txBox="1"/>
          <p:nvPr/>
        </p:nvSpPr>
        <p:spPr>
          <a:xfrm>
            <a:off x="2143344" y="4145516"/>
            <a:ext cx="358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Subharmonic single-qubit gate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CBC85-F0EE-4BF3-A063-D5AE12DD5D70}"/>
              </a:ext>
            </a:extLst>
          </p:cNvPr>
          <p:cNvSpPr txBox="1"/>
          <p:nvPr/>
        </p:nvSpPr>
        <p:spPr>
          <a:xfrm>
            <a:off x="368664" y="4679346"/>
            <a:ext cx="305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Parametric two-qubit gate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B83B11-3408-4A0B-96EB-1BE6B2D3001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327043" y="5048678"/>
            <a:ext cx="568806" cy="15755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EBCC03-8DAC-4A53-BF0F-CBC17D618FC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935037" y="4514848"/>
            <a:ext cx="408363" cy="32385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EA9CED9-393C-49CC-8880-87C51AF25381}"/>
              </a:ext>
            </a:extLst>
          </p:cNvPr>
          <p:cNvSpPr txBox="1"/>
          <p:nvPr/>
        </p:nvSpPr>
        <p:spPr>
          <a:xfrm>
            <a:off x="7358469" y="4912023"/>
            <a:ext cx="249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Modes are protected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0C6C7A-AEE2-443F-B583-DB2E97EE7770}"/>
              </a:ext>
            </a:extLst>
          </p:cNvPr>
          <p:cNvCxnSpPr>
            <a:cxnSpLocks/>
          </p:cNvCxnSpPr>
          <p:nvPr/>
        </p:nvCxnSpPr>
        <p:spPr>
          <a:xfrm>
            <a:off x="8456413" y="5250208"/>
            <a:ext cx="104745" cy="23210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262816-26DD-4D9B-97B6-0B36777D7233}"/>
              </a:ext>
            </a:extLst>
          </p:cNvPr>
          <p:cNvSpPr txBox="1"/>
          <p:nvPr/>
        </p:nvSpPr>
        <p:spPr>
          <a:xfrm>
            <a:off x="559676" y="914400"/>
            <a:ext cx="47521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6 parametric tones below 2.5 GHz</a:t>
            </a:r>
          </a:p>
          <a:p>
            <a:pPr marL="285750" indent="-285750">
              <a:buFontTx/>
              <a:buChar char="-"/>
            </a:pPr>
            <a:r>
              <a:rPr lang="en-US" dirty="0"/>
              <a:t>4 qubit tones either below 2.5 or 3.5-5.5 GHz</a:t>
            </a:r>
          </a:p>
          <a:p>
            <a:pPr marL="285750" indent="-285750">
              <a:buFontTx/>
              <a:buChar char="-"/>
            </a:pPr>
            <a:r>
              <a:rPr lang="en-US" dirty="0"/>
              <a:t>4 cavity tones 6 – 7.5 GHz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FF0000"/>
                </a:solidFill>
              </a:rPr>
              <a:t>Hardware $$ with mixers/gens/AWGs</a:t>
            </a:r>
          </a:p>
          <a:p>
            <a:pPr marL="285750" indent="-285750">
              <a:buFontTx/>
              <a:buChar char="-"/>
            </a:pPr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7030A0"/>
                </a:solidFill>
              </a:rPr>
              <a:t>Phase stability critical!!</a:t>
            </a:r>
          </a:p>
          <a:p>
            <a:pPr marL="285750" indent="-285750">
              <a:buFontTx/>
              <a:buChar char="-"/>
            </a:pPr>
            <a:endParaRPr lang="en-US" sz="2200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200" dirty="0"/>
              <a:t>Implement ZCU 216 + QICK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8CCC17-AD9C-486A-A092-2530F937E115}"/>
              </a:ext>
            </a:extLst>
          </p:cNvPr>
          <p:cNvCxnSpPr>
            <a:cxnSpLocks/>
          </p:cNvCxnSpPr>
          <p:nvPr/>
        </p:nvCxnSpPr>
        <p:spPr>
          <a:xfrm>
            <a:off x="6256689" y="870228"/>
            <a:ext cx="0" cy="3546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FA981-C9EB-4283-A4CD-3C73C4C2E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22990" r="36539" b="-457"/>
          <a:stretch/>
        </p:blipFill>
        <p:spPr>
          <a:xfrm>
            <a:off x="7898689" y="849979"/>
            <a:ext cx="3261392" cy="38293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88BA4-CCF2-4E8B-A6EE-1C2C301A7EEA}"/>
              </a:ext>
            </a:extLst>
          </p:cNvPr>
          <p:cNvSpPr txBox="1"/>
          <p:nvPr/>
        </p:nvSpPr>
        <p:spPr>
          <a:xfrm>
            <a:off x="9987029" y="4310014"/>
            <a:ext cx="119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Chao Zhou</a:t>
            </a:r>
          </a:p>
        </p:txBody>
      </p:sp>
    </p:spTree>
    <p:extLst>
      <p:ext uri="{BB962C8B-B14F-4D97-AF65-F5344CB8AC3E}">
        <p14:creationId xmlns:p14="http://schemas.microsoft.com/office/powerpoint/2010/main" val="274597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A8E92-8FE9-8913-B45E-17443B5724B9}"/>
                  </a:ext>
                </a:extLst>
              </p:cNvPr>
              <p:cNvSpPr txBox="1"/>
              <p:nvPr/>
            </p:nvSpPr>
            <p:spPr>
              <a:xfrm>
                <a:off x="1158345" y="31120"/>
                <a:ext cx="93137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40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Parametric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40B4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40B4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SWAP</m:t>
                    </m:r>
                  </m:oMath>
                </a14:m>
                <a:r>
                  <a:rPr lang="en-US" sz="2400" dirty="0">
                    <a:solidFill>
                      <a:srgbClr val="0040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generators/persistent oscillators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A8E92-8FE9-8913-B45E-17443B572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45" y="31120"/>
                <a:ext cx="9313768" cy="461665"/>
              </a:xfrm>
              <a:prstGeom prst="rect">
                <a:avLst/>
              </a:prstGeom>
              <a:blipFill>
                <a:blip r:embed="rId3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27F4750-22AB-9F6C-F7B5-84C0F9CE3308}"/>
              </a:ext>
            </a:extLst>
          </p:cNvPr>
          <p:cNvGrpSpPr/>
          <p:nvPr/>
        </p:nvGrpSpPr>
        <p:grpSpPr>
          <a:xfrm>
            <a:off x="536983" y="1640564"/>
            <a:ext cx="9893287" cy="369332"/>
            <a:chOff x="536340" y="1196507"/>
            <a:chExt cx="9954261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EBFC3D-6F4D-512F-5147-07738758C064}"/>
                </a:ext>
              </a:extLst>
            </p:cNvPr>
            <p:cNvCxnSpPr>
              <a:cxnSpLocks/>
            </p:cNvCxnSpPr>
            <p:nvPr/>
          </p:nvCxnSpPr>
          <p:spPr>
            <a:xfrm>
              <a:off x="2019300" y="1408787"/>
              <a:ext cx="8471301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FB6C2DC-E39A-4E5A-6268-52DA19B36964}"/>
                    </a:ext>
                  </a:extLst>
                </p:cNvPr>
                <p:cNvSpPr txBox="1"/>
                <p:nvPr/>
              </p:nvSpPr>
              <p:spPr>
                <a:xfrm>
                  <a:off x="536340" y="1196507"/>
                  <a:ext cx="172319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70C0"/>
                      </a:solidFill>
                    </a:rPr>
                    <a:t> Drive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FB6C2DC-E39A-4E5A-6268-52DA19B369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40" y="1196507"/>
                  <a:ext cx="1723196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A1F11C-CDB0-E7DD-FA3B-57F911CAA44C}"/>
              </a:ext>
            </a:extLst>
          </p:cNvPr>
          <p:cNvGrpSpPr/>
          <p:nvPr/>
        </p:nvGrpSpPr>
        <p:grpSpPr>
          <a:xfrm>
            <a:off x="52230" y="3052878"/>
            <a:ext cx="10398519" cy="723235"/>
            <a:chOff x="538857" y="4968281"/>
            <a:chExt cx="10398519" cy="7232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FB66BC7-484F-1DE8-4A4A-321A5A2FBE51}"/>
                </a:ext>
              </a:extLst>
            </p:cNvPr>
            <p:cNvGrpSpPr/>
            <p:nvPr/>
          </p:nvGrpSpPr>
          <p:grpSpPr>
            <a:xfrm>
              <a:off x="628156" y="4968281"/>
              <a:ext cx="10309220" cy="369332"/>
              <a:chOff x="374156" y="1868600"/>
              <a:chExt cx="10309220" cy="369332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F4A8232-A680-BC08-8B36-6D0BEBA6C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0885" y="2091608"/>
                <a:ext cx="8472491" cy="0"/>
              </a:xfrm>
              <a:prstGeom prst="straightConnector1">
                <a:avLst/>
              </a:prstGeom>
              <a:ln w="28575">
                <a:solidFill>
                  <a:srgbClr val="FFAB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307205-92E7-3E50-7967-C7DF300DF46D}"/>
                  </a:ext>
                </a:extLst>
              </p:cNvPr>
              <p:cNvSpPr txBox="1"/>
              <p:nvPr/>
            </p:nvSpPr>
            <p:spPr>
              <a:xfrm>
                <a:off x="374156" y="1868600"/>
                <a:ext cx="22542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AB00"/>
                    </a:solidFill>
                  </a:rPr>
                  <a:t>SNAIL pump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EF99815-B80F-1035-95B2-555B74BC8F10}"/>
                    </a:ext>
                  </a:extLst>
                </p:cNvPr>
                <p:cNvSpPr txBox="1"/>
                <p:nvPr/>
              </p:nvSpPr>
              <p:spPr>
                <a:xfrm>
                  <a:off x="538857" y="5299614"/>
                  <a:ext cx="2376185" cy="3919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EF99815-B80F-1035-95B2-555B74BC8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57" y="5299614"/>
                  <a:ext cx="2376185" cy="391902"/>
                </a:xfrm>
                <a:prstGeom prst="rect">
                  <a:avLst/>
                </a:prstGeom>
                <a:blipFill>
                  <a:blip r:embed="rId5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4D3F8-463F-125D-E4D1-72C697A045F9}"/>
              </a:ext>
            </a:extLst>
          </p:cNvPr>
          <p:cNvGrpSpPr/>
          <p:nvPr/>
        </p:nvGrpSpPr>
        <p:grpSpPr>
          <a:xfrm>
            <a:off x="10537377" y="1392982"/>
            <a:ext cx="1095645" cy="3689124"/>
            <a:chOff x="10679604" y="1409660"/>
            <a:chExt cx="1095645" cy="368912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F15B8F-EC66-2004-69AF-FD6981F677C4}"/>
                </a:ext>
              </a:extLst>
            </p:cNvPr>
            <p:cNvSpPr/>
            <p:nvPr/>
          </p:nvSpPr>
          <p:spPr>
            <a:xfrm>
              <a:off x="10679604" y="1409660"/>
              <a:ext cx="1095645" cy="3689124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E9B660B-BFC9-3460-4380-C9E15F1ECC43}"/>
                </a:ext>
              </a:extLst>
            </p:cNvPr>
            <p:cNvGrpSpPr/>
            <p:nvPr/>
          </p:nvGrpSpPr>
          <p:grpSpPr>
            <a:xfrm>
              <a:off x="10860290" y="1610942"/>
              <a:ext cx="734276" cy="3286560"/>
              <a:chOff x="11018411" y="1608328"/>
              <a:chExt cx="734276" cy="328656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568BDFC-822C-9DD2-3F80-C6C7B40C143D}"/>
                  </a:ext>
                </a:extLst>
              </p:cNvPr>
              <p:cNvGrpSpPr/>
              <p:nvPr/>
            </p:nvGrpSpPr>
            <p:grpSpPr>
              <a:xfrm rot="5400000">
                <a:off x="10398935" y="2227804"/>
                <a:ext cx="1973227" cy="734276"/>
                <a:chOff x="3914667" y="986269"/>
                <a:chExt cx="2162302" cy="80463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E2AEA1C6-7DE2-2EDA-8307-59EA96ED75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E2AEA1C6-7DE2-2EDA-8307-59EA96ED758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A96FF45A-F5AC-2F9F-7A19-98111648C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914666" y="986270"/>
                      <a:ext cx="804634" cy="804632"/>
                    </a:xfrm>
                    <a:prstGeom prst="ellipse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A96FF45A-F5AC-2F9F-7A19-98111648CF4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914666" y="986270"/>
                      <a:ext cx="804634" cy="804632"/>
                    </a:xfrm>
                    <a:prstGeom prst="ellipse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795DA23-3B0B-EE6A-F64A-04A2BFF36B42}"/>
                    </a:ext>
                  </a:extLst>
                </p:cNvPr>
                <p:cNvCxnSpPr>
                  <a:cxnSpLocks/>
                  <a:stCxn id="28" idx="4"/>
                  <a:endCxn id="29" idx="4"/>
                </p:cNvCxnSpPr>
                <p:nvPr/>
              </p:nvCxnSpPr>
              <p:spPr>
                <a:xfrm rot="16200000" flipV="1">
                  <a:off x="5044950" y="1062936"/>
                  <a:ext cx="1" cy="651301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6F551071-E6DC-ED13-3F89-01D44EA1F844}"/>
                      </a:ext>
                    </a:extLst>
                  </p:cNvPr>
                  <p:cNvSpPr/>
                  <p:nvPr/>
                </p:nvSpPr>
                <p:spPr>
                  <a:xfrm>
                    <a:off x="11026057" y="4175906"/>
                    <a:ext cx="718982" cy="718982"/>
                  </a:xfrm>
                  <a:prstGeom prst="ellipse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6F551071-E6DC-ED13-3F89-01D44EA1F8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26057" y="4175906"/>
                    <a:ext cx="718982" cy="718982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5A9D327-90B9-90D5-5EBB-B6CE1241A4EB}"/>
                  </a:ext>
                </a:extLst>
              </p:cNvPr>
              <p:cNvCxnSpPr>
                <a:cxnSpLocks/>
                <a:stCxn id="41" idx="0"/>
                <a:endCxn id="28" idx="0"/>
              </p:cNvCxnSpPr>
              <p:nvPr/>
            </p:nvCxnSpPr>
            <p:spPr>
              <a:xfrm flipV="1">
                <a:off x="11385548" y="3581555"/>
                <a:ext cx="0" cy="594351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C2FE41-C584-E5DB-21CF-FA95E96CBDBA}"/>
              </a:ext>
            </a:extLst>
          </p:cNvPr>
          <p:cNvGrpSpPr/>
          <p:nvPr/>
        </p:nvGrpSpPr>
        <p:grpSpPr>
          <a:xfrm>
            <a:off x="296747" y="4247867"/>
            <a:ext cx="10194497" cy="369332"/>
            <a:chOff x="296104" y="1175073"/>
            <a:chExt cx="10194497" cy="3693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46C4227-02F4-FE77-2A71-AE7109EA31AD}"/>
                </a:ext>
              </a:extLst>
            </p:cNvPr>
            <p:cNvCxnSpPr>
              <a:cxnSpLocks/>
            </p:cNvCxnSpPr>
            <p:nvPr/>
          </p:nvCxnSpPr>
          <p:spPr>
            <a:xfrm>
              <a:off x="2019300" y="1408787"/>
              <a:ext cx="8471301" cy="0"/>
            </a:xfrm>
            <a:prstGeom prst="straightConnector1">
              <a:avLst/>
            </a:prstGeom>
            <a:ln w="28575">
              <a:solidFill>
                <a:srgbClr val="548235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6437D98-C5C3-6C4B-2E1C-DF2266A0BA9E}"/>
                    </a:ext>
                  </a:extLst>
                </p:cNvPr>
                <p:cNvSpPr txBox="1"/>
                <p:nvPr/>
              </p:nvSpPr>
              <p:spPr>
                <a:xfrm>
                  <a:off x="296104" y="1175073"/>
                  <a:ext cx="172319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548235"/>
                      </a:solidFill>
                    </a:rPr>
                    <a:t> Tomography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6437D98-C5C3-6C4B-2E1C-DF2266A0BA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104" y="1175073"/>
                  <a:ext cx="172319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8197" r="-1064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7EF64A-F75B-97C3-804C-D9DC986828F1}"/>
                  </a:ext>
                </a:extLst>
              </p:cNvPr>
              <p:cNvSpPr txBox="1"/>
              <p:nvPr/>
            </p:nvSpPr>
            <p:spPr>
              <a:xfrm>
                <a:off x="1050396" y="1941761"/>
                <a:ext cx="8525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7EF64A-F75B-97C3-804C-D9DC98682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96" y="1941761"/>
                <a:ext cx="8525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1C5BE9-8EF1-6C92-EF18-66FC2EE6C216}"/>
                  </a:ext>
                </a:extLst>
              </p:cNvPr>
              <p:cNvSpPr txBox="1"/>
              <p:nvPr/>
            </p:nvSpPr>
            <p:spPr>
              <a:xfrm>
                <a:off x="951914" y="4561576"/>
                <a:ext cx="9107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548235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1C5BE9-8EF1-6C92-EF18-66FC2EE6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14" y="4561576"/>
                <a:ext cx="9107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742859D-1176-68A0-07FF-6E5C052FCEE2}"/>
              </a:ext>
            </a:extLst>
          </p:cNvPr>
          <p:cNvGrpSpPr/>
          <p:nvPr/>
        </p:nvGrpSpPr>
        <p:grpSpPr>
          <a:xfrm>
            <a:off x="2223671" y="845407"/>
            <a:ext cx="4797433" cy="901297"/>
            <a:chOff x="2846456" y="1214251"/>
            <a:chExt cx="4797433" cy="90129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FEE6F0D-2223-C13E-C3CC-FA7826E81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051638" y="1599997"/>
              <a:ext cx="1242586" cy="5155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DA8E65-C68C-1B61-8E69-5BF6EE6BF413}"/>
                    </a:ext>
                  </a:extLst>
                </p:cNvPr>
                <p:cNvSpPr txBox="1"/>
                <p:nvPr/>
              </p:nvSpPr>
              <p:spPr>
                <a:xfrm>
                  <a:off x="3672931" y="1484200"/>
                  <a:ext cx="3970958" cy="600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bSup>
                              </m:sup>
                            </m:sSup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DA8E65-C68C-1B61-8E69-5BF6EE6BF4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931" y="1484200"/>
                  <a:ext cx="3970958" cy="60099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FEBE73C-AEA7-0C27-32B3-BE46240C089F}"/>
                    </a:ext>
                  </a:extLst>
                </p:cNvPr>
                <p:cNvSpPr txBox="1"/>
                <p:nvPr/>
              </p:nvSpPr>
              <p:spPr>
                <a:xfrm>
                  <a:off x="2846456" y="1214251"/>
                  <a:ext cx="2248952" cy="3429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FEBE73C-AEA7-0C27-32B3-BE46240C0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6456" y="1214251"/>
                  <a:ext cx="2248952" cy="342979"/>
                </a:xfrm>
                <a:prstGeom prst="rect">
                  <a:avLst/>
                </a:prstGeom>
                <a:blipFill>
                  <a:blip r:embed="rId1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967E94-DCA1-351B-EE29-7766C852C8DB}"/>
              </a:ext>
            </a:extLst>
          </p:cNvPr>
          <p:cNvCxnSpPr>
            <a:cxnSpLocks/>
          </p:cNvCxnSpPr>
          <p:nvPr/>
        </p:nvCxnSpPr>
        <p:spPr>
          <a:xfrm>
            <a:off x="2382719" y="1163826"/>
            <a:ext cx="0" cy="4232492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0D867A-CD98-88EA-9D33-508E7FD624A8}"/>
                  </a:ext>
                </a:extLst>
              </p:cNvPr>
              <p:cNvSpPr txBox="1"/>
              <p:nvPr/>
            </p:nvSpPr>
            <p:spPr>
              <a:xfrm>
                <a:off x="1626323" y="5375853"/>
                <a:ext cx="1928981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repetition starts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60D867A-CD98-88EA-9D33-508E7FD62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323" y="5375853"/>
                <a:ext cx="1928981" cy="651269"/>
              </a:xfrm>
              <a:prstGeom prst="rect">
                <a:avLst/>
              </a:prstGeom>
              <a:blipFill>
                <a:blip r:embed="rId16"/>
                <a:stretch>
                  <a:fillRect l="-2848" t="-4673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F2ACC8FF-0618-F343-97E6-70BBE6FC9652}"/>
              </a:ext>
            </a:extLst>
          </p:cNvPr>
          <p:cNvGrpSpPr/>
          <p:nvPr/>
        </p:nvGrpSpPr>
        <p:grpSpPr>
          <a:xfrm>
            <a:off x="4016391" y="2293868"/>
            <a:ext cx="2628130" cy="819349"/>
            <a:chOff x="5268412" y="2727636"/>
            <a:chExt cx="2628130" cy="819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F06581C-5009-0640-532C-2D1F70D1F759}"/>
                    </a:ext>
                  </a:extLst>
                </p:cNvPr>
                <p:cNvSpPr txBox="1"/>
                <p:nvPr/>
              </p:nvSpPr>
              <p:spPr>
                <a:xfrm>
                  <a:off x="5268412" y="2727636"/>
                  <a:ext cx="2628130" cy="3575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F06581C-5009-0640-532C-2D1F70D1F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8412" y="2727636"/>
                  <a:ext cx="2628130" cy="357534"/>
                </a:xfrm>
                <a:prstGeom prst="rect">
                  <a:avLst/>
                </a:prstGeom>
                <a:blipFill>
                  <a:blip r:embed="rId17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250FE29-4CEA-E320-10EA-5D83B791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95485" y="3134712"/>
              <a:ext cx="1863258" cy="41227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53B9210-E0B3-271F-08A8-B3A82F030E52}"/>
                  </a:ext>
                </a:extLst>
              </p:cNvPr>
              <p:cNvSpPr txBox="1"/>
              <p:nvPr/>
            </p:nvSpPr>
            <p:spPr>
              <a:xfrm>
                <a:off x="4207228" y="5304313"/>
                <a:ext cx="6828393" cy="409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Final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548235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AB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C55A1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55A1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func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53B9210-E0B3-271F-08A8-B3A82F030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228" y="5304313"/>
                <a:ext cx="6828393" cy="409984"/>
              </a:xfrm>
              <a:prstGeom prst="rect">
                <a:avLst/>
              </a:prstGeom>
              <a:blipFill>
                <a:blip r:embed="rId20"/>
                <a:stretch>
                  <a:fillRect l="-714" t="-1493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437E1F0-F236-9A4B-E8CB-6BE4D3C8F1EE}"/>
              </a:ext>
            </a:extLst>
          </p:cNvPr>
          <p:cNvCxnSpPr>
            <a:cxnSpLocks/>
          </p:cNvCxnSpPr>
          <p:nvPr/>
        </p:nvCxnSpPr>
        <p:spPr>
          <a:xfrm flipH="1">
            <a:off x="3722096" y="1658237"/>
            <a:ext cx="1931" cy="1898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10CB12-32C0-FD7F-4551-15645A292A7F}"/>
              </a:ext>
            </a:extLst>
          </p:cNvPr>
          <p:cNvGrpSpPr/>
          <p:nvPr/>
        </p:nvGrpSpPr>
        <p:grpSpPr>
          <a:xfrm>
            <a:off x="5739205" y="4486703"/>
            <a:ext cx="3615739" cy="733709"/>
            <a:chOff x="5739205" y="4486703"/>
            <a:chExt cx="3615739" cy="733709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C4B4C7-FE4F-9DF7-3861-47B9F9504E2D}"/>
                </a:ext>
              </a:extLst>
            </p:cNvPr>
            <p:cNvCxnSpPr>
              <a:cxnSpLocks/>
            </p:cNvCxnSpPr>
            <p:nvPr/>
          </p:nvCxnSpPr>
          <p:spPr>
            <a:xfrm>
              <a:off x="6232071" y="4486703"/>
              <a:ext cx="0" cy="244802"/>
            </a:xfrm>
            <a:prstGeom prst="line">
              <a:avLst/>
            </a:prstGeom>
            <a:ln w="57150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D9C596F-2AE1-2334-1674-43CEC5756C12}"/>
                    </a:ext>
                  </a:extLst>
                </p:cNvPr>
                <p:cNvSpPr txBox="1"/>
                <p:nvPr/>
              </p:nvSpPr>
              <p:spPr>
                <a:xfrm>
                  <a:off x="5739205" y="4544586"/>
                  <a:ext cx="3615739" cy="6758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solidFill>
                                              <a:srgbClr val="C55A1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C55A1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rgbClr val="C55A1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D9C596F-2AE1-2334-1674-43CEC5756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05" y="4544586"/>
                  <a:ext cx="3615739" cy="67582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F7FA84C-F11B-1C90-3A7C-36ECCB1EAD94}"/>
              </a:ext>
            </a:extLst>
          </p:cNvPr>
          <p:cNvGrpSpPr/>
          <p:nvPr/>
        </p:nvGrpSpPr>
        <p:grpSpPr>
          <a:xfrm>
            <a:off x="6791316" y="3612506"/>
            <a:ext cx="2593665" cy="805561"/>
            <a:chOff x="6791316" y="3612506"/>
            <a:chExt cx="2593665" cy="805561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98DE9CB8-5D3C-786C-8DEF-4A03B972C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890111" y="3980994"/>
              <a:ext cx="1652818" cy="4370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D53F5E-8348-D346-5942-FD1A718741F0}"/>
                    </a:ext>
                  </a:extLst>
                </p:cNvPr>
                <p:cNvSpPr txBox="1"/>
                <p:nvPr/>
              </p:nvSpPr>
              <p:spPr>
                <a:xfrm>
                  <a:off x="6791316" y="3612506"/>
                  <a:ext cx="2593665" cy="3547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sz="1600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D53F5E-8348-D346-5942-FD1A71874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316" y="3612506"/>
                  <a:ext cx="2593665" cy="354712"/>
                </a:xfrm>
                <a:prstGeom prst="rect">
                  <a:avLst/>
                </a:prstGeom>
                <a:blipFill>
                  <a:blip r:embed="rId24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867D18-8B59-3213-AFEA-6C1EB1D12400}"/>
              </a:ext>
            </a:extLst>
          </p:cNvPr>
          <p:cNvGrpSpPr/>
          <p:nvPr/>
        </p:nvGrpSpPr>
        <p:grpSpPr>
          <a:xfrm>
            <a:off x="2428415" y="2770937"/>
            <a:ext cx="1728724" cy="369332"/>
            <a:chOff x="2810170" y="1995276"/>
            <a:chExt cx="206534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3ED368-BB82-79C0-BEEA-FDCB362E1F03}"/>
                    </a:ext>
                  </a:extLst>
                </p:cNvPr>
                <p:cNvSpPr txBox="1"/>
                <p:nvPr/>
              </p:nvSpPr>
              <p:spPr>
                <a:xfrm>
                  <a:off x="3370975" y="1995276"/>
                  <a:ext cx="106894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3ED368-BB82-79C0-BEEA-FDCB362E1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975" y="1995276"/>
                  <a:ext cx="1068946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E63ABBD-1D83-9F30-50D3-A31D9842D88C}"/>
                </a:ext>
              </a:extLst>
            </p:cNvPr>
            <p:cNvCxnSpPr/>
            <p:nvPr/>
          </p:nvCxnSpPr>
          <p:spPr>
            <a:xfrm>
              <a:off x="2810170" y="2352905"/>
              <a:ext cx="2065344" cy="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03A890-DF4D-FDC1-C5DB-E5E57A6EE020}"/>
              </a:ext>
            </a:extLst>
          </p:cNvPr>
          <p:cNvCxnSpPr>
            <a:cxnSpLocks/>
          </p:cNvCxnSpPr>
          <p:nvPr/>
        </p:nvCxnSpPr>
        <p:spPr>
          <a:xfrm>
            <a:off x="4198481" y="2700944"/>
            <a:ext cx="0" cy="57494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824C0B-DDCF-3E83-08A0-DF0454E961B9}"/>
              </a:ext>
            </a:extLst>
          </p:cNvPr>
          <p:cNvGrpSpPr/>
          <p:nvPr/>
        </p:nvGrpSpPr>
        <p:grpSpPr>
          <a:xfrm>
            <a:off x="2469349" y="3911897"/>
            <a:ext cx="4279794" cy="383245"/>
            <a:chOff x="2810170" y="1969660"/>
            <a:chExt cx="2065344" cy="3832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9F97BD-BC8B-880F-8329-03B3D7768603}"/>
                    </a:ext>
                  </a:extLst>
                </p:cNvPr>
                <p:cNvSpPr txBox="1"/>
                <p:nvPr/>
              </p:nvSpPr>
              <p:spPr>
                <a:xfrm>
                  <a:off x="3370975" y="1969660"/>
                  <a:ext cx="106894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9F97BD-BC8B-880F-8329-03B3D77686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975" y="1969660"/>
                  <a:ext cx="1068946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4FADC0-03ED-8BCB-C363-AC2768A85483}"/>
                </a:ext>
              </a:extLst>
            </p:cNvPr>
            <p:cNvCxnSpPr/>
            <p:nvPr/>
          </p:nvCxnSpPr>
          <p:spPr>
            <a:xfrm>
              <a:off x="2810170" y="2352905"/>
              <a:ext cx="2065344" cy="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5629E2-9EF0-9E0B-5B31-19FA7CA054CF}"/>
              </a:ext>
            </a:extLst>
          </p:cNvPr>
          <p:cNvCxnSpPr>
            <a:cxnSpLocks/>
          </p:cNvCxnSpPr>
          <p:nvPr/>
        </p:nvCxnSpPr>
        <p:spPr>
          <a:xfrm>
            <a:off x="6787979" y="3985542"/>
            <a:ext cx="0" cy="48535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2291D5-5BAE-5EF7-D4EA-26658B7E04DB}"/>
              </a:ext>
            </a:extLst>
          </p:cNvPr>
          <p:cNvGrpSpPr/>
          <p:nvPr/>
        </p:nvGrpSpPr>
        <p:grpSpPr>
          <a:xfrm>
            <a:off x="9748860" y="4454958"/>
            <a:ext cx="626215" cy="643423"/>
            <a:chOff x="9667431" y="5002190"/>
            <a:chExt cx="626215" cy="64342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DAF698-C4F5-17B3-573C-E03366D595E0}"/>
                </a:ext>
              </a:extLst>
            </p:cNvPr>
            <p:cNvSpPr/>
            <p:nvPr/>
          </p:nvSpPr>
          <p:spPr>
            <a:xfrm>
              <a:off x="9755336" y="5117657"/>
              <a:ext cx="538310" cy="393684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3E97A3AB-71D5-DA15-EA6B-0D1C42FEDCA7}"/>
                </a:ext>
              </a:extLst>
            </p:cNvPr>
            <p:cNvSpPr/>
            <p:nvPr/>
          </p:nvSpPr>
          <p:spPr>
            <a:xfrm>
              <a:off x="9823474" y="5243579"/>
              <a:ext cx="402034" cy="402034"/>
            </a:xfrm>
            <a:prstGeom prst="arc">
              <a:avLst>
                <a:gd name="adj1" fmla="val 10661849"/>
                <a:gd name="adj2" fmla="val 4"/>
              </a:avLst>
            </a:prstGeom>
            <a:ln w="28575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58F964-3837-1C5C-85C8-3E7FDF1EA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3552" y="5170774"/>
              <a:ext cx="233480" cy="287450"/>
            </a:xfrm>
            <a:prstGeom prst="straightConnector1">
              <a:avLst/>
            </a:prstGeom>
            <a:ln w="28575"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F9636EA-45FD-D36E-6710-637F79B9D19F}"/>
                    </a:ext>
                  </a:extLst>
                </p:cNvPr>
                <p:cNvSpPr txBox="1"/>
                <p:nvPr/>
              </p:nvSpPr>
              <p:spPr>
                <a:xfrm>
                  <a:off x="9667431" y="5002190"/>
                  <a:ext cx="3556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>
                    <a:solidFill>
                      <a:srgbClr val="548235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F9636EA-45FD-D36E-6710-637F79B9D1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7431" y="5002190"/>
                  <a:ext cx="355691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40996-64D8-3151-94C3-F6D59249D22D}"/>
                  </a:ext>
                </a:extLst>
              </p:cNvPr>
              <p:cNvSpPr txBox="1"/>
              <p:nvPr/>
            </p:nvSpPr>
            <p:spPr>
              <a:xfrm>
                <a:off x="4243464" y="5679730"/>
                <a:ext cx="7534854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can be fully controlled with electronics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140996-64D8-3151-94C3-F6D59249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464" y="5679730"/>
                <a:ext cx="7534854" cy="390748"/>
              </a:xfrm>
              <a:prstGeom prst="rect">
                <a:avLst/>
              </a:prstGeom>
              <a:blipFill>
                <a:blip r:embed="rId28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0730B-C615-1F39-2443-306EF670469E}"/>
                  </a:ext>
                </a:extLst>
              </p:cNvPr>
              <p:cNvSpPr txBox="1"/>
              <p:nvPr/>
            </p:nvSpPr>
            <p:spPr>
              <a:xfrm>
                <a:off x="4243464" y="6243537"/>
                <a:ext cx="10316788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55A1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/>
                  <a:t>changes </a:t>
                </a:r>
                <a:r>
                  <a:rPr lang="en-US" sz="2800" dirty="0"/>
                  <a:t>from run to run!!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0730B-C615-1F39-2443-306EF6704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464" y="6243537"/>
                <a:ext cx="10316788" cy="523220"/>
              </a:xfrm>
              <a:prstGeom prst="rect">
                <a:avLst/>
              </a:prstGeom>
              <a:blipFill>
                <a:blip r:embed="rId29"/>
                <a:stretch>
                  <a:fillRect t="-10465" b="-325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72AF69B-1E32-DC51-9BD5-677DC6D99561}"/>
                  </a:ext>
                </a:extLst>
              </p:cNvPr>
              <p:cNvSpPr txBox="1"/>
              <p:nvPr/>
            </p:nvSpPr>
            <p:spPr>
              <a:xfrm>
                <a:off x="-8039" y="6304193"/>
                <a:ext cx="1870749" cy="539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0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are phases we can  control with AWG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72AF69B-1E32-DC51-9BD5-677DC6D99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39" y="6304193"/>
                <a:ext cx="1870749" cy="539828"/>
              </a:xfrm>
              <a:prstGeom prst="rect">
                <a:avLst/>
              </a:prstGeom>
              <a:blipFill>
                <a:blip r:embed="rId30"/>
                <a:stretch>
                  <a:fillRect l="-977" t="-1124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3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9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5EE533-F165-63BD-3F73-137AC192F5D9}"/>
                  </a:ext>
                </a:extLst>
              </p:cNvPr>
              <p:cNvSpPr txBox="1"/>
              <p:nvPr/>
            </p:nvSpPr>
            <p:spPr>
              <a:xfrm>
                <a:off x="1535374" y="0"/>
                <a:ext cx="93137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40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Detecting this problem: vary input states and repeated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40B4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40B4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SWAP</m:t>
                    </m:r>
                  </m:oMath>
                </a14:m>
                <a:r>
                  <a:rPr lang="en-US" sz="2400" dirty="0">
                    <a:solidFill>
                      <a:srgbClr val="0040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5EE533-F165-63BD-3F73-137AC192F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74" y="0"/>
                <a:ext cx="9313768" cy="461665"/>
              </a:xfrm>
              <a:prstGeom prst="rect">
                <a:avLst/>
              </a:prstGeom>
              <a:blipFill>
                <a:blip r:embed="rId3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16C430-50BD-8750-FAD0-59468E6C74C9}"/>
                  </a:ext>
                </a:extLst>
              </p:cNvPr>
              <p:cNvSpPr txBox="1"/>
              <p:nvPr/>
            </p:nvSpPr>
            <p:spPr>
              <a:xfrm>
                <a:off x="1070428" y="2395443"/>
                <a:ext cx="6566478" cy="1311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SWAP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FFAB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AB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AB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AB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AB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m:rPr>
                          <m:nor/>
                        </m:rPr>
                        <a:rPr lang="en-US">
                          <a:solidFill>
                            <a:srgbClr val="54823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54823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54823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16C430-50BD-8750-FAD0-59468E6C7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28" y="2395443"/>
                <a:ext cx="6566478" cy="1311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1D1301C-CD76-43CD-34F7-6610C68F7B68}"/>
              </a:ext>
            </a:extLst>
          </p:cNvPr>
          <p:cNvSpPr txBox="1"/>
          <p:nvPr/>
        </p:nvSpPr>
        <p:spPr>
          <a:xfrm>
            <a:off x="-26141" y="2379670"/>
            <a:ext cx="2140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case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D23E2-34DC-283D-6E65-03F759678EA4}"/>
              </a:ext>
            </a:extLst>
          </p:cNvPr>
          <p:cNvSpPr txBox="1"/>
          <p:nvPr/>
        </p:nvSpPr>
        <p:spPr>
          <a:xfrm>
            <a:off x="8412627" y="2740403"/>
            <a:ext cx="3037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Global, non-observable phase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4DBA20-675D-CFD5-3555-AC2534BF8AF5}"/>
              </a:ext>
            </a:extLst>
          </p:cNvPr>
          <p:cNvGrpSpPr/>
          <p:nvPr/>
        </p:nvGrpSpPr>
        <p:grpSpPr>
          <a:xfrm>
            <a:off x="0" y="3640509"/>
            <a:ext cx="11830980" cy="1426175"/>
            <a:chOff x="0" y="3560682"/>
            <a:chExt cx="11830980" cy="14261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5C061EB-C70E-C8AB-110E-D4584623A9AA}"/>
                    </a:ext>
                  </a:extLst>
                </p:cNvPr>
                <p:cNvSpPr txBox="1"/>
                <p:nvPr/>
              </p:nvSpPr>
              <p:spPr>
                <a:xfrm>
                  <a:off x="568539" y="3986519"/>
                  <a:ext cx="6012159" cy="1000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SWAP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sup>
                                </m:sSup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54823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srgbClr val="548235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rgbClr val="548235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rgbClr val="548235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2E75B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2E75B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2E75B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FFAB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FFAB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FFAB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p>
                                </m:sSup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>
                                        <a:solidFill>
                                          <a:srgbClr val="54823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5C061EB-C70E-C8AB-110E-D4584623A9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539" y="3986519"/>
                  <a:ext cx="6012159" cy="10003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F90FCA-6B0D-C80F-5308-31AB01E4741F}"/>
                </a:ext>
              </a:extLst>
            </p:cNvPr>
            <p:cNvSpPr txBox="1"/>
            <p:nvPr/>
          </p:nvSpPr>
          <p:spPr>
            <a:xfrm>
              <a:off x="0" y="3595006"/>
              <a:ext cx="21408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Example case 2: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A24A9F-F70D-5EC9-3790-E4F25E732660}"/>
                    </a:ext>
                  </a:extLst>
                </p:cNvPr>
                <p:cNvSpPr txBox="1"/>
                <p:nvPr/>
              </p:nvSpPr>
              <p:spPr>
                <a:xfrm>
                  <a:off x="7839975" y="4004822"/>
                  <a:ext cx="3991005" cy="9447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548235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54823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will appear to completely lose coherence 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AB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AB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AB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dirty="0"/>
                    <a:t> is different from run to run!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A24A9F-F70D-5EC9-3790-E4F25E732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9975" y="4004822"/>
                  <a:ext cx="3991005" cy="944746"/>
                </a:xfrm>
                <a:prstGeom prst="rect">
                  <a:avLst/>
                </a:prstGeom>
                <a:blipFill>
                  <a:blip r:embed="rId9"/>
                  <a:stretch>
                    <a:fillRect l="-1221" t="-3226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978C4D-0F37-3712-3B4A-8EB1250D5EDA}"/>
                </a:ext>
              </a:extLst>
            </p:cNvPr>
            <p:cNvCxnSpPr/>
            <p:nvPr/>
          </p:nvCxnSpPr>
          <p:spPr>
            <a:xfrm>
              <a:off x="435428" y="3560682"/>
              <a:ext cx="111951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CFF086-C58F-DCC7-DA55-8BF6466181D8}"/>
              </a:ext>
            </a:extLst>
          </p:cNvPr>
          <p:cNvGrpSpPr/>
          <p:nvPr/>
        </p:nvGrpSpPr>
        <p:grpSpPr>
          <a:xfrm>
            <a:off x="51553" y="5399792"/>
            <a:ext cx="11578975" cy="1281536"/>
            <a:chOff x="51553" y="5218367"/>
            <a:chExt cx="11578975" cy="128153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CFBCF3-93EB-2ADE-6186-88D809A9915A}"/>
                </a:ext>
              </a:extLst>
            </p:cNvPr>
            <p:cNvCxnSpPr/>
            <p:nvPr/>
          </p:nvCxnSpPr>
          <p:spPr>
            <a:xfrm>
              <a:off x="435427" y="5218367"/>
              <a:ext cx="111951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4BC984D-3CC7-9596-FD56-4E3E0C433010}"/>
                    </a:ext>
                  </a:extLst>
                </p:cNvPr>
                <p:cNvSpPr txBox="1"/>
                <p:nvPr/>
              </p:nvSpPr>
              <p:spPr>
                <a:xfrm>
                  <a:off x="602577" y="5582601"/>
                  <a:ext cx="7246856" cy="9173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SWAP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SWAP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sup>
                                </m:sSup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2E75B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srgbClr val="2E75B6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2E75B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>
                                        <a:solidFill>
                                          <a:srgbClr val="2E75B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54823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54823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4BC984D-3CC7-9596-FD56-4E3E0C4330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577" y="5582601"/>
                  <a:ext cx="7246856" cy="917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B27951-D62C-81F2-6C84-8D607C94F4C8}"/>
                </a:ext>
              </a:extLst>
            </p:cNvPr>
            <p:cNvSpPr txBox="1"/>
            <p:nvPr/>
          </p:nvSpPr>
          <p:spPr>
            <a:xfrm>
              <a:off x="51553" y="5335172"/>
              <a:ext cx="21408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Example case 3: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A9B3967-9F96-497D-7D91-BFC64173A5B6}"/>
                  </a:ext>
                </a:extLst>
              </p:cNvPr>
              <p:cNvSpPr txBox="1"/>
              <p:nvPr/>
            </p:nvSpPr>
            <p:spPr>
              <a:xfrm>
                <a:off x="8503182" y="5646935"/>
                <a:ext cx="3327798" cy="66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Pump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FFAB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canceled upon return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E75B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E75B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rgbClr val="2E75B6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A9B3967-9F96-497D-7D91-BFC64173A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182" y="5646935"/>
                <a:ext cx="3327798" cy="667747"/>
              </a:xfrm>
              <a:prstGeom prst="rect">
                <a:avLst/>
              </a:prstGeom>
              <a:blipFill>
                <a:blip r:embed="rId11"/>
                <a:stretch>
                  <a:fillRect l="-1648" t="-3636" r="-73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98D5A55D-F139-4D39-5B88-586E8E565BB1}"/>
              </a:ext>
            </a:extLst>
          </p:cNvPr>
          <p:cNvSpPr/>
          <p:nvPr/>
        </p:nvSpPr>
        <p:spPr>
          <a:xfrm>
            <a:off x="36285" y="3691162"/>
            <a:ext cx="11933996" cy="15761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6B732-E25B-0A13-7157-1BD42B97DC86}"/>
              </a:ext>
            </a:extLst>
          </p:cNvPr>
          <p:cNvSpPr txBox="1"/>
          <p:nvPr/>
        </p:nvSpPr>
        <p:spPr>
          <a:xfrm>
            <a:off x="-40329" y="6645258"/>
            <a:ext cx="3902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Zhou and Lu, et al.  </a:t>
            </a:r>
            <a:r>
              <a:rPr lang="fr-FR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fr-FR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preprint</a:t>
            </a:r>
            <a:r>
              <a:rPr lang="fr-FR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arXiv:2109.06848</a:t>
            </a:r>
            <a:r>
              <a:rPr lang="fr-FR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(2021).</a:t>
            </a:r>
            <a:endParaRPr lang="en-US" sz="11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D5F7F0-9895-4BD3-8370-5E85B29286E2}"/>
              </a:ext>
            </a:extLst>
          </p:cNvPr>
          <p:cNvGrpSpPr/>
          <p:nvPr/>
        </p:nvGrpSpPr>
        <p:grpSpPr>
          <a:xfrm rot="16200000">
            <a:off x="5447589" y="-334023"/>
            <a:ext cx="1095645" cy="3689124"/>
            <a:chOff x="10679604" y="1409660"/>
            <a:chExt cx="1095645" cy="368912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A69945-2BD2-4E4A-BDF6-C89C86915117}"/>
                </a:ext>
              </a:extLst>
            </p:cNvPr>
            <p:cNvSpPr/>
            <p:nvPr/>
          </p:nvSpPr>
          <p:spPr>
            <a:xfrm>
              <a:off x="10679604" y="1409660"/>
              <a:ext cx="1095645" cy="3689124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526218B-FB6B-4988-B0C1-CE8356F6923A}"/>
                </a:ext>
              </a:extLst>
            </p:cNvPr>
            <p:cNvGrpSpPr/>
            <p:nvPr/>
          </p:nvGrpSpPr>
          <p:grpSpPr>
            <a:xfrm>
              <a:off x="10860292" y="1610941"/>
              <a:ext cx="734274" cy="3286562"/>
              <a:chOff x="11018413" y="1608327"/>
              <a:chExt cx="734274" cy="328656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4D561BC-05E8-42B3-AFA1-1F044B782EDE}"/>
                  </a:ext>
                </a:extLst>
              </p:cNvPr>
              <p:cNvGrpSpPr/>
              <p:nvPr/>
            </p:nvGrpSpPr>
            <p:grpSpPr>
              <a:xfrm rot="5400000">
                <a:off x="10398936" y="2227804"/>
                <a:ext cx="1973227" cy="734274"/>
                <a:chOff x="3914666" y="986270"/>
                <a:chExt cx="2162302" cy="804632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D8AAD72B-5C45-4639-9DCB-45A5823125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D8AAD72B-5C45-4639-9DCB-45A58231252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0601" y="1035403"/>
                      <a:ext cx="706367" cy="706368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38100"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5979B270-0457-4B4E-B2C6-E6D836ABF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4666" y="986270"/>
                      <a:ext cx="804634" cy="804632"/>
                    </a:xfrm>
                    <a:prstGeom prst="ellipse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5979B270-0457-4B4E-B2C6-E6D836ABF31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14666" y="986270"/>
                      <a:ext cx="804634" cy="804632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381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E19FE39B-831E-48C3-925F-90B6542A32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026056" y="4175907"/>
                    <a:ext cx="718982" cy="718982"/>
                  </a:xfrm>
                  <a:prstGeom prst="ellipse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E19FE39B-831E-48C3-925F-90B6542A32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1026056" y="4175907"/>
                    <a:ext cx="718982" cy="718982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50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2" grpId="0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tlab_Template.potx" id="{D0DCF12D-E7C6-4283-BF80-87EFC0CE23DF}" vid="{EEB3645F-34E2-48B2-96BE-4F428C52B3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Hatlab_Template</Template>
  <TotalTime>22418</TotalTime>
  <Words>2253</Words>
  <Application>Microsoft Office PowerPoint</Application>
  <PresentationFormat>Widescreen</PresentationFormat>
  <Paragraphs>346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Cambria Math</vt:lpstr>
      <vt:lpstr>Roboto</vt:lpstr>
      <vt:lpstr>Wingdings</vt:lpstr>
      <vt:lpstr>Office Theme</vt:lpstr>
      <vt:lpstr>Parametric controls and modular quantum computing in superconducting circuits</vt:lpstr>
      <vt:lpstr>PowerPoint Presentation</vt:lpstr>
      <vt:lpstr>PowerPoint Presentation</vt:lpstr>
      <vt:lpstr>PowerPoint Presentation</vt:lpstr>
      <vt:lpstr>Lets start with a four-transmon machine</vt:lpstr>
      <vt:lpstr>Module frequency stack</vt:lpstr>
      <vt:lpstr>Where QICK comes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Lv Pinlei</dc:creator>
  <cp:lastModifiedBy>Hatridge, Michael Jonathan</cp:lastModifiedBy>
  <cp:revision>371</cp:revision>
  <dcterms:created xsi:type="dcterms:W3CDTF">2021-12-08T20:11:35Z</dcterms:created>
  <dcterms:modified xsi:type="dcterms:W3CDTF">2023-01-12T14:34:03Z</dcterms:modified>
</cp:coreProperties>
</file>