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57" r:id="rId3"/>
    <p:sldId id="260" r:id="rId4"/>
    <p:sldId id="790" r:id="rId5"/>
    <p:sldId id="261" r:id="rId6"/>
    <p:sldId id="788" r:id="rId7"/>
    <p:sldId id="399" r:id="rId8"/>
    <p:sldId id="793" r:id="rId9"/>
    <p:sldId id="791" r:id="rId10"/>
    <p:sldId id="792" r:id="rId11"/>
    <p:sldId id="789" r:id="rId12"/>
    <p:sldId id="794" r:id="rId13"/>
  </p:sldIdLst>
  <p:sldSz cx="9144000" cy="5143500" type="screen16x9"/>
  <p:notesSz cx="6858000" cy="9144000"/>
  <p:defaultTextStyle>
    <a:lvl1pPr>
      <a:defRPr>
        <a:latin typeface="Adobe Garamond Pro"/>
        <a:ea typeface="Adobe Garamond Pro"/>
        <a:cs typeface="Adobe Garamond Pro"/>
        <a:sym typeface="Adobe Garamond Pro"/>
      </a:defRPr>
    </a:lvl1pPr>
    <a:lvl2pPr indent="457200">
      <a:defRPr>
        <a:latin typeface="Adobe Garamond Pro"/>
        <a:ea typeface="Adobe Garamond Pro"/>
        <a:cs typeface="Adobe Garamond Pro"/>
        <a:sym typeface="Adobe Garamond Pro"/>
      </a:defRPr>
    </a:lvl2pPr>
    <a:lvl3pPr indent="914400">
      <a:defRPr>
        <a:latin typeface="Adobe Garamond Pro"/>
        <a:ea typeface="Adobe Garamond Pro"/>
        <a:cs typeface="Adobe Garamond Pro"/>
        <a:sym typeface="Adobe Garamond Pro"/>
      </a:defRPr>
    </a:lvl3pPr>
    <a:lvl4pPr indent="1371600">
      <a:defRPr>
        <a:latin typeface="Adobe Garamond Pro"/>
        <a:ea typeface="Adobe Garamond Pro"/>
        <a:cs typeface="Adobe Garamond Pro"/>
        <a:sym typeface="Adobe Garamond Pro"/>
      </a:defRPr>
    </a:lvl4pPr>
    <a:lvl5pPr indent="1828800">
      <a:defRPr>
        <a:latin typeface="Adobe Garamond Pro"/>
        <a:ea typeface="Adobe Garamond Pro"/>
        <a:cs typeface="Adobe Garamond Pro"/>
        <a:sym typeface="Adobe Garamond Pro"/>
      </a:defRPr>
    </a:lvl5pPr>
    <a:lvl6pPr indent="2286000">
      <a:defRPr>
        <a:latin typeface="Adobe Garamond Pro"/>
        <a:ea typeface="Adobe Garamond Pro"/>
        <a:cs typeface="Adobe Garamond Pro"/>
        <a:sym typeface="Adobe Garamond Pro"/>
      </a:defRPr>
    </a:lvl6pPr>
    <a:lvl7pPr indent="2743200">
      <a:defRPr>
        <a:latin typeface="Adobe Garamond Pro"/>
        <a:ea typeface="Adobe Garamond Pro"/>
        <a:cs typeface="Adobe Garamond Pro"/>
        <a:sym typeface="Adobe Garamond Pro"/>
      </a:defRPr>
    </a:lvl7pPr>
    <a:lvl8pPr indent="3200400">
      <a:defRPr>
        <a:latin typeface="Adobe Garamond Pro"/>
        <a:ea typeface="Adobe Garamond Pro"/>
        <a:cs typeface="Adobe Garamond Pro"/>
        <a:sym typeface="Adobe Garamond Pro"/>
      </a:defRPr>
    </a:lvl8pPr>
    <a:lvl9pPr indent="3657600">
      <a:defRPr>
        <a:latin typeface="Adobe Garamond Pro"/>
        <a:ea typeface="Adobe Garamond Pro"/>
        <a:cs typeface="Adobe Garamond Pro"/>
        <a:sym typeface="Adobe Garamond Pro"/>
      </a:defRPr>
    </a:lvl9pPr>
  </p:defaultTextStyle>
  <p:extLst>
    <p:ext uri="{521415D9-36F7-43E2-AB2F-B90AF26B5E84}">
      <p14:sectionLst xmlns:p14="http://schemas.microsoft.com/office/powerpoint/2010/main">
        <p14:section name="Summary Section" id="{5423F96E-06FB-4CB5-864D-E723971CFD82}">
          <p14:sldIdLst/>
        </p14:section>
        <p14:section name="Presentaion" id="{413BCCCC-243E-4519-808E-C7BD2A9C80E9}">
          <p14:sldIdLst>
            <p14:sldId id="259"/>
          </p14:sldIdLst>
        </p14:section>
        <p14:section name="Outline" id="{32C8D92D-84F2-48E7-81B5-3272E5F39A58}">
          <p14:sldIdLst>
            <p14:sldId id="257"/>
            <p14:sldId id="260"/>
            <p14:sldId id="790"/>
            <p14:sldId id="261"/>
            <p14:sldId id="788"/>
            <p14:sldId id="399"/>
            <p14:sldId id="793"/>
            <p14:sldId id="791"/>
            <p14:sldId id="792"/>
            <p14:sldId id="789"/>
            <p14:sldId id="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042F"/>
    <a:srgbClr val="A7A7A7"/>
    <a:srgbClr val="00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dobe Garamond Pro"/>
          <a:ea typeface="Adobe Garamond Pro"/>
          <a:cs typeface="Adobe Garamond Pro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dobe Garamond Pro"/>
          <a:ea typeface="Adobe Garamond Pro"/>
          <a:cs typeface="Adobe Garamond Pro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76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111011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685800" y="1383509"/>
            <a:ext cx="7772400" cy="1531141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8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6781800" y="0"/>
            <a:ext cx="2209800" cy="4857750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52400" y="114300"/>
            <a:ext cx="6477000" cy="5029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1" cy="1838324"/>
          </a:xfrm>
          <a:prstGeom prst="rect">
            <a:avLst/>
          </a:prstGeom>
        </p:spPr>
        <p:txBody>
          <a:bodyPr anchor="t"/>
          <a:lstStyle>
            <a:lvl1pPr>
              <a:defRPr sz="4000" i="1" cap="all"/>
            </a:lvl1pPr>
          </a:lstStyle>
          <a:p>
            <a:pPr lvl="0">
              <a:defRPr sz="1800" b="0" i="0" cap="none"/>
            </a:pPr>
            <a:r>
              <a:rPr sz="4000" b="1" i="1" cap="all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22312" y="894159"/>
            <a:ext cx="7772401" cy="241101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 lvl="0">
              <a:defRPr sz="1800"/>
            </a:pPr>
            <a:r>
              <a:rPr sz="20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2000"/>
              <a:t>Body Level Four</a:t>
            </a:r>
          </a:p>
          <a:p>
            <a:pPr lvl="4">
              <a:defRPr sz="1800"/>
            </a:pPr>
            <a:r>
              <a:rPr sz="20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52400" y="742950"/>
            <a:ext cx="4343400" cy="440055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192608"/>
            <a:ext cx="8229600" cy="883992"/>
          </a:xfrm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457200" y="1076599"/>
            <a:ext cx="4040188" cy="55455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/>
            </a:lvl1pPr>
            <a:lvl2pPr marL="0" indent="457200">
              <a:buSzTx/>
              <a:buNone/>
              <a:defRPr b="1"/>
            </a:lvl2pPr>
            <a:lvl3pPr marL="0" indent="914400">
              <a:buSzTx/>
              <a:buNone/>
              <a:defRPr b="1"/>
            </a:lvl3pPr>
            <a:lvl4pPr marL="0" indent="1371600">
              <a:buSzTx/>
              <a:buNone/>
              <a:defRPr b="1"/>
            </a:lvl4pPr>
            <a:lvl5pPr marL="0" indent="1828800">
              <a:buSzTx/>
              <a:buNone/>
              <a:defRPr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/>
            </a:lvl1pPr>
          </a:lstStyle>
          <a:p>
            <a:pPr lvl="0">
              <a:defRPr sz="1800" b="0" i="0"/>
            </a:pPr>
            <a:r>
              <a:rPr sz="2800" b="1" i="1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457203" y="0"/>
            <a:ext cx="3008314" cy="1076325"/>
          </a:xfrm>
          <a:prstGeom prst="rect">
            <a:avLst/>
          </a:prstGeom>
        </p:spPr>
        <p:txBody>
          <a:bodyPr anchor="b"/>
          <a:lstStyle>
            <a:lvl1pPr>
              <a:defRPr sz="2000" i="1"/>
            </a:lvl1pPr>
          </a:lstStyle>
          <a:p>
            <a:pPr lvl="0">
              <a:defRPr sz="1800" b="0" i="0"/>
            </a:pPr>
            <a:r>
              <a:rPr sz="2000" b="1" i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3575050" y="204789"/>
            <a:ext cx="5111750" cy="4938711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1" cy="425055"/>
          </a:xfrm>
          <a:prstGeom prst="rect">
            <a:avLst/>
          </a:prstGeom>
        </p:spPr>
        <p:txBody>
          <a:bodyPr anchor="b"/>
          <a:lstStyle>
            <a:lvl1pPr>
              <a:defRPr sz="2000" i="1"/>
            </a:lvl1pPr>
          </a:lstStyle>
          <a:p>
            <a:pPr lvl="0">
              <a:defRPr sz="1800" b="0" i="0"/>
            </a:pPr>
            <a:r>
              <a:rPr sz="2000" b="1" i="1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8924928" y="1639491"/>
            <a:ext cx="219076" cy="350401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FFFFFF">
                  <a:alpha val="0"/>
                </a:srgbClr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4848226"/>
            <a:ext cx="9144000" cy="29527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800000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255588" y="514351"/>
            <a:ext cx="7827961" cy="27385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rgbClr val="3B0000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spcBef>
                <a:spcPts val="4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82562" y="0"/>
            <a:ext cx="7967663" cy="683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 b="0"/>
            </a:pPr>
            <a:r>
              <a:rPr sz="2800" b="1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" y="742950"/>
            <a:ext cx="8839200" cy="440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772400" y="4800601"/>
            <a:ext cx="1143000" cy="226986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sldNum="0" hdr="0" dt="0"/>
  <p:txStyles>
    <p:titleStyle>
      <a:lvl1pPr>
        <a:defRPr sz="2800" b="1">
          <a:latin typeface="Adobe Garamond Pro"/>
          <a:ea typeface="Adobe Garamond Pro"/>
          <a:cs typeface="Adobe Garamond Pro"/>
          <a:sym typeface="Adobe Garamond Pro"/>
        </a:defRPr>
      </a:lvl1pPr>
      <a:lvl2pPr>
        <a:defRPr sz="2800" b="1">
          <a:latin typeface="Adobe Garamond Pro"/>
          <a:ea typeface="Adobe Garamond Pro"/>
          <a:cs typeface="Adobe Garamond Pro"/>
          <a:sym typeface="Adobe Garamond Pro"/>
        </a:defRPr>
      </a:lvl2pPr>
      <a:lvl3pPr>
        <a:defRPr sz="2800" b="1">
          <a:latin typeface="Adobe Garamond Pro"/>
          <a:ea typeface="Adobe Garamond Pro"/>
          <a:cs typeface="Adobe Garamond Pro"/>
          <a:sym typeface="Adobe Garamond Pro"/>
        </a:defRPr>
      </a:lvl3pPr>
      <a:lvl4pPr>
        <a:defRPr sz="2800" b="1">
          <a:latin typeface="Adobe Garamond Pro"/>
          <a:ea typeface="Adobe Garamond Pro"/>
          <a:cs typeface="Adobe Garamond Pro"/>
          <a:sym typeface="Adobe Garamond Pro"/>
        </a:defRPr>
      </a:lvl4pPr>
      <a:lvl5pPr>
        <a:defRPr sz="2800" b="1">
          <a:latin typeface="Adobe Garamond Pro"/>
          <a:ea typeface="Adobe Garamond Pro"/>
          <a:cs typeface="Adobe Garamond Pro"/>
          <a:sym typeface="Adobe Garamond Pro"/>
        </a:defRPr>
      </a:lvl5pPr>
      <a:lvl6pPr indent="457200">
        <a:defRPr sz="2800" b="1">
          <a:latin typeface="Adobe Garamond Pro"/>
          <a:ea typeface="Adobe Garamond Pro"/>
          <a:cs typeface="Adobe Garamond Pro"/>
          <a:sym typeface="Adobe Garamond Pro"/>
        </a:defRPr>
      </a:lvl6pPr>
      <a:lvl7pPr indent="914400">
        <a:defRPr sz="2800" b="1">
          <a:latin typeface="Adobe Garamond Pro"/>
          <a:ea typeface="Adobe Garamond Pro"/>
          <a:cs typeface="Adobe Garamond Pro"/>
          <a:sym typeface="Adobe Garamond Pro"/>
        </a:defRPr>
      </a:lvl7pPr>
      <a:lvl8pPr indent="1371600">
        <a:defRPr sz="2800" b="1">
          <a:latin typeface="Adobe Garamond Pro"/>
          <a:ea typeface="Adobe Garamond Pro"/>
          <a:cs typeface="Adobe Garamond Pro"/>
          <a:sym typeface="Adobe Garamond Pro"/>
        </a:defRPr>
      </a:lvl8pPr>
      <a:lvl9pPr indent="1828800">
        <a:defRPr sz="2800" b="1">
          <a:latin typeface="Adobe Garamond Pro"/>
          <a:ea typeface="Adobe Garamond Pro"/>
          <a:cs typeface="Adobe Garamond Pro"/>
          <a:sym typeface="Adobe Garamond Pro"/>
        </a:defRPr>
      </a:lvl9pPr>
    </p:titleStyle>
    <p:bodyStyle>
      <a:lvl1pPr marL="342900" indent="-342900">
        <a:spcBef>
          <a:spcPts val="500"/>
        </a:spcBef>
        <a:buSzPct val="100000"/>
        <a:buChar char="•"/>
        <a:defRPr sz="2400">
          <a:latin typeface="Adobe Garamond Pro"/>
          <a:ea typeface="Adobe Garamond Pro"/>
          <a:cs typeface="Adobe Garamond Pro"/>
          <a:sym typeface="Adobe Garamond Pro"/>
        </a:defRPr>
      </a:lvl1pPr>
      <a:lvl2pPr marL="838200" indent="-381000">
        <a:spcBef>
          <a:spcPts val="500"/>
        </a:spcBef>
        <a:buSzPct val="100000"/>
        <a:buChar char="–"/>
        <a:defRPr sz="2400">
          <a:latin typeface="Adobe Garamond Pro"/>
          <a:ea typeface="Adobe Garamond Pro"/>
          <a:cs typeface="Adobe Garamond Pro"/>
          <a:sym typeface="Adobe Garamond Pro"/>
        </a:defRPr>
      </a:lvl2pPr>
      <a:lvl3pPr marL="1257300" indent="-342900">
        <a:spcBef>
          <a:spcPts val="500"/>
        </a:spcBef>
        <a:buSzPct val="100000"/>
        <a:buChar char="•"/>
        <a:defRPr sz="2400">
          <a:latin typeface="Adobe Garamond Pro"/>
          <a:ea typeface="Adobe Garamond Pro"/>
          <a:cs typeface="Adobe Garamond Pro"/>
          <a:sym typeface="Adobe Garamond Pro"/>
        </a:defRPr>
      </a:lvl3pPr>
      <a:lvl4pPr marL="1763485" indent="-391885">
        <a:spcBef>
          <a:spcPts val="500"/>
        </a:spcBef>
        <a:buSzPct val="100000"/>
        <a:buChar char="–"/>
        <a:defRPr sz="2400">
          <a:latin typeface="Adobe Garamond Pro"/>
          <a:ea typeface="Adobe Garamond Pro"/>
          <a:cs typeface="Adobe Garamond Pro"/>
          <a:sym typeface="Adobe Garamond Pro"/>
        </a:defRPr>
      </a:lvl4pPr>
      <a:lvl5pPr marL="2286000" indent="-457200">
        <a:spcBef>
          <a:spcPts val="500"/>
        </a:spcBef>
        <a:buSzPct val="100000"/>
        <a:buChar char="»"/>
        <a:defRPr sz="2400">
          <a:latin typeface="Adobe Garamond Pro"/>
          <a:ea typeface="Adobe Garamond Pro"/>
          <a:cs typeface="Adobe Garamond Pro"/>
          <a:sym typeface="Adobe Garamond Pro"/>
        </a:defRPr>
      </a:lvl5pPr>
      <a:lvl6pPr marL="2743200" indent="-457200">
        <a:spcBef>
          <a:spcPts val="500"/>
        </a:spcBef>
        <a:buSzPct val="100000"/>
        <a:buChar char="»"/>
        <a:defRPr sz="2400">
          <a:latin typeface="Adobe Garamond Pro"/>
          <a:ea typeface="Adobe Garamond Pro"/>
          <a:cs typeface="Adobe Garamond Pro"/>
          <a:sym typeface="Adobe Garamond Pro"/>
        </a:defRPr>
      </a:lvl6pPr>
      <a:lvl7pPr marL="3200400" indent="-457200">
        <a:spcBef>
          <a:spcPts val="500"/>
        </a:spcBef>
        <a:buSzPct val="100000"/>
        <a:buChar char="»"/>
        <a:defRPr sz="2400">
          <a:latin typeface="Adobe Garamond Pro"/>
          <a:ea typeface="Adobe Garamond Pro"/>
          <a:cs typeface="Adobe Garamond Pro"/>
          <a:sym typeface="Adobe Garamond Pro"/>
        </a:defRPr>
      </a:lvl7pPr>
      <a:lvl8pPr marL="3657600" indent="-457200">
        <a:spcBef>
          <a:spcPts val="500"/>
        </a:spcBef>
        <a:buSzPct val="100000"/>
        <a:buChar char="»"/>
        <a:defRPr sz="2400">
          <a:latin typeface="Adobe Garamond Pro"/>
          <a:ea typeface="Adobe Garamond Pro"/>
          <a:cs typeface="Adobe Garamond Pro"/>
          <a:sym typeface="Adobe Garamond Pro"/>
        </a:defRPr>
      </a:lvl8pPr>
      <a:lvl9pPr marL="4114800" indent="-457200">
        <a:spcBef>
          <a:spcPts val="500"/>
        </a:spcBef>
        <a:buSzPct val="100000"/>
        <a:buChar char="»"/>
        <a:defRPr sz="2400">
          <a:latin typeface="Adobe Garamond Pro"/>
          <a:ea typeface="Adobe Garamond Pro"/>
          <a:cs typeface="Adobe Garamond Pro"/>
          <a:sym typeface="Adobe Garamond Pro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53">
            <a:extLst>
              <a:ext uri="{FF2B5EF4-FFF2-40B4-BE49-F238E27FC236}">
                <a16:creationId xmlns:a16="http://schemas.microsoft.com/office/drawing/2014/main" id="{06EECF59-1A40-445F-8F85-723E088905EA}"/>
              </a:ext>
            </a:extLst>
          </p:cNvPr>
          <p:cNvSpPr/>
          <p:nvPr/>
        </p:nvSpPr>
        <p:spPr>
          <a:xfrm>
            <a:off x="-2" y="0"/>
            <a:ext cx="9144001" cy="5148072"/>
          </a:xfrm>
          <a:prstGeom prst="rect">
            <a:avLst/>
          </a:prstGeom>
          <a:solidFill>
            <a:srgbClr val="A9042F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Arial"/>
                <a:ea typeface="Arial"/>
                <a:cs typeface="Arial"/>
                <a:sym typeface="Arial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" name="image2.png" descr="E:\Downloads\logo\RGB PNG\logo.rgb.reversed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7177" y="4467580"/>
            <a:ext cx="1942154" cy="389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4.png" descr="E:\Downloads\slablogo_trans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593" y="4060682"/>
            <a:ext cx="1533773" cy="1144095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685795" y="2755428"/>
            <a:ext cx="7772401" cy="11025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i="0">
                <a:solidFill>
                  <a:srgbClr val="FFFFFF"/>
                </a:solidFill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QICK +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Schusterlab</a:t>
            </a:r>
            <a:br>
              <a:rPr lang="en-US" sz="2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br>
              <a:rPr lang="en-US" sz="1800" dirty="0"/>
            </a:b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30930" y="3408343"/>
            <a:ext cx="7827266" cy="135559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Andrew </a:t>
            </a:r>
            <a:r>
              <a:rPr lang="en-US" sz="1600" dirty="0" err="1">
                <a:solidFill>
                  <a:srgbClr val="FFFFFF"/>
                </a:solidFill>
              </a:rPr>
              <a:t>Oriani</a:t>
            </a:r>
            <a:r>
              <a:rPr lang="en-US" sz="1500" dirty="0">
                <a:solidFill>
                  <a:schemeClr val="bg1"/>
                </a:solidFill>
              </a:rPr>
              <a:t>, </a:t>
            </a:r>
            <a:r>
              <a:rPr lang="en-US" sz="1500" dirty="0" err="1">
                <a:solidFill>
                  <a:schemeClr val="bg1"/>
                </a:solidFill>
              </a:rPr>
              <a:t>Srivatsan</a:t>
            </a:r>
            <a:r>
              <a:rPr lang="en-US" sz="1500" dirty="0">
                <a:solidFill>
                  <a:schemeClr val="bg1"/>
                </a:solidFill>
              </a:rPr>
              <a:t> Chakram, Kevin He, </a:t>
            </a:r>
            <a:r>
              <a:rPr lang="en-US" sz="1500" dirty="0" err="1">
                <a:solidFill>
                  <a:schemeClr val="bg1"/>
                </a:solidFill>
              </a:rPr>
              <a:t>Tanay</a:t>
            </a:r>
            <a:r>
              <a:rPr lang="en-US" sz="1500" dirty="0">
                <a:solidFill>
                  <a:schemeClr val="bg1"/>
                </a:solidFill>
              </a:rPr>
              <a:t> Roy, Ankur Agrawal, David I Schuster</a:t>
            </a:r>
            <a:br>
              <a:rPr lang="en-US" dirty="0"/>
            </a:br>
            <a:r>
              <a:rPr lang="en-US" sz="1600" dirty="0">
                <a:solidFill>
                  <a:srgbClr val="FFFFFF"/>
                </a:solidFill>
              </a:rPr>
              <a:t>James Franck Institute, University of Chicago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C02DB-DF70-813E-16B4-3CF3BBBD0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414" y="4209484"/>
            <a:ext cx="1527987" cy="846490"/>
          </a:xfrm>
          <a:prstGeom prst="rect">
            <a:avLst/>
          </a:prstGeom>
        </p:spPr>
      </p:pic>
      <p:pic>
        <p:nvPicPr>
          <p:cNvPr id="4" name="Picture 4" descr="Stanford University Logo full">
            <a:extLst>
              <a:ext uri="{FF2B5EF4-FFF2-40B4-BE49-F238E27FC236}">
                <a16:creationId xmlns:a16="http://schemas.microsoft.com/office/drawing/2014/main" id="{84E814CC-0BBA-4CAF-F7FF-E022C6B2D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69" y="3891364"/>
            <a:ext cx="1641376" cy="125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AC795EDC-CB67-613A-FF98-8034085975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60"/>
          <a:stretch/>
        </p:blipFill>
        <p:spPr>
          <a:xfrm>
            <a:off x="-2" y="-13573"/>
            <a:ext cx="9144002" cy="32191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1559-665E-595C-C4C8-A6C5E10F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Qick</a:t>
            </a:r>
            <a:r>
              <a:rPr lang="en-US" dirty="0"/>
              <a:t> capabilities to build for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5596A-4DF3-A9D9-6461-972629DF6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562" y="590550"/>
            <a:ext cx="4071256" cy="440055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Firmware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Improved support for optical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FIR filter for fast flux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Multi board experiments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Interpolated / spline based waveforms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Direct to ram saving of </a:t>
            </a:r>
            <a:r>
              <a:rPr lang="en-US" sz="1800" dirty="0" err="1"/>
              <a:t>adc</a:t>
            </a:r>
            <a:r>
              <a:rPr lang="en-US" sz="1800" dirty="0"/>
              <a:t>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Better trigger engine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Use of </a:t>
            </a:r>
            <a:r>
              <a:rPr lang="en-US" sz="1800" dirty="0" err="1"/>
              <a:t>realtime</a:t>
            </a:r>
            <a:r>
              <a:rPr lang="en-US" sz="1800" dirty="0"/>
              <a:t> processors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Reconfigurable modules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Cross-talk compensation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A25EAB-C3D4-7BA1-35A7-72B5ACD05CE2}"/>
              </a:ext>
            </a:extLst>
          </p:cNvPr>
          <p:cNvSpPr txBox="1">
            <a:spLocks/>
          </p:cNvSpPr>
          <p:nvPr/>
        </p:nvSpPr>
        <p:spPr>
          <a:xfrm>
            <a:off x="4572000" y="590550"/>
            <a:ext cx="4628605" cy="4400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342900" indent="-342900">
              <a:spcBef>
                <a:spcPts val="500"/>
              </a:spcBef>
              <a:buSzPct val="100000"/>
              <a:buChar char="•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  <a:lvl2pPr marL="838200" indent="-381000">
              <a:spcBef>
                <a:spcPts val="500"/>
              </a:spcBef>
              <a:buSzPct val="100000"/>
              <a:buChar char="–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2pPr>
            <a:lvl3pPr marL="1257300" indent="-342900">
              <a:spcBef>
                <a:spcPts val="500"/>
              </a:spcBef>
              <a:buSzPct val="100000"/>
              <a:buChar char="•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3pPr>
            <a:lvl4pPr marL="1763485" indent="-391885">
              <a:spcBef>
                <a:spcPts val="500"/>
              </a:spcBef>
              <a:buSzPct val="100000"/>
              <a:buChar char="–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4pPr>
            <a:lvl5pPr marL="2286000" indent="-457200">
              <a:spcBef>
                <a:spcPts val="500"/>
              </a:spcBef>
              <a:buSzPct val="100000"/>
              <a:buChar char="»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5pPr>
            <a:lvl6pPr marL="2743200" indent="-457200">
              <a:spcBef>
                <a:spcPts val="500"/>
              </a:spcBef>
              <a:buSzPct val="100000"/>
              <a:buChar char="»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6pPr>
            <a:lvl7pPr marL="3200400" indent="-457200">
              <a:spcBef>
                <a:spcPts val="500"/>
              </a:spcBef>
              <a:buSzPct val="100000"/>
              <a:buChar char="»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7pPr>
            <a:lvl8pPr marL="3657600" indent="-457200">
              <a:spcBef>
                <a:spcPts val="500"/>
              </a:spcBef>
              <a:buSzPct val="100000"/>
              <a:buChar char="»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8pPr>
            <a:lvl9pPr marL="4114800" indent="-457200">
              <a:spcBef>
                <a:spcPts val="500"/>
              </a:spcBef>
              <a:buSzPct val="100000"/>
              <a:buChar char="»"/>
              <a:defRPr sz="2400">
                <a:latin typeface="Adobe Garamond Pro"/>
                <a:ea typeface="Adobe Garamond Pro"/>
                <a:cs typeface="Adobe Garamond Pro"/>
                <a:sym typeface="Adobe Garamond Pro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/>
              <a:t>Hardware / Analog Frontend</a:t>
            </a:r>
          </a:p>
          <a:p>
            <a:r>
              <a:rPr lang="en-US" sz="1800" dirty="0"/>
              <a:t>Modular quantum control frontend</a:t>
            </a:r>
          </a:p>
          <a:p>
            <a:r>
              <a:rPr lang="en-US" sz="1800" dirty="0"/>
              <a:t>QICK VNA / Signal Analyzer</a:t>
            </a:r>
          </a:p>
          <a:p>
            <a:r>
              <a:rPr lang="en-US" sz="1800" dirty="0"/>
              <a:t>Fast real-time scope</a:t>
            </a:r>
          </a:p>
          <a:p>
            <a:r>
              <a:rPr lang="en-US" sz="1800" dirty="0"/>
              <a:t>Analog noise performance</a:t>
            </a:r>
          </a:p>
          <a:p>
            <a:r>
              <a:rPr lang="en-US" sz="1800" dirty="0"/>
              <a:t>More </a:t>
            </a:r>
            <a:r>
              <a:rPr lang="en-US" sz="1800" dirty="0" err="1"/>
              <a:t>ddr</a:t>
            </a:r>
            <a:r>
              <a:rPr lang="en-US" sz="1800" dirty="0"/>
              <a:t>/bandwidth </a:t>
            </a:r>
          </a:p>
          <a:p>
            <a:r>
              <a:rPr lang="en-US" sz="1800" dirty="0"/>
              <a:t>Temperature stabilization</a:t>
            </a:r>
          </a:p>
          <a:p>
            <a:pPr marL="0" indent="0">
              <a:buNone/>
            </a:pPr>
            <a:r>
              <a:rPr lang="en-US" sz="2000" b="1" dirty="0"/>
              <a:t>Software</a:t>
            </a:r>
          </a:p>
          <a:p>
            <a:r>
              <a:rPr lang="en-US" sz="1800" dirty="0" err="1"/>
              <a:t>Openqasm</a:t>
            </a:r>
            <a:r>
              <a:rPr lang="en-US" sz="1800" dirty="0"/>
              <a:t> 3 / </a:t>
            </a:r>
            <a:r>
              <a:rPr lang="en-US" sz="1800" dirty="0" err="1"/>
              <a:t>qiskit</a:t>
            </a:r>
            <a:r>
              <a:rPr lang="en-US" sz="1800" dirty="0"/>
              <a:t> pulse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Lower latency program switching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Improved remote serving (AWS/direct)</a:t>
            </a:r>
          </a:p>
          <a:p>
            <a:r>
              <a:rPr lang="en-US" sz="1800" dirty="0"/>
              <a:t>Experiment libraries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56873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D29F-D972-AF68-7C7B-5DF19A2B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QICK is exemplar of NQI initiatives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FF4C-C9DD-0695-27A5-E7E1D9248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difficult to develop these systems in universities</a:t>
            </a:r>
          </a:p>
          <a:p>
            <a:r>
              <a:rPr lang="en-US" dirty="0"/>
              <a:t>Companies keep developments proprietary </a:t>
            </a:r>
          </a:p>
          <a:p>
            <a:pPr lvl="1"/>
            <a:r>
              <a:rPr lang="en-US" dirty="0"/>
              <a:t>Not general enough to be used for experiments</a:t>
            </a:r>
          </a:p>
          <a:p>
            <a:pPr lvl="1"/>
            <a:r>
              <a:rPr lang="en-US" dirty="0"/>
              <a:t>Can’t develop custom modules</a:t>
            </a:r>
          </a:p>
          <a:p>
            <a:r>
              <a:rPr lang="en-US" dirty="0"/>
              <a:t>DOE engineers (QICK team) had decades of experience solving the exact type of problems that arise in quantum control</a:t>
            </a:r>
          </a:p>
          <a:p>
            <a:r>
              <a:rPr lang="en-US" dirty="0"/>
              <a:t>Were able to make useful system in &lt;1yr that is now our primary measurement system</a:t>
            </a:r>
          </a:p>
          <a:p>
            <a:r>
              <a:rPr lang="en-US" dirty="0"/>
              <a:t>QICK developments relevant to non-quantum DOE efforts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2602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7711-7E3A-CF08-6C79-85972185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moving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64933-8925-896A-A07C-06A96DC1D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238" y="472982"/>
            <a:ext cx="8839200" cy="4670517"/>
          </a:xfrm>
        </p:spPr>
        <p:txBody>
          <a:bodyPr/>
          <a:lstStyle/>
          <a:p>
            <a:r>
              <a:rPr lang="en-US" dirty="0"/>
              <a:t>Very important to make sure we can support these efforts sustainably</a:t>
            </a:r>
          </a:p>
          <a:p>
            <a:r>
              <a:rPr lang="en-US" dirty="0"/>
              <a:t>Need to continue to develop QICK firmware</a:t>
            </a:r>
          </a:p>
          <a:p>
            <a:r>
              <a:rPr lang="en-US" dirty="0"/>
              <a:t>Need to develop hardware </a:t>
            </a:r>
            <a:r>
              <a:rPr lang="en-US" i="1" dirty="0"/>
              <a:t>and</a:t>
            </a:r>
            <a:r>
              <a:rPr lang="en-US" dirty="0"/>
              <a:t> make it available</a:t>
            </a:r>
          </a:p>
          <a:p>
            <a:r>
              <a:rPr lang="en-US" dirty="0"/>
              <a:t>Need to continue higher level software</a:t>
            </a:r>
          </a:p>
          <a:p>
            <a:r>
              <a:rPr lang="en-US" dirty="0"/>
              <a:t>As more people use QICK need to support users without overtaxing developers/engineers</a:t>
            </a:r>
          </a:p>
          <a:p>
            <a:r>
              <a:rPr lang="en-US" dirty="0"/>
              <a:t>How can we continue to adapt QICK to more use cases while keeping things manageable (fragmentation).</a:t>
            </a:r>
          </a:p>
          <a:p>
            <a:endParaRPr lang="en-US" dirty="0"/>
          </a:p>
          <a:p>
            <a:r>
              <a:rPr lang="en-US" dirty="0"/>
              <a:t>Need continued (and expanded) support from DOE</a:t>
            </a:r>
          </a:p>
          <a:p>
            <a:r>
              <a:rPr lang="en-US" dirty="0"/>
              <a:t>Equally important need to build robust /collaborative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958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182563" y="114301"/>
            <a:ext cx="7967661" cy="454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777240">
              <a:defRPr sz="2380"/>
            </a:pPr>
            <a:r>
              <a:rPr lang="en-US" dirty="0"/>
              <a:t>Outline</a:t>
            </a:r>
            <a:endParaRPr dirty="0"/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182563" y="769366"/>
            <a:ext cx="5099050" cy="40005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usage of QICK in </a:t>
            </a:r>
            <a:r>
              <a:rPr lang="en-US" dirty="0" err="1"/>
              <a:t>schusterlab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Future plans and thoughts on path forward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16C8B-86AC-B263-FFDC-60B6793B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385" y="1206819"/>
            <a:ext cx="2349839" cy="24333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E348-A62A-4B89-0AB9-3111FD92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vs Analog signal synthesis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78876-0D56-80AC-129F-BB85D98A3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405" y="568413"/>
            <a:ext cx="5229497" cy="4092425"/>
          </a:xfrm>
        </p:spPr>
        <p:txBody>
          <a:bodyPr/>
          <a:lstStyle/>
          <a:p>
            <a:r>
              <a:rPr lang="en-US" dirty="0"/>
              <a:t>Used to think about local oscillators and mixing of specific frequencies in limited bandwidths combined for control</a:t>
            </a:r>
          </a:p>
          <a:p>
            <a:endParaRPr lang="en-US" dirty="0"/>
          </a:p>
          <a:p>
            <a:r>
              <a:rPr lang="en-US" dirty="0"/>
              <a:t>Now can think in V(t) or for efficiency digital versions of the analog processes that behave ideally.</a:t>
            </a:r>
          </a:p>
          <a:p>
            <a:endParaRPr lang="en-US" dirty="0"/>
          </a:p>
          <a:p>
            <a:r>
              <a:rPr lang="en-US" dirty="0"/>
              <a:t> Even for things we could do before QICK has changed the way we think!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634056-1D32-9B63-B830-41955E5B8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07" y="1733609"/>
            <a:ext cx="2270783" cy="18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F9B8CFE7-3DE4-8293-3F7C-6F939FCEDB74}"/>
              </a:ext>
            </a:extLst>
          </p:cNvPr>
          <p:cNvSpPr/>
          <p:nvPr/>
        </p:nvSpPr>
        <p:spPr>
          <a:xfrm>
            <a:off x="6069875" y="1632655"/>
            <a:ext cx="2281646" cy="2329745"/>
          </a:xfrm>
          <a:prstGeom prst="noSmoking">
            <a:avLst>
              <a:gd name="adj" fmla="val 7298"/>
            </a:avLst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3178933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D74E-BDE4-548F-17A6-E1223243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Schusterlab</a:t>
            </a:r>
            <a:r>
              <a:rPr lang="en-US" dirty="0"/>
              <a:t> projects using QICK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CC97B-9FE5-BF7A-7C31-D468EFE64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" y="742950"/>
            <a:ext cx="5151121" cy="4400550"/>
          </a:xfrm>
        </p:spPr>
        <p:txBody>
          <a:bodyPr/>
          <a:lstStyle/>
          <a:p>
            <a:r>
              <a:rPr lang="en-US" dirty="0"/>
              <a:t>Fluxonium gates (ZCU111)</a:t>
            </a:r>
          </a:p>
          <a:p>
            <a:endParaRPr lang="en-US" dirty="0"/>
          </a:p>
          <a:p>
            <a:r>
              <a:rPr lang="en-US" dirty="0"/>
              <a:t>Quantum Ram (ZCU216)</a:t>
            </a:r>
          </a:p>
          <a:p>
            <a:endParaRPr lang="en-US" dirty="0"/>
          </a:p>
          <a:p>
            <a:r>
              <a:rPr lang="en-US" dirty="0"/>
              <a:t>Electrons on helium (4x2)</a:t>
            </a:r>
          </a:p>
          <a:p>
            <a:endParaRPr lang="en-US" dirty="0"/>
          </a:p>
          <a:p>
            <a:r>
              <a:rPr lang="en-US" dirty="0"/>
              <a:t>Axion search (ZCU216)</a:t>
            </a:r>
          </a:p>
          <a:p>
            <a:endParaRPr lang="en-US" dirty="0"/>
          </a:p>
          <a:p>
            <a:r>
              <a:rPr lang="en-US" dirty="0"/>
              <a:t>Single qubit characterization (ZCU111)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FEAD055-66B2-6AF2-9A1B-F5CF47C82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6687" b="18930"/>
          <a:stretch/>
        </p:blipFill>
        <p:spPr>
          <a:xfrm>
            <a:off x="4371703" y="605044"/>
            <a:ext cx="1610088" cy="99938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E12F9-DC16-E5BB-0C57-A1C04B780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0469" y="1062766"/>
            <a:ext cx="1679756" cy="1083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B08668-0FB9-0144-10FC-9AD5D9380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17" y="1965109"/>
            <a:ext cx="1827660" cy="1213281"/>
          </a:xfrm>
          <a:prstGeom prst="rect">
            <a:avLst/>
          </a:prstGeom>
          <a:ln w="57150">
            <a:solidFill>
              <a:srgbClr val="FFED49"/>
            </a:solidFill>
          </a:ln>
        </p:spPr>
      </p:pic>
      <p:pic>
        <p:nvPicPr>
          <p:cNvPr id="9" name="Picture 8" descr="A picture containing indoor, electronics, loudspeaker&#10;&#10;Description automatically generated">
            <a:extLst>
              <a:ext uri="{FF2B5EF4-FFF2-40B4-BE49-F238E27FC236}">
                <a16:creationId xmlns:a16="http://schemas.microsoft.com/office/drawing/2014/main" id="{02CBD754-ED16-B728-C5C1-F8EB69AF83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0" b="17481"/>
          <a:stretch/>
        </p:blipFill>
        <p:spPr>
          <a:xfrm>
            <a:off x="6703615" y="2571749"/>
            <a:ext cx="1446610" cy="15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4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D472-FEF9-CE2E-A7FC-E9B0A2F4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Fluxonium gate experiment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F7F6E-35C3-0132-C7DC-3B5260D81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2571750"/>
            <a:ext cx="5448300" cy="2654300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CB45CEC-FBB6-DE80-7A07-26AA176DDF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6687" b="18930"/>
          <a:stretch/>
        </p:blipFill>
        <p:spPr>
          <a:xfrm>
            <a:off x="462818" y="683421"/>
            <a:ext cx="3232882" cy="2006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5BB3A-14C5-1BB7-B2FF-D7239525280E}"/>
              </a:ext>
            </a:extLst>
          </p:cNvPr>
          <p:cNvSpPr txBox="1"/>
          <p:nvPr/>
        </p:nvSpPr>
        <p:spPr>
          <a:xfrm>
            <a:off x="462818" y="2883238"/>
            <a:ext cx="3462316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  <a:t>Two qubit fluxonium sample </a:t>
            </a:r>
            <a:b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</a:b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  <a:t>with inductive coupler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  <a:t>Three flux drives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</a:rPr>
              <a:t>Two readouts</a:t>
            </a: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  <a:p>
            <a:pPr marR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solidFill>
                  <a:srgbClr val="000000"/>
                </a:solidFill>
              </a:rPr>
              <a:t>All control via QICK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E12059-BB13-B302-12B3-5B650F88A613}"/>
                  </a:ext>
                </a:extLst>
              </p:cNvPr>
              <p:cNvSpPr txBox="1"/>
              <p:nvPr/>
            </p:nvSpPr>
            <p:spPr>
              <a:xfrm>
                <a:off x="4833405" y="469878"/>
                <a:ext cx="23794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E12059-BB13-B302-12B3-5B650F88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05" y="469878"/>
                <a:ext cx="2379475" cy="307777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DAA5EEC8-5ECE-1D04-7202-701398C4A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6" y="896834"/>
            <a:ext cx="2736675" cy="18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2C81EB-BF9D-DFE9-820A-45818DFAF93F}"/>
              </a:ext>
            </a:extLst>
          </p:cNvPr>
          <p:cNvSpPr txBox="1"/>
          <p:nvPr/>
        </p:nvSpPr>
        <p:spPr>
          <a:xfrm>
            <a:off x="7035144" y="1998618"/>
            <a:ext cx="164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E01 – 50 MHz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54F76-A928-919B-0568-0D3AA2FA4254}"/>
              </a:ext>
            </a:extLst>
          </p:cNvPr>
          <p:cNvSpPr txBox="1"/>
          <p:nvPr/>
        </p:nvSpPr>
        <p:spPr>
          <a:xfrm>
            <a:off x="7035144" y="1469899"/>
            <a:ext cx="189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E12 – 5.20 GHz</a:t>
            </a:r>
          </a:p>
        </p:txBody>
      </p:sp>
    </p:spTree>
    <p:extLst>
      <p:ext uri="{BB962C8B-B14F-4D97-AF65-F5344CB8AC3E}">
        <p14:creationId xmlns:p14="http://schemas.microsoft.com/office/powerpoint/2010/main" val="33187402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D5A8002-71A6-1C4B-8151-8F4C36E8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01" y="604500"/>
            <a:ext cx="4181475" cy="3143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2D7A8-1554-1F4E-A718-876DC239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readout</a:t>
            </a:r>
          </a:p>
        </p:txBody>
      </p:sp>
      <p:pic>
        <p:nvPicPr>
          <p:cNvPr id="4" name="Picture 3" descr="A picture containing text, pencil&#10;&#10;Description automatically generated">
            <a:extLst>
              <a:ext uri="{FF2B5EF4-FFF2-40B4-BE49-F238E27FC236}">
                <a16:creationId xmlns:a16="http://schemas.microsoft.com/office/drawing/2014/main" id="{13842BAB-5232-7F44-999D-5EADBEF3F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34" y="639879"/>
            <a:ext cx="4181475" cy="3198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A49649-E838-B149-8D95-ADE6A3B16CB9}"/>
              </a:ext>
            </a:extLst>
          </p:cNvPr>
          <p:cNvSpPr txBox="1"/>
          <p:nvPr/>
        </p:nvSpPr>
        <p:spPr>
          <a:xfrm>
            <a:off x="5469963" y="3747750"/>
            <a:ext cx="294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Qubit prepared by measurement w/ feedback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Statistical infidelity ~ 2%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Infidelity of prepared states ~8%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5FCBA-16E3-CA47-AD44-5FC80EAD67DF}"/>
              </a:ext>
            </a:extLst>
          </p:cNvPr>
          <p:cNvSpPr txBox="1"/>
          <p:nvPr/>
        </p:nvSpPr>
        <p:spPr>
          <a:xfrm>
            <a:off x="671825" y="3783130"/>
            <a:ext cx="4181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Better readout design results in high fidelity readout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err="1"/>
              <a:t>Paramp</a:t>
            </a:r>
            <a:r>
              <a:rPr lang="en-US" dirty="0"/>
              <a:t> would speed up (and improve) measurement</a:t>
            </a:r>
          </a:p>
        </p:txBody>
      </p:sp>
    </p:spTree>
    <p:extLst>
      <p:ext uri="{BB962C8B-B14F-4D97-AF65-F5344CB8AC3E}">
        <p14:creationId xmlns:p14="http://schemas.microsoft.com/office/powerpoint/2010/main" val="11662497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E6BA0090-B9FD-BC87-D08A-7E7BBB2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99" y="808069"/>
            <a:ext cx="2916839" cy="1881239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A75E0FDC-BC8E-E733-F97D-037E7E211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003" y="2799399"/>
            <a:ext cx="2918934" cy="1828978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D2FE42DA-8ECA-63EE-4C30-94B7202A6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" y="2806549"/>
            <a:ext cx="2918934" cy="1814681"/>
          </a:xfrm>
          <a:prstGeom prst="rect">
            <a:avLst/>
          </a:prstGeom>
        </p:spPr>
      </p:pic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36ECF791-0E2E-84FC-9D28-160B7BAAB6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" y="870203"/>
            <a:ext cx="2918934" cy="181468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0213BA-BCBC-40BB-98A3-C2837735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64" y="114302"/>
            <a:ext cx="7967662" cy="454819"/>
          </a:xfrm>
        </p:spPr>
        <p:txBody>
          <a:bodyPr/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QICK preserves device coherence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FCF0AC-F1E0-43BE-B9B0-43CC505132EF}"/>
                  </a:ext>
                </a:extLst>
              </p:cNvPr>
              <p:cNvSpPr txBox="1"/>
              <p:nvPr/>
            </p:nvSpPr>
            <p:spPr>
              <a:xfrm>
                <a:off x="701927" y="1026648"/>
                <a:ext cx="1162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FCF0AC-F1E0-43BE-B9B0-43CC50513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7" y="1026648"/>
                <a:ext cx="1162754" cy="369332"/>
              </a:xfrm>
              <a:prstGeom prst="rect">
                <a:avLst/>
              </a:prstGeom>
              <a:blipFill>
                <a:blip r:embed="rId6"/>
                <a:stretch>
                  <a:fillRect l="-4348" t="-6667" r="-108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6EC41-1835-43BC-898E-028D7857FD69}"/>
                  </a:ext>
                </a:extLst>
              </p:cNvPr>
              <p:cNvSpPr txBox="1"/>
              <p:nvPr/>
            </p:nvSpPr>
            <p:spPr>
              <a:xfrm>
                <a:off x="701928" y="2152003"/>
                <a:ext cx="1188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Start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86EC41-1835-43BC-898E-028D7857F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28" y="2152003"/>
                <a:ext cx="1188915" cy="369332"/>
              </a:xfrm>
              <a:prstGeom prst="rect">
                <a:avLst/>
              </a:prstGeom>
              <a:blipFill>
                <a:blip r:embed="rId7"/>
                <a:stretch>
                  <a:fillRect l="-4255" t="-6667" r="-106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2F90195-B6A7-A445-A53F-5486819F15AF}"/>
              </a:ext>
            </a:extLst>
          </p:cNvPr>
          <p:cNvSpPr txBox="1"/>
          <p:nvPr/>
        </p:nvSpPr>
        <p:spPr>
          <a:xfrm>
            <a:off x="6093373" y="961696"/>
            <a:ext cx="26722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Qubit relaxes to thermally mixed state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Relaxation time ~100-400us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Qubit effective temperature ~100mK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T2* ~ 90-500us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Suspect poor thermalization of sample/attenuators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B588A-2203-7A40-8B41-43A148A5C050}"/>
              </a:ext>
            </a:extLst>
          </p:cNvPr>
          <p:cNvSpPr txBox="1"/>
          <p:nvPr/>
        </p:nvSpPr>
        <p:spPr>
          <a:xfrm>
            <a:off x="1706881" y="2000399"/>
            <a:ext cx="1071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=95 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97E9C-DD2E-5040-AFDA-BE70EADAF75D}"/>
              </a:ext>
            </a:extLst>
          </p:cNvPr>
          <p:cNvSpPr txBox="1"/>
          <p:nvPr/>
        </p:nvSpPr>
        <p:spPr>
          <a:xfrm>
            <a:off x="4835265" y="1991768"/>
            <a:ext cx="10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=373us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2C1C5-B68E-A24E-84E3-77EFB74D3759}"/>
              </a:ext>
            </a:extLst>
          </p:cNvPr>
          <p:cNvSpPr txBox="1"/>
          <p:nvPr/>
        </p:nvSpPr>
        <p:spPr>
          <a:xfrm>
            <a:off x="1706880" y="2981249"/>
            <a:ext cx="116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=90 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E5AFF6-204E-5044-A4FA-C4AA1317171A}"/>
              </a:ext>
            </a:extLst>
          </p:cNvPr>
          <p:cNvSpPr txBox="1"/>
          <p:nvPr/>
        </p:nvSpPr>
        <p:spPr>
          <a:xfrm>
            <a:off x="4835264" y="2981249"/>
            <a:ext cx="120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  <a:r>
              <a:rPr lang="en-US" dirty="0"/>
              <a:t>=579 us</a:t>
            </a:r>
          </a:p>
        </p:txBody>
      </p:sp>
    </p:spTree>
    <p:extLst>
      <p:ext uri="{BB962C8B-B14F-4D97-AF65-F5344CB8AC3E}">
        <p14:creationId xmlns:p14="http://schemas.microsoft.com/office/powerpoint/2010/main" val="389157766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920C68FF-2562-43D8-8925-7A4E1858E504}"/>
              </a:ext>
            </a:extLst>
          </p:cNvPr>
          <p:cNvGrpSpPr/>
          <p:nvPr/>
        </p:nvGrpSpPr>
        <p:grpSpPr>
          <a:xfrm>
            <a:off x="86812" y="660590"/>
            <a:ext cx="3425330" cy="2132592"/>
            <a:chOff x="2739531" y="758827"/>
            <a:chExt cx="5631321" cy="350603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9F67E7-4D3D-4865-AA32-C00BD9A6A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3" b="2423"/>
            <a:stretch/>
          </p:blipFill>
          <p:spPr>
            <a:xfrm>
              <a:off x="2739531" y="758827"/>
              <a:ext cx="5631321" cy="35060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CEAC63-75D6-40FE-A78A-830FFF86CAA1}"/>
                </a:ext>
              </a:extLst>
            </p:cNvPr>
            <p:cNvSpPr txBox="1"/>
            <p:nvPr/>
          </p:nvSpPr>
          <p:spPr>
            <a:xfrm>
              <a:off x="3686710" y="3128623"/>
              <a:ext cx="640922" cy="60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B213DC-DD9C-47BB-8546-8D3E7F41D938}"/>
                </a:ext>
              </a:extLst>
            </p:cNvPr>
            <p:cNvSpPr txBox="1"/>
            <p:nvPr/>
          </p:nvSpPr>
          <p:spPr>
            <a:xfrm>
              <a:off x="3707793" y="2712162"/>
              <a:ext cx="630381" cy="60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eg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430BE5-7C29-4BB4-AC36-59BF9C1012E0}"/>
                </a:ext>
              </a:extLst>
            </p:cNvPr>
            <p:cNvSpPr txBox="1"/>
            <p:nvPr/>
          </p:nvSpPr>
          <p:spPr>
            <a:xfrm>
              <a:off x="3707793" y="1632417"/>
              <a:ext cx="630381" cy="60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ge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0317FD-0F8A-4180-88A2-6D4D964D9F2F}"/>
                </a:ext>
              </a:extLst>
            </p:cNvPr>
            <p:cNvSpPr txBox="1"/>
            <p:nvPr/>
          </p:nvSpPr>
          <p:spPr>
            <a:xfrm>
              <a:off x="3707793" y="1307988"/>
              <a:ext cx="619839" cy="6071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ee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10C492-3DDA-164C-AB37-8F466C252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Inducing a parametric interaction – </a:t>
            </a:r>
            <a:r>
              <a:rPr lang="en-US" dirty="0" err="1"/>
              <a:t>iSwap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C7D06B9-E6F3-814B-8C5B-EAC585AA3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"/>
          <a:stretch/>
        </p:blipFill>
        <p:spPr bwMode="auto">
          <a:xfrm>
            <a:off x="4166393" y="566090"/>
            <a:ext cx="3304575" cy="25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C6F4170-EED3-7540-9F7E-D8B838B9E42F}"/>
              </a:ext>
            </a:extLst>
          </p:cNvPr>
          <p:cNvCxnSpPr>
            <a:cxnSpLocks/>
          </p:cNvCxnSpPr>
          <p:nvPr/>
        </p:nvCxnSpPr>
        <p:spPr bwMode="auto">
          <a:xfrm>
            <a:off x="2083395" y="1665637"/>
            <a:ext cx="0" cy="197165"/>
          </a:xfrm>
          <a:prstGeom prst="straightConnector1">
            <a:avLst/>
          </a:prstGeom>
          <a:solidFill>
            <a:srgbClr val="F3F3F3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129459-97A3-6E43-AB9B-7FD656A8B3ED}"/>
              </a:ext>
            </a:extLst>
          </p:cNvPr>
          <p:cNvCxnSpPr>
            <a:cxnSpLocks/>
          </p:cNvCxnSpPr>
          <p:nvPr/>
        </p:nvCxnSpPr>
        <p:spPr bwMode="auto">
          <a:xfrm flipV="1">
            <a:off x="2083395" y="2020900"/>
            <a:ext cx="0" cy="197165"/>
          </a:xfrm>
          <a:prstGeom prst="straightConnector1">
            <a:avLst/>
          </a:prstGeom>
          <a:solidFill>
            <a:srgbClr val="F3F3F3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25B0B6-7FED-1F4C-8A97-BE63051BCCEA}"/>
              </a:ext>
            </a:extLst>
          </p:cNvPr>
          <p:cNvSpPr txBox="1"/>
          <p:nvPr/>
        </p:nvSpPr>
        <p:spPr>
          <a:xfrm>
            <a:off x="313269" y="2884653"/>
            <a:ext cx="2905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Drive at 21.13 MHz (</a:t>
            </a:r>
            <a:r>
              <a:rPr lang="en-US" dirty="0" err="1"/>
              <a:t>ge-eg</a:t>
            </a:r>
            <a:r>
              <a:rPr lang="en-US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Observe </a:t>
            </a:r>
            <a:r>
              <a:rPr lang="en-US" dirty="0" err="1"/>
              <a:t>i</a:t>
            </a:r>
            <a:r>
              <a:rPr lang="en-US" dirty="0"/>
              <a:t>-swap interaction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Rate = 1.175 MHz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Sqrt(</a:t>
            </a:r>
            <a:r>
              <a:rPr lang="en-US" dirty="0" err="1"/>
              <a:t>iswap</a:t>
            </a:r>
            <a:r>
              <a:rPr lang="en-US" dirty="0"/>
              <a:t>) in ~212ns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99BE-18AC-461D-BE86-204214E59CAC}"/>
              </a:ext>
            </a:extLst>
          </p:cNvPr>
          <p:cNvSpPr txBox="1"/>
          <p:nvPr/>
        </p:nvSpPr>
        <p:spPr>
          <a:xfrm>
            <a:off x="3839844" y="3253986"/>
            <a:ext cx="38236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Requires initial phase sync and stability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between channels at different frequencies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86DB6F-15BC-FA37-A15B-5695DA764C30}"/>
              </a:ext>
            </a:extLst>
          </p:cNvPr>
          <p:cNvSpPr/>
          <p:nvPr/>
        </p:nvSpPr>
        <p:spPr>
          <a:xfrm>
            <a:off x="4578283" y="4577410"/>
            <a:ext cx="243840" cy="243840"/>
          </a:xfrm>
          <a:prstGeom prst="ellipse">
            <a:avLst/>
          </a:prstGeom>
          <a:solidFill>
            <a:schemeClr val="accent2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6BB52A-4FEA-A253-A188-6BCC87EF8D76}"/>
              </a:ext>
            </a:extLst>
          </p:cNvPr>
          <p:cNvSpPr/>
          <p:nvPr/>
        </p:nvSpPr>
        <p:spPr>
          <a:xfrm>
            <a:off x="5751693" y="4610187"/>
            <a:ext cx="243840" cy="243840"/>
          </a:xfrm>
          <a:prstGeom prst="ellipse">
            <a:avLst/>
          </a:prstGeom>
          <a:solidFill>
            <a:srgbClr val="FF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A5F93E-5E15-4DDA-06FC-E70D7B28BF64}"/>
              </a:ext>
            </a:extLst>
          </p:cNvPr>
          <p:cNvSpPr/>
          <p:nvPr/>
        </p:nvSpPr>
        <p:spPr>
          <a:xfrm>
            <a:off x="5174820" y="3984792"/>
            <a:ext cx="243840" cy="243840"/>
          </a:xfrm>
          <a:prstGeom prst="ellipse">
            <a:avLst/>
          </a:prstGeom>
          <a:solidFill>
            <a:srgbClr val="7030A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dobe Garamond Pro"/>
              <a:ea typeface="Adobe Garamond Pro"/>
              <a:cs typeface="Adobe Garamond Pro"/>
              <a:sym typeface="Adobe Garamond Pro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C18D5A-4EA4-C426-FF28-D07F008C3B05}"/>
              </a:ext>
            </a:extLst>
          </p:cNvPr>
          <p:cNvCxnSpPr>
            <a:cxnSpLocks/>
          </p:cNvCxnSpPr>
          <p:nvPr/>
        </p:nvCxnSpPr>
        <p:spPr>
          <a:xfrm flipV="1">
            <a:off x="4822123" y="4228632"/>
            <a:ext cx="352697" cy="348778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79959-FB25-115F-4AC3-07E9F4E392D4}"/>
              </a:ext>
            </a:extLst>
          </p:cNvPr>
          <p:cNvCxnSpPr>
            <a:cxnSpLocks/>
          </p:cNvCxnSpPr>
          <p:nvPr/>
        </p:nvCxnSpPr>
        <p:spPr>
          <a:xfrm flipH="1" flipV="1">
            <a:off x="5418660" y="4233607"/>
            <a:ext cx="352697" cy="348778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6120E0-C882-6F24-FC64-C81D21AFCD6C}"/>
              </a:ext>
            </a:extLst>
          </p:cNvPr>
          <p:cNvCxnSpPr>
            <a:cxnSpLocks/>
          </p:cNvCxnSpPr>
          <p:nvPr/>
        </p:nvCxnSpPr>
        <p:spPr>
          <a:xfrm>
            <a:off x="5036447" y="4729810"/>
            <a:ext cx="520586" cy="2297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E39DA00-544F-F92B-D0C1-A77E5DE08A2F}"/>
              </a:ext>
            </a:extLst>
          </p:cNvPr>
          <p:cNvSpPr txBox="1"/>
          <p:nvPr/>
        </p:nvSpPr>
        <p:spPr>
          <a:xfrm>
            <a:off x="3949089" y="4514665"/>
            <a:ext cx="5747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  <a:t>Q1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0EB4D-8DE4-FE3B-E2D5-72F1A5AD9B63}"/>
              </a:ext>
            </a:extLst>
          </p:cNvPr>
          <p:cNvSpPr txBox="1"/>
          <p:nvPr/>
        </p:nvSpPr>
        <p:spPr>
          <a:xfrm>
            <a:off x="6165101" y="4545145"/>
            <a:ext cx="57476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  <a:t>Q2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0F4957-ACA0-FC67-B460-3B94C433AC47}"/>
              </a:ext>
            </a:extLst>
          </p:cNvPr>
          <p:cNvSpPr txBox="1"/>
          <p:nvPr/>
        </p:nvSpPr>
        <p:spPr>
          <a:xfrm>
            <a:off x="5613319" y="3850594"/>
            <a:ext cx="9790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dobe Garamond Pro"/>
                <a:ea typeface="Adobe Garamond Pro"/>
                <a:cs typeface="Adobe Garamond Pro"/>
                <a:sym typeface="Adobe Garamond Pro"/>
              </a:rPr>
              <a:t>Q1 - Q2</a:t>
            </a:r>
          </a:p>
        </p:txBody>
      </p:sp>
    </p:spTree>
    <p:extLst>
      <p:ext uri="{BB962C8B-B14F-4D97-AF65-F5344CB8AC3E}">
        <p14:creationId xmlns:p14="http://schemas.microsoft.com/office/powerpoint/2010/main" val="32003744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3CC9-D625-4C1E-C448-4D37117C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lab plans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1AA29-A9E2-A054-C6C6-451AD5B29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labs should be able to measure ~50-100 qubits </a:t>
            </a:r>
          </a:p>
          <a:p>
            <a:pPr lvl="1"/>
            <a:r>
              <a:rPr lang="en-US" dirty="0"/>
              <a:t>Requires fabrication foundry</a:t>
            </a:r>
          </a:p>
          <a:p>
            <a:pPr lvl="1"/>
            <a:r>
              <a:rPr lang="en-US" dirty="0"/>
              <a:t>Requires QICK for control (with </a:t>
            </a:r>
            <a:r>
              <a:rPr lang="en-US" dirty="0" err="1"/>
              <a:t>multiboard</a:t>
            </a:r>
            <a:r>
              <a:rPr lang="en-US" dirty="0"/>
              <a:t> scaling)</a:t>
            </a:r>
          </a:p>
          <a:p>
            <a:pPr lvl="1"/>
            <a:r>
              <a:rPr lang="en-US" dirty="0"/>
              <a:t>Requires software and calibration infrastructure</a:t>
            </a:r>
          </a:p>
          <a:p>
            <a:r>
              <a:rPr lang="en-US" dirty="0"/>
              <a:t>Applications include</a:t>
            </a:r>
          </a:p>
          <a:p>
            <a:pPr lvl="1"/>
            <a:r>
              <a:rPr lang="en-US" dirty="0"/>
              <a:t>Quantum simulation (with topologies different from surface code)</a:t>
            </a:r>
          </a:p>
          <a:p>
            <a:pPr lvl="1"/>
            <a:r>
              <a:rPr lang="en-US" dirty="0"/>
              <a:t>Quantum Ram</a:t>
            </a:r>
          </a:p>
          <a:p>
            <a:pPr lvl="1"/>
            <a:r>
              <a:rPr lang="en-US" dirty="0"/>
              <a:t>Quantum cameras</a:t>
            </a:r>
          </a:p>
        </p:txBody>
      </p:sp>
    </p:spTree>
    <p:extLst>
      <p:ext uri="{BB962C8B-B14F-4D97-AF65-F5344CB8AC3E}">
        <p14:creationId xmlns:p14="http://schemas.microsoft.com/office/powerpoint/2010/main" val="22533728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07762" dir="2700000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12700" dist="107762" dir="2700000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noFill/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dobe Garamond Pro"/>
            <a:ea typeface="Adobe Garamond Pro"/>
            <a:cs typeface="Adobe Garamond Pro"/>
            <a:sym typeface="Adobe Garamond Pro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dobe Garamond Pro"/>
            <a:ea typeface="Adobe Garamond Pro"/>
            <a:cs typeface="Adobe Garamond Pro"/>
            <a:sym typeface="Adobe Garamon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07762" dir="2700000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12700" dist="107762" dir="2700000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>
          <a:outerShdw blurRad="12700" dist="107762" dir="2700000" rotWithShape="0">
            <a:srgbClr val="80808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dobe Garamond Pro"/>
            <a:ea typeface="Adobe Garamond Pro"/>
            <a:cs typeface="Adobe Garamond Pro"/>
            <a:sym typeface="Adobe Garamon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dobe Garamond Pro"/>
            <a:ea typeface="Adobe Garamond Pro"/>
            <a:cs typeface="Adobe Garamond Pro"/>
            <a:sym typeface="Adobe Garamond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70285</TotalTime>
  <Words>596</Words>
  <Application>Microsoft Macintosh PowerPoint</Application>
  <PresentationFormat>On-screen Show (16:9)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Adobe Garamond Pro</vt:lpstr>
      <vt:lpstr>Arial</vt:lpstr>
      <vt:lpstr>Cambria Math</vt:lpstr>
      <vt:lpstr>Helvetica Neue</vt:lpstr>
      <vt:lpstr>Roboto</vt:lpstr>
      <vt:lpstr>Default</vt:lpstr>
      <vt:lpstr>QICK + Schusterlab  </vt:lpstr>
      <vt:lpstr>Outline</vt:lpstr>
      <vt:lpstr>Digital vs Analog signal synthesis</vt:lpstr>
      <vt:lpstr>Schusterlab projects using QICK</vt:lpstr>
      <vt:lpstr>Fluxonium gate experiment</vt:lpstr>
      <vt:lpstr>Real time readout</vt:lpstr>
      <vt:lpstr>QICK preserves device coherence</vt:lpstr>
      <vt:lpstr>Inducing a parametric interaction – iSwap</vt:lpstr>
      <vt:lpstr>Future lab plans</vt:lpstr>
      <vt:lpstr>Qick capabilities to build for future</vt:lpstr>
      <vt:lpstr>QICK is exemplar of NQI initiatives</vt:lpstr>
      <vt:lpstr>Challenges moving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Many bodies with many modes</dc:title>
  <dc:creator>aoriani</dc:creator>
  <cp:lastModifiedBy>David I. Schuster</cp:lastModifiedBy>
  <cp:revision>200</cp:revision>
  <dcterms:modified xsi:type="dcterms:W3CDTF">2023-01-12T22:36:18Z</dcterms:modified>
</cp:coreProperties>
</file>