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1" r:id="rId2"/>
    <p:sldId id="317" r:id="rId3"/>
    <p:sldId id="318" r:id="rId4"/>
    <p:sldId id="322" r:id="rId5"/>
    <p:sldId id="324" r:id="rId6"/>
    <p:sldId id="335" r:id="rId7"/>
    <p:sldId id="334" r:id="rId8"/>
    <p:sldId id="336" r:id="rId9"/>
    <p:sldId id="337" r:id="rId10"/>
    <p:sldId id="327" r:id="rId11"/>
    <p:sldId id="338" r:id="rId12"/>
    <p:sldId id="321" r:id="rId13"/>
    <p:sldId id="323" r:id="rId14"/>
    <p:sldId id="329" r:id="rId15"/>
    <p:sldId id="330" r:id="rId16"/>
    <p:sldId id="332" r:id="rId17"/>
    <p:sldId id="331" r:id="rId18"/>
    <p:sldId id="333" r:id="rId19"/>
    <p:sldId id="316" r:id="rId20"/>
    <p:sldId id="326" r:id="rId21"/>
  </p:sldIdLst>
  <p:sldSz cx="12192000" cy="6858000"/>
  <p:notesSz cx="6858000" cy="9144000"/>
  <p:embeddedFontLst>
    <p:embeddedFont>
      <p:font typeface="Amazon Ember" panose="020B0603020204020204" pitchFamily="34" charset="0"/>
      <p:regular r:id="rId24"/>
      <p:bold r:id="rId24"/>
      <p:italic r:id="rId24"/>
      <p:boldItalic r:id="rId24"/>
    </p:embeddedFont>
    <p:embeddedFont>
      <p:font typeface="Amazon Ember Heavy" panose="020B0603020204020204" pitchFamily="34" charset="0"/>
      <p:bold r:id="rId24"/>
      <p:italic r:id="rId24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29BC573D-7060-40E9-BBF4-558E0963C4FD}">
          <p14:sldIdLst>
            <p14:sldId id="311"/>
            <p14:sldId id="317"/>
            <p14:sldId id="318"/>
            <p14:sldId id="322"/>
            <p14:sldId id="324"/>
            <p14:sldId id="335"/>
            <p14:sldId id="334"/>
            <p14:sldId id="336"/>
            <p14:sldId id="337"/>
            <p14:sldId id="327"/>
            <p14:sldId id="338"/>
            <p14:sldId id="321"/>
            <p14:sldId id="323"/>
            <p14:sldId id="329"/>
            <p14:sldId id="330"/>
            <p14:sldId id="332"/>
            <p14:sldId id="331"/>
            <p14:sldId id="333"/>
            <p14:sldId id="316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80" userDrawn="1">
          <p15:clr>
            <a:srgbClr val="9FCC3B"/>
          </p15:clr>
        </p15:guide>
        <p15:guide id="2" pos="3840" userDrawn="1">
          <p15:clr>
            <a:srgbClr val="A4A3A4"/>
          </p15:clr>
        </p15:guide>
        <p15:guide id="3" orient="horz" pos="1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Nelson" initials="RN" lastIdx="1" clrIdx="0">
    <p:extLst>
      <p:ext uri="{19B8F6BF-5375-455C-9EA6-DF929625EA0E}">
        <p15:presenceInfo xmlns:p15="http://schemas.microsoft.com/office/powerpoint/2012/main" userId="Ruth Nel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9D6"/>
    <a:srgbClr val="0073BB"/>
    <a:srgbClr val="008296"/>
    <a:srgbClr val="57759A"/>
    <a:srgbClr val="005276"/>
    <a:srgbClr val="504BAB"/>
    <a:srgbClr val="9F9F9F"/>
    <a:srgbClr val="C9208A"/>
    <a:srgbClr val="17AA4C"/>
    <a:srgbClr val="36C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76" autoAdjust="0"/>
    <p:restoredTop sz="71921" autoAdjust="0"/>
  </p:normalViewPr>
  <p:slideViewPr>
    <p:cSldViewPr snapToGrid="0" showGuides="1">
      <p:cViewPr varScale="1">
        <p:scale>
          <a:sx n="115" d="100"/>
          <a:sy n="115" d="100"/>
        </p:scale>
        <p:origin x="2264" y="200"/>
      </p:cViewPr>
      <p:guideLst>
        <p:guide orient="horz" pos="1080"/>
        <p:guide pos="3840"/>
        <p:guide orient="horz" pos="1440"/>
      </p:guideLst>
    </p:cSldViewPr>
  </p:slideViewPr>
  <p:outlineViewPr>
    <p:cViewPr>
      <p:scale>
        <a:sx n="33" d="100"/>
        <a:sy n="33" d="100"/>
      </p:scale>
      <p:origin x="0" y="-277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66" d="100"/>
          <a:sy n="166" d="100"/>
        </p:scale>
        <p:origin x="6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NUL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E9E1B-26EB-4A38-A7AE-65F92660F0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C2958231-F43A-4080-9189-B55BD0FBA179}" type="slidenum">
              <a:rPr lang="en-US" sz="1000" smtClean="0"/>
              <a:pPr algn="ctr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71914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904" y="359229"/>
            <a:ext cx="5968192" cy="335710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4904" y="3889911"/>
            <a:ext cx="5968192" cy="46365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72F4E750-4A8C-4255-B8EE-26052AA71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3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4320" algn="l" defTabSz="914400" rtl="0" eaLnBrk="1" latinLnBrk="0" hangingPunct="1"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8640" algn="l" defTabSz="914400" rtl="0" eaLnBrk="1" latinLnBrk="0" hangingPunct="1"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22960" algn="l" defTabSz="914400" rtl="0" eaLnBrk="1" latinLnBrk="0" hangingPunct="1"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09728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358775"/>
            <a:ext cx="5969000" cy="3357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GOALS: inform audience, gain adoption</a:t>
            </a:r>
          </a:p>
          <a:p>
            <a:endParaRPr lang="en-US" dirty="0"/>
          </a:p>
          <a:p>
            <a:r>
              <a:rPr lang="en-US" dirty="0" err="1"/>
              <a:t>Braket</a:t>
            </a:r>
            <a:r>
              <a:rPr lang="en-US" dirty="0"/>
              <a:t> is Amazon’s cloud quantum computing service. </a:t>
            </a:r>
          </a:p>
          <a:p>
            <a:r>
              <a:rPr lang="en-US" dirty="0"/>
              <a:t>Access to 5 QPUs from different QC providers, including </a:t>
            </a:r>
            <a:r>
              <a:rPr lang="en-US" dirty="0" err="1"/>
              <a:t>Rigetti</a:t>
            </a:r>
            <a:r>
              <a:rPr lang="en-US" dirty="0"/>
              <a:t>.</a:t>
            </a:r>
          </a:p>
          <a:p>
            <a:r>
              <a:rPr lang="en-US" dirty="0" err="1"/>
              <a:t>Braket</a:t>
            </a:r>
            <a:r>
              <a:rPr lang="en-US" dirty="0"/>
              <a:t> is focused on Circuits and Algorithms, with stable worldwide APIs</a:t>
            </a:r>
          </a:p>
          <a:p>
            <a:r>
              <a:rPr lang="en-US" dirty="0"/>
              <a:t>QICK and </a:t>
            </a:r>
            <a:r>
              <a:rPr lang="en-US" dirty="0" err="1"/>
              <a:t>SideQICK</a:t>
            </a:r>
            <a:r>
              <a:rPr lang="en-US" dirty="0"/>
              <a:t> are focused on device experiments, pulse sequencing, calibration, and benchmarking; rapid experimentation and ease of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4E750-4A8C-4255-B8EE-26052AA718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358775"/>
            <a:ext cx="5969000" cy="3357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Workloads are completely encapsulated – researchers still own both side of building and executing workloads; failures in the daemon or QICK board can be recovered without losing workloads or data except for the current workload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Device scaling – each device polls for its own tasks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Cloud connected – devices anywhere on the Internet are accessible to any </a:t>
            </a:r>
            <a:r>
              <a:rPr lang="en-US" u="sng" dirty="0"/>
              <a:t>authorized</a:t>
            </a:r>
            <a:r>
              <a:rPr lang="en-US" dirty="0"/>
              <a:t> user from anywhere on the Internet; users can only access authorized devices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Improved device security – over SSH; no shared credentials/logins between devices; credentials are frequently rotated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Transparent operation – device queues are visible to all users, results can be shared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Low cost – serverless, so pay as you go; &lt;$200/</a:t>
            </a:r>
            <a:r>
              <a:rPr lang="en-US" dirty="0" err="1"/>
              <a:t>mo</a:t>
            </a:r>
            <a:r>
              <a:rPr lang="en-US" dirty="0"/>
              <a:t> for 1M workloads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4E750-4A8C-4255-B8EE-26052AA718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3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358775"/>
            <a:ext cx="5969000" cy="3357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CI/CD missing</a:t>
            </a:r>
          </a:p>
          <a:p>
            <a:r>
              <a:rPr lang="en-US" dirty="0"/>
              <a:t>Some Amplify/deployment issues to fix OOB deployment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4E750-4A8C-4255-B8EE-26052AA718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358775"/>
            <a:ext cx="5969000" cy="3357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4E750-4A8C-4255-B8EE-26052AA718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6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358775"/>
            <a:ext cx="5969000" cy="3357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4E750-4A8C-4255-B8EE-26052AA718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4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358775"/>
            <a:ext cx="5969000" cy="3357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 &lt;$200/</a:t>
            </a:r>
            <a:r>
              <a:rPr lang="en-US" dirty="0" err="1"/>
              <a:t>mo</a:t>
            </a:r>
            <a:r>
              <a:rPr lang="en-US" dirty="0"/>
              <a:t> assuming 1M workloads (serverless is billed on demand)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4E750-4A8C-4255-B8EE-26052AA718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1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64A653-96D4-4779-B17D-C9429C87C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-1" y="1784"/>
            <a:ext cx="12188826" cy="6856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A58158-FB30-402D-9EAA-2604BF1AD7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928600"/>
            <a:ext cx="6467475" cy="723900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 dirty="0"/>
              <a:t>AWS </a:t>
            </a:r>
            <a:r>
              <a:rPr lang="en-US" dirty="0" err="1"/>
              <a:t>SideQICK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98BC9-6D0C-459A-9F7F-5E47C262AB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2685881"/>
            <a:ext cx="6467475" cy="643362"/>
          </a:xfrm>
        </p:spPr>
        <p:txBody>
          <a:bodyPr lIns="0"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Cloud Access for Devices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10F091-03C9-4C8B-99E2-E6D7C03A8D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" y="551423"/>
            <a:ext cx="1003173" cy="60018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ADCB45-CDD6-4A48-882D-5B8BF9CC4E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367170"/>
            <a:ext cx="4800600" cy="409575"/>
          </a:xfrm>
        </p:spPr>
        <p:txBody>
          <a:bodyPr lIns="0"/>
          <a:lstStyle>
            <a:lvl1pPr marL="0" indent="0">
              <a:buNone/>
              <a:defRPr sz="2000" b="0"/>
            </a:lvl1pPr>
            <a:lvl2pPr marL="228600" indent="0">
              <a:buNone/>
              <a:defRPr/>
            </a:lvl2pPr>
            <a:lvl3pPr marL="502920" indent="0">
              <a:buNone/>
              <a:defRPr/>
            </a:lvl3pPr>
            <a:lvl4pPr marL="77724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Jeff </a:t>
            </a:r>
            <a:r>
              <a:rPr lang="en-US" dirty="0" err="1"/>
              <a:t>Heckey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48667D5-E2E7-4331-B1ED-AE39B47691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699550"/>
            <a:ext cx="4800600" cy="634450"/>
          </a:xfrm>
        </p:spPr>
        <p:txBody>
          <a:bodyPr lIns="0"/>
          <a:lstStyle>
            <a:lvl1pPr marL="0" indent="0">
              <a:spcAft>
                <a:spcPts val="300"/>
              </a:spcAft>
              <a:buNone/>
              <a:defRPr sz="1600" b="0"/>
            </a:lvl1pPr>
            <a:lvl2pPr marL="228600" indent="0">
              <a:buNone/>
              <a:defRPr/>
            </a:lvl2pPr>
            <a:lvl3pPr marL="502920" indent="0">
              <a:buNone/>
              <a:defRPr/>
            </a:lvl3pPr>
            <a:lvl4pPr marL="77724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Senior Software Developer</a:t>
            </a:r>
            <a:br>
              <a:rPr lang="en-US" dirty="0"/>
            </a:br>
            <a:r>
              <a:rPr lang="en-US" dirty="0"/>
              <a:t>Amazon Web Services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51757C-FA1B-F446-AD8F-4AF222ED3C88}"/>
              </a:ext>
            </a:extLst>
          </p:cNvPr>
          <p:cNvSpPr txBox="1"/>
          <p:nvPr userDrawn="1"/>
        </p:nvSpPr>
        <p:spPr>
          <a:xfrm>
            <a:off x="609600" y="6389813"/>
            <a:ext cx="19463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© 2022, Amazon Web Services, Inc. or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819544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eaderVersion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63C40C-65D6-43B9-9CA7-C72FC88C0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2466" y="3828"/>
            <a:ext cx="12184018" cy="685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62F3E8-1253-4748-A4CA-00B845807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539280"/>
            <a:ext cx="8170258" cy="1625599"/>
          </a:xfrm>
        </p:spPr>
        <p:txBody>
          <a:bodyPr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– </a:t>
            </a:r>
            <a:br>
              <a:rPr lang="en-US" dirty="0"/>
            </a:br>
            <a:r>
              <a:rPr lang="en-US" dirty="0"/>
              <a:t>Type section name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29803-42D7-A244-9477-DD91AA02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34CDD4-D76F-4459-B025-0310E913C2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570EFF-72E8-4742-BF5A-2182B8DA9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6337372"/>
            <a:ext cx="365760" cy="2188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ACE005-BE92-6645-B884-58509659EBF3}"/>
              </a:ext>
            </a:extLst>
          </p:cNvPr>
          <p:cNvSpPr txBox="1"/>
          <p:nvPr userDrawn="1"/>
        </p:nvSpPr>
        <p:spPr>
          <a:xfrm>
            <a:off x="5122817" y="6389813"/>
            <a:ext cx="19463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© 2022, Amazon Web Services, Inc. or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1354971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608" userDrawn="1">
          <p15:clr>
            <a:srgbClr val="FBAE40"/>
          </p15:clr>
        </p15:guide>
        <p15:guide id="2" orient="horz" pos="12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33AB-9594-4983-B9F9-6E0A6C44C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29B46-A384-45C4-A7BA-8F3730F494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0071"/>
            <a:ext cx="5157788" cy="4149728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C7A7E-2A85-4B33-B617-143D10EBF1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700071"/>
            <a:ext cx="5410200" cy="4149726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BD263-9859-D042-9025-9D6F3D7D50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41CD-EE1A-4E63-BBDD-173E2812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7577"/>
            <a:ext cx="10972800" cy="6064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Two-column layout with subtitles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CFC72-9096-4F5D-9BDB-96DE57732B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704992"/>
            <a:ext cx="5157787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14836-1EB0-499D-8015-98B7CCC303E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" y="2039935"/>
            <a:ext cx="5157787" cy="4149727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7F387-CD61-4FDE-AE0D-E17DE70D3B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04992"/>
            <a:ext cx="5410200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0F8A2-BBFC-4205-BF9B-0CA000B7190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039935"/>
            <a:ext cx="5410200" cy="4149726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B7A11-19A5-E94B-B640-BCDB7CC765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03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E45CD9-67F8-4A52-86F7-18140657CB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2039935"/>
            <a:ext cx="3479799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D41CD-EE1A-4E63-BBDD-173E2812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7577"/>
            <a:ext cx="10972800" cy="6064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Three-column layout with subtitles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CFC72-9096-4F5D-9BDB-96DE57732B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1" y="1704992"/>
            <a:ext cx="3479799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7F387-CD61-4FDE-AE0D-E17DE70D3B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56101" y="1704992"/>
            <a:ext cx="3479799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517463-352F-4D83-A9E1-0F789F9626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6101" y="2039935"/>
            <a:ext cx="3479799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F3CD244-8B44-44A6-A623-84365E91E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2601" y="1704992"/>
            <a:ext cx="3479799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B7E0003-F180-4528-9992-B9342F92AF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1" y="2039935"/>
            <a:ext cx="3479799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8457D-BA7E-5F4D-BB3A-F2D68C6B824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31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Column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E45CD9-67F8-4A52-86F7-18140657CB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3621024"/>
            <a:ext cx="3479799" cy="22907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D41CD-EE1A-4E63-BBDD-173E2812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7577"/>
            <a:ext cx="10972800" cy="6064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Three-column layout with subtitles and images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CFC72-9096-4F5D-9BDB-96DE57732B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1" y="3291840"/>
            <a:ext cx="3479799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7F387-CD61-4FDE-AE0D-E17DE70D3B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56101" y="3291840"/>
            <a:ext cx="3479799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517463-352F-4D83-A9E1-0F789F9626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6102" y="3621024"/>
            <a:ext cx="3479799" cy="22907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F3CD244-8B44-44A6-A623-84365E91E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2601" y="3291840"/>
            <a:ext cx="3479799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B7E0003-F180-4528-9992-B9342F92AF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1" y="3621024"/>
            <a:ext cx="3479799" cy="22907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F1E5D-EEF6-9840-9346-15C8E1C2ED3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F1E7883-A3AD-2B4E-A2E3-C84C7EB1E34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380935" y="1533462"/>
            <a:ext cx="1718881" cy="149929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graphic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F836D4B-9CFA-C740-82D0-0755D5BB9D5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69015" y="1533462"/>
            <a:ext cx="1718881" cy="149929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graphic</a:t>
            </a:r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AF70ED47-2075-F446-AEFA-369D052D2A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757095" y="1533462"/>
            <a:ext cx="1718881" cy="149929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graphic</a:t>
            </a:r>
          </a:p>
        </p:txBody>
      </p:sp>
    </p:spTree>
    <p:extLst>
      <p:ext uri="{BB962C8B-B14F-4D97-AF65-F5344CB8AC3E}">
        <p14:creationId xmlns:p14="http://schemas.microsoft.com/office/powerpoint/2010/main" val="2019750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pos="244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E45CD9-67F8-4A52-86F7-18140657CB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2039935"/>
            <a:ext cx="2377440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D41CD-EE1A-4E63-BBDD-173E2812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7577"/>
            <a:ext cx="10972800" cy="6064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Four-column layout with subtitles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CFC72-9096-4F5D-9BDB-96DE57732B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704992"/>
            <a:ext cx="2377440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7F387-CD61-4FDE-AE0D-E17DE70D3B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71333" y="1704992"/>
            <a:ext cx="2377440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517463-352F-4D83-A9E1-0F789F9626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1333" y="2039935"/>
            <a:ext cx="2377440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F3CD244-8B44-44A6-A623-84365E91E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3066" y="1704992"/>
            <a:ext cx="2377440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B7E0003-F180-4528-9992-B9342F92AF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066" y="2039935"/>
            <a:ext cx="2377440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8FBD2BF-3C8E-4153-80EE-99905AF06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94799" y="1704992"/>
            <a:ext cx="2377440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F6FFAA7-B9C7-461E-8BB9-81670232C4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94799" y="2039935"/>
            <a:ext cx="2377440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0D853-887F-7148-B2E5-F4E32D3B9A8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1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8C02-99C2-4973-992D-372DDC9A4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914400"/>
            <a:ext cx="10950576" cy="6096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Picture with caption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8CA07-7BEF-4BEF-94A4-00AF846D551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803900" y="1737360"/>
            <a:ext cx="5767388" cy="4471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89DDC-548A-473A-955E-E02E644757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2039936"/>
            <a:ext cx="4787900" cy="4170363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342364-8DB0-4967-9568-214F05FA950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09600" y="1704992"/>
            <a:ext cx="4787900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11C71-DFB6-494D-B894-C2C879661A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8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Bleed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F1DD4A-60A1-2C44-AF1D-C1D8EEDBD9DA}"/>
              </a:ext>
            </a:extLst>
          </p:cNvPr>
          <p:cNvSpPr/>
          <p:nvPr userDrawn="1"/>
        </p:nvSpPr>
        <p:spPr>
          <a:xfrm>
            <a:off x="-1" y="0"/>
            <a:ext cx="83676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1165FC-2AD2-4A91-AD2E-3C69AF6468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icon to add a full-bleed </a:t>
            </a:r>
            <a:br>
              <a:rPr lang="en-US" dirty="0"/>
            </a:br>
            <a:r>
              <a:rPr lang="en-US" dirty="0"/>
              <a:t>(all the way to the edges) photo</a:t>
            </a:r>
          </a:p>
        </p:txBody>
      </p:sp>
    </p:spTree>
    <p:extLst>
      <p:ext uri="{BB962C8B-B14F-4D97-AF65-F5344CB8AC3E}">
        <p14:creationId xmlns:p14="http://schemas.microsoft.com/office/powerpoint/2010/main" val="1481733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Bulleted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5874-C948-4D8D-81CE-BCB187287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One-level bulleted list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68CA-DFD8-4178-93CB-63891AAE42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0132" y="1737360"/>
            <a:ext cx="10962268" cy="4537617"/>
          </a:xfrm>
        </p:spPr>
        <p:txBody>
          <a:bodyPr/>
          <a:lstStyle>
            <a:lvl1pPr>
              <a:spcAft>
                <a:spcPts val="1800"/>
              </a:spcAft>
              <a:defRPr sz="2800"/>
            </a:lvl1pPr>
          </a:lstStyle>
          <a:p>
            <a:pPr lvl="0"/>
            <a:r>
              <a:rPr lang="en-US" dirty="0"/>
              <a:t>Enter bulleted text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3271BB-7B54-704A-B046-1E0BA396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09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F57C-ED86-4E8B-BF12-180DFC478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1995221"/>
            <a:ext cx="8067261" cy="162877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Enter quote here. Reposition quote mark graphics to frame the quote.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483E63-88C7-499E-932F-5F5978567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109770"/>
            <a:ext cx="6915150" cy="413677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Enter quoted person’s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81AAA84-DC66-4AD5-AF44-C034537979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434037"/>
            <a:ext cx="6915150" cy="342900"/>
          </a:xfrm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 dirty="0"/>
              <a:t>Enter quoted person’s affiliation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19920D0-9924-42E3-B231-ACA928A278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606" y="1995221"/>
            <a:ext cx="309563" cy="3095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7BE4712-7CA9-40CC-88F3-512952E44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1271" y="3254833"/>
            <a:ext cx="309563" cy="309563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FE67B-06D7-094E-8FDA-8AEA93900DC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FA228F-D922-204D-A0D7-D1672B4395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4360" y="6337372"/>
            <a:ext cx="365760" cy="218590"/>
          </a:xfrm>
          <a:prstGeom prst="rect">
            <a:avLst/>
          </a:prstGeom>
          <a:solidFill>
            <a:srgbClr val="262161"/>
          </a:solidFill>
        </p:spPr>
      </p:pic>
    </p:spTree>
    <p:extLst>
      <p:ext uri="{BB962C8B-B14F-4D97-AF65-F5344CB8AC3E}">
        <p14:creationId xmlns:p14="http://schemas.microsoft.com/office/powerpoint/2010/main" val="1326065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752" userDrawn="1">
          <p15:clr>
            <a:srgbClr val="FBAE40"/>
          </p15:clr>
        </p15:guide>
        <p15:guide id="2" orient="horz" pos="1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Version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2E6C43-B919-49A3-A70D-18632FEB8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28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A58158-FB30-402D-9EAA-2604BF1AD7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378541"/>
            <a:ext cx="5718629" cy="7239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98BC9-6D0C-459A-9F7F-5E47C262AB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135822"/>
            <a:ext cx="5718629" cy="643362"/>
          </a:xfrm>
        </p:spPr>
        <p:txBody>
          <a:bodyPr lIns="0"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ADCB45-CDD6-4A48-882D-5B8BF9CC4E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817111"/>
            <a:ext cx="4800600" cy="409575"/>
          </a:xfrm>
        </p:spPr>
        <p:txBody>
          <a:bodyPr l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502920" indent="0">
              <a:buNone/>
              <a:defRPr/>
            </a:lvl3pPr>
            <a:lvl4pPr marL="77724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48667D5-E2E7-4331-B1ED-AE39B47691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149491"/>
            <a:ext cx="4800600" cy="523026"/>
          </a:xfrm>
        </p:spPr>
        <p:txBody>
          <a:bodyPr lIns="0"/>
          <a:lstStyle>
            <a:lvl1pPr marL="0" indent="0">
              <a:spcAft>
                <a:spcPts val="3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502920" indent="0">
              <a:buNone/>
              <a:defRPr/>
            </a:lvl3pPr>
            <a:lvl4pPr marL="77724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EDF88F-AF7B-AC43-9A4A-96D688E335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" y="551423"/>
            <a:ext cx="1003173" cy="6001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88F017-B37D-6E4A-8C8F-F7875663C157}"/>
              </a:ext>
            </a:extLst>
          </p:cNvPr>
          <p:cNvSpPr txBox="1"/>
          <p:nvPr userDrawn="1"/>
        </p:nvSpPr>
        <p:spPr>
          <a:xfrm>
            <a:off x="609600" y="6389813"/>
            <a:ext cx="19463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© 2022, Amazon Web Services, Inc. or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3898713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B48D5BB6-F376-4EF5-B26A-7BD40A9295A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" y="1711804"/>
            <a:ext cx="109728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C5874-C948-4D8D-81CE-BCB187287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chart layout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B88B0-CC7A-2843-92C3-ECA97DCA8E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38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CD77E91-3EA1-4891-9DC3-6A99F34655B7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609600" y="1711804"/>
            <a:ext cx="109728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the icon to add a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C5874-C948-4D8D-81CE-BCB187287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table layout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C3067-21A9-B741-A2BF-9F242D93DE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84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Logo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EC49-C5AD-465E-872A-6F48DA7C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Customer logo wall 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A69F0-CDAA-A140-A527-935A2C4789A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F28CEDA-6FE4-CE47-9356-F4923C83255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08093" y="219456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A5C370E2-25F2-EF4C-A298-A22AC13A72C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602093" y="219456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0886D71A-657D-4545-AA31-C525BE705E4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96093" y="219456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646A5A60-4113-F14B-9D65-A8F123B3115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90093" y="219456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D6C5A643-1C56-2144-A892-CFFF3876D3EA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06584" y="3883785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2" name="Content Placeholder 16">
            <a:extLst>
              <a:ext uri="{FF2B5EF4-FFF2-40B4-BE49-F238E27FC236}">
                <a16:creationId xmlns:a16="http://schemas.microsoft.com/office/drawing/2014/main" id="{BD1D8AB7-B916-FB45-9E54-2FF46C42E75A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600584" y="3883785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F24B9AB-4308-2644-B3BB-33FAD4D6F19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394584" y="3883785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4" name="Content Placeholder 16">
            <a:extLst>
              <a:ext uri="{FF2B5EF4-FFF2-40B4-BE49-F238E27FC236}">
                <a16:creationId xmlns:a16="http://schemas.microsoft.com/office/drawing/2014/main" id="{4B3A9872-61A3-E540-A093-3D2CA1A5FE3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188584" y="3883785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5136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  <p15:guide id="2" orient="horz" pos="235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LogoWall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EC49-C5AD-465E-872A-6F48DA7C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Customer logo wall 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7B0E6-22C2-A94E-9CB5-A82FFC29C1A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2CBC3B4F-6704-E94E-B3F4-86221A865C5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90843" y="219456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EEDEBBD5-7EC2-A844-A3FD-76B116FC691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584843" y="219456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CE1EB165-9681-D447-999B-06FA5B79FD3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78843" y="219456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4E483193-7891-3646-A991-18509369C96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72843" y="219456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68AAE80F-8EF2-BA43-A40E-3DCB297FF62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789334" y="388620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0A592176-3E84-DB4E-902E-49A21B0A6F2B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583334" y="388620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2" name="Content Placeholder 16">
            <a:extLst>
              <a:ext uri="{FF2B5EF4-FFF2-40B4-BE49-F238E27FC236}">
                <a16:creationId xmlns:a16="http://schemas.microsoft.com/office/drawing/2014/main" id="{9360FB76-1266-6F4D-B3C2-F3BFC2819390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377334" y="388620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3C71DA29-DC2F-AB47-8998-01EC1B9D02D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171334" y="388620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DEBA04-886F-3E49-9B4A-AFB90DAB0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60" y="6337372"/>
            <a:ext cx="365760" cy="218590"/>
          </a:xfrm>
          <a:prstGeom prst="rect">
            <a:avLst/>
          </a:prstGeom>
          <a:solidFill>
            <a:srgbClr val="262161"/>
          </a:solidFill>
        </p:spPr>
      </p:pic>
    </p:spTree>
    <p:extLst>
      <p:ext uri="{BB962C8B-B14F-4D97-AF65-F5344CB8AC3E}">
        <p14:creationId xmlns:p14="http://schemas.microsoft.com/office/powerpoint/2010/main" val="1335894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  <p15:guide id="2" orient="horz" pos="23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68CA-DFD8-4178-93CB-63891AAE42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711804"/>
            <a:ext cx="10972800" cy="41910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502920" indent="0">
              <a:buNone/>
              <a:defRPr/>
            </a:lvl3pPr>
            <a:lvl4pPr marL="77724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Type here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52855-A88A-C84A-B616-146B5A6AA6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432B0C4-D259-BA68-B67A-8854CAD7E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AWS </a:t>
            </a:r>
            <a:r>
              <a:rPr lang="en-US" dirty="0" err="1"/>
              <a:t>SideQICK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22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Only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A7C39-17F2-48C2-B98B-BE3F1CA16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66A86-A8A4-174C-B76A-184110FED0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DA9077-0555-6B40-974D-745D4D654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60" y="6337372"/>
            <a:ext cx="365760" cy="218590"/>
          </a:xfrm>
          <a:prstGeom prst="rect">
            <a:avLst/>
          </a:prstGeom>
          <a:solidFill>
            <a:srgbClr val="262161"/>
          </a:solidFill>
        </p:spPr>
      </p:pic>
    </p:spTree>
    <p:extLst>
      <p:ext uri="{BB962C8B-B14F-4D97-AF65-F5344CB8AC3E}">
        <p14:creationId xmlns:p14="http://schemas.microsoft.com/office/powerpoint/2010/main" val="187547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A7C39-17F2-48C2-B98B-BE3F1CA16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FD768-1FDD-824A-A127-345B20AED2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99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77835-F94E-40D8-A25C-41E31206C0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3256" y="3226552"/>
            <a:ext cx="6823869" cy="750238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CE80D-9CBB-6040-9C12-F7CD72EDBB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EC9546-7799-D945-AAFE-280AB3C0F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60" y="6337372"/>
            <a:ext cx="365760" cy="218590"/>
          </a:xfrm>
          <a:prstGeom prst="rect">
            <a:avLst/>
          </a:prstGeom>
          <a:solidFill>
            <a:srgbClr val="262161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290276-76AC-1141-B167-0C2A0F67091D}"/>
              </a:ext>
            </a:extLst>
          </p:cNvPr>
          <p:cNvSpPr txBox="1"/>
          <p:nvPr userDrawn="1"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4800" dirty="0">
                <a:latin typeface="+mj-lt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533270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70DC09-D697-41E2-892A-737745A46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r="82"/>
          <a:stretch/>
        </p:blipFill>
        <p:spPr bwMode="ltGray">
          <a:xfrm>
            <a:off x="-2" y="0"/>
            <a:ext cx="12188952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4B4B0-84F5-324C-88D2-5EF8A05C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979C8B-0B60-1C4C-97DC-7E83CD8892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" y="551423"/>
            <a:ext cx="1003173" cy="6001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A9751C-2B9D-9742-92C6-4DE8A76576FF}"/>
              </a:ext>
            </a:extLst>
          </p:cNvPr>
          <p:cNvSpPr txBox="1"/>
          <p:nvPr userDrawn="1"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3CF86-FDE4-A94B-BBA6-610309E98F60}"/>
              </a:ext>
            </a:extLst>
          </p:cNvPr>
          <p:cNvSpPr txBox="1"/>
          <p:nvPr userDrawn="1"/>
        </p:nvSpPr>
        <p:spPr>
          <a:xfrm>
            <a:off x="609600" y="6389813"/>
            <a:ext cx="19463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© 2022, Amazon Web Services, Inc. or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1440470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246B3C-D374-42E8-A4C4-B0A5A9942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 bwMode="ltGray">
          <a:xfrm>
            <a:off x="-1" y="0"/>
            <a:ext cx="12188952" cy="68580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1814D-DC68-944F-A9A8-850689EB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197AC1-EB0F-884D-93D8-69C3215C77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" y="551423"/>
            <a:ext cx="1003173" cy="6001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1368D7-1EC0-F744-9A06-2D1FEB97C9D9}"/>
              </a:ext>
            </a:extLst>
          </p:cNvPr>
          <p:cNvSpPr txBox="1"/>
          <p:nvPr userDrawn="1"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4800" dirty="0">
                <a:latin typeface="+mj-lt"/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B7C39-F33A-294A-A93A-9B8559A0A2C3}"/>
              </a:ext>
            </a:extLst>
          </p:cNvPr>
          <p:cNvSpPr txBox="1"/>
          <p:nvPr userDrawn="1"/>
        </p:nvSpPr>
        <p:spPr>
          <a:xfrm>
            <a:off x="609600" y="6389813"/>
            <a:ext cx="19463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© 2022, Amazon Web Services, Inc. or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3855367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Version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02B092-DB3E-4188-926C-644279D61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3175" y="3573"/>
            <a:ext cx="12185649" cy="6854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A53126-DD57-46D9-BBB1-EF498B0C65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" y="551423"/>
            <a:ext cx="1003173" cy="600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A58158-FB30-402D-9EAA-2604BF1AD7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928600"/>
            <a:ext cx="6467475" cy="723900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 dirty="0"/>
              <a:t>Type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98BC9-6D0C-459A-9F7F-5E47C262AB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2685881"/>
            <a:ext cx="6467475" cy="643362"/>
          </a:xfrm>
        </p:spPr>
        <p:txBody>
          <a:bodyPr lIns="0"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ADCB45-CDD6-4A48-882D-5B8BF9CC4E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367170"/>
            <a:ext cx="4800600" cy="409575"/>
          </a:xfrm>
        </p:spPr>
        <p:txBody>
          <a:bodyPr lIns="0"/>
          <a:lstStyle>
            <a:lvl1pPr marL="0" indent="0">
              <a:buNone/>
              <a:defRPr sz="2000" b="0"/>
            </a:lvl1pPr>
            <a:lvl2pPr marL="228600" indent="0">
              <a:buNone/>
              <a:defRPr/>
            </a:lvl2pPr>
            <a:lvl3pPr marL="502920" indent="0">
              <a:buNone/>
              <a:defRPr/>
            </a:lvl3pPr>
            <a:lvl4pPr marL="77724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48667D5-E2E7-4331-B1ED-AE39B47691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699550"/>
            <a:ext cx="4800600" cy="649285"/>
          </a:xfrm>
        </p:spPr>
        <p:txBody>
          <a:bodyPr lIns="0"/>
          <a:lstStyle>
            <a:lvl1pPr marL="0" indent="0">
              <a:spcAft>
                <a:spcPts val="300"/>
              </a:spcAft>
              <a:buNone/>
              <a:defRPr sz="1600" b="0"/>
            </a:lvl1pPr>
            <a:lvl2pPr marL="228600" indent="0">
              <a:buNone/>
              <a:defRPr/>
            </a:lvl2pPr>
            <a:lvl3pPr marL="502920" indent="0">
              <a:buNone/>
              <a:defRPr/>
            </a:lvl3pPr>
            <a:lvl4pPr marL="77724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1B968B-1132-5045-8DE9-B394376147BC}"/>
              </a:ext>
            </a:extLst>
          </p:cNvPr>
          <p:cNvSpPr txBox="1"/>
          <p:nvPr userDrawn="1"/>
        </p:nvSpPr>
        <p:spPr>
          <a:xfrm>
            <a:off x="609600" y="6389813"/>
            <a:ext cx="19463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© 2022, Amazon Web Services, Inc. or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724658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1E2C7D-813B-4A05-B7BB-C93AB010A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-2" y="-1"/>
            <a:ext cx="12188952" cy="68614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E3B5C-4111-1A43-92BE-8F5FA4A7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15977A-9814-1D4F-A128-E19AFA38EB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" y="551423"/>
            <a:ext cx="1003173" cy="6001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F5A466-F67F-7846-9925-BDC901ADE1A5}"/>
              </a:ext>
            </a:extLst>
          </p:cNvPr>
          <p:cNvSpPr txBox="1"/>
          <p:nvPr userDrawn="1"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EA9FD-65DD-184A-B3E9-738FFBA3D49B}"/>
              </a:ext>
            </a:extLst>
          </p:cNvPr>
          <p:cNvSpPr txBox="1"/>
          <p:nvPr userDrawn="1"/>
        </p:nvSpPr>
        <p:spPr>
          <a:xfrm>
            <a:off x="609600" y="6389813"/>
            <a:ext cx="19463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© 2022, Amazon Web Services, Inc. or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1438790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E7A6CF-C9B0-455A-8447-826F7A2729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/>
        </p:blipFill>
        <p:spPr>
          <a:xfrm>
            <a:off x="-2" y="4283"/>
            <a:ext cx="12188952" cy="6858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D4D887-D4C2-413D-AB93-349F52800B10}"/>
              </a:ext>
            </a:extLst>
          </p:cNvPr>
          <p:cNvSpPr txBox="1"/>
          <p:nvPr userDrawn="1"/>
        </p:nvSpPr>
        <p:spPr>
          <a:xfrm>
            <a:off x="609599" y="2898178"/>
            <a:ext cx="6867525" cy="9233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+mj-lt"/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04F47-873D-C04B-9B71-4A2058AE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2BB051-B327-4340-8578-C950C494D4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" y="551423"/>
            <a:ext cx="1003173" cy="600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F8D8B8-D870-3F45-99CF-F0CF21B602D2}"/>
              </a:ext>
            </a:extLst>
          </p:cNvPr>
          <p:cNvSpPr txBox="1"/>
          <p:nvPr userDrawn="1"/>
        </p:nvSpPr>
        <p:spPr>
          <a:xfrm>
            <a:off x="609600" y="6389813"/>
            <a:ext cx="19463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© 2022, Amazon Web Services, Inc. or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3189769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1E2C7D-813B-4A05-B7BB-C93AB010A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2465" y="2570"/>
            <a:ext cx="12184018" cy="68562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E3B5C-4111-1A43-92BE-8F5FA4A7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15977A-9814-1D4F-A128-E19AFA38EB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" y="551423"/>
            <a:ext cx="1003173" cy="6001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F5A466-F67F-7846-9925-BDC901ADE1A5}"/>
              </a:ext>
            </a:extLst>
          </p:cNvPr>
          <p:cNvSpPr txBox="1"/>
          <p:nvPr userDrawn="1"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Thank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76644-5A59-A74C-B757-A9110353AE2B}"/>
              </a:ext>
            </a:extLst>
          </p:cNvPr>
          <p:cNvSpPr txBox="1"/>
          <p:nvPr userDrawn="1"/>
        </p:nvSpPr>
        <p:spPr>
          <a:xfrm>
            <a:off x="609600" y="6389813"/>
            <a:ext cx="19463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© 2022, Amazon Web Services, Inc. or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2870630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50393-A79A-9C40-866B-A68329B2DE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94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317AF-F0F9-4F0C-A17A-347677D6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914400"/>
            <a:ext cx="10950577" cy="6096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Content with caption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76566-CEC8-4063-9FF9-AE08905423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3900" y="1702024"/>
            <a:ext cx="5767388" cy="46863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the icon to add a chart, table or other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6125-A1B7-4B8A-ACBB-C0DD9DDBB3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702024"/>
            <a:ext cx="4787900" cy="4686299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B1849-45A5-D546-84A7-67AD946B77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46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82F9-1BFF-4597-97C1-0DBDDC0ED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vertical text layout (international)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0AD46-E5C5-4ED0-A450-0B2DC3F9FF0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dirty="0"/>
              <a:t>Enter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2133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43C3A-0026-48EB-B5D3-CD08B9EB755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10337800" y="914400"/>
            <a:ext cx="1244600" cy="5262562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Vertical title and text layout (international)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DD4BE-6749-4AD2-A946-E89FB63F521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914399"/>
            <a:ext cx="9728200" cy="526256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dirty="0"/>
              <a:t>Enter vertical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634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ur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E45CD9-67F8-4A52-86F7-18140657CB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2039935"/>
            <a:ext cx="2377440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D41CD-EE1A-4E63-BBDD-173E2812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7577"/>
            <a:ext cx="10972800" cy="6064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Four-column layout with subtitles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CFC72-9096-4F5D-9BDB-96DE57732B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704992"/>
            <a:ext cx="2377440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7F387-CD61-4FDE-AE0D-E17DE70D3B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71333" y="1704992"/>
            <a:ext cx="2377440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517463-352F-4D83-A9E1-0F789F9626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1333" y="2039935"/>
            <a:ext cx="2377440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0D853-887F-7148-B2E5-F4E32D3B9A8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D406DFD-C076-2A43-B669-6F6F5994AE7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48984" y="1701944"/>
            <a:ext cx="2377440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EF50018-7EDC-8D4F-96AF-25F9645221A9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192768" y="1704992"/>
            <a:ext cx="2377440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8DCCECD-8A54-5249-BDEA-171B05100A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8984" y="2039935"/>
            <a:ext cx="2377440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6DAB60B-9ADB-0C4B-B033-617E2585D4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2768" y="2039935"/>
            <a:ext cx="2377440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</p:spTree>
    <p:extLst>
      <p:ext uri="{BB962C8B-B14F-4D97-AF65-F5344CB8AC3E}">
        <p14:creationId xmlns:p14="http://schemas.microsoft.com/office/powerpoint/2010/main" val="344477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E45CD9-67F8-4A52-86F7-18140657CB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2039935"/>
            <a:ext cx="3479799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D41CD-EE1A-4E63-BBDD-173E2812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7577"/>
            <a:ext cx="10972800" cy="6064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Three-column layout with subtitles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CFC72-9096-4F5D-9BDB-96DE57732B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1" y="1704992"/>
            <a:ext cx="3479799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7F387-CD61-4FDE-AE0D-E17DE70D3B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56101" y="1704992"/>
            <a:ext cx="3479799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517463-352F-4D83-A9E1-0F789F9626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6101" y="2039935"/>
            <a:ext cx="3479799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F3CD244-8B44-44A6-A623-84365E91E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2601" y="1704992"/>
            <a:ext cx="3479799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B7E0003-F180-4528-9992-B9342F92AF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1" y="2039935"/>
            <a:ext cx="3479799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8457D-BA7E-5F4D-BB3A-F2D68C6B824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E45CD9-67F8-4A52-86F7-18140657CB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2039935"/>
            <a:ext cx="2377440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D41CD-EE1A-4E63-BBDD-173E2812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7577"/>
            <a:ext cx="10972800" cy="6064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Four-column layout with subtitles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CFC72-9096-4F5D-9BDB-96DE57732B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704992"/>
            <a:ext cx="2377440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7F387-CD61-4FDE-AE0D-E17DE70D3B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71333" y="1704992"/>
            <a:ext cx="2377440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517463-352F-4D83-A9E1-0F789F9626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1333" y="2039935"/>
            <a:ext cx="2377440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F3CD244-8B44-44A6-A623-84365E91E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3066" y="1704992"/>
            <a:ext cx="2377440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B7E0003-F180-4528-9992-B9342F92AF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066" y="2039935"/>
            <a:ext cx="2377440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8FBD2BF-3C8E-4153-80EE-99905AF06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94799" y="1704992"/>
            <a:ext cx="2377440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F6FFAA7-B9C7-461E-8BB9-81670232C4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94799" y="2039935"/>
            <a:ext cx="2377440" cy="35861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0D853-887F-7148-B2E5-F4E32D3B9A8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21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Version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AEDADE-DEF9-48CB-8771-220EBD6AA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4284"/>
            <a:ext cx="12184384" cy="6853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A53126-DD57-46D9-BBB1-EF498B0C65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" y="551423"/>
            <a:ext cx="1003173" cy="600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A58158-FB30-402D-9EAA-2604BF1AD7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928600"/>
            <a:ext cx="6467475" cy="723900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 dirty="0"/>
              <a:t>Type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98BC9-6D0C-459A-9F7F-5E47C262AB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2685881"/>
            <a:ext cx="6467475" cy="643362"/>
          </a:xfrm>
        </p:spPr>
        <p:txBody>
          <a:bodyPr lIns="0"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ADCB45-CDD6-4A48-882D-5B8BF9CC4E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367170"/>
            <a:ext cx="4800600" cy="409575"/>
          </a:xfrm>
        </p:spPr>
        <p:txBody>
          <a:bodyPr lIns="0"/>
          <a:lstStyle>
            <a:lvl1pPr marL="0" indent="0">
              <a:buNone/>
              <a:defRPr sz="2000" b="0"/>
            </a:lvl1pPr>
            <a:lvl2pPr marL="228600" indent="0">
              <a:buNone/>
              <a:defRPr/>
            </a:lvl2pPr>
            <a:lvl3pPr marL="502920" indent="0">
              <a:buNone/>
              <a:defRPr/>
            </a:lvl3pPr>
            <a:lvl4pPr marL="77724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48667D5-E2E7-4331-B1ED-AE39B47691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699550"/>
            <a:ext cx="4800600" cy="409575"/>
          </a:xfrm>
        </p:spPr>
        <p:txBody>
          <a:bodyPr lIns="0"/>
          <a:lstStyle>
            <a:lvl1pPr marL="0" indent="0">
              <a:spcAft>
                <a:spcPts val="300"/>
              </a:spcAft>
              <a:buNone/>
              <a:defRPr sz="1600" b="0"/>
            </a:lvl1pPr>
            <a:lvl2pPr marL="228600" indent="0">
              <a:buNone/>
              <a:defRPr/>
            </a:lvl2pPr>
            <a:lvl3pPr marL="502920" indent="0">
              <a:buNone/>
              <a:defRPr/>
            </a:lvl3pPr>
            <a:lvl4pPr marL="77724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A0B78-A7D9-8F43-BB67-4C5B5DCA5C21}"/>
              </a:ext>
            </a:extLst>
          </p:cNvPr>
          <p:cNvSpPr txBox="1"/>
          <p:nvPr userDrawn="1"/>
        </p:nvSpPr>
        <p:spPr>
          <a:xfrm>
            <a:off x="609600" y="6389813"/>
            <a:ext cx="19463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© 2022, Amazon Web Services, Inc. or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2149380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Bulleted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5874-C948-4D8D-81CE-BCB187287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One-level bulleted list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68CA-DFD8-4178-93CB-63891AAE42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0132" y="1737360"/>
            <a:ext cx="10962268" cy="4537617"/>
          </a:xfrm>
        </p:spPr>
        <p:txBody>
          <a:bodyPr/>
          <a:lstStyle>
            <a:lvl1pPr>
              <a:spcAft>
                <a:spcPts val="1800"/>
              </a:spcAft>
              <a:defRPr sz="2800"/>
            </a:lvl1pPr>
          </a:lstStyle>
          <a:p>
            <a:pPr lvl="0"/>
            <a:r>
              <a:rPr lang="en-US" dirty="0"/>
              <a:t>Enter bulleted text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3271BB-7B54-704A-B046-1E0BA396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77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F57C-ED86-4E8B-BF12-180DFC478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1995221"/>
            <a:ext cx="8067261" cy="162877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Enter quote here. Reposition quote mark graphics to frame the quote.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483E63-88C7-499E-932F-5F5978567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109770"/>
            <a:ext cx="6915150" cy="413677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Enter quoted person’s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81AAA84-DC66-4AD5-AF44-C034537979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434037"/>
            <a:ext cx="6915150" cy="342900"/>
          </a:xfrm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 dirty="0"/>
              <a:t>Enter quoted person’s affiliation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19920D0-9924-42E3-B231-ACA928A278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606" y="1995221"/>
            <a:ext cx="309563" cy="3095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7BE4712-7CA9-40CC-88F3-512952E44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1271" y="3254833"/>
            <a:ext cx="309563" cy="309563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FE67B-06D7-094E-8FDA-8AEA93900DC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FA228F-D922-204D-A0D7-D1672B4395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4360" y="6337372"/>
            <a:ext cx="365760" cy="218590"/>
          </a:xfrm>
          <a:prstGeom prst="rect">
            <a:avLst/>
          </a:prstGeom>
          <a:solidFill>
            <a:srgbClr val="262161"/>
          </a:solidFill>
        </p:spPr>
      </p:pic>
    </p:spTree>
    <p:extLst>
      <p:ext uri="{BB962C8B-B14F-4D97-AF65-F5344CB8AC3E}">
        <p14:creationId xmlns:p14="http://schemas.microsoft.com/office/powerpoint/2010/main" val="3669044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752">
          <p15:clr>
            <a:srgbClr val="FBAE40"/>
          </p15:clr>
        </p15:guide>
        <p15:guide id="2" orient="horz" pos="13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Bleed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F1DD4A-60A1-2C44-AF1D-C1D8EEDBD9DA}"/>
              </a:ext>
            </a:extLst>
          </p:cNvPr>
          <p:cNvSpPr/>
          <p:nvPr userDrawn="1"/>
        </p:nvSpPr>
        <p:spPr>
          <a:xfrm>
            <a:off x="-1" y="0"/>
            <a:ext cx="83676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1165FC-2AD2-4A91-AD2E-3C69AF6468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icon to add a full-bleed </a:t>
            </a:r>
            <a:br>
              <a:rPr lang="en-US" dirty="0"/>
            </a:br>
            <a:r>
              <a:rPr lang="en-US" dirty="0"/>
              <a:t>(all the way to the edges) photo</a:t>
            </a:r>
          </a:p>
        </p:txBody>
      </p:sp>
    </p:spTree>
    <p:extLst>
      <p:ext uri="{BB962C8B-B14F-4D97-AF65-F5344CB8AC3E}">
        <p14:creationId xmlns:p14="http://schemas.microsoft.com/office/powerpoint/2010/main" val="2913821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B48D5BB6-F376-4EF5-B26A-7BD40A9295A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" y="1711804"/>
            <a:ext cx="109728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C5874-C948-4D8D-81CE-BCB187287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chart layout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B88B0-CC7A-2843-92C3-ECA97DCA8E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06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CD77E91-3EA1-4891-9DC3-6A99F34655B7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609600" y="1711804"/>
            <a:ext cx="109728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the icon to add a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C5874-C948-4D8D-81CE-BCB187287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table layout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C3067-21A9-B741-A2BF-9F242D93DE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77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erLogo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EC49-C5AD-465E-872A-6F48DA7C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Customer logo wall 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A69F0-CDAA-A140-A527-935A2C4789A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F28CEDA-6FE4-CE47-9356-F4923C83255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08093" y="219456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A5C370E2-25F2-EF4C-A298-A22AC13A72C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602093" y="219456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0886D71A-657D-4545-AA31-C525BE705E4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96093" y="219456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646A5A60-4113-F14B-9D65-A8F123B3115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90093" y="219456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D6C5A643-1C56-2144-A892-CFFF3876D3EA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06584" y="3883785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2" name="Content Placeholder 16">
            <a:extLst>
              <a:ext uri="{FF2B5EF4-FFF2-40B4-BE49-F238E27FC236}">
                <a16:creationId xmlns:a16="http://schemas.microsoft.com/office/drawing/2014/main" id="{BD1D8AB7-B916-FB45-9E54-2FF46C42E75A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600584" y="3883785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F24B9AB-4308-2644-B3BB-33FAD4D6F19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394584" y="3883785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4" name="Content Placeholder 16">
            <a:extLst>
              <a:ext uri="{FF2B5EF4-FFF2-40B4-BE49-F238E27FC236}">
                <a16:creationId xmlns:a16="http://schemas.microsoft.com/office/drawing/2014/main" id="{4B3A9872-61A3-E540-A093-3D2CA1A5FE3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188584" y="3883785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3390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235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erLogoWall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EC49-C5AD-465E-872A-6F48DA7C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Customer logo wall 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7B0E6-22C2-A94E-9CB5-A82FFC29C1A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2CBC3B4F-6704-E94E-B3F4-86221A865C5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90843" y="219456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EEDEBBD5-7EC2-A844-A3FD-76B116FC691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584843" y="219456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CE1EB165-9681-D447-999B-06FA5B79FD3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78843" y="219456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4E483193-7891-3646-A991-18509369C96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72843" y="219456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68AAE80F-8EF2-BA43-A40E-3DCB297FF62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789334" y="388620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0A592176-3E84-DB4E-902E-49A21B0A6F2B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583334" y="388620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2" name="Content Placeholder 16">
            <a:extLst>
              <a:ext uri="{FF2B5EF4-FFF2-40B4-BE49-F238E27FC236}">
                <a16:creationId xmlns:a16="http://schemas.microsoft.com/office/drawing/2014/main" id="{9360FB76-1266-6F4D-B3C2-F3BFC2819390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377334" y="388620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3C71DA29-DC2F-AB47-8998-01EC1B9D02D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171334" y="3886200"/>
            <a:ext cx="1828800" cy="10972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DEBA04-886F-3E49-9B4A-AFB90DAB0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60" y="6337372"/>
            <a:ext cx="365760" cy="218590"/>
          </a:xfrm>
          <a:prstGeom prst="rect">
            <a:avLst/>
          </a:prstGeom>
          <a:solidFill>
            <a:srgbClr val="262161"/>
          </a:solidFill>
        </p:spPr>
      </p:pic>
    </p:spTree>
    <p:extLst>
      <p:ext uri="{BB962C8B-B14F-4D97-AF65-F5344CB8AC3E}">
        <p14:creationId xmlns:p14="http://schemas.microsoft.com/office/powerpoint/2010/main" val="3705490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235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8C02-99C2-4973-992D-372DDC9A4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914400"/>
            <a:ext cx="10950576" cy="6096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Picture with caption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8CA07-7BEF-4BEF-94A4-00AF846D551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803900" y="1737360"/>
            <a:ext cx="5767388" cy="4471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89DDC-548A-473A-955E-E02E644757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2039936"/>
            <a:ext cx="4787900" cy="4170363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342364-8DB0-4967-9568-214F05FA950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09600" y="1704992"/>
            <a:ext cx="4787900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11C71-DFB6-494D-B894-C2C879661A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48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Column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E45CD9-67F8-4A52-86F7-18140657CB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3621024"/>
            <a:ext cx="3479799" cy="22907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D41CD-EE1A-4E63-BBDD-173E2812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917577"/>
            <a:ext cx="10972800" cy="6064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Three-column layout with subtitles and images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CFC72-9096-4F5D-9BDB-96DE57732B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1" y="3291840"/>
            <a:ext cx="3479799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7F387-CD61-4FDE-AE0D-E17DE70D3B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56101" y="3291840"/>
            <a:ext cx="3479799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517463-352F-4D83-A9E1-0F789F9626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6102" y="3621024"/>
            <a:ext cx="3479799" cy="22907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F3CD244-8B44-44A6-A623-84365E91E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2601" y="3291840"/>
            <a:ext cx="3479799" cy="474663"/>
          </a:xfrm>
        </p:spPr>
        <p:txBody>
          <a:bodyPr lIns="0" anchor="t"/>
          <a:lstStyle>
            <a:lvl1pPr marL="0" indent="0">
              <a:buNone/>
              <a:defRPr sz="2000" b="1">
                <a:solidFill>
                  <a:srgbClr val="504B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B7E0003-F180-4528-9992-B9342F92AF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1" y="3621024"/>
            <a:ext cx="3479799" cy="2290765"/>
          </a:xfrm>
        </p:spPr>
        <p:txBody>
          <a:bodyPr lIns="0"/>
          <a:lstStyle>
            <a:lvl1pPr marL="0" indent="0">
              <a:spcAft>
                <a:spcPts val="1800"/>
              </a:spcAft>
              <a:buNone/>
              <a:defRPr sz="2000"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F1E5D-EEF6-9840-9346-15C8E1C2ED3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F1E7883-A3AD-2B4E-A2E3-C84C7EB1E34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380935" y="1533462"/>
            <a:ext cx="1718881" cy="149929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graphic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F836D4B-9CFA-C740-82D0-0755D5BB9D5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69015" y="1533462"/>
            <a:ext cx="1718881" cy="149929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graphic</a:t>
            </a:r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AF70ED47-2075-F446-AEFA-369D052D2A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757095" y="1533462"/>
            <a:ext cx="1718881" cy="149929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graphic</a:t>
            </a:r>
          </a:p>
        </p:txBody>
      </p:sp>
    </p:spTree>
    <p:extLst>
      <p:ext uri="{BB962C8B-B14F-4D97-AF65-F5344CB8AC3E}">
        <p14:creationId xmlns:p14="http://schemas.microsoft.com/office/powerpoint/2010/main" val="173191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4">
          <p15:clr>
            <a:srgbClr val="FBAE40"/>
          </p15:clr>
        </p15:guide>
        <p15:guide id="2" orient="horz" pos="24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Version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DA0BA6-987D-0C4A-841E-F8A9DF6EE3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A58158-FB30-402D-9EAA-2604BF1AD7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378541"/>
            <a:ext cx="5718629" cy="7239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98BC9-6D0C-459A-9F7F-5E47C262AB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135822"/>
            <a:ext cx="5718629" cy="643362"/>
          </a:xfrm>
        </p:spPr>
        <p:txBody>
          <a:bodyPr lIns="0"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ADCB45-CDD6-4A48-882D-5B8BF9CC4E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817111"/>
            <a:ext cx="4800600" cy="409575"/>
          </a:xfrm>
        </p:spPr>
        <p:txBody>
          <a:bodyPr l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502920" indent="0">
              <a:buNone/>
              <a:defRPr/>
            </a:lvl3pPr>
            <a:lvl4pPr marL="77724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48667D5-E2E7-4331-B1ED-AE39B47691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149491"/>
            <a:ext cx="4800600" cy="523026"/>
          </a:xfrm>
        </p:spPr>
        <p:txBody>
          <a:bodyPr lIns="0"/>
          <a:lstStyle>
            <a:lvl1pPr marL="0" indent="0">
              <a:spcAft>
                <a:spcPts val="3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502920" indent="0">
              <a:buNone/>
              <a:defRPr/>
            </a:lvl3pPr>
            <a:lvl4pPr marL="77724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855650-0144-7744-8194-AEC02D8C8B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2" y="551423"/>
            <a:ext cx="1003173" cy="6001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C75C3C-6F72-0640-8A69-7D9F045E57CD}"/>
              </a:ext>
            </a:extLst>
          </p:cNvPr>
          <p:cNvSpPr txBox="1"/>
          <p:nvPr userDrawn="1"/>
        </p:nvSpPr>
        <p:spPr>
          <a:xfrm>
            <a:off x="609600" y="6389813"/>
            <a:ext cx="19463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© 2022, Amazon Web Services, Inc. or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134908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FBB5F8-2B4C-4CDE-8A00-6203C0E48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 bwMode="ltGray">
          <a:xfrm>
            <a:off x="0" y="1"/>
            <a:ext cx="12188952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BA352-7A75-6840-8712-8F430F13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34CDD4-D76F-4459-B025-0310E913C2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E4EE9B-C623-FA48-B93D-78D5C675E2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6337372"/>
            <a:ext cx="366804" cy="21945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F790CF2-D4B8-5A45-95C6-2550BA88C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539280"/>
            <a:ext cx="8170258" cy="1625599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 dirty="0"/>
              <a:t>Section divider – </a:t>
            </a:r>
            <a:br>
              <a:rPr lang="en-US" dirty="0"/>
            </a:br>
            <a:r>
              <a:rPr lang="en-US" dirty="0"/>
              <a:t>Type section name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6A77A-1FCE-5544-964D-0BD2C5ABDE71}"/>
              </a:ext>
            </a:extLst>
          </p:cNvPr>
          <p:cNvSpPr txBox="1"/>
          <p:nvPr userDrawn="1"/>
        </p:nvSpPr>
        <p:spPr>
          <a:xfrm>
            <a:off x="5122817" y="6389813"/>
            <a:ext cx="19463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/>
              <a:t>© 2022, Amazon Web Services, Inc. or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1001056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608" userDrawn="1">
          <p15:clr>
            <a:srgbClr val="FBAE40"/>
          </p15:clr>
        </p15:guide>
        <p15:guide id="2" orient="horz" pos="124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eaderVersion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6AC8A2-CA70-4049-B014-BB9F426BC7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-3480"/>
            <a:ext cx="12188952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47947-B017-0044-83FA-22F75CBD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8B88DC-31B1-2A4B-9234-68F71CED0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6337372"/>
            <a:ext cx="365760" cy="21883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3133FB-B5B6-544C-BEF9-36F2AE6B8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539280"/>
            <a:ext cx="8170258" cy="1625599"/>
          </a:xfrm>
        </p:spPr>
        <p:txBody>
          <a:bodyPr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– </a:t>
            </a:r>
            <a:br>
              <a:rPr lang="en-US" dirty="0"/>
            </a:br>
            <a:r>
              <a:rPr lang="en-US" dirty="0"/>
              <a:t>Type section name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283FF-7F23-504E-801F-E2CEB3E6CE1C}"/>
              </a:ext>
            </a:extLst>
          </p:cNvPr>
          <p:cNvSpPr txBox="1"/>
          <p:nvPr userDrawn="1"/>
        </p:nvSpPr>
        <p:spPr>
          <a:xfrm>
            <a:off x="5122817" y="6389813"/>
            <a:ext cx="19463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© 2022, Amazon Web Services, Inc. or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3529307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608">
          <p15:clr>
            <a:srgbClr val="FBAE40"/>
          </p15:clr>
        </p15:guide>
        <p15:guide id="2" orient="horz" pos="12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eaderVersion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63C40C-65D6-43B9-9CA7-C72FC88C0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-1" y="2971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62F3E8-1253-4748-A4CA-00B845807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539280"/>
            <a:ext cx="8170258" cy="1625599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 dirty="0"/>
              <a:t>Section divider – </a:t>
            </a:r>
            <a:br>
              <a:rPr lang="en-US" dirty="0"/>
            </a:br>
            <a:r>
              <a:rPr lang="en-US" dirty="0"/>
              <a:t>Type section name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29803-42D7-A244-9477-DD91AA02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A097F0-00F1-034C-8A54-B8F8BFEC05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95" y="6337372"/>
            <a:ext cx="365760" cy="2202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498FA-C97F-854C-808B-F83CE27A2B85}"/>
              </a:ext>
            </a:extLst>
          </p:cNvPr>
          <p:cNvSpPr txBox="1"/>
          <p:nvPr userDrawn="1"/>
        </p:nvSpPr>
        <p:spPr>
          <a:xfrm>
            <a:off x="5122817" y="6389813"/>
            <a:ext cx="19463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/>
              <a:t>© 2022, Amazon Web Services, Inc. or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3434922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608" userDrawn="1">
          <p15:clr>
            <a:srgbClr val="FBAE40"/>
          </p15:clr>
        </p15:guide>
        <p15:guide id="2" orient="horz" pos="12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eaderVersion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620CA3-C3D8-47D2-8499-ADB14419D9E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-1" y="0"/>
            <a:ext cx="12188952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9CFD5-CA68-9A4F-A271-166BC5EB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C07FF5-1395-694C-AD1A-EB08FD3EEA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95" y="6337372"/>
            <a:ext cx="365760" cy="22024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23F21CE-6BBE-5340-B859-D838137E7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539280"/>
            <a:ext cx="8170258" cy="1625599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 dirty="0"/>
              <a:t>Section divider – </a:t>
            </a:r>
            <a:br>
              <a:rPr lang="en-US" dirty="0"/>
            </a:br>
            <a:r>
              <a:rPr lang="en-US" dirty="0"/>
              <a:t>Type section name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E802C-AADD-0C43-8B50-A097266702C3}"/>
              </a:ext>
            </a:extLst>
          </p:cNvPr>
          <p:cNvSpPr txBox="1"/>
          <p:nvPr userDrawn="1"/>
        </p:nvSpPr>
        <p:spPr>
          <a:xfrm>
            <a:off x="5122817" y="6389813"/>
            <a:ext cx="19463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/>
              <a:t>© 2022, Amazon Web Services, Inc. or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319513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608">
          <p15:clr>
            <a:srgbClr val="FBAE40"/>
          </p15:clr>
        </p15:guide>
        <p15:guide id="2" orient="horz" pos="12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3374A-1D85-4AF4-93EB-177AFDFE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0960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F94A6-4861-47A6-BF4F-FA44CC1AC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11804"/>
            <a:ext cx="10972800" cy="4191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10534-7DDF-46A1-99EF-4E3A14AD3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834CDD4-D76F-4459-B025-0310E913C2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4A728C-839E-224B-A873-5E8A32675C78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595295" y="6338002"/>
            <a:ext cx="365760" cy="220243"/>
          </a:xfrm>
          <a:prstGeom prst="rect">
            <a:avLst/>
          </a:prstGeom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85EDA0E-C4DE-BE43-A429-B7EDF12DB3EF}"/>
              </a:ext>
            </a:extLst>
          </p:cNvPr>
          <p:cNvSpPr txBox="1">
            <a:spLocks/>
          </p:cNvSpPr>
          <p:nvPr userDrawn="1"/>
        </p:nvSpPr>
        <p:spPr>
          <a:xfrm>
            <a:off x="609600" y="324282"/>
            <a:ext cx="10972800" cy="241300"/>
          </a:xfrm>
          <a:prstGeom prst="rect">
            <a:avLst/>
          </a:prstGeom>
          <a:noFill/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90000"/>
              <a:buFont typeface="Amazon Ember" panose="020B0603020204020204" pitchFamily="34" charset="0"/>
              <a:buNone/>
              <a:defRPr sz="1000" b="0" kern="1200" cap="all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" panose="020B06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" panose="020B0603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baseline="0" dirty="0"/>
              <a:t>AWS </a:t>
            </a:r>
            <a:r>
              <a:rPr lang="en-US" cap="small" baseline="0" dirty="0" err="1"/>
              <a:t>SideQICK</a:t>
            </a:r>
            <a:endParaRPr lang="en-US" cap="small" baseline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23E08F-E30E-5A40-8313-66C7ABFBE4FD}"/>
              </a:ext>
            </a:extLst>
          </p:cNvPr>
          <p:cNvSpPr txBox="1"/>
          <p:nvPr userDrawn="1"/>
        </p:nvSpPr>
        <p:spPr>
          <a:xfrm>
            <a:off x="5122817" y="6389813"/>
            <a:ext cx="19463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/>
              <a:t>© 2022, Amazon Web Services, Inc. or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232354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1" r:id="rId3"/>
    <p:sldLayoutId id="2147483662" r:id="rId4"/>
    <p:sldLayoutId id="2147483722" r:id="rId5"/>
    <p:sldLayoutId id="2147483651" r:id="rId6"/>
    <p:sldLayoutId id="2147483666" r:id="rId7"/>
    <p:sldLayoutId id="2147483664" r:id="rId8"/>
    <p:sldLayoutId id="2147483665" r:id="rId9"/>
    <p:sldLayoutId id="2147483721" r:id="rId10"/>
    <p:sldLayoutId id="2147483652" r:id="rId11"/>
    <p:sldLayoutId id="2147483653" r:id="rId12"/>
    <p:sldLayoutId id="2147483667" r:id="rId13"/>
    <p:sldLayoutId id="2147483668" r:id="rId14"/>
    <p:sldLayoutId id="2147483669" r:id="rId15"/>
    <p:sldLayoutId id="2147483657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50" r:id="rId24"/>
    <p:sldLayoutId id="2147483677" r:id="rId25"/>
    <p:sldLayoutId id="2147483654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720" r:id="rId32"/>
    <p:sldLayoutId id="2147483655" r:id="rId33"/>
    <p:sldLayoutId id="2147483656" r:id="rId34"/>
    <p:sldLayoutId id="2147483658" r:id="rId35"/>
    <p:sldLayoutId id="2147483659" r:id="rId36"/>
    <p:sldLayoutId id="2147483718" r:id="rId37"/>
    <p:sldLayoutId id="2147483745" r:id="rId38"/>
    <p:sldLayoutId id="2147483746" r:id="rId39"/>
    <p:sldLayoutId id="2147483747" r:id="rId40"/>
    <p:sldLayoutId id="2147483748" r:id="rId41"/>
    <p:sldLayoutId id="2147483749" r:id="rId42"/>
    <p:sldLayoutId id="2147483750" r:id="rId43"/>
    <p:sldLayoutId id="2147483751" r:id="rId44"/>
    <p:sldLayoutId id="2147483752" r:id="rId45"/>
    <p:sldLayoutId id="2147483753" r:id="rId46"/>
    <p:sldLayoutId id="2147483759" r:id="rId47"/>
    <p:sldLayoutId id="2147483760" r:id="rId4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90000"/>
        <a:buFont typeface="Amazon Ember" panose="020B0603020204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mazon Ember" panose="020B06030202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mazon Ember" panose="020B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mazon Ember" panose="020B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" panose="020B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" panose="020B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" panose="020B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" panose="020B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orient="horz" pos="312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orient="horz" pos="3912" userDrawn="1">
          <p15:clr>
            <a:srgbClr val="F26B43"/>
          </p15:clr>
        </p15:guide>
        <p15:guide id="5" orient="horz" pos="576" userDrawn="1">
          <p15:clr>
            <a:srgbClr val="F26B43"/>
          </p15:clr>
        </p15:guide>
        <p15:guide id="6" orient="horz" pos="960" userDrawn="1">
          <p15:clr>
            <a:srgbClr val="F26B43"/>
          </p15:clr>
        </p15:guide>
        <p15:guide id="7" orient="horz" pos="1272" userDrawn="1">
          <p15:clr>
            <a:srgbClr val="F26B43"/>
          </p15:clr>
        </p15:guide>
        <p15:guide id="8" orient="horz" pos="4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s3/pricing/" TargetMode="External"/><Relationship Id="rId2" Type="http://schemas.openxmlformats.org/officeDocument/2006/relationships/hyperlink" Target="https://aws.amazon.com/lambda/pricing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aws.amazon.com/cognito/pricin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3447-DE29-9C45-8020-F9FC5E105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AWS </a:t>
            </a:r>
            <a:r>
              <a:rPr lang="en-US" dirty="0" err="1"/>
              <a:t>SideQICK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89D6E-76DB-F84F-9DEF-97C6CEC46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35822"/>
            <a:ext cx="6130506" cy="643362"/>
          </a:xfrm>
        </p:spPr>
        <p:txBody>
          <a:bodyPr/>
          <a:lstStyle/>
          <a:p>
            <a:r>
              <a:rPr lang="en-US" dirty="0"/>
              <a:t>Simple Cloud Batching for QICK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B0B12-B102-2141-A5C8-F631DA2D2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Jeff </a:t>
            </a:r>
            <a:r>
              <a:rPr lang="en-US" dirty="0" err="1"/>
              <a:t>Heckey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318B4-F2A1-9C48-878A-05A190089D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Senior Development Engineer</a:t>
            </a:r>
          </a:p>
          <a:p>
            <a:r>
              <a:rPr lang="en-US" dirty="0"/>
              <a:t>Amazon </a:t>
            </a:r>
            <a:r>
              <a:rPr lang="en-US" dirty="0" err="1"/>
              <a:t>Braket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5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594A2-7197-C309-0296-65478B1EA3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9FF1F3-9727-E0DC-F4BC-32C9ADA1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SideQICK</a:t>
            </a:r>
            <a:r>
              <a:rPr lang="en-US" dirty="0"/>
              <a:t> design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95BD2-4356-C7C7-B42A-109D835F3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96" y="1443342"/>
            <a:ext cx="6900008" cy="492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7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A457D8-EA29-5F52-AD69-5A6FE0C8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4F16D-2647-904C-2508-EDB6016F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AA1ADD-2CDB-2022-6963-217980AA5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132070"/>
              </p:ext>
            </p:extLst>
          </p:nvPr>
        </p:nvGraphicFramePr>
        <p:xfrm>
          <a:off x="1893058" y="2524834"/>
          <a:ext cx="8441472" cy="220248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42240">
                  <a:extLst>
                    <a:ext uri="{9D8B030D-6E8A-4147-A177-3AD203B41FA5}">
                      <a16:colId xmlns:a16="http://schemas.microsoft.com/office/drawing/2014/main" val="2351137529"/>
                    </a:ext>
                  </a:extLst>
                </a:gridCol>
                <a:gridCol w="3034294">
                  <a:extLst>
                    <a:ext uri="{9D8B030D-6E8A-4147-A177-3AD203B41FA5}">
                      <a16:colId xmlns:a16="http://schemas.microsoft.com/office/drawing/2014/main" val="1884918901"/>
                    </a:ext>
                  </a:extLst>
                </a:gridCol>
                <a:gridCol w="3664938">
                  <a:extLst>
                    <a:ext uri="{9D8B030D-6E8A-4147-A177-3AD203B41FA5}">
                      <a16:colId xmlns:a16="http://schemas.microsoft.com/office/drawing/2014/main" val="2347245025"/>
                    </a:ext>
                  </a:extLst>
                </a:gridCol>
              </a:tblGrid>
              <a:tr h="587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</a:t>
                      </a:r>
                    </a:p>
                  </a:txBody>
                  <a:tcPr marL="6962" marR="6962" marT="6962" marB="696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Tier</a:t>
                      </a:r>
                    </a:p>
                  </a:txBody>
                  <a:tcPr marL="6962" marR="6962" marT="6962" marB="696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Pricing</a:t>
                      </a:r>
                    </a:p>
                  </a:txBody>
                  <a:tcPr marL="6962" marR="6962" marT="6962" marB="6962" anchor="ctr"/>
                </a:tc>
                <a:extLst>
                  <a:ext uri="{0D108BD9-81ED-4DB2-BD59-A6C34878D82A}">
                    <a16:rowId xmlns:a16="http://schemas.microsoft.com/office/drawing/2014/main" val="1885410234"/>
                  </a:ext>
                </a:extLst>
              </a:tr>
              <a:tr h="403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+mn-lt"/>
                        </a:rPr>
                        <a:t>Lambda 512MB</a:t>
                      </a:r>
                      <a:endParaRPr lang="en-US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" marR="6962" marT="6962" marB="696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512 MB (default)</a:t>
                      </a:r>
                    </a:p>
                  </a:txBody>
                  <a:tcPr marL="6962" marR="6962" marT="6962" marB="696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+mn-lt"/>
                        </a:rPr>
                        <a:t>$0.0000000083/</a:t>
                      </a:r>
                      <a:r>
                        <a:rPr lang="en-US" sz="1400" kern="0" dirty="0" err="1">
                          <a:effectLst/>
                          <a:latin typeface="+mn-lt"/>
                        </a:rPr>
                        <a:t>ms</a:t>
                      </a:r>
                      <a:endParaRPr lang="en-US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" marR="6962" marT="6962" marB="6962" anchor="ctr"/>
                </a:tc>
                <a:extLst>
                  <a:ext uri="{0D108BD9-81ED-4DB2-BD59-A6C34878D82A}">
                    <a16:rowId xmlns:a16="http://schemas.microsoft.com/office/drawing/2014/main" val="2869002128"/>
                  </a:ext>
                </a:extLst>
              </a:tr>
              <a:tr h="403858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S3*</a:t>
                      </a:r>
                    </a:p>
                  </a:txBody>
                  <a:tcPr marL="6962" marR="6962" marT="6962" marB="696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First 50 TB / Month</a:t>
                      </a:r>
                      <a:endParaRPr lang="en-US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" marR="6962" marT="6962" marB="696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$0.023 per GB ($1150 cap)</a:t>
                      </a:r>
                      <a:endParaRPr lang="en-US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" marR="6962" marT="6962" marB="6962" anchor="ctr"/>
                </a:tc>
                <a:extLst>
                  <a:ext uri="{0D108BD9-81ED-4DB2-BD59-A6C34878D82A}">
                    <a16:rowId xmlns:a16="http://schemas.microsoft.com/office/drawing/2014/main" val="3274560749"/>
                  </a:ext>
                </a:extLst>
              </a:tr>
              <a:tr h="403858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" marR="6962" marT="6962" marB="696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Next 450 TB / Month</a:t>
                      </a:r>
                      <a:endParaRPr lang="en-US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" marR="6962" marT="6962" marB="696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$0.022 per GB ($11500 cap)</a:t>
                      </a:r>
                      <a:endParaRPr lang="en-US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" marR="6962" marT="6962" marB="6962" anchor="ctr"/>
                </a:tc>
                <a:extLst>
                  <a:ext uri="{0D108BD9-81ED-4DB2-BD59-A6C34878D82A}">
                    <a16:rowId xmlns:a16="http://schemas.microsoft.com/office/drawing/2014/main" val="2519734528"/>
                  </a:ext>
                </a:extLst>
              </a:tr>
              <a:tr h="403858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" marR="6962" marT="6962" marB="696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Over 500 TB / Month</a:t>
                      </a:r>
                      <a:endParaRPr lang="en-US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" marR="6962" marT="6962" marB="6962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$0.021 per GB</a:t>
                      </a:r>
                      <a:endParaRPr lang="en-US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" marR="6962" marT="6962" marB="6962" anchor="ctr"/>
                </a:tc>
                <a:extLst>
                  <a:ext uri="{0D108BD9-81ED-4DB2-BD59-A6C34878D82A}">
                    <a16:rowId xmlns:a16="http://schemas.microsoft.com/office/drawing/2014/main" val="40158554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33AC4D-8EB9-C03B-FE21-BBDDF05671F8}"/>
              </a:ext>
            </a:extLst>
          </p:cNvPr>
          <p:cNvSpPr txBox="1"/>
          <p:nvPr/>
        </p:nvSpPr>
        <p:spPr>
          <a:xfrm>
            <a:off x="1396434" y="5559311"/>
            <a:ext cx="60997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https://aws.amazon.com/lambda/pricing/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https://aws.amazon.com/s3/pricing/</a:t>
            </a:r>
            <a:endParaRPr lang="en-US" sz="16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https://aws.amazon.com/cognito/pricing/</a:t>
            </a:r>
            <a:endParaRPr lang="en-US" sz="1600" u="sng" kern="100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US" sz="1600" u="sng" kern="100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aws.amazon.com</a:t>
            </a:r>
            <a:r>
              <a:rPr lang="en-US" sz="16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/amplify/pricing/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F4C6B-0EF3-8D9B-5976-59FD75FB2E18}"/>
              </a:ext>
            </a:extLst>
          </p:cNvPr>
          <p:cNvSpPr txBox="1"/>
          <p:nvPr/>
        </p:nvSpPr>
        <p:spPr>
          <a:xfrm>
            <a:off x="7096288" y="5897865"/>
            <a:ext cx="4155292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400" dirty="0"/>
              <a:t>* Each experiment will copy the workload payload and results to and from S3 twice, and repeatedly downloading results will increase the cost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BAC2A-BE4C-A5CD-3E43-9882085191C4}"/>
              </a:ext>
            </a:extLst>
          </p:cNvPr>
          <p:cNvSpPr txBox="1"/>
          <p:nvPr/>
        </p:nvSpPr>
        <p:spPr>
          <a:xfrm>
            <a:off x="1893058" y="1522627"/>
            <a:ext cx="8486078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/>
              <a:t>Estimated cost is ~$200/</a:t>
            </a:r>
            <a:r>
              <a:rPr lang="en-US" dirty="0" err="1"/>
              <a:t>mo</a:t>
            </a:r>
            <a:r>
              <a:rPr lang="en-US" dirty="0"/>
              <a:t> based on usage, primary costs below</a:t>
            </a:r>
          </a:p>
        </p:txBody>
      </p:sp>
    </p:spTree>
    <p:extLst>
      <p:ext uri="{BB962C8B-B14F-4D97-AF65-F5344CB8AC3E}">
        <p14:creationId xmlns:p14="http://schemas.microsoft.com/office/powerpoint/2010/main" val="72351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9E364-9DC7-D950-9E79-FE554FDF73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A8E96C-21CF-7AE4-BE20-80132841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workload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42F8F-6093-F1F6-9E25-5BD7B8E08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48" y="1524001"/>
            <a:ext cx="10321304" cy="415900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7D89E4-D15A-7F03-84A5-D74B8ED85FEB}"/>
              </a:ext>
            </a:extLst>
          </p:cNvPr>
          <p:cNvCxnSpPr>
            <a:cxnSpLocks/>
          </p:cNvCxnSpPr>
          <p:nvPr/>
        </p:nvCxnSpPr>
        <p:spPr>
          <a:xfrm flipH="1">
            <a:off x="10690544" y="3365292"/>
            <a:ext cx="49961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DAA567-8D09-2A0B-39EB-B0970A97376E}"/>
              </a:ext>
            </a:extLst>
          </p:cNvPr>
          <p:cNvCxnSpPr>
            <a:cxnSpLocks/>
          </p:cNvCxnSpPr>
          <p:nvPr/>
        </p:nvCxnSpPr>
        <p:spPr>
          <a:xfrm flipH="1">
            <a:off x="7447672" y="3525188"/>
            <a:ext cx="49961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7CE1FE-8F28-A44E-1AC2-474AACDF4AB8}"/>
              </a:ext>
            </a:extLst>
          </p:cNvPr>
          <p:cNvCxnSpPr>
            <a:cxnSpLocks/>
          </p:cNvCxnSpPr>
          <p:nvPr/>
        </p:nvCxnSpPr>
        <p:spPr>
          <a:xfrm flipH="1">
            <a:off x="7197865" y="5603824"/>
            <a:ext cx="49961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41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047981-935A-2FCF-DD8A-F3CA5DA007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30820F-5154-282B-6BEC-8E3579BF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Status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456B4-3F06-62EC-875A-75DE47DCE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4001"/>
            <a:ext cx="7772400" cy="40700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AF3AF9-8520-2D70-8536-3E55F5CA0A75}"/>
              </a:ext>
            </a:extLst>
          </p:cNvPr>
          <p:cNvSpPr/>
          <p:nvPr/>
        </p:nvSpPr>
        <p:spPr>
          <a:xfrm>
            <a:off x="2340963" y="4240399"/>
            <a:ext cx="4981732" cy="2292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48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93D1F0-A688-9D7E-F31A-12C93AF9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39850"/>
            <a:ext cx="12039600" cy="3733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9676E3-175D-1AD4-F3E4-03321A72EE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BEF08D-71C5-2AA5-6954-9C3B420E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workload (GUI)</a:t>
            </a:r>
          </a:p>
        </p:txBody>
      </p:sp>
    </p:spTree>
    <p:extLst>
      <p:ext uri="{BB962C8B-B14F-4D97-AF65-F5344CB8AC3E}">
        <p14:creationId xmlns:p14="http://schemas.microsoft.com/office/powerpoint/2010/main" val="147836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9676E3-175D-1AD4-F3E4-03321A72EE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BEF08D-71C5-2AA5-6954-9C3B420E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workload (GUI)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9A4A4-94B6-AF8C-F0E3-C9F064DF0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39850"/>
            <a:ext cx="12039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66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F3E94E-7115-2548-5961-3D8392BC21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09C4C5-FA18-1431-30A8-6955427A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workload (GUI)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B24E6-73B7-FDEF-24FB-56EAB0D7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39850"/>
            <a:ext cx="12039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7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9C0432-800F-8F24-49E7-B99A9CB331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48D734-B265-F668-E6D9-1237B990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workload (GUI)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2DB9F-C13B-CD75-C0D2-EA26B2549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39850"/>
            <a:ext cx="12039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0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8A7DA-34D9-E1ED-000C-4C70C57321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C19C11-2A79-310D-607F-56E96067F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a workload (SDK)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FB9DFE-800E-9D11-1DF8-A0DE39CEF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869950" y="1524001"/>
            <a:ext cx="104521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22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383106F2-BB84-F457-C056-B33851A2FA95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1181257452"/>
              </p:ext>
            </p:extLst>
          </p:nvPr>
        </p:nvGraphicFramePr>
        <p:xfrm>
          <a:off x="609600" y="1711325"/>
          <a:ext cx="10902845" cy="33070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07045">
                  <a:extLst>
                    <a:ext uri="{9D8B030D-6E8A-4147-A177-3AD203B41FA5}">
                      <a16:colId xmlns:a16="http://schemas.microsoft.com/office/drawing/2014/main" val="1737172749"/>
                    </a:ext>
                  </a:extLst>
                </a:gridCol>
                <a:gridCol w="4547900">
                  <a:extLst>
                    <a:ext uri="{9D8B030D-6E8A-4147-A177-3AD203B41FA5}">
                      <a16:colId xmlns:a16="http://schemas.microsoft.com/office/drawing/2014/main" val="75940626"/>
                    </a:ext>
                  </a:extLst>
                </a:gridCol>
                <a:gridCol w="4547900">
                  <a:extLst>
                    <a:ext uri="{9D8B030D-6E8A-4147-A177-3AD203B41FA5}">
                      <a16:colId xmlns:a16="http://schemas.microsoft.com/office/drawing/2014/main" val="3068531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SideQICK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Braket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093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Calibration</a:t>
                      </a:r>
                    </a:p>
                    <a:p>
                      <a:r>
                        <a:rPr lang="en-US" dirty="0"/>
                        <a:t>Benchmarking</a:t>
                      </a:r>
                    </a:p>
                    <a:p>
                      <a:r>
                        <a:rPr lang="en-US" dirty="0"/>
                        <a:t>Pulses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Pulses*</a:t>
                      </a:r>
                    </a:p>
                    <a:p>
                      <a:r>
                        <a:rPr lang="en-US" dirty="0"/>
                        <a:t>Circuits</a:t>
                      </a:r>
                    </a:p>
                    <a:p>
                      <a:r>
                        <a:rPr lang="en-US" dirty="0"/>
                        <a:t>Algorithms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558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Research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Quantum Curious and Corporate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477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Account-based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620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Flexible</a:t>
                      </a:r>
                    </a:p>
                    <a:p>
                      <a:r>
                        <a:rPr lang="en-US" dirty="0"/>
                        <a:t>User controlled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Standardized</a:t>
                      </a:r>
                    </a:p>
                    <a:p>
                      <a:r>
                        <a:rPr lang="en-US" dirty="0"/>
                        <a:t>Optimized for automation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39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Longer term</a:t>
                      </a:r>
                    </a:p>
                    <a:p>
                      <a:r>
                        <a:rPr lang="en-US" dirty="0"/>
                        <a:t>Can work with </a:t>
                      </a:r>
                      <a:r>
                        <a:rPr lang="en-US" dirty="0" err="1"/>
                        <a:t>SideQICK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199689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BD239926-566E-FE19-1C55-4F10A059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</a:t>
            </a:r>
            <a:r>
              <a:rPr lang="en-US" dirty="0" err="1"/>
              <a:t>Braket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C334C-B9C4-10B4-D6DA-DA540C63821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2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CE5DF-553F-7229-0267-9A74781682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CBCE0F-30E4-03CF-377C-66DDA73CF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SideQICK</a:t>
            </a:r>
            <a:r>
              <a:rPr lang="en-US" dirty="0"/>
              <a:t> at a glance</a:t>
            </a:r>
          </a:p>
        </p:txBody>
      </p:sp>
      <p:pic>
        <p:nvPicPr>
          <p:cNvPr id="13" name="Graphic 12" descr="User">
            <a:extLst>
              <a:ext uri="{FF2B5EF4-FFF2-40B4-BE49-F238E27FC236}">
                <a16:creationId xmlns:a16="http://schemas.microsoft.com/office/drawing/2014/main" id="{03333A91-E083-331C-3A4C-C1696FAA5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595" y="2486931"/>
            <a:ext cx="2130039" cy="2130039"/>
          </a:xfrm>
          <a:prstGeom prst="rect">
            <a:avLst/>
          </a:prstGeom>
        </p:spPr>
      </p:pic>
      <p:pic>
        <p:nvPicPr>
          <p:cNvPr id="24" name="Graphic 23" descr="Processor">
            <a:extLst>
              <a:ext uri="{FF2B5EF4-FFF2-40B4-BE49-F238E27FC236}">
                <a16:creationId xmlns:a16="http://schemas.microsoft.com/office/drawing/2014/main" id="{F3A39275-CD4B-092E-F367-759773A0A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29200" y="2681803"/>
            <a:ext cx="2130038" cy="2130038"/>
          </a:xfrm>
          <a:prstGeom prst="rect">
            <a:avLst/>
          </a:prstGeom>
        </p:spPr>
      </p:pic>
      <p:sp>
        <p:nvSpPr>
          <p:cNvPr id="38" name="Arc 37">
            <a:extLst>
              <a:ext uri="{FF2B5EF4-FFF2-40B4-BE49-F238E27FC236}">
                <a16:creationId xmlns:a16="http://schemas.microsoft.com/office/drawing/2014/main" id="{BD258214-E8F1-9F8B-1121-DC29521DD7B5}"/>
              </a:ext>
            </a:extLst>
          </p:cNvPr>
          <p:cNvSpPr/>
          <p:nvPr/>
        </p:nvSpPr>
        <p:spPr>
          <a:xfrm rot="19099921">
            <a:off x="1890656" y="2531208"/>
            <a:ext cx="3904440" cy="3739515"/>
          </a:xfrm>
          <a:prstGeom prst="arc">
            <a:avLst/>
          </a:prstGeom>
          <a:ln w="63500" cap="rnd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61698287-93A3-9EF8-10D2-237CB621A233}"/>
              </a:ext>
            </a:extLst>
          </p:cNvPr>
          <p:cNvSpPr/>
          <p:nvPr/>
        </p:nvSpPr>
        <p:spPr>
          <a:xfrm rot="18936314">
            <a:off x="5856800" y="2576605"/>
            <a:ext cx="3904440" cy="3739515"/>
          </a:xfrm>
          <a:prstGeom prst="arc">
            <a:avLst/>
          </a:prstGeom>
          <a:ln w="63500" cap="rnd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447965ED-0CBF-7E2C-15F0-68269F856CE4}"/>
              </a:ext>
            </a:extLst>
          </p:cNvPr>
          <p:cNvSpPr/>
          <p:nvPr/>
        </p:nvSpPr>
        <p:spPr>
          <a:xfrm rot="8188906">
            <a:off x="5992427" y="1208251"/>
            <a:ext cx="3904440" cy="3739515"/>
          </a:xfrm>
          <a:prstGeom prst="arc">
            <a:avLst/>
          </a:prstGeom>
          <a:ln w="63500" cap="rnd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5115B128-4520-03E4-B0A3-91171BAA9A92}"/>
              </a:ext>
            </a:extLst>
          </p:cNvPr>
          <p:cNvSpPr/>
          <p:nvPr/>
        </p:nvSpPr>
        <p:spPr>
          <a:xfrm rot="8188906">
            <a:off x="2013967" y="1225743"/>
            <a:ext cx="3904440" cy="3739515"/>
          </a:xfrm>
          <a:prstGeom prst="arc">
            <a:avLst/>
          </a:prstGeom>
          <a:ln w="63500" cap="rnd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DC6FF2-0891-9BF7-2F38-1B2E03830806}"/>
              </a:ext>
            </a:extLst>
          </p:cNvPr>
          <p:cNvSpPr txBox="1"/>
          <p:nvPr/>
        </p:nvSpPr>
        <p:spPr>
          <a:xfrm>
            <a:off x="7086703" y="2104682"/>
            <a:ext cx="1715888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/>
              <a:t>poll for work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6E4109-B242-8AC5-7C66-40E97E536FCF}"/>
              </a:ext>
            </a:extLst>
          </p:cNvPr>
          <p:cNvSpPr txBox="1"/>
          <p:nvPr/>
        </p:nvSpPr>
        <p:spPr>
          <a:xfrm>
            <a:off x="7086703" y="5111649"/>
            <a:ext cx="1715888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/>
              <a:t>upload results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66921B7-2004-7CF8-58D5-D8840ECA036C}"/>
              </a:ext>
            </a:extLst>
          </p:cNvPr>
          <p:cNvSpPr txBox="1"/>
          <p:nvPr/>
        </p:nvSpPr>
        <p:spPr>
          <a:xfrm>
            <a:off x="2779035" y="5131635"/>
            <a:ext cx="2110184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/>
              <a:t>download results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E4B730-110D-B73D-52B1-7046B063D36D}"/>
              </a:ext>
            </a:extLst>
          </p:cNvPr>
          <p:cNvSpPr txBox="1"/>
          <p:nvPr/>
        </p:nvSpPr>
        <p:spPr>
          <a:xfrm>
            <a:off x="2779035" y="2107922"/>
            <a:ext cx="2110184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/>
              <a:t>create workload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0E1614-8366-4A79-CF8A-FC92C94E4DC1}"/>
              </a:ext>
            </a:extLst>
          </p:cNvPr>
          <p:cNvSpPr txBox="1"/>
          <p:nvPr/>
        </p:nvSpPr>
        <p:spPr>
          <a:xfrm>
            <a:off x="924531" y="3722084"/>
            <a:ext cx="2110184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</a:rPr>
              <a:t>User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1C9347-B94C-A21D-90F8-003FCC2F9DCC}"/>
              </a:ext>
            </a:extLst>
          </p:cNvPr>
          <p:cNvGrpSpPr/>
          <p:nvPr/>
        </p:nvGrpSpPr>
        <p:grpSpPr>
          <a:xfrm>
            <a:off x="4837439" y="2674275"/>
            <a:ext cx="2175736" cy="2130038"/>
            <a:chOff x="4979101" y="2681803"/>
            <a:chExt cx="2175736" cy="2130038"/>
          </a:xfrm>
        </p:grpSpPr>
        <p:pic>
          <p:nvPicPr>
            <p:cNvPr id="26" name="Graphic 25" descr="Cloud">
              <a:extLst>
                <a:ext uri="{FF2B5EF4-FFF2-40B4-BE49-F238E27FC236}">
                  <a16:creationId xmlns:a16="http://schemas.microsoft.com/office/drawing/2014/main" id="{D3A8AC1C-D467-14AB-42B0-17B88913F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79101" y="2681803"/>
              <a:ext cx="2130038" cy="213003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9259281-4067-991E-197C-812A9B8CB8C2}"/>
                </a:ext>
              </a:extLst>
            </p:cNvPr>
            <p:cNvSpPr txBox="1"/>
            <p:nvPr/>
          </p:nvSpPr>
          <p:spPr>
            <a:xfrm>
              <a:off x="5044653" y="3722084"/>
              <a:ext cx="2110184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dirty="0" err="1">
                  <a:solidFill>
                    <a:schemeClr val="bg2"/>
                  </a:solidFill>
                </a:rPr>
                <a:t>SideQICK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B96ABDC-1CBA-287D-FA50-609872D15C49}"/>
              </a:ext>
            </a:extLst>
          </p:cNvPr>
          <p:cNvSpPr txBox="1"/>
          <p:nvPr/>
        </p:nvSpPr>
        <p:spPr>
          <a:xfrm>
            <a:off x="8981210" y="3722084"/>
            <a:ext cx="2110184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</a:rPr>
              <a:t>QICK</a:t>
            </a:r>
          </a:p>
        </p:txBody>
      </p:sp>
    </p:spTree>
    <p:extLst>
      <p:ext uri="{BB962C8B-B14F-4D97-AF65-F5344CB8AC3E}">
        <p14:creationId xmlns:p14="http://schemas.microsoft.com/office/powerpoint/2010/main" val="3066385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88F03-73E9-9371-95F1-8870C1664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Workloads are completely encapsulated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Cloud connected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Device scaling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Transparent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Simple permissions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Improved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Low cost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21693-03EF-6748-80E9-9DF75A2426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3F88C0-D269-69FC-CEAA-98FC87018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SideQICK</a:t>
            </a:r>
            <a:r>
              <a:rPr lang="en-US" dirty="0"/>
              <a:t> Benefits</a:t>
            </a:r>
          </a:p>
        </p:txBody>
      </p:sp>
    </p:spTree>
    <p:extLst>
      <p:ext uri="{BB962C8B-B14F-4D97-AF65-F5344CB8AC3E}">
        <p14:creationId xmlns:p14="http://schemas.microsoft.com/office/powerpoint/2010/main" val="111966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A2EA9E-9BE2-890A-5419-E6C91A392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Download code from GitHub </a:t>
            </a:r>
          </a:p>
          <a:p>
            <a:pPr lvl="1"/>
            <a:r>
              <a:rPr lang="en-US" dirty="0"/>
              <a:t>	(link pending AWS AppSec review)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install script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03E23-84CA-21C0-97CF-1BF4225C8F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AAF2C2-847D-1109-A0A5-18260740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to Cloud</a:t>
            </a:r>
          </a:p>
        </p:txBody>
      </p:sp>
    </p:spTree>
    <p:extLst>
      <p:ext uri="{BB962C8B-B14F-4D97-AF65-F5344CB8AC3E}">
        <p14:creationId xmlns:p14="http://schemas.microsoft.com/office/powerpoint/2010/main" val="30793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277E9-9F64-0E99-3CE1-296E489A42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A891D1-8DC0-63F3-A724-652D276D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QICK device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33F6A-215A-9ADC-A30C-60B92030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1"/>
            <a:ext cx="6930452" cy="2814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D6F11C-B634-248F-6E2D-41EE2CB56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73" b="4491"/>
          <a:stretch/>
        </p:blipFill>
        <p:spPr>
          <a:xfrm>
            <a:off x="6573187" y="3260361"/>
            <a:ext cx="5009212" cy="289310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A2D870-B06F-EC07-553F-2282E803454E}"/>
              </a:ext>
            </a:extLst>
          </p:cNvPr>
          <p:cNvCxnSpPr>
            <a:cxnSpLocks/>
          </p:cNvCxnSpPr>
          <p:nvPr/>
        </p:nvCxnSpPr>
        <p:spPr>
          <a:xfrm flipH="1">
            <a:off x="9823613" y="3322820"/>
            <a:ext cx="49961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DF549B-9756-7364-542B-169643E2BB6C}"/>
              </a:ext>
            </a:extLst>
          </p:cNvPr>
          <p:cNvCxnSpPr>
            <a:cxnSpLocks/>
          </p:cNvCxnSpPr>
          <p:nvPr/>
        </p:nvCxnSpPr>
        <p:spPr>
          <a:xfrm>
            <a:off x="8679305" y="4804348"/>
            <a:ext cx="48718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E64E1C-258B-50C7-5726-447825CF59F1}"/>
              </a:ext>
            </a:extLst>
          </p:cNvPr>
          <p:cNvCxnSpPr>
            <a:cxnSpLocks/>
          </p:cNvCxnSpPr>
          <p:nvPr/>
        </p:nvCxnSpPr>
        <p:spPr>
          <a:xfrm>
            <a:off x="8679305" y="4911778"/>
            <a:ext cx="48718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7390C6-5B50-3B63-3964-D6F7A7884D27}"/>
              </a:ext>
            </a:extLst>
          </p:cNvPr>
          <p:cNvCxnSpPr>
            <a:cxnSpLocks/>
          </p:cNvCxnSpPr>
          <p:nvPr/>
        </p:nvCxnSpPr>
        <p:spPr>
          <a:xfrm>
            <a:off x="8679305" y="5016709"/>
            <a:ext cx="48718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BA9B54-F385-41B8-BEAF-F8CEDFA0CE11}"/>
              </a:ext>
            </a:extLst>
          </p:cNvPr>
          <p:cNvCxnSpPr>
            <a:cxnSpLocks/>
          </p:cNvCxnSpPr>
          <p:nvPr/>
        </p:nvCxnSpPr>
        <p:spPr>
          <a:xfrm>
            <a:off x="8679305" y="5234066"/>
            <a:ext cx="48718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45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A1ED5-89A1-C43E-6C99-826638ADC2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E5DECC-4FB8-B40F-D186-0EB15F87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user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3EDDD-79F0-61F4-E0AF-5DE8902F4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11862"/>
            <a:ext cx="7772400" cy="2294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6CEEB7-0A5F-CC5C-5F4D-67AB21CF9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788" y="2563367"/>
            <a:ext cx="5222823" cy="372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7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A3279-C7C8-B6E6-039F-15FCC8D90D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74DF74-23E1-D400-C5DE-7251A64B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Workload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B0310-69E0-9034-E7C9-267ABA435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200647" y="1646550"/>
            <a:ext cx="6954297" cy="30842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529ABF-789B-5A1A-F90F-774DAE938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15" y="3367263"/>
            <a:ext cx="8307371" cy="25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4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EF1539-DDD8-67C7-9C4D-51101F29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DC3C9-2EC7-A116-4332-754F9083F683}"/>
              </a:ext>
            </a:extLst>
          </p:cNvPr>
          <p:cNvSpPr txBox="1"/>
          <p:nvPr/>
        </p:nvSpPr>
        <p:spPr>
          <a:xfrm>
            <a:off x="1041661" y="3429000"/>
            <a:ext cx="6099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Dustin </a:t>
            </a:r>
            <a:r>
              <a:rPr lang="en-US" dirty="0" err="1">
                <a:solidFill>
                  <a:schemeClr val="bg2"/>
                </a:solidFill>
              </a:rPr>
              <a:t>Liukkonen</a:t>
            </a:r>
            <a:r>
              <a:rPr lang="en-US" dirty="0">
                <a:solidFill>
                  <a:schemeClr val="bg2"/>
                </a:solidFill>
              </a:rPr>
              <a:t> – AWS</a:t>
            </a:r>
          </a:p>
          <a:p>
            <a:r>
              <a:rPr lang="en-US" dirty="0" err="1">
                <a:solidFill>
                  <a:schemeClr val="bg2"/>
                </a:solidFill>
              </a:rPr>
              <a:t>Sho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Uemura</a:t>
            </a:r>
            <a:r>
              <a:rPr lang="en-US" dirty="0">
                <a:solidFill>
                  <a:schemeClr val="bg2"/>
                </a:solidFill>
              </a:rPr>
              <a:t> – </a:t>
            </a:r>
            <a:r>
              <a:rPr lang="en-US" dirty="0" err="1">
                <a:solidFill>
                  <a:schemeClr val="bg2"/>
                </a:solidFill>
              </a:rPr>
              <a:t>FermiLab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Gustavo </a:t>
            </a:r>
            <a:r>
              <a:rPr lang="en-US" dirty="0" err="1">
                <a:solidFill>
                  <a:schemeClr val="bg2"/>
                </a:solidFill>
              </a:rPr>
              <a:t>Cancelo</a:t>
            </a:r>
            <a:r>
              <a:rPr lang="en-US" dirty="0">
                <a:solidFill>
                  <a:schemeClr val="bg2"/>
                </a:solidFill>
              </a:rPr>
              <a:t> – </a:t>
            </a:r>
            <a:r>
              <a:rPr lang="en-US" dirty="0" err="1">
                <a:solidFill>
                  <a:schemeClr val="bg2"/>
                </a:solidFill>
              </a:rPr>
              <a:t>FermiLab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Sebastian </a:t>
            </a:r>
            <a:r>
              <a:rPr lang="en-US" dirty="0" err="1">
                <a:solidFill>
                  <a:schemeClr val="bg2"/>
                </a:solidFill>
              </a:rPr>
              <a:t>Hassinger</a:t>
            </a:r>
            <a:r>
              <a:rPr lang="en-US" dirty="0">
                <a:solidFill>
                  <a:schemeClr val="bg2"/>
                </a:solidFill>
              </a:rPr>
              <a:t> – AWS </a:t>
            </a:r>
          </a:p>
        </p:txBody>
      </p:sp>
    </p:spTree>
    <p:extLst>
      <p:ext uri="{BB962C8B-B14F-4D97-AF65-F5344CB8AC3E}">
        <p14:creationId xmlns:p14="http://schemas.microsoft.com/office/powerpoint/2010/main" val="380756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249034-9708-2BAF-A34C-5A9C0A0E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slides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469600-821D-BB08-122D-FC762B8898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4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FD1611-DE0B-B038-FE9B-4EB2A5EE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Philosophy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8AE558-56F5-8F55-EB2B-B4396F8E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Workloads are completely encapsulated – researchers still own both side of building and executing workloads; failures in the daemon or QICK board can be recovered without losing workloads or data except for the current workload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Device scaling – each device polls for its own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Cloud connected – devices anywhere on the Internet are accessible to any </a:t>
            </a:r>
            <a:r>
              <a:rPr lang="en-US" sz="1800" u="sng" dirty="0"/>
              <a:t>authorized</a:t>
            </a:r>
            <a:r>
              <a:rPr lang="en-US" sz="1800" dirty="0"/>
              <a:t> user from anywhere on the Internet; users can only access authorized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Improved device security – over SSH; no shared credentials/logins between devices; credentials are frequently rotated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/>
              <a:t>Transparent operation – device queues are visible to all users, results can be shared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/>
              <a:t>Low cost – serverless, so pay as you go; &lt;$200/</a:t>
            </a:r>
            <a:r>
              <a:rPr lang="en-US" sz="1800" dirty="0" err="1"/>
              <a:t>mo</a:t>
            </a:r>
            <a:r>
              <a:rPr lang="en-US" sz="1800" dirty="0"/>
              <a:t> for 1M workloads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7DE6C-45F0-9EED-EAE4-79252874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CDD4-D76F-4459-B025-0310E913C2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81887"/>
      </p:ext>
    </p:extLst>
  </p:cSld>
  <p:clrMapOvr>
    <a:masterClrMapping/>
  </p:clrMapOvr>
</p:sld>
</file>

<file path=ppt/theme/theme1.xml><?xml version="1.0" encoding="utf-8"?>
<a:theme xmlns:a="http://schemas.openxmlformats.org/drawingml/2006/main" name="OneBrandConfidential_Light">
  <a:themeElements>
    <a:clrScheme name="Custom 3">
      <a:dk1>
        <a:srgbClr val="232F3E"/>
      </a:dk1>
      <a:lt1>
        <a:srgbClr val="FFFFFF"/>
      </a:lt1>
      <a:dk2>
        <a:srgbClr val="262261"/>
      </a:dk2>
      <a:lt2>
        <a:srgbClr val="F1F3F3"/>
      </a:lt2>
      <a:accent1>
        <a:srgbClr val="005176"/>
      </a:accent1>
      <a:accent2>
        <a:srgbClr val="C9208A"/>
      </a:accent2>
      <a:accent3>
        <a:srgbClr val="504BAB"/>
      </a:accent3>
      <a:accent4>
        <a:srgbClr val="FF9900"/>
      </a:accent4>
      <a:accent5>
        <a:srgbClr val="36C2B3"/>
      </a:accent5>
      <a:accent6>
        <a:srgbClr val="005176"/>
      </a:accent6>
      <a:hlink>
        <a:srgbClr val="0073BB"/>
      </a:hlink>
      <a:folHlink>
        <a:srgbClr val="0073BB"/>
      </a:folHlink>
    </a:clrScheme>
    <a:fontScheme name="Ember Heavy and Normal">
      <a:majorFont>
        <a:latin typeface="Amazon Ember Heavy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1200"/>
          </a:spcAft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tlCol="0">
        <a:spAutoFit/>
      </a:bodyPr>
      <a:lstStyle>
        <a:defPPr algn="l">
          <a:spcAft>
            <a:spcPts val="1200"/>
          </a:spcAft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B_DeckTemplate_Non-Confidential_01-05-2022-LIGHT" id="{E824124B-DE90-ED40-9A37-F9919631A040}" vid="{8C8A9995-6707-4246-B300-A379B1F987AF}"/>
    </a:ext>
  </a:extLst>
</a:theme>
</file>

<file path=ppt/theme/theme2.xml><?xml version="1.0" encoding="utf-8"?>
<a:theme xmlns:a="http://schemas.openxmlformats.org/drawingml/2006/main" name="Office Theme">
  <a:themeElements>
    <a:clrScheme name="OneBrand2021">
      <a:dk1>
        <a:srgbClr val="232F3E"/>
      </a:dk1>
      <a:lt1>
        <a:srgbClr val="FFFFFF"/>
      </a:lt1>
      <a:dk2>
        <a:srgbClr val="262261"/>
      </a:dk2>
      <a:lt2>
        <a:srgbClr val="F1F3F3"/>
      </a:lt2>
      <a:accent1>
        <a:srgbClr val="A6E7CE"/>
      </a:accent1>
      <a:accent2>
        <a:srgbClr val="36C2B3"/>
      </a:accent2>
      <a:accent3>
        <a:srgbClr val="008296"/>
      </a:accent3>
      <a:accent4>
        <a:srgbClr val="00464F"/>
      </a:accent4>
      <a:accent5>
        <a:srgbClr val="FF9900"/>
      </a:accent5>
      <a:accent6>
        <a:srgbClr val="FE591D"/>
      </a:accent6>
      <a:hlink>
        <a:srgbClr val="00A0C8"/>
      </a:hlink>
      <a:folHlink>
        <a:srgbClr val="00A0C8"/>
      </a:folHlink>
    </a:clrScheme>
    <a:fontScheme name="Ember Heavy and Normal">
      <a:majorFont>
        <a:latin typeface="Amazon Ember Heavy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neBrand2021">
      <a:dk1>
        <a:srgbClr val="232F3E"/>
      </a:dk1>
      <a:lt1>
        <a:srgbClr val="FFFFFF"/>
      </a:lt1>
      <a:dk2>
        <a:srgbClr val="262261"/>
      </a:dk2>
      <a:lt2>
        <a:srgbClr val="F1F3F3"/>
      </a:lt2>
      <a:accent1>
        <a:srgbClr val="A6E7CE"/>
      </a:accent1>
      <a:accent2>
        <a:srgbClr val="36C2B3"/>
      </a:accent2>
      <a:accent3>
        <a:srgbClr val="008296"/>
      </a:accent3>
      <a:accent4>
        <a:srgbClr val="00464F"/>
      </a:accent4>
      <a:accent5>
        <a:srgbClr val="FF9900"/>
      </a:accent5>
      <a:accent6>
        <a:srgbClr val="FE591D"/>
      </a:accent6>
      <a:hlink>
        <a:srgbClr val="00A0C8"/>
      </a:hlink>
      <a:folHlink>
        <a:srgbClr val="00A0C8"/>
      </a:folHlink>
    </a:clrScheme>
    <a:fontScheme name="Ember Heavy and Normal">
      <a:majorFont>
        <a:latin typeface="Amazon Ember Heavy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OneBrandConfidential_Light</Template>
  <TotalTime>3320</TotalTime>
  <Words>675</Words>
  <Application>Microsoft Macintosh PowerPoint</Application>
  <PresentationFormat>Widescreen</PresentationFormat>
  <Paragraphs>134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Amazon Ember Heavy</vt:lpstr>
      <vt:lpstr>Amazon Ember</vt:lpstr>
      <vt:lpstr>Arial</vt:lpstr>
      <vt:lpstr>Calibri</vt:lpstr>
      <vt:lpstr>Wingdings</vt:lpstr>
      <vt:lpstr>OneBrandConfidential_Light</vt:lpstr>
      <vt:lpstr>AWS SideQICK</vt:lpstr>
      <vt:lpstr>SideQICK at a glance</vt:lpstr>
      <vt:lpstr>Deploy to Cloud</vt:lpstr>
      <vt:lpstr>Add a new QICK device</vt:lpstr>
      <vt:lpstr>Add a user</vt:lpstr>
      <vt:lpstr>Running a Workload</vt:lpstr>
      <vt:lpstr>PowerPoint Presentation</vt:lpstr>
      <vt:lpstr>Supplementary slides</vt:lpstr>
      <vt:lpstr>Design Philosophy</vt:lpstr>
      <vt:lpstr>SideQICK design</vt:lpstr>
      <vt:lpstr>Pricing</vt:lpstr>
      <vt:lpstr>Running the workload</vt:lpstr>
      <vt:lpstr>Device Status</vt:lpstr>
      <vt:lpstr>Running a workload (GUI)</vt:lpstr>
      <vt:lpstr>Running a workload (GUI)</vt:lpstr>
      <vt:lpstr>Running a workload (GUI)</vt:lpstr>
      <vt:lpstr>Running a workload (GUI)</vt:lpstr>
      <vt:lpstr>Run a workload (SDK)</vt:lpstr>
      <vt:lpstr>Why not Braket?</vt:lpstr>
      <vt:lpstr>SideQICK Benefits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AWS SideQICK</dc:title>
  <dc:creator>Microsoft Office User</dc:creator>
  <cp:lastModifiedBy>Microsoft Office User</cp:lastModifiedBy>
  <cp:revision>17</cp:revision>
  <dcterms:created xsi:type="dcterms:W3CDTF">2023-01-09T21:11:46Z</dcterms:created>
  <dcterms:modified xsi:type="dcterms:W3CDTF">2023-01-12T22:51:45Z</dcterms:modified>
</cp:coreProperties>
</file>