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361" r:id="rId2"/>
    <p:sldId id="364" r:id="rId3"/>
    <p:sldId id="365" r:id="rId4"/>
    <p:sldId id="362" r:id="rId5"/>
    <p:sldId id="363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990099"/>
    <a:srgbClr val="969696"/>
    <a:srgbClr val="CC9900"/>
    <a:srgbClr val="0FA112"/>
    <a:srgbClr val="0066FF"/>
    <a:srgbClr val="000099"/>
    <a:srgbClr val="3366FF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 autoAdjust="0"/>
    <p:restoredTop sz="86311" autoAdjust="0"/>
  </p:normalViewPr>
  <p:slideViewPr>
    <p:cSldViewPr>
      <p:cViewPr varScale="1">
        <p:scale>
          <a:sx n="128" d="100"/>
          <a:sy n="128" d="100"/>
        </p:scale>
        <p:origin x="13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47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27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3" tIns="48331" rIns="96663" bIns="48331" numCol="1" anchor="t" anchorCtr="0" compatLnSpc="1">
            <a:prstTxWarp prst="textNoShape">
              <a:avLst/>
            </a:prstTxWarp>
          </a:bodyPr>
          <a:lstStyle>
            <a:lvl1pPr defTabSz="96520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3" tIns="48331" rIns="96663" bIns="4833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3" tIns="48331" rIns="96663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3" tIns="48331" rIns="96663" bIns="48331" numCol="1" anchor="b" anchorCtr="0" compatLnSpc="1">
            <a:prstTxWarp prst="textNoShape">
              <a:avLst/>
            </a:prstTxWarp>
          </a:bodyPr>
          <a:lstStyle>
            <a:lvl1pPr defTabSz="96520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3" tIns="48331" rIns="96663" bIns="4833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D1E37BF-BA45-4684-B3F5-555F16BAC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918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52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652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652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652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652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C5F5176A-9D69-485B-B382-37BA53D8FF4B}" type="slidenum">
              <a:rPr lang="en-US" altLang="en-US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D7C2F-563D-B747-A635-AE3F0CE15C77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2843-B1DF-459B-90C0-EEB0897562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38017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E720A-BCE2-3E4F-B3CC-29B0B5F45255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AA193-46E6-4BF0-8E2C-18BD0F603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085186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204A9-C03A-5D4E-AE89-1EAF47B54132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82882-E565-41C5-A935-647543F49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845895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6019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5E5-408B-9140-AF6C-F17C503AEE50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E4919-2979-4114-8324-CB77A404B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5669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BD178-E031-334F-9A91-CCC4B9CDD82D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22481-6266-4E76-8FE4-6435991B4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182489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12797-0416-F44F-BD37-A0E0D7F42EB8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AD31C-9D41-4401-AE44-FC43A8783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56135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E03F7-4BE8-B24F-AA6B-31FF6EA3FAEB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76D18-6978-43A3-B035-984E9B3A6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42285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3B42D-47A0-7C40-9EA3-3C27C45E7394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84E81-E288-47DC-9357-98D1287ECF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809157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ED61-CD63-E847-84FF-0C2A34E9FF7F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903C-16EF-4889-AD34-A9FC1907D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37752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D53BB-B542-DD46-80C7-404320013A6B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DB1A5-699B-4A3F-886B-E1B13488B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71155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69889-24C5-A84B-A002-8422A2B29DCA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CDC2-435C-4595-825E-BD800DA1E0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05365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4F5A1-B857-3944-BA00-6B2285178DE2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5EC8-BA40-49F0-A174-FD138A70CE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06125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76200"/>
            <a:ext cx="6019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A3259D3-E90C-5D45-92E4-367F6E91FB68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B65E715-EEF4-452C-B3ED-AC4094EAA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0" y="1219200"/>
            <a:ext cx="7848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15"/>
          <p:cNvSpPr>
            <a:spLocks noChangeArrowheads="1"/>
          </p:cNvSpPr>
          <p:nvPr userDrawn="1"/>
        </p:nvSpPr>
        <p:spPr bwMode="auto">
          <a:xfrm>
            <a:off x="2286000" y="6400800"/>
            <a:ext cx="441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 sz="1400" b="1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033" name="Picture 17" descr="meliora-phot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83"/>
          <a:stretch>
            <a:fillRect/>
          </a:stretch>
        </p:blipFill>
        <p:spPr bwMode="auto">
          <a:xfrm>
            <a:off x="0" y="0"/>
            <a:ext cx="11430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599B89F-F947-D549-9B68-98FAB980DE7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95046"/>
            <a:ext cx="1299346" cy="6400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F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66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8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8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8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8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8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2"/>
          <p:cNvSpPr>
            <a:spLocks noChangeShapeType="1"/>
          </p:cNvSpPr>
          <p:nvPr/>
        </p:nvSpPr>
        <p:spPr bwMode="auto">
          <a:xfrm>
            <a:off x="14478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8001000" cy="1447800"/>
          </a:xfrm>
        </p:spPr>
        <p:txBody>
          <a:bodyPr/>
          <a:lstStyle/>
          <a:p>
            <a:pPr eaLnBrk="1" hangingPunct="1"/>
            <a:r>
              <a:rPr lang="en-US" sz="3200" dirty="0"/>
              <a:t>Beam &amp; QC of 2x2 </a:t>
            </a:r>
            <a:r>
              <a:rPr lang="en-US" sz="3200" dirty="0" err="1"/>
              <a:t>MINERvA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 </a:t>
            </a:r>
          </a:p>
        </p:txBody>
      </p:sp>
      <p:sp>
        <p:nvSpPr>
          <p:cNvPr id="3076" name="Text Box 39"/>
          <p:cNvSpPr txBox="1">
            <a:spLocks noChangeArrowheads="1"/>
          </p:cNvSpPr>
          <p:nvPr/>
        </p:nvSpPr>
        <p:spPr bwMode="auto">
          <a:xfrm>
            <a:off x="1877511" y="2895600"/>
            <a:ext cx="581601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dirty="0">
                <a:solidFill>
                  <a:srgbClr val="0000FF"/>
                </a:solidFill>
              </a:rPr>
              <a:t>Howard Budd, University of Rochester</a:t>
            </a:r>
          </a:p>
          <a:p>
            <a:pPr algn="ctr" eaLnBrk="1" hangingPunct="1"/>
            <a:r>
              <a:rPr lang="en-US" sz="2800" dirty="0">
                <a:solidFill>
                  <a:srgbClr val="0000FF"/>
                </a:solidFill>
              </a:rPr>
              <a:t>Dec 5 2022</a:t>
            </a:r>
          </a:p>
          <a:p>
            <a:pPr algn="ctr" eaLnBrk="1" hangingPunct="1"/>
            <a:r>
              <a:rPr lang="en-US" sz="2800" dirty="0" err="1">
                <a:solidFill>
                  <a:srgbClr val="0000FF"/>
                </a:solidFill>
              </a:rPr>
              <a:t>ArgonCube</a:t>
            </a:r>
            <a:r>
              <a:rPr lang="en-US" sz="2800" dirty="0">
                <a:solidFill>
                  <a:srgbClr val="0000FF"/>
                </a:solidFill>
              </a:rPr>
              <a:t> Meeting</a:t>
            </a:r>
          </a:p>
          <a:p>
            <a:pPr algn="ctr" eaLnBrk="1" hangingPunct="1"/>
            <a:endParaRPr lang="en-US" sz="2800" dirty="0">
              <a:solidFill>
                <a:srgbClr val="0000FF"/>
              </a:solidFill>
            </a:endParaRPr>
          </a:p>
          <a:p>
            <a:pPr algn="ctr" eaLnBrk="1" hangingPunct="1"/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EA41-091B-8451-3FE0-7A01B60D2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 for </a:t>
            </a:r>
            <a:r>
              <a:rPr lang="en-US" dirty="0" err="1"/>
              <a:t>MINERvA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3AAE-02C4-0119-3776-D6371BABE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600" y="1447800"/>
            <a:ext cx="1600200" cy="4678363"/>
          </a:xfrm>
        </p:spPr>
        <p:txBody>
          <a:bodyPr/>
          <a:lstStyle/>
          <a:p>
            <a:r>
              <a:rPr lang="en-US" dirty="0"/>
              <a:t>LI </a:t>
            </a:r>
            <a:r>
              <a:rPr lang="en-US" dirty="0" err="1"/>
              <a:t>qhi</a:t>
            </a:r>
            <a:r>
              <a:rPr lang="en-US" dirty="0"/>
              <a:t> </a:t>
            </a:r>
            <a:r>
              <a:rPr lang="en-US" dirty="0" err="1"/>
              <a:t>ave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841F6-B78F-AFEE-69B6-3491D2FB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BD178-E031-334F-9A91-CCC4B9CDD82D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593DF-8E8E-2978-397E-12A251E4E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F22481-6266-4E76-8FE4-6435991B41B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8827E51C-BCD6-ADC0-F0B9-903B1FAC1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19" y="1447799"/>
            <a:ext cx="6627681" cy="467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562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02A72-A748-6E90-D18C-96ACABEB9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 </a:t>
            </a:r>
            <a:r>
              <a:rPr lang="en-US" dirty="0" err="1"/>
              <a:t>ave</a:t>
            </a:r>
            <a:r>
              <a:rPr lang="en-US" dirty="0"/>
              <a:t> </a:t>
            </a:r>
            <a:r>
              <a:rPr lang="en-US" dirty="0" err="1"/>
              <a:t>nhits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AEEA1-F8A5-3F08-4998-6817952C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0" y="1600200"/>
            <a:ext cx="1676400" cy="4525963"/>
          </a:xfrm>
        </p:spPr>
        <p:txBody>
          <a:bodyPr/>
          <a:lstStyle/>
          <a:p>
            <a:r>
              <a:rPr lang="en-US" dirty="0"/>
              <a:t>Disc Hits</a:t>
            </a:r>
          </a:p>
          <a:p>
            <a:r>
              <a:rPr lang="en-US" dirty="0"/>
              <a:t>I showed beam plots last month</a:t>
            </a:r>
          </a:p>
          <a:p>
            <a:r>
              <a:rPr lang="en-US" dirty="0"/>
              <a:t>MS4-11</a:t>
            </a:r>
          </a:p>
          <a:p>
            <a:r>
              <a:rPr lang="en-US" dirty="0"/>
              <a:t>To see MS1-3 we will need to wait for beam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D2488-2BE2-E677-A866-AE6BD099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BD178-E031-334F-9A91-CCC4B9CDD82D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BC6D9-0ED5-5FBB-3B70-AB5ECD978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F22481-6266-4E76-8FE4-6435991B41B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11" name="Picture 10" descr="Chart, treemap chart&#10;&#10;Description automatically generated">
            <a:extLst>
              <a:ext uri="{FF2B5EF4-FFF2-40B4-BE49-F238E27FC236}">
                <a16:creationId xmlns:a16="http://schemas.microsoft.com/office/drawing/2014/main" id="{10CBBFAB-9329-6D6F-3474-06535288E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599"/>
            <a:ext cx="6858000" cy="484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03349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E9386-16E7-BD5E-0EF0-097E8B89D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 of 2-0-7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6F521-070F-FA7D-F2B7-D89EC850A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841" y="4343400"/>
            <a:ext cx="4840959" cy="1782763"/>
          </a:xfrm>
        </p:spPr>
        <p:txBody>
          <a:bodyPr/>
          <a:lstStyle/>
          <a:p>
            <a:r>
              <a:rPr lang="en-US" dirty="0"/>
              <a:t>HV of 2-0-7 seems to be behaving bad.</a:t>
            </a:r>
          </a:p>
          <a:p>
            <a:r>
              <a:rPr lang="en-US" dirty="0"/>
              <a:t>Absolute value of period seems OK but period &amp; HV have some deviations. I don’t have the </a:t>
            </a:r>
            <a:r>
              <a:rPr lang="en-US" dirty="0" err="1"/>
              <a:t>hv_act-hv_tar</a:t>
            </a:r>
            <a:r>
              <a:rPr lang="en-US" dirty="0"/>
              <a:t> vs gate.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3FCB2-7D03-BA6C-FD2D-52042461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BD178-E031-334F-9A91-CCC4B9CDD82D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A920E-7490-FBD1-F499-2A2FC65C6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F22481-6266-4E76-8FE4-6435991B41B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11" name="Picture 10" descr="Chart, histogram&#10;&#10;Description automatically generated">
            <a:extLst>
              <a:ext uri="{FF2B5EF4-FFF2-40B4-BE49-F238E27FC236}">
                <a16:creationId xmlns:a16="http://schemas.microsoft.com/office/drawing/2014/main" id="{0124B383-CEE7-14FC-9E51-32991F86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9" y="1447800"/>
            <a:ext cx="3605658" cy="2448541"/>
          </a:xfrm>
          <a:prstGeom prst="rect">
            <a:avLst/>
          </a:prstGeom>
        </p:spPr>
      </p:pic>
      <p:pic>
        <p:nvPicPr>
          <p:cNvPr id="13" name="Picture 12" descr="Chart, histogram&#10;&#10;Description automatically generated">
            <a:extLst>
              <a:ext uri="{FF2B5EF4-FFF2-40B4-BE49-F238E27FC236}">
                <a16:creationId xmlns:a16="http://schemas.microsoft.com/office/drawing/2014/main" id="{904A8114-0738-4AA6-1D50-8F3DAB30A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86" y="1447800"/>
            <a:ext cx="3605658" cy="2448541"/>
          </a:xfrm>
          <a:prstGeom prst="rect">
            <a:avLst/>
          </a:prstGeom>
        </p:spPr>
      </p:pic>
      <p:pic>
        <p:nvPicPr>
          <p:cNvPr id="17" name="Picture 16" descr="Chart, scatter chart&#10;&#10;Description automatically generated">
            <a:extLst>
              <a:ext uri="{FF2B5EF4-FFF2-40B4-BE49-F238E27FC236}">
                <a16:creationId xmlns:a16="http://schemas.microsoft.com/office/drawing/2014/main" id="{DEA659D1-24FB-BA95-5D4C-0CDCD2C1D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124941"/>
            <a:ext cx="3464841" cy="235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915952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8038-844A-5B25-97AC-472F5ED3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Other tubes with this problem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3F98D-7AFF-4A58-B14F-73918F1A4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0"/>
            <a:ext cx="7848600" cy="1316702"/>
          </a:xfrm>
        </p:spPr>
        <p:txBody>
          <a:bodyPr/>
          <a:lstStyle/>
          <a:p>
            <a:r>
              <a:rPr lang="en-US" dirty="0"/>
              <a:t>Tube 2-0-7 is an outlier in terms of RMS of voltage and frequency</a:t>
            </a:r>
          </a:p>
          <a:p>
            <a:r>
              <a:rPr lang="en-US" dirty="0"/>
              <a:t>The tube will probably have to be replace, but easy to replace</a:t>
            </a:r>
          </a:p>
          <a:p>
            <a:r>
              <a:rPr lang="en-US" dirty="0"/>
              <a:t>It doesn’t look like other tubes have this problem, but I have not finished investigating </a:t>
            </a:r>
            <a:r>
              <a:rPr lang="en-US"/>
              <a:t>this problem.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953BA-0F72-EE60-430F-D316E30AC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BD178-E031-334F-9A91-CCC4B9CDD82D}" type="datetime4">
              <a:rPr lang="en-US" altLang="en-US" smtClean="0"/>
              <a:t>January 9, 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99293-FCAE-269F-69C7-E9A9B6671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F22481-6266-4E76-8FE4-6435991B41B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4B09CE96-A0E4-6489-2C78-232512F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74098"/>
            <a:ext cx="3839237" cy="3723481"/>
          </a:xfrm>
          <a:prstGeom prst="rect">
            <a:avLst/>
          </a:prstGeom>
        </p:spPr>
      </p:pic>
      <p:pic>
        <p:nvPicPr>
          <p:cNvPr id="14" name="Picture 13" descr="Chart, scatter chart&#10;&#10;Description automatically generated">
            <a:extLst>
              <a:ext uri="{FF2B5EF4-FFF2-40B4-BE49-F238E27FC236}">
                <a16:creationId xmlns:a16="http://schemas.microsoft.com/office/drawing/2014/main" id="{C190624E-480D-3BEC-6CF8-3D273485BF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837" y="1458119"/>
            <a:ext cx="3839237" cy="3723481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12B9C1-9A34-C083-179B-950A766C9CE7}"/>
              </a:ext>
            </a:extLst>
          </p:cNvPr>
          <p:cNvCxnSpPr/>
          <p:nvPr/>
        </p:nvCxnSpPr>
        <p:spPr bwMode="auto">
          <a:xfrm flipV="1">
            <a:off x="2438400" y="2590800"/>
            <a:ext cx="3581400" cy="28194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4213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MINERvA">
  <a:themeElements>
    <a:clrScheme name="MINERv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INERv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MINER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ER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ER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ER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ER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ER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ER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MINERvA</Template>
  <TotalTime>19851</TotalTime>
  <Words>145</Words>
  <Application>Microsoft Macintosh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MINERvA</vt:lpstr>
      <vt:lpstr>Beam &amp; QC of 2x2 MINERvA   </vt:lpstr>
      <vt:lpstr>LI for MINERvA</vt:lpstr>
      <vt:lpstr>LI ave nhits</vt:lpstr>
      <vt:lpstr>HV of 2-0-7</vt:lpstr>
      <vt:lpstr>Other tubes with this problem ?</vt:lpstr>
    </vt:vector>
  </TitlesOfParts>
  <Company>Physics @ U.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MINERvA Detectorl</dc:title>
  <dc:creator>Howard Budd</dc:creator>
  <cp:lastModifiedBy>Ting Miao</cp:lastModifiedBy>
  <cp:revision>1542</cp:revision>
  <dcterms:created xsi:type="dcterms:W3CDTF">2005-04-07T01:26:42Z</dcterms:created>
  <dcterms:modified xsi:type="dcterms:W3CDTF">2023-01-09T16:53:31Z</dcterms:modified>
</cp:coreProperties>
</file>