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3"/>
  </p:notesMasterIdLst>
  <p:sldIdLst>
    <p:sldId id="361" r:id="rId2"/>
    <p:sldId id="368" r:id="rId3"/>
    <p:sldId id="362" r:id="rId4"/>
    <p:sldId id="370" r:id="rId5"/>
    <p:sldId id="363" r:id="rId6"/>
    <p:sldId id="364" r:id="rId7"/>
    <p:sldId id="365" r:id="rId8"/>
    <p:sldId id="366" r:id="rId9"/>
    <p:sldId id="367" r:id="rId10"/>
    <p:sldId id="369" r:id="rId11"/>
    <p:sldId id="371" r:id="rId1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90099"/>
    <a:srgbClr val="FF0000"/>
    <a:srgbClr val="969696"/>
    <a:srgbClr val="CC9900"/>
    <a:srgbClr val="0FA112"/>
    <a:srgbClr val="0066FF"/>
    <a:srgbClr val="000099"/>
    <a:srgbClr val="3366FF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18" autoAdjust="0"/>
    <p:restoredTop sz="86311" autoAdjust="0"/>
  </p:normalViewPr>
  <p:slideViewPr>
    <p:cSldViewPr>
      <p:cViewPr varScale="1">
        <p:scale>
          <a:sx n="128" d="100"/>
          <a:sy n="128" d="100"/>
        </p:scale>
        <p:origin x="13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47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96"/>
    </p:cViewPr>
  </p:sorterViewPr>
  <p:notesViewPr>
    <p:cSldViewPr>
      <p:cViewPr varScale="1">
        <p:scale>
          <a:sx n="51" d="100"/>
          <a:sy n="51" d="100"/>
        </p:scale>
        <p:origin x="-1272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3" tIns="48331" rIns="96663" bIns="48331" numCol="1" anchor="t" anchorCtr="0" compatLnSpc="1">
            <a:prstTxWarp prst="textNoShape">
              <a:avLst/>
            </a:prstTxWarp>
          </a:bodyPr>
          <a:lstStyle>
            <a:lvl1pPr defTabSz="96520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3" tIns="48331" rIns="96663" bIns="4833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60888"/>
            <a:ext cx="58547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3" tIns="48331" rIns="96663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3" tIns="48331" rIns="96663" bIns="48331" numCol="1" anchor="b" anchorCtr="0" compatLnSpc="1">
            <a:prstTxWarp prst="textNoShape">
              <a:avLst/>
            </a:prstTxWarp>
          </a:bodyPr>
          <a:lstStyle>
            <a:lvl1pPr defTabSz="96520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3" tIns="48331" rIns="96663" bIns="4833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D1E37BF-BA45-4684-B3F5-555F16BAC5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918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 eaLnBrk="0" hangingPunct="0"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65200" eaLnBrk="0" hangingPunct="0"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65200" eaLnBrk="0" hangingPunct="0"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65200" eaLnBrk="0" hangingPunct="0"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65200" eaLnBrk="0" hangingPunct="0"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C5F5176A-9D69-485B-B382-37BA53D8FF4B}" type="slidenum">
              <a:rPr lang="en-US" alt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1</a:t>
            </a:fld>
            <a:endParaRPr lang="en-US" alt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D7C2F-563D-B747-A635-AE3F0CE15C77}" type="datetime4">
              <a:rPr lang="en-US" altLang="en-US" smtClean="0"/>
              <a:t>January 9, 2023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72843-B1DF-459B-90C0-EEB0897562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380173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E720A-BCE2-3E4F-B3CC-29B0B5F45255}" type="datetime4">
              <a:rPr lang="en-US" altLang="en-US" smtClean="0"/>
              <a:t>January 9, 2023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AA193-46E6-4BF0-8E2C-18BD0F603B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085186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204A9-C03A-5D4E-AE89-1EAF47B54132}" type="datetime4">
              <a:rPr lang="en-US" altLang="en-US" smtClean="0"/>
              <a:t>January 9, 2023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82882-E565-41C5-A935-647543F498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845895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6019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6E5E5-408B-9140-AF6C-F17C503AEE50}" type="datetime4">
              <a:rPr lang="en-US" altLang="en-US" smtClean="0"/>
              <a:t>January 9, 2023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E4919-2979-4114-8324-CB77A404B9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56699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BD178-E031-334F-9A91-CCC4B9CDD82D}" type="datetime4">
              <a:rPr lang="en-US" altLang="en-US" smtClean="0"/>
              <a:t>January 9, 2023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22481-6266-4E76-8FE4-6435991B41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182489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12797-0416-F44F-BD37-A0E0D7F42EB8}" type="datetime4">
              <a:rPr lang="en-US" altLang="en-US" smtClean="0"/>
              <a:t>January 9, 2023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AD31C-9D41-4401-AE44-FC43A8783C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561355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E03F7-4BE8-B24F-AA6B-31FF6EA3FAEB}" type="datetime4">
              <a:rPr lang="en-US" altLang="en-US" smtClean="0"/>
              <a:t>January 9, 2023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76D18-6978-43A3-B035-984E9B3A67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422852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3B42D-47A0-7C40-9EA3-3C27C45E7394}" type="datetime4">
              <a:rPr lang="en-US" altLang="en-US" smtClean="0"/>
              <a:t>January 9, 2023</a:t>
            </a:fld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4E81-E288-47DC-9357-98D1287ECF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809157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5ED61-CD63-E847-84FF-0C2A34E9FF7F}" type="datetime4">
              <a:rPr lang="en-US" altLang="en-US" smtClean="0"/>
              <a:t>January 9, 2023</a:t>
            </a:fld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7903C-16EF-4889-AD34-A9FC1907D2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377529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D53BB-B542-DD46-80C7-404320013A6B}" type="datetime4">
              <a:rPr lang="en-US" altLang="en-US" smtClean="0"/>
              <a:t>January 9, 2023</a:t>
            </a:fld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DB1A5-699B-4A3F-886B-E1B13488B2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711552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69889-24C5-A84B-A002-8422A2B29DCA}" type="datetime4">
              <a:rPr lang="en-US" altLang="en-US" smtClean="0"/>
              <a:t>January 9, 2023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CCDC2-435C-4595-825E-BD800DA1E0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053654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4F5A1-B857-3944-BA00-6B2285178DE2}" type="datetime4">
              <a:rPr lang="en-US" altLang="en-US" smtClean="0"/>
              <a:t>January 9, 2023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5EC8-BA40-49F0-A174-FD138A70CE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06125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76200"/>
            <a:ext cx="6019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A3259D3-E90C-5D45-92E4-367F6E91FB68}" type="datetime4">
              <a:rPr lang="en-US" altLang="en-US" smtClean="0"/>
              <a:t>January 9, 2023</a:t>
            </a:fld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B65E715-EEF4-452C-B3ED-AC4094EAA8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Line 7"/>
          <p:cNvSpPr>
            <a:spLocks noChangeShapeType="1"/>
          </p:cNvSpPr>
          <p:nvPr/>
        </p:nvSpPr>
        <p:spPr bwMode="auto">
          <a:xfrm>
            <a:off x="0" y="1219200"/>
            <a:ext cx="78486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Rectangle 15"/>
          <p:cNvSpPr>
            <a:spLocks noChangeArrowheads="1"/>
          </p:cNvSpPr>
          <p:nvPr userDrawn="1"/>
        </p:nvSpPr>
        <p:spPr bwMode="auto">
          <a:xfrm>
            <a:off x="2286000" y="6400800"/>
            <a:ext cx="441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 sz="1400" b="1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33" name="Picture 17" descr="meliora-phot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83"/>
          <a:stretch>
            <a:fillRect/>
          </a:stretch>
        </p:blipFill>
        <p:spPr bwMode="auto">
          <a:xfrm>
            <a:off x="0" y="0"/>
            <a:ext cx="11430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599B89F-F947-D549-9B68-98FAB980DE7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95046"/>
            <a:ext cx="1299346" cy="6400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>
    <p:fade thruBlk="1"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F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66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80000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8000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8000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8000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8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2"/>
          <p:cNvSpPr>
            <a:spLocks noChangeShapeType="1"/>
          </p:cNvSpPr>
          <p:nvPr/>
        </p:nvSpPr>
        <p:spPr bwMode="auto">
          <a:xfrm>
            <a:off x="1447800" y="3810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8001000" cy="1447800"/>
          </a:xfrm>
        </p:spPr>
        <p:txBody>
          <a:bodyPr/>
          <a:lstStyle/>
          <a:p>
            <a:pPr eaLnBrk="1" hangingPunct="1"/>
            <a:r>
              <a:rPr lang="en-US" sz="3200" dirty="0"/>
              <a:t>Beam &amp; QC of 2x2 </a:t>
            </a:r>
            <a:r>
              <a:rPr lang="en-US" sz="3200" dirty="0" err="1"/>
              <a:t>MINERvA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 </a:t>
            </a:r>
          </a:p>
        </p:txBody>
      </p:sp>
      <p:sp>
        <p:nvSpPr>
          <p:cNvPr id="3076" name="Text Box 39"/>
          <p:cNvSpPr txBox="1">
            <a:spLocks noChangeArrowheads="1"/>
          </p:cNvSpPr>
          <p:nvPr/>
        </p:nvSpPr>
        <p:spPr bwMode="auto">
          <a:xfrm>
            <a:off x="1877511" y="2895600"/>
            <a:ext cx="581601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0000FF"/>
                </a:solidFill>
              </a:rPr>
              <a:t>Howard Budd, University of Rochester</a:t>
            </a:r>
          </a:p>
          <a:p>
            <a:pPr algn="ctr" eaLnBrk="1" hangingPunct="1"/>
            <a:r>
              <a:rPr lang="en-US" sz="2800" dirty="0">
                <a:solidFill>
                  <a:srgbClr val="0000FF"/>
                </a:solidFill>
              </a:rPr>
              <a:t>Dec 5 2022</a:t>
            </a:r>
          </a:p>
          <a:p>
            <a:pPr algn="ctr" eaLnBrk="1" hangingPunct="1"/>
            <a:r>
              <a:rPr lang="en-US" sz="2800" dirty="0" err="1">
                <a:solidFill>
                  <a:srgbClr val="0000FF"/>
                </a:solidFill>
              </a:rPr>
              <a:t>ArgonCube</a:t>
            </a:r>
            <a:r>
              <a:rPr lang="en-US" sz="2800" dirty="0">
                <a:solidFill>
                  <a:srgbClr val="0000FF"/>
                </a:solidFill>
              </a:rPr>
              <a:t> Meeting</a:t>
            </a:r>
          </a:p>
          <a:p>
            <a:pPr algn="ctr" eaLnBrk="1" hangingPunct="1"/>
            <a:endParaRPr lang="en-US" sz="2800" dirty="0">
              <a:solidFill>
                <a:srgbClr val="0000FF"/>
              </a:solidFill>
            </a:endParaRPr>
          </a:p>
          <a:p>
            <a:pPr algn="ctr" eaLnBrk="1" hangingPunct="1"/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3E1D3-A18A-4493-AC09-4B4043A00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PEDs, </a:t>
            </a:r>
            <a:r>
              <a:rPr lang="en-US" dirty="0" err="1"/>
              <a:t>nhits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A8BD1-DA26-763B-23D4-44B2A5854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6600" y="1600200"/>
            <a:ext cx="1600200" cy="4525963"/>
          </a:xfrm>
        </p:spPr>
        <p:txBody>
          <a:bodyPr/>
          <a:lstStyle/>
          <a:p>
            <a:r>
              <a:rPr lang="en-US" dirty="0"/>
              <a:t>PED during light leak checking.</a:t>
            </a:r>
          </a:p>
          <a:p>
            <a:r>
              <a:rPr lang="en-US" dirty="0"/>
              <a:t>Z axis changed from 0.25 to 0.04</a:t>
            </a:r>
          </a:p>
          <a:p>
            <a:r>
              <a:rPr lang="en-US" dirty="0"/>
              <a:t>500 events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D8471-8E4A-E215-9A04-CB481542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BD178-E031-334F-9A91-CCC4B9CDD82D}" type="datetime4">
              <a:rPr lang="en-US" altLang="en-US" smtClean="0"/>
              <a:t>January 9, 2023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81351A-E6B3-00A2-C452-6098DD44F4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F22481-6266-4E76-8FE4-6435991B41B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7" name="Picture 6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5A7EB7C0-1309-198F-B827-AC592CDE4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6629400" cy="467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17714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33C4B-DFA9-42F5-5A44-F68D41E51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Ped, q</a:t>
            </a:r>
            <a:r>
              <a:rPr lang="en-US"/>
              <a:t>hi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7B8F8-E715-E3D4-FA20-8DD8A57A8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1400" y="1600200"/>
            <a:ext cx="1524000" cy="4525963"/>
          </a:xfrm>
        </p:spPr>
        <p:txBody>
          <a:bodyPr/>
          <a:lstStyle/>
          <a:p>
            <a:r>
              <a:rPr lang="en-US" dirty="0"/>
              <a:t>Changed z axis to 400 instead of 1500</a:t>
            </a:r>
          </a:p>
          <a:p>
            <a:r>
              <a:rPr lang="en-US" dirty="0"/>
              <a:t>500 events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52D85-EEE2-93C1-FBEA-867A577BA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BD178-E031-334F-9A91-CCC4B9CDD82D}" type="datetime4">
              <a:rPr lang="en-US" altLang="en-US" smtClean="0"/>
              <a:t>January 9, 2023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EC3C23-477E-CEFD-E88F-952E87CF41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F22481-6266-4E76-8FE4-6435991B41B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50288136-BF3E-C9E1-B3E0-09256B35B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7162800" cy="505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58496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3FB6-CA14-F98C-0C3A-6A660D69D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Triggers &amp; 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407F4-3C4F-3218-2E34-23E409615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7974" y="1371599"/>
            <a:ext cx="4568825" cy="5349875"/>
          </a:xfrm>
        </p:spPr>
        <p:txBody>
          <a:bodyPr/>
          <a:lstStyle/>
          <a:p>
            <a:r>
              <a:rPr lang="en-US" dirty="0"/>
              <a:t>The DAQ crashing problem, CRS0 problem,  went away and we don’t know why. My guess is there was a problem on the disk.</a:t>
            </a:r>
          </a:p>
          <a:p>
            <a:r>
              <a:rPr lang="en-US" dirty="0"/>
              <a:t>MTM triggers on beam signal.</a:t>
            </a:r>
          </a:p>
          <a:p>
            <a:r>
              <a:rPr lang="en-US" dirty="0"/>
              <a:t>Time of disc hits in ns</a:t>
            </a:r>
          </a:p>
          <a:p>
            <a:r>
              <a:rPr lang="en-US" dirty="0"/>
              <a:t>16 </a:t>
            </a:r>
            <a:r>
              <a:rPr lang="en-US" dirty="0" err="1">
                <a:latin typeface="Symbol" pitchFamily="2" charset="2"/>
              </a:rPr>
              <a:t>m</a:t>
            </a:r>
            <a:r>
              <a:rPr lang="en-US" dirty="0" err="1"/>
              <a:t>s</a:t>
            </a:r>
            <a:r>
              <a:rPr lang="en-US" dirty="0"/>
              <a:t> gate which starts ~ 400 </a:t>
            </a:r>
            <a:r>
              <a:rPr lang="en-US" dirty="0">
                <a:latin typeface="+mj-lt"/>
              </a:rPr>
              <a:t>ns</a:t>
            </a:r>
            <a:r>
              <a:rPr lang="en-US" dirty="0"/>
              <a:t> before beam arrives. Tail is Michel electrons </a:t>
            </a:r>
          </a:p>
          <a:p>
            <a:r>
              <a:rPr lang="en-US" dirty="0"/>
              <a:t>Plot same as </a:t>
            </a:r>
            <a:r>
              <a:rPr lang="en-US" dirty="0" err="1"/>
              <a:t>MINERvA</a:t>
            </a:r>
            <a:endParaRPr lang="en-US" dirty="0"/>
          </a:p>
          <a:p>
            <a:r>
              <a:rPr lang="en-US" dirty="0"/>
              <a:t>No beam in 40% of the gates </a:t>
            </a:r>
          </a:p>
          <a:p>
            <a:r>
              <a:rPr lang="en-US" dirty="0"/>
              <a:t>When we unplug the AD signal into the MTM, we still get triggers. </a:t>
            </a:r>
          </a:p>
          <a:p>
            <a:pPr lvl="1"/>
            <a:r>
              <a:rPr lang="en-US" dirty="0"/>
              <a:t>We should get no triggers when don’t get AD triggers, so when we unplug the cable from the AD, we should get no triggers.</a:t>
            </a:r>
          </a:p>
          <a:p>
            <a:pPr lvl="1"/>
            <a:r>
              <a:rPr lang="en-US" dirty="0"/>
              <a:t>Note clear what is happening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00CF0-3F04-E314-3F7D-B703B2438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BD178-E031-334F-9A91-CCC4B9CDD82D}" type="datetime4">
              <a:rPr lang="en-US" altLang="en-US" smtClean="0"/>
              <a:t>January 9, 2023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8F81C9-D351-0DE7-9F18-34FF5210F1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F22481-6266-4E76-8FE4-6435991B41B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6CD6E55E-641E-782E-74FF-5BCC41EF9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276993"/>
            <a:ext cx="3898900" cy="2647677"/>
          </a:xfrm>
          <a:prstGeom prst="rect">
            <a:avLst/>
          </a:prstGeom>
        </p:spPr>
      </p:pic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917CC0EF-A9DB-9861-D232-40AB0ADEA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3944472"/>
            <a:ext cx="3740150" cy="253987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B3573D-74AF-16C2-31C7-F6A51E9ABDE8}"/>
              </a:ext>
            </a:extLst>
          </p:cNvPr>
          <p:cNvCxnSpPr>
            <a:cxnSpLocks/>
          </p:cNvCxnSpPr>
          <p:nvPr/>
        </p:nvCxnSpPr>
        <p:spPr bwMode="auto">
          <a:xfrm flipH="1">
            <a:off x="3542109" y="3048000"/>
            <a:ext cx="655240" cy="659342"/>
          </a:xfrm>
          <a:prstGeom prst="straightConnector1">
            <a:avLst/>
          </a:prstGeom>
          <a:ln>
            <a:solidFill>
              <a:srgbClr val="FF990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50C47D6-A33A-8443-D3DD-43512FB35367}"/>
              </a:ext>
            </a:extLst>
          </p:cNvPr>
          <p:cNvCxnSpPr/>
          <p:nvPr/>
        </p:nvCxnSpPr>
        <p:spPr bwMode="auto">
          <a:xfrm flipH="1">
            <a:off x="1524000" y="3429000"/>
            <a:ext cx="2673349" cy="2743200"/>
          </a:xfrm>
          <a:prstGeom prst="straightConnector1">
            <a:avLst/>
          </a:prstGeom>
          <a:ln>
            <a:solidFill>
              <a:srgbClr val="FF990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246143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09485-14FF-1A99-39A4-8B06FD2B4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D4BDA-EE34-15FA-76F1-BF8EF1338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5181600"/>
          </a:xfrm>
        </p:spPr>
        <p:txBody>
          <a:bodyPr/>
          <a:lstStyle/>
          <a:p>
            <a:r>
              <a:rPr lang="en-US" sz="1600" dirty="0"/>
              <a:t>QC detector of 2x2 </a:t>
            </a:r>
            <a:r>
              <a:rPr lang="en-US" sz="1600" dirty="0" err="1"/>
              <a:t>MINERvA</a:t>
            </a:r>
            <a:r>
              <a:rPr lang="en-US" sz="1600" dirty="0"/>
              <a:t> with </a:t>
            </a:r>
            <a:r>
              <a:rPr lang="en-US" sz="1600" dirty="0" err="1"/>
              <a:t>NuMI</a:t>
            </a:r>
            <a:r>
              <a:rPr lang="en-US" sz="1600" dirty="0"/>
              <a:t> beam. </a:t>
            </a:r>
          </a:p>
          <a:p>
            <a:r>
              <a:rPr lang="en-US" sz="1600" dirty="0"/>
              <a:t>The FEB PEDs are from </a:t>
            </a:r>
            <a:r>
              <a:rPr lang="en-US" sz="1600" dirty="0" err="1"/>
              <a:t>MINERvA</a:t>
            </a:r>
            <a:r>
              <a:rPr lang="en-US" sz="1600" dirty="0"/>
              <a:t>, Jul 2019, when </a:t>
            </a:r>
            <a:r>
              <a:rPr lang="en-US" sz="1600" dirty="0" err="1"/>
              <a:t>MINERvA</a:t>
            </a:r>
            <a:r>
              <a:rPr lang="en-US" sz="1600" dirty="0"/>
              <a:t> was stopped</a:t>
            </a:r>
          </a:p>
          <a:p>
            <a:r>
              <a:rPr lang="en-US" sz="1600" dirty="0"/>
              <a:t>This is not nearline, but it is a check of what we are building.</a:t>
            </a:r>
          </a:p>
          <a:p>
            <a:pPr lvl="1"/>
            <a:r>
              <a:rPr lang="en-US" sz="1600" dirty="0"/>
              <a:t>Nearline is on a SLF6 computer in Lab F, not on the network.</a:t>
            </a:r>
          </a:p>
          <a:p>
            <a:r>
              <a:rPr lang="en-US" sz="1600" dirty="0"/>
              <a:t>We have been checking with LI, but we can do more checks with beam.</a:t>
            </a:r>
          </a:p>
          <a:p>
            <a:r>
              <a:rPr lang="en-US" sz="1600" dirty="0"/>
              <a:t>To understand the plots</a:t>
            </a:r>
          </a:p>
          <a:p>
            <a:pPr lvl="1"/>
            <a:r>
              <a:rPr lang="en-US" sz="1600" dirty="0"/>
              <a:t>DAQ reads out 5 -10 FEBs in a daisy chain, </a:t>
            </a:r>
            <a:r>
              <a:rPr lang="en-US" sz="1600" dirty="0" err="1"/>
              <a:t>MINERvA</a:t>
            </a:r>
            <a:r>
              <a:rPr lang="en-US" sz="1600" dirty="0"/>
              <a:t> had 59 chains</a:t>
            </a:r>
          </a:p>
          <a:p>
            <a:pPr lvl="2"/>
            <a:r>
              <a:rPr lang="en-US" dirty="0"/>
              <a:t> “The Sequencer”, the FGPA in the CROCE &amp; the name given by Boris </a:t>
            </a:r>
            <a:r>
              <a:rPr lang="en-US" dirty="0" err="1"/>
              <a:t>Baldin</a:t>
            </a:r>
            <a:r>
              <a:rPr lang="en-US" dirty="0"/>
              <a:t> &amp; Cristian </a:t>
            </a:r>
            <a:r>
              <a:rPr lang="en-US" dirty="0" err="1"/>
              <a:t>Gingu</a:t>
            </a:r>
            <a:r>
              <a:rPr lang="en-US" dirty="0"/>
              <a:t>,  reads out a chain.</a:t>
            </a:r>
          </a:p>
          <a:p>
            <a:pPr lvl="2"/>
            <a:r>
              <a:rPr lang="en-US" dirty="0"/>
              <a:t>Event Builder &amp; et put the data on disk.</a:t>
            </a:r>
          </a:p>
          <a:p>
            <a:pPr lvl="1"/>
            <a:r>
              <a:rPr lang="en-US" sz="1600" dirty="0"/>
              <a:t>A module set (MS) is a unit of production consisting of 4 steel modules. The scintillator planes are read out by 2 chains, one east and one the west.</a:t>
            </a:r>
          </a:p>
          <a:p>
            <a:pPr lvl="1"/>
            <a:r>
              <a:rPr lang="en-US" sz="1600" dirty="0"/>
              <a:t>2x2 </a:t>
            </a:r>
            <a:r>
              <a:rPr lang="en-US" sz="1600" dirty="0" err="1"/>
              <a:t>MINERvA</a:t>
            </a:r>
            <a:r>
              <a:rPr lang="en-US" sz="1600" dirty="0"/>
              <a:t> consists of 3 HCAL MS (4 scintillator planes), 2 ½ ECAL and 5 ½ tracker MS (8 scintillator planes)</a:t>
            </a:r>
          </a:p>
          <a:p>
            <a:pPr lvl="2"/>
            <a:r>
              <a:rPr lang="en-US" dirty="0"/>
              <a:t>We have assembled and tested 3 HCAL, 2 ½ ECAL and 2 ½ tracker MS</a:t>
            </a:r>
          </a:p>
          <a:p>
            <a:pPr lvl="1"/>
            <a:r>
              <a:rPr lang="en-US" sz="1600" dirty="0"/>
              <a:t>The plots show this, if you know what you are looking at. </a:t>
            </a:r>
          </a:p>
          <a:p>
            <a:pPr lvl="1"/>
            <a:r>
              <a:rPr lang="en-US" sz="1600" dirty="0" err="1"/>
              <a:t>qhi</a:t>
            </a:r>
            <a:r>
              <a:rPr lang="en-US" sz="1600" dirty="0"/>
              <a:t> is the most sensitive measure of pulse height.</a:t>
            </a:r>
          </a:p>
          <a:p>
            <a:r>
              <a:rPr lang="en-US" sz="1600" dirty="0" err="1"/>
              <a:t>NuMI</a:t>
            </a:r>
            <a:r>
              <a:rPr lang="en-US" sz="1600" dirty="0"/>
              <a:t> beam down for a couple of week, so QC  MS 2,3 could be a problem.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83101-9AC6-8DBD-2932-A9A45A40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BD178-E031-334F-9A91-CCC4B9CDD82D}" type="datetime4">
              <a:rPr lang="en-US" altLang="en-US" smtClean="0"/>
              <a:t>January 9, 2023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8204D-9F6A-01FB-2DB7-75ABC6478E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F22481-6266-4E76-8FE4-6435991B41B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960117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C861-208E-9EBD-5FEE-2A051ABF1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67BEA-A14C-6E7D-A521-4737EE7DE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1447801"/>
            <a:ext cx="2895600" cy="4343400"/>
          </a:xfrm>
        </p:spPr>
        <p:txBody>
          <a:bodyPr/>
          <a:lstStyle/>
          <a:p>
            <a:r>
              <a:rPr lang="en-US" dirty="0" err="1"/>
              <a:t>MINERvA</a:t>
            </a:r>
            <a:r>
              <a:rPr lang="en-US" dirty="0"/>
              <a:t> From above</a:t>
            </a:r>
          </a:p>
          <a:p>
            <a:r>
              <a:rPr lang="en-US" dirty="0"/>
              <a:t>West side</a:t>
            </a:r>
          </a:p>
          <a:p>
            <a:r>
              <a:rPr lang="en-US" dirty="0"/>
              <a:t>Left 3 are HCAL &amp; the 4 on the right side are 2 ½  ECAL and 1 ½ tracker. </a:t>
            </a:r>
          </a:p>
          <a:p>
            <a:r>
              <a:rPr lang="en-US" dirty="0"/>
              <a:t>FEB</a:t>
            </a:r>
          </a:p>
          <a:p>
            <a:r>
              <a:rPr lang="en-US" dirty="0"/>
              <a:t>PMT</a:t>
            </a:r>
          </a:p>
          <a:p>
            <a:r>
              <a:rPr lang="en-US" dirty="0"/>
              <a:t>Daisy Chain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EAB9E-5548-B408-BD47-3BEFE2A2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BD178-E031-334F-9A91-CCC4B9CDD82D}" type="datetime4">
              <a:rPr lang="en-US" altLang="en-US" smtClean="0"/>
              <a:t>January 9, 2023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A0156A-9964-C774-D361-D384D30FC6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F22481-6266-4E76-8FE4-6435991B41B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7" name="Picture 6" descr="A picture containing lined, line, sale, several&#10;&#10;Description automatically generated">
            <a:extLst>
              <a:ext uri="{FF2B5EF4-FFF2-40B4-BE49-F238E27FC236}">
                <a16:creationId xmlns:a16="http://schemas.microsoft.com/office/drawing/2014/main" id="{20C6CE40-92A3-6ACC-7D3A-7DE0FDD33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76363"/>
            <a:ext cx="3164594" cy="42194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886240-BF78-AD54-F414-72EF35BCC3D0}"/>
              </a:ext>
            </a:extLst>
          </p:cNvPr>
          <p:cNvSpPr txBox="1"/>
          <p:nvPr/>
        </p:nvSpPr>
        <p:spPr>
          <a:xfrm>
            <a:off x="2590800" y="61076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9900"/>
                </a:solidFill>
              </a:rPr>
              <a:t>Module Set, going up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48483E4-3157-48DA-A4D7-210D108212E2}"/>
              </a:ext>
            </a:extLst>
          </p:cNvPr>
          <p:cNvCxnSpPr/>
          <p:nvPr/>
        </p:nvCxnSpPr>
        <p:spPr bwMode="auto">
          <a:xfrm flipH="1" flipV="1">
            <a:off x="3657600" y="4038600"/>
            <a:ext cx="76200" cy="1905000"/>
          </a:xfrm>
          <a:prstGeom prst="straightConnector1">
            <a:avLst/>
          </a:prstGeom>
          <a:ln>
            <a:solidFill>
              <a:srgbClr val="FF990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0F77F7D-8691-3851-199C-AD5C53123874}"/>
              </a:ext>
            </a:extLst>
          </p:cNvPr>
          <p:cNvCxnSpPr/>
          <p:nvPr/>
        </p:nvCxnSpPr>
        <p:spPr bwMode="auto">
          <a:xfrm flipH="1">
            <a:off x="4876800" y="3429000"/>
            <a:ext cx="990600" cy="381000"/>
          </a:xfrm>
          <a:prstGeom prst="straightConnector1">
            <a:avLst/>
          </a:prstGeom>
          <a:ln>
            <a:solidFill>
              <a:srgbClr val="FF990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2BDEA13-AA5D-2405-1AD1-559FF38144EA}"/>
              </a:ext>
            </a:extLst>
          </p:cNvPr>
          <p:cNvCxnSpPr/>
          <p:nvPr/>
        </p:nvCxnSpPr>
        <p:spPr bwMode="auto">
          <a:xfrm flipH="1">
            <a:off x="4876800" y="3810000"/>
            <a:ext cx="990600" cy="533400"/>
          </a:xfrm>
          <a:prstGeom prst="straightConnector1">
            <a:avLst/>
          </a:prstGeom>
          <a:ln>
            <a:solidFill>
              <a:srgbClr val="FF990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B9D56DD-798D-822E-2462-A71DADADF907}"/>
              </a:ext>
            </a:extLst>
          </p:cNvPr>
          <p:cNvCxnSpPr/>
          <p:nvPr/>
        </p:nvCxnSpPr>
        <p:spPr bwMode="auto">
          <a:xfrm flipH="1" flipV="1">
            <a:off x="4419600" y="3124200"/>
            <a:ext cx="1447800" cy="914400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303882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DA51A-E699-ABC6-F3C6-8BEE96AAD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554" y="285108"/>
            <a:ext cx="6019800" cy="1143000"/>
          </a:xfrm>
        </p:spPr>
        <p:txBody>
          <a:bodyPr/>
          <a:lstStyle/>
          <a:p>
            <a:r>
              <a:rPr lang="en-US" dirty="0"/>
              <a:t>Ave </a:t>
            </a:r>
            <a:r>
              <a:rPr lang="en-US" dirty="0" err="1"/>
              <a:t>Qhi</a:t>
            </a:r>
            <a:r>
              <a:rPr lang="en-US" dirty="0"/>
              <a:t> for Pixel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A507F-1127-F4E2-5048-6C0C1AF7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0" y="1371600"/>
            <a:ext cx="1676400" cy="4986010"/>
          </a:xfrm>
        </p:spPr>
        <p:txBody>
          <a:bodyPr/>
          <a:lstStyle/>
          <a:p>
            <a:r>
              <a:rPr lang="en-US" sz="1400" dirty="0" err="1"/>
              <a:t>qhi</a:t>
            </a:r>
            <a:r>
              <a:rPr lang="en-US" sz="1400" dirty="0"/>
              <a:t> for pixels, vs CROC, board &amp; chain</a:t>
            </a:r>
          </a:p>
          <a:p>
            <a:r>
              <a:rPr lang="en-US" sz="1400" dirty="0"/>
              <a:t>Plotted in </a:t>
            </a:r>
            <a:r>
              <a:rPr lang="en-US" sz="1400" dirty="0" err="1"/>
              <a:t>MINERvA</a:t>
            </a:r>
            <a:r>
              <a:rPr lang="en-US" sz="1400" dirty="0"/>
              <a:t> nearline</a:t>
            </a:r>
          </a:p>
          <a:p>
            <a:r>
              <a:rPr lang="en-US" sz="1400" dirty="0"/>
              <a:t>No cable, steel prevents cable from being plugged in. Might be able to fix this</a:t>
            </a:r>
          </a:p>
          <a:p>
            <a:r>
              <a:rPr lang="en-US" sz="1400" dirty="0"/>
              <a:t>Checker board pattern, cable not seeded </a:t>
            </a:r>
          </a:p>
          <a:p>
            <a:r>
              <a:rPr lang="en-US" sz="1400" dirty="0"/>
              <a:t>O outer </a:t>
            </a:r>
            <a:r>
              <a:rPr lang="en-US" sz="1400" dirty="0" err="1"/>
              <a:t>calorimer</a:t>
            </a:r>
            <a:endParaRPr lang="en-US" sz="1400" dirty="0"/>
          </a:p>
          <a:p>
            <a:r>
              <a:rPr lang="en-US" sz="1400" dirty="0"/>
              <a:t>X  x plane</a:t>
            </a:r>
          </a:p>
          <a:p>
            <a:r>
              <a:rPr lang="en-US" sz="1400" dirty="0"/>
              <a:t>U u plane</a:t>
            </a:r>
          </a:p>
          <a:p>
            <a:r>
              <a:rPr lang="en-US" sz="1400" dirty="0"/>
              <a:t>V  v plane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58C09-8543-F43B-38F0-6B75764AC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BD178-E031-334F-9A91-CCC4B9CDD82D}" type="datetime4">
              <a:rPr lang="en-US" altLang="en-US" smtClean="0"/>
              <a:t>January 9, 2023</a:t>
            </a:fld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E633F9-FC6A-48B6-E8B1-226AED4775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F22481-6266-4E76-8FE4-6435991B41B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11" name="Picture 10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868BBF84-4A24-D0AA-6413-0BEB6CEAE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493837"/>
            <a:ext cx="6735631" cy="47545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8C6BED-EEDC-79BF-F84A-E718BB61CD49}"/>
              </a:ext>
            </a:extLst>
          </p:cNvPr>
          <p:cNvSpPr txBox="1"/>
          <p:nvPr/>
        </p:nvSpPr>
        <p:spPr>
          <a:xfrm>
            <a:off x="228600" y="5148590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66FF"/>
                </a:solidFill>
              </a:rPr>
              <a:t>MS11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359CA9-0394-2625-47D9-01262D050D08}"/>
              </a:ext>
            </a:extLst>
          </p:cNvPr>
          <p:cNvSpPr txBox="1"/>
          <p:nvPr/>
        </p:nvSpPr>
        <p:spPr>
          <a:xfrm>
            <a:off x="228600" y="5758190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66FF"/>
                </a:solidFill>
              </a:rPr>
              <a:t>MS9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0A7FA8-9810-1C74-17EB-A66FBBFDF603}"/>
              </a:ext>
            </a:extLst>
          </p:cNvPr>
          <p:cNvSpPr txBox="1"/>
          <p:nvPr/>
        </p:nvSpPr>
        <p:spPr>
          <a:xfrm>
            <a:off x="150820" y="3319790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66FF"/>
                </a:solidFill>
              </a:rPr>
              <a:t>MS8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F5A0A1-8CCD-AD5D-3ECB-6ABADF8FDA90}"/>
              </a:ext>
            </a:extLst>
          </p:cNvPr>
          <p:cNvSpPr txBox="1"/>
          <p:nvPr/>
        </p:nvSpPr>
        <p:spPr>
          <a:xfrm>
            <a:off x="152400" y="4191000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66FF"/>
                </a:solidFill>
              </a:rPr>
              <a:t>MS5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E27A16-D7CB-BF2E-1518-3040F9FB8CB1}"/>
              </a:ext>
            </a:extLst>
          </p:cNvPr>
          <p:cNvSpPr txBox="1"/>
          <p:nvPr/>
        </p:nvSpPr>
        <p:spPr>
          <a:xfrm>
            <a:off x="150820" y="1676400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66FF"/>
                </a:solidFill>
              </a:rPr>
              <a:t>MS4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1141A9-9DAA-5953-DBCF-956478463460}"/>
              </a:ext>
            </a:extLst>
          </p:cNvPr>
          <p:cNvSpPr txBox="1"/>
          <p:nvPr/>
        </p:nvSpPr>
        <p:spPr>
          <a:xfrm>
            <a:off x="1748468" y="1219200"/>
            <a:ext cx="689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90099"/>
                </a:solidFill>
              </a:rPr>
              <a:t>West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FE686E-3BA0-4ABC-790D-D4AF982BF450}"/>
              </a:ext>
            </a:extLst>
          </p:cNvPr>
          <p:cNvSpPr txBox="1"/>
          <p:nvPr/>
        </p:nvSpPr>
        <p:spPr>
          <a:xfrm>
            <a:off x="5089508" y="1219200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90099"/>
                </a:solidFill>
              </a:rPr>
              <a:t>East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FAC703-0120-E6B5-23D1-258CA9F5A458}"/>
              </a:ext>
            </a:extLst>
          </p:cNvPr>
          <p:cNvSpPr txBox="1"/>
          <p:nvPr/>
        </p:nvSpPr>
        <p:spPr>
          <a:xfrm>
            <a:off x="838200" y="6096000"/>
            <a:ext cx="15696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O    X   UX   XU  U.   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B411D1-736D-D37D-BE5C-CCBE0560A7E5}"/>
              </a:ext>
            </a:extLst>
          </p:cNvPr>
          <p:cNvSpPr txBox="1"/>
          <p:nvPr/>
        </p:nvSpPr>
        <p:spPr>
          <a:xfrm>
            <a:off x="4208542" y="6096000"/>
            <a:ext cx="13965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O    V   VX XV   X  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EC1C628-DCA4-6461-80A1-00F4B00C3E26}"/>
              </a:ext>
            </a:extLst>
          </p:cNvPr>
          <p:cNvCxnSpPr>
            <a:cxnSpLocks/>
          </p:cNvCxnSpPr>
          <p:nvPr/>
        </p:nvCxnSpPr>
        <p:spPr bwMode="auto">
          <a:xfrm flipH="1">
            <a:off x="4907716" y="2852410"/>
            <a:ext cx="2518638" cy="576590"/>
          </a:xfrm>
          <a:prstGeom prst="straightConnector1">
            <a:avLst/>
          </a:prstGeom>
          <a:ln>
            <a:solidFill>
              <a:srgbClr val="FF990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5ADA0D2-8414-4977-529A-98CDE12C4702}"/>
              </a:ext>
            </a:extLst>
          </p:cNvPr>
          <p:cNvSpPr txBox="1"/>
          <p:nvPr/>
        </p:nvSpPr>
        <p:spPr>
          <a:xfrm>
            <a:off x="838200" y="4419600"/>
            <a:ext cx="2797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O    X     X     U     X    X   U    U     U     O </a:t>
            </a:r>
            <a:r>
              <a:rPr lang="en-US" sz="1100" dirty="0"/>
              <a:t>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FCA99C-88DB-4058-A2C1-D04576272F58}"/>
              </a:ext>
            </a:extLst>
          </p:cNvPr>
          <p:cNvSpPr txBox="1"/>
          <p:nvPr/>
        </p:nvSpPr>
        <p:spPr>
          <a:xfrm>
            <a:off x="4191000" y="1948190"/>
            <a:ext cx="25186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O     V    V     V    X     X    V      X    X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68A4F71-6A80-D63F-96C9-DB5E6B78E85E}"/>
              </a:ext>
            </a:extLst>
          </p:cNvPr>
          <p:cNvSpPr txBox="1"/>
          <p:nvPr/>
        </p:nvSpPr>
        <p:spPr>
          <a:xfrm>
            <a:off x="4191000" y="4419600"/>
            <a:ext cx="25186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O     V    V     V    X     X    V      X    X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E3BFEE-D984-671A-7834-4ABD1EC2EA36}"/>
              </a:ext>
            </a:extLst>
          </p:cNvPr>
          <p:cNvSpPr txBox="1"/>
          <p:nvPr/>
        </p:nvSpPr>
        <p:spPr>
          <a:xfrm>
            <a:off x="819105" y="1981200"/>
            <a:ext cx="27622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O    X     X     U     X     X   U    U     U     O </a:t>
            </a:r>
            <a:r>
              <a:rPr lang="en-US" sz="1100" dirty="0"/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80FF3C-45FF-5115-A332-C5EDFC633ED7}"/>
              </a:ext>
            </a:extLst>
          </p:cNvPr>
          <p:cNvSpPr txBox="1"/>
          <p:nvPr/>
        </p:nvSpPr>
        <p:spPr>
          <a:xfrm>
            <a:off x="2438400" y="5148590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9900"/>
                </a:solidFill>
              </a:rPr>
              <a:t>HCAL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E2D179-60F2-974E-A2AF-9F2C0C7BFFB6}"/>
              </a:ext>
            </a:extLst>
          </p:cNvPr>
          <p:cNvSpPr txBox="1"/>
          <p:nvPr/>
        </p:nvSpPr>
        <p:spPr>
          <a:xfrm>
            <a:off x="5715000" y="4876800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9900"/>
                </a:solidFill>
              </a:rPr>
              <a:t>HCAL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EAC592-013E-380E-D6E2-43B908FDAFE9}"/>
              </a:ext>
            </a:extLst>
          </p:cNvPr>
          <p:cNvSpPr txBox="1"/>
          <p:nvPr/>
        </p:nvSpPr>
        <p:spPr>
          <a:xfrm>
            <a:off x="1219200" y="2209800"/>
            <a:ext cx="817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9900"/>
                </a:solidFill>
              </a:rPr>
              <a:t>Tracker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D4DF3B-65D4-EC68-4B94-3287A24A75C3}"/>
              </a:ext>
            </a:extLst>
          </p:cNvPr>
          <p:cNvSpPr txBox="1"/>
          <p:nvPr/>
        </p:nvSpPr>
        <p:spPr>
          <a:xfrm>
            <a:off x="4745581" y="2209800"/>
            <a:ext cx="817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9900"/>
                </a:solidFill>
              </a:rPr>
              <a:t>Tracker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93ED19-BC72-E1F6-3EAB-8EC6D9DA5490}"/>
              </a:ext>
            </a:extLst>
          </p:cNvPr>
          <p:cNvSpPr txBox="1"/>
          <p:nvPr/>
        </p:nvSpPr>
        <p:spPr>
          <a:xfrm>
            <a:off x="914400" y="2438400"/>
            <a:ext cx="16034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99"/>
                </a:solidFill>
              </a:rPr>
              <a:t>To be completed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D0FFF8-D965-F0B8-A5CF-283D53E76065}"/>
              </a:ext>
            </a:extLst>
          </p:cNvPr>
          <p:cNvSpPr txBox="1"/>
          <p:nvPr/>
        </p:nvSpPr>
        <p:spPr>
          <a:xfrm>
            <a:off x="4568748" y="2438400"/>
            <a:ext cx="16034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99"/>
                </a:solidFill>
              </a:rPr>
              <a:t>To be completed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EFBF00D-9FED-8C62-4A00-586D08C4548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067398" y="3828576"/>
            <a:ext cx="1354031" cy="193519"/>
          </a:xfrm>
          <a:prstGeom prst="straightConnector1">
            <a:avLst/>
          </a:prstGeom>
          <a:ln>
            <a:solidFill>
              <a:srgbClr val="FF990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A554363-CDDC-3737-CFC1-01114CEBF768}"/>
              </a:ext>
            </a:extLst>
          </p:cNvPr>
          <p:cNvCxnSpPr/>
          <p:nvPr/>
        </p:nvCxnSpPr>
        <p:spPr bwMode="auto">
          <a:xfrm flipH="1">
            <a:off x="5450319" y="4114800"/>
            <a:ext cx="1971110" cy="1817531"/>
          </a:xfrm>
          <a:prstGeom prst="straightConnector1">
            <a:avLst/>
          </a:prstGeom>
          <a:ln>
            <a:solidFill>
              <a:srgbClr val="FF990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9EDFDFB-85C0-8554-DBF9-876D2D61B1ED}"/>
              </a:ext>
            </a:extLst>
          </p:cNvPr>
          <p:cNvSpPr txBox="1"/>
          <p:nvPr/>
        </p:nvSpPr>
        <p:spPr>
          <a:xfrm>
            <a:off x="228600" y="5453390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66FF"/>
                </a:solidFill>
              </a:rPr>
              <a:t>MS10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88A3EC0-E441-7234-FF23-B566A3E0CB46}"/>
              </a:ext>
            </a:extLst>
          </p:cNvPr>
          <p:cNvSpPr txBox="1"/>
          <p:nvPr/>
        </p:nvSpPr>
        <p:spPr>
          <a:xfrm>
            <a:off x="150820" y="3581400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66FF"/>
                </a:solidFill>
              </a:rPr>
              <a:t>MS7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13C60BE-37E5-37FC-13E2-BD2F5382BBA5}"/>
              </a:ext>
            </a:extLst>
          </p:cNvPr>
          <p:cNvSpPr txBox="1"/>
          <p:nvPr/>
        </p:nvSpPr>
        <p:spPr>
          <a:xfrm>
            <a:off x="152400" y="3886200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66FF"/>
                </a:solidFill>
              </a:rPr>
              <a:t>MS6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4EF3A7C-06B8-F498-C909-A78A66562AB3}"/>
              </a:ext>
            </a:extLst>
          </p:cNvPr>
          <p:cNvSpPr txBox="1"/>
          <p:nvPr/>
        </p:nvSpPr>
        <p:spPr>
          <a:xfrm>
            <a:off x="152400" y="1981200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66FF"/>
                </a:solidFill>
              </a:rPr>
              <a:t>MS3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199DE33-F650-5AE2-B508-AF563A7797D1}"/>
              </a:ext>
            </a:extLst>
          </p:cNvPr>
          <p:cNvSpPr txBox="1"/>
          <p:nvPr/>
        </p:nvSpPr>
        <p:spPr>
          <a:xfrm>
            <a:off x="152400" y="2329190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66FF"/>
                </a:solidFill>
              </a:rPr>
              <a:t>MS2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92AD002-8662-3F5C-B44D-B4DE53C84B6C}"/>
              </a:ext>
            </a:extLst>
          </p:cNvPr>
          <p:cNvSpPr txBox="1"/>
          <p:nvPr/>
        </p:nvSpPr>
        <p:spPr>
          <a:xfrm>
            <a:off x="152400" y="2633990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66FF"/>
                </a:solidFill>
              </a:rPr>
              <a:t>MS1</a:t>
            </a:r>
          </a:p>
        </p:txBody>
      </p:sp>
    </p:spTree>
    <p:extLst>
      <p:ext uri="{BB962C8B-B14F-4D97-AF65-F5344CB8AC3E}">
        <p14:creationId xmlns:p14="http://schemas.microsoft.com/office/powerpoint/2010/main" val="3852228697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30E0C-3B11-6B48-A052-71BB0A67D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 hits/Gates with beam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D374B-F056-66B2-7830-860A26BD8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7540" y="1600200"/>
            <a:ext cx="1397860" cy="4525963"/>
          </a:xfrm>
        </p:spPr>
        <p:txBody>
          <a:bodyPr/>
          <a:lstStyle/>
          <a:p>
            <a:r>
              <a:rPr lang="en-US" sz="1400" dirty="0" err="1"/>
              <a:t>Qhi</a:t>
            </a:r>
            <a:r>
              <a:rPr lang="en-US" sz="1400" dirty="0"/>
              <a:t> is easier to see unseeded cables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E7CA3-D068-4432-9DEF-26436C8E1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BD178-E031-334F-9A91-CCC4B9CDD82D}" type="datetime4">
              <a:rPr lang="en-US" altLang="en-US" smtClean="0"/>
              <a:t>January 9, 2023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15912-BC99-E388-B937-4063B952B0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F22481-6266-4E76-8FE4-6435991B41B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7" name="Picture 6" descr="Graphical user interface, Excel&#10;&#10;Description automatically generated">
            <a:extLst>
              <a:ext uri="{FF2B5EF4-FFF2-40B4-BE49-F238E27FC236}">
                <a16:creationId xmlns:a16="http://schemas.microsoft.com/office/drawing/2014/main" id="{1BD96408-F6C4-D48C-9B5D-B44245F5B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249969"/>
            <a:ext cx="6907941" cy="487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90567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7EBCD-DBD4-881A-688C-9C8E98F5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beam with 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286CC-B4CC-6CBB-D0AE-57825325A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648200"/>
            <a:ext cx="8001000" cy="1828800"/>
          </a:xfrm>
        </p:spPr>
        <p:txBody>
          <a:bodyPr/>
          <a:lstStyle/>
          <a:p>
            <a:r>
              <a:rPr lang="en-US" dirty="0"/>
              <a:t> ~ 12 tubes, ~10%, only ½ channels see LI. These tube </a:t>
            </a:r>
            <a:r>
              <a:rPr lang="en-US" dirty="0" err="1"/>
              <a:t>weres</a:t>
            </a:r>
            <a:r>
              <a:rPr lang="en-US" dirty="0"/>
              <a:t> replaced immediately. I didn’t see this in </a:t>
            </a:r>
            <a:r>
              <a:rPr lang="en-US" dirty="0" err="1"/>
              <a:t>MINERvA</a:t>
            </a:r>
            <a:r>
              <a:rPr lang="en-US" dirty="0"/>
              <a:t>, We suspect the Cockcroft-Walton which generated the HV, but we are not sure. And we don’t know why this happen. Fortunately, LI could tell us the problem.</a:t>
            </a:r>
          </a:p>
          <a:p>
            <a:r>
              <a:rPr lang="en-US" dirty="0"/>
              <a:t>Light variation in the LI not seen in the </a:t>
            </a:r>
            <a:r>
              <a:rPr lang="en-US" dirty="0" err="1"/>
              <a:t>NuMI</a:t>
            </a:r>
            <a:r>
              <a:rPr lang="en-US" dirty="0"/>
              <a:t> beam. So, the absolute light level of LI  is not a good indicator to set the HV.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AF5F3-0044-A397-0279-738C3DE98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BD178-E031-334F-9A91-CCC4B9CDD82D}" type="datetime4">
              <a:rPr lang="en-US" altLang="en-US" smtClean="0"/>
              <a:t>January 9, 2023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B208B-C187-D395-437D-74A2EB3104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F22481-6266-4E76-8FE4-6435991B41B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7" name="Picture 6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6FD4D4A7-741E-427C-64CD-4E192D55F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" y="1269070"/>
            <a:ext cx="4478064" cy="3160986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BA2571B-1FE7-A7EC-7B2E-0ABD63326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276" y="1305392"/>
            <a:ext cx="4375150" cy="308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71842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09190-F8AC-53A5-0584-B09357609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vs LI, disc hits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EA2B0-10B9-DC47-6825-C17A8F67A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257800"/>
            <a:ext cx="8001000" cy="868363"/>
          </a:xfrm>
        </p:spPr>
        <p:txBody>
          <a:bodyPr/>
          <a:lstStyle/>
          <a:p>
            <a:r>
              <a:rPr lang="en-US" dirty="0" err="1"/>
              <a:t>qhi</a:t>
            </a:r>
            <a:r>
              <a:rPr lang="en-US" dirty="0"/>
              <a:t>  is more informative.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4D7CA-84CF-68B5-4CAD-17CAC9B7B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BD178-E031-334F-9A91-CCC4B9CDD82D}" type="datetime4">
              <a:rPr lang="en-US" altLang="en-US" smtClean="0"/>
              <a:t>January 9, 2023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40312-5156-3FCA-C645-F63A5CD582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F22481-6266-4E76-8FE4-6435991B41B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7" name="Picture 6" descr="Graphical user interface, Excel&#10;&#10;Description automatically generated">
            <a:extLst>
              <a:ext uri="{FF2B5EF4-FFF2-40B4-BE49-F238E27FC236}">
                <a16:creationId xmlns:a16="http://schemas.microsoft.com/office/drawing/2014/main" id="{073AD0C5-6A77-90D6-F1D0-0AD188443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295400"/>
            <a:ext cx="4533900" cy="3200400"/>
          </a:xfrm>
          <a:prstGeom prst="rect">
            <a:avLst/>
          </a:prstGeom>
        </p:spPr>
      </p:pic>
      <p:pic>
        <p:nvPicPr>
          <p:cNvPr id="9" name="Picture 8" descr="Chart, treemap chart&#10;&#10;Description automatically generated">
            <a:extLst>
              <a:ext uri="{FF2B5EF4-FFF2-40B4-BE49-F238E27FC236}">
                <a16:creationId xmlns:a16="http://schemas.microsoft.com/office/drawing/2014/main" id="{DB99A4B5-751F-56AD-7B08-A4474BCE9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733" y="1371601"/>
            <a:ext cx="4254499" cy="300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75470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87FF0-C256-53B6-2DE0-B81B965AE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qhi</a:t>
            </a:r>
            <a:r>
              <a:rPr lang="en-US" dirty="0"/>
              <a:t> 2x2 </a:t>
            </a:r>
            <a:r>
              <a:rPr lang="en-US" dirty="0" err="1"/>
              <a:t>MINERvA</a:t>
            </a:r>
            <a:r>
              <a:rPr lang="en-US" dirty="0"/>
              <a:t> vs </a:t>
            </a:r>
            <a:r>
              <a:rPr lang="en-US" dirty="0" err="1"/>
              <a:t>MINERvA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BFBD0-F81D-65DE-71A5-905624F76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495800"/>
            <a:ext cx="8001000" cy="1905000"/>
          </a:xfrm>
        </p:spPr>
        <p:txBody>
          <a:bodyPr/>
          <a:lstStyle/>
          <a:p>
            <a:r>
              <a:rPr lang="en-US" sz="1200" dirty="0"/>
              <a:t>Compare 2x2 </a:t>
            </a:r>
            <a:r>
              <a:rPr lang="en-US" sz="1200" dirty="0" err="1"/>
              <a:t>MINERvA</a:t>
            </a:r>
            <a:r>
              <a:rPr lang="en-US" sz="1200" dirty="0"/>
              <a:t> with </a:t>
            </a:r>
            <a:r>
              <a:rPr lang="en-US" sz="1200" dirty="0" err="1"/>
              <a:t>MINERvA,we</a:t>
            </a:r>
            <a:r>
              <a:rPr lang="en-US" sz="1200" dirty="0"/>
              <a:t> can’t do an absolute comparison</a:t>
            </a:r>
          </a:p>
          <a:p>
            <a:r>
              <a:rPr lang="en-US" sz="1200" dirty="0"/>
              <a:t>I am not completely clear how well we can compare the colors as they are not generated  the same way</a:t>
            </a:r>
          </a:p>
          <a:p>
            <a:pPr lvl="1"/>
            <a:r>
              <a:rPr lang="en-US" sz="1200" dirty="0"/>
              <a:t>One is GIF and the other is postscript converted to pdf by my mac. </a:t>
            </a:r>
          </a:p>
          <a:p>
            <a:r>
              <a:rPr lang="en-US" sz="1200" dirty="0"/>
              <a:t>We used the same tubes in the same place to that the HV were these same as 2x2 and </a:t>
            </a:r>
            <a:r>
              <a:rPr lang="en-US" sz="1200" dirty="0" err="1"/>
              <a:t>MINERvA</a:t>
            </a:r>
            <a:r>
              <a:rPr lang="en-US" sz="1200" dirty="0"/>
              <a:t>. When they were not the same, we modified the voltage to be the same. 4 tubes in MS 4 have not had their HV corrected, they had the CW problem. </a:t>
            </a:r>
          </a:p>
          <a:p>
            <a:pPr lvl="1"/>
            <a:r>
              <a:rPr lang="en-US" sz="1200" dirty="0" err="1"/>
              <a:t>MINERvA</a:t>
            </a:r>
            <a:r>
              <a:rPr lang="en-US" sz="1200" dirty="0"/>
              <a:t> MS4 had 11 tubes, 2x2 </a:t>
            </a:r>
            <a:r>
              <a:rPr lang="en-US" sz="1200" dirty="0" err="1"/>
              <a:t>MINERvA</a:t>
            </a:r>
            <a:r>
              <a:rPr lang="en-US" sz="1200" dirty="0"/>
              <a:t> 4 has 19 tubes.</a:t>
            </a:r>
          </a:p>
          <a:p>
            <a:r>
              <a:rPr lang="en-US" sz="1200" dirty="0"/>
              <a:t>The same comparison for </a:t>
            </a:r>
            <a:r>
              <a:rPr lang="en-US" sz="1200" dirty="0" err="1"/>
              <a:t>nhits</a:t>
            </a:r>
            <a:r>
              <a:rPr lang="en-US" sz="1200" dirty="0"/>
              <a:t> depend on the intensity of the beam so it is not as meaningful.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C163F-79A4-CDC1-4C50-DCAB234A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BD178-E031-334F-9A91-CCC4B9CDD82D}" type="datetime4">
              <a:rPr lang="en-US" altLang="en-US" smtClean="0"/>
              <a:t>January 9, 2023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7570EA-31F5-2D5A-B047-E25E22E28C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F22481-6266-4E76-8FE4-6435991B41B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9" name="Picture 8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4B1A9CA5-B0EA-B933-721E-812C316C1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4590009" cy="3240007"/>
          </a:xfrm>
          <a:prstGeom prst="rect">
            <a:avLst/>
          </a:prstGeom>
        </p:spPr>
      </p:pic>
      <p:pic>
        <p:nvPicPr>
          <p:cNvPr id="11" name="Picture 10" descr="Graphical user interface, table, Excel&#10;&#10;Description automatically generated">
            <a:extLst>
              <a:ext uri="{FF2B5EF4-FFF2-40B4-BE49-F238E27FC236}">
                <a16:creationId xmlns:a16="http://schemas.microsoft.com/office/drawing/2014/main" id="{82D160C4-B1BA-F876-4489-616194F74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71600"/>
            <a:ext cx="4590009" cy="317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28241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MINERvA">
  <a:themeElements>
    <a:clrScheme name="MINERv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INERv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MINERv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ERv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ERv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ERv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ERv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ERv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ERv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ERv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ERv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ERv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ERv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ERv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MINERvA</Template>
  <TotalTime>19821</TotalTime>
  <Words>851</Words>
  <Application>Microsoft Macintosh PowerPoint</Application>
  <PresentationFormat>On-screen Show (4:3)</PresentationFormat>
  <Paragraphs>114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Symbol</vt:lpstr>
      <vt:lpstr>Times New Roman</vt:lpstr>
      <vt:lpstr>MINERvA</vt:lpstr>
      <vt:lpstr>Beam &amp; QC of 2x2 MINERvA   </vt:lpstr>
      <vt:lpstr>Triggers &amp; Gate</vt:lpstr>
      <vt:lpstr>DAQ</vt:lpstr>
      <vt:lpstr>Module Sets</vt:lpstr>
      <vt:lpstr>Ave Qhi for Pixel</vt:lpstr>
      <vt:lpstr>Disc hits/Gates with beam</vt:lpstr>
      <vt:lpstr>Compare beam with LI</vt:lpstr>
      <vt:lpstr>Beam vs LI, disc hits</vt:lpstr>
      <vt:lpstr>qhi 2x2 MINERvA vs MINERvA</vt:lpstr>
      <vt:lpstr>PEDs, nhits</vt:lpstr>
      <vt:lpstr>Ped, qhi</vt:lpstr>
    </vt:vector>
  </TitlesOfParts>
  <Company>Physics @ U. of Rochester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MINERvA Detectorl</dc:title>
  <dc:creator>Howard Budd</dc:creator>
  <cp:lastModifiedBy>Ting Miao</cp:lastModifiedBy>
  <cp:revision>1538</cp:revision>
  <dcterms:created xsi:type="dcterms:W3CDTF">2005-04-07T01:26:42Z</dcterms:created>
  <dcterms:modified xsi:type="dcterms:W3CDTF">2023-01-10T00:38:02Z</dcterms:modified>
</cp:coreProperties>
</file>