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95" r:id="rId4"/>
    <p:sldId id="294" r:id="rId5"/>
    <p:sldId id="299" r:id="rId6"/>
    <p:sldId id="297" r:id="rId7"/>
    <p:sldId id="298" r:id="rId8"/>
    <p:sldId id="292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Vander Meulen" initials="DVM" lastIdx="1" clrIdx="0">
    <p:extLst>
      <p:ext uri="{19B8F6BF-5375-455C-9EA6-DF929625EA0E}">
        <p15:presenceInfo xmlns:p15="http://schemas.microsoft.com/office/powerpoint/2012/main" userId="S::vander@services.fnal.gov::2b3bdfc9-494e-4db7-a25e-d58535c82e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EB0CA-24F4-42B4-BBAC-80328FF1725D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287F2-EB24-47A7-96A3-E3E02F7A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2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4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1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0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34" y="1149350"/>
            <a:ext cx="43561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075267" y="3559284"/>
            <a:ext cx="10035117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1075267" y="4841093"/>
            <a:ext cx="10035117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0069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7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0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1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1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7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1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7D84E-8117-422A-A966-2DE070234A70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7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2330450" y="3559176"/>
            <a:ext cx="7526338" cy="9134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Status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2330450" y="4621162"/>
            <a:ext cx="7526338" cy="1573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D. Vander Meulen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AD Friday 09:00 Meeting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 16,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256B-666F-4C8B-A582-A744AAED2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7045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This Week ...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B6CC4-4A9C-4566-9D72-6550168BF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308" y="570451"/>
            <a:ext cx="10515600" cy="6178585"/>
          </a:xfrm>
        </p:spPr>
        <p:txBody>
          <a:bodyPr>
            <a:normAutofit/>
          </a:bodyPr>
          <a:lstStyle/>
          <a:p>
            <a:r>
              <a:rPr lang="en-US" sz="1800" dirty="0"/>
              <a:t>Running well to G-2 this week.</a:t>
            </a:r>
          </a:p>
          <a:p>
            <a:r>
              <a:rPr lang="en-US" sz="1800" dirty="0"/>
              <a:t>Construction work on Mu2e Target Hall entrance 8 started Monday morning and is expected to take two weeks to complete.</a:t>
            </a:r>
          </a:p>
          <a:p>
            <a:r>
              <a:rPr lang="en-US" sz="1800" dirty="0"/>
              <a:t>We had an access Wednesday during the dayshift:</a:t>
            </a:r>
          </a:p>
          <a:p>
            <a:pPr lvl="1"/>
            <a:r>
              <a:rPr lang="en-US" sz="1800" dirty="0"/>
              <a:t>ORC inspection tour of our new Mu2e Electrostatic Septum in D30. This is necessary before we can power it.</a:t>
            </a:r>
          </a:p>
          <a:p>
            <a:pPr lvl="1"/>
            <a:r>
              <a:rPr lang="en-US" sz="1800" dirty="0"/>
              <a:t>Tunnel connections made for ESS ion gauge.</a:t>
            </a:r>
          </a:p>
          <a:p>
            <a:pPr lvl="1"/>
            <a:r>
              <a:rPr lang="en-US" sz="1800" dirty="0"/>
              <a:t>Some minor work done on D10 vacuum.</a:t>
            </a:r>
          </a:p>
          <a:p>
            <a:pPr lvl="1"/>
            <a:r>
              <a:rPr lang="en-US" sz="1800" dirty="0"/>
              <a:t>Water samples taken from Pretarget / Prevault sump</a:t>
            </a:r>
          </a:p>
          <a:p>
            <a:r>
              <a:rPr lang="en-US" sz="1800" dirty="0"/>
              <a:t>We had studies during the dayshift on Thursday:</a:t>
            </a:r>
          </a:p>
          <a:p>
            <a:pPr lvl="1"/>
            <a:r>
              <a:rPr lang="en-US" sz="1800" dirty="0"/>
              <a:t>Low energy target yield studies while we were still in G-2 running mode (08:00 – 08:30).</a:t>
            </a:r>
          </a:p>
          <a:p>
            <a:pPr lvl="1"/>
            <a:r>
              <a:rPr lang="en-US" sz="1800" dirty="0"/>
              <a:t>Transitioned to 8-GeV mode for the remainder of the dayshift to conduct BPM commissioning and Delivery Ring abort line studies.</a:t>
            </a:r>
          </a:p>
          <a:p>
            <a:pPr lvl="1"/>
            <a:r>
              <a:rPr lang="en-US" sz="1800" dirty="0"/>
              <a:t>Studies ended at 16:00. Transitioned back to G-2 running mode.</a:t>
            </a:r>
          </a:p>
          <a:p>
            <a:r>
              <a:rPr lang="en-US" sz="1800" dirty="0"/>
              <a:t>CAMAC 119 card for D:H726 replaced.</a:t>
            </a:r>
          </a:p>
          <a:p>
            <a:r>
              <a:rPr lang="en-US" sz="1800" dirty="0"/>
              <a:t>Intermittent ground fault on D:Q108B (for G-2 running only) repaired during Thursday studies period.</a:t>
            </a:r>
          </a:p>
          <a:p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067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823878DB-95DE-DC96-9C56-AD182C181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11" y="0"/>
            <a:ext cx="86077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0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A8306-9261-491B-99EE-CE0C406C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453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Down Time 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6668C-076A-47DA-83C3-FFB47161A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534"/>
            <a:ext cx="10515600" cy="5042430"/>
          </a:xfrm>
        </p:spPr>
        <p:txBody>
          <a:bodyPr/>
          <a:lstStyle/>
          <a:p>
            <a:r>
              <a:rPr lang="en-US" dirty="0"/>
              <a:t>Muon Campus:  (8hrs  42min)</a:t>
            </a:r>
          </a:p>
          <a:p>
            <a:pPr lvl="1"/>
            <a:r>
              <a:rPr lang="en-US" dirty="0"/>
              <a:t>Studies				8hrs	16min</a:t>
            </a:r>
          </a:p>
          <a:p>
            <a:pPr lvl="1"/>
            <a:r>
              <a:rPr lang="en-US" dirty="0"/>
              <a:t>Q108B Ground Flt Repair	0hrs	26min</a:t>
            </a:r>
          </a:p>
          <a:p>
            <a:pPr lvl="1"/>
            <a:endParaRPr lang="en-US" dirty="0"/>
          </a:p>
          <a:p>
            <a:r>
              <a:rPr lang="en-US" dirty="0"/>
              <a:t>G-2:  (10hrs 6min)</a:t>
            </a:r>
          </a:p>
          <a:p>
            <a:pPr lvl="1"/>
            <a:r>
              <a:rPr lang="en-US" dirty="0"/>
              <a:t>Trolley runs:			3hrs	59min</a:t>
            </a:r>
          </a:p>
          <a:p>
            <a:pPr lvl="1"/>
            <a:r>
              <a:rPr lang="en-US" dirty="0"/>
              <a:t>Scheduled Access:		2hrs	19min</a:t>
            </a:r>
          </a:p>
          <a:p>
            <a:pPr lvl="1"/>
            <a:r>
              <a:rPr lang="en-US" dirty="0"/>
              <a:t>No beam request:		3hrs	45min</a:t>
            </a:r>
          </a:p>
          <a:p>
            <a:pPr lvl="1"/>
            <a:r>
              <a:rPr lang="en-US" dirty="0"/>
              <a:t>DAQ Problem			0hrs	  3min</a:t>
            </a:r>
          </a:p>
        </p:txBody>
      </p:sp>
    </p:spTree>
    <p:extLst>
      <p:ext uri="{BB962C8B-B14F-4D97-AF65-F5344CB8AC3E}">
        <p14:creationId xmlns:p14="http://schemas.microsoft.com/office/powerpoint/2010/main" val="46115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C15E8-908A-4238-856D-C17BAFA7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754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G-2 Performance – Integrated for Run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EC2-8FAF-415A-88B5-C0EC929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0" y="907689"/>
            <a:ext cx="6151972" cy="16371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8000" dirty="0">
                <a:solidFill>
                  <a:srgbClr val="004C97"/>
                </a:solidFill>
              </a:rPr>
              <a:t>G-2 Experiment POT Run Goal:  </a:t>
            </a:r>
            <a:r>
              <a:rPr lang="en-US" sz="8000" dirty="0">
                <a:solidFill>
                  <a:srgbClr val="00B050"/>
                </a:solidFill>
              </a:rPr>
              <a:t>~4.2E20 POT</a:t>
            </a:r>
            <a:endParaRPr lang="en-US" sz="8000" dirty="0">
              <a:solidFill>
                <a:srgbClr val="004C97"/>
              </a:solidFill>
            </a:endParaRPr>
          </a:p>
          <a:p>
            <a:r>
              <a:rPr lang="en-US" sz="8000" dirty="0">
                <a:solidFill>
                  <a:srgbClr val="004C97"/>
                </a:solidFill>
              </a:rPr>
              <a:t>Run 6 period is Nov 2022 – July 2023</a:t>
            </a:r>
          </a:p>
          <a:p>
            <a:pPr marL="0" indent="0">
              <a:buNone/>
            </a:pPr>
            <a:r>
              <a:rPr lang="en-US" sz="8000" dirty="0">
                <a:solidFill>
                  <a:srgbClr val="004C97"/>
                </a:solidFill>
              </a:rPr>
              <a:t>	Run 6: </a:t>
            </a:r>
            <a:r>
              <a:rPr lang="en-US" sz="8000" dirty="0">
                <a:solidFill>
                  <a:srgbClr val="00B050"/>
                </a:solidFill>
              </a:rPr>
              <a:t>Goal of ~x6 BNL</a:t>
            </a:r>
          </a:p>
          <a:p>
            <a:pPr marL="0" indent="0">
              <a:buNone/>
            </a:pPr>
            <a:r>
              <a:rPr lang="en-US" sz="8000" dirty="0">
                <a:solidFill>
                  <a:srgbClr val="00B050"/>
                </a:solidFill>
              </a:rPr>
              <a:t>	Total Run: Goal of x20 BNL</a:t>
            </a:r>
          </a:p>
          <a:p>
            <a:endParaRPr lang="en-US" sz="8000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80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1E10-E3CC-4DFB-ABE9-CD5EAA3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                   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6BED-1AC8-49F5-ADF5-BED9112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                      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9EA7-DD75-4BEF-B0C6-9717F99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  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D586E-E116-4C33-B66B-237DC291B624}"/>
              </a:ext>
            </a:extLst>
          </p:cNvPr>
          <p:cNvSpPr txBox="1"/>
          <p:nvPr/>
        </p:nvSpPr>
        <p:spPr>
          <a:xfrm>
            <a:off x="9031858" y="616376"/>
            <a:ext cx="2935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Run 6 # POT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C8084-E14B-40D9-B735-106BB4A17D85}"/>
              </a:ext>
            </a:extLst>
          </p:cNvPr>
          <p:cNvSpPr txBox="1"/>
          <p:nvPr/>
        </p:nvSpPr>
        <p:spPr>
          <a:xfrm>
            <a:off x="258422" y="2375515"/>
            <a:ext cx="501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Run 6 Integrated:   0.726 BNL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D60BE6-F382-4F88-A9EC-1FD4EE261BAE}"/>
              </a:ext>
            </a:extLst>
          </p:cNvPr>
          <p:cNvSpPr/>
          <p:nvPr/>
        </p:nvSpPr>
        <p:spPr>
          <a:xfrm>
            <a:off x="8061459" y="3466379"/>
            <a:ext cx="37286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       Total Integrated x 19.7 BNL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D2190B8A-1923-32C0-DFEC-C30C52399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697" y="907689"/>
            <a:ext cx="3622871" cy="2415247"/>
          </a:xfrm>
          <a:prstGeom prst="rect">
            <a:avLst/>
          </a:prstGeom>
        </p:spPr>
      </p:pic>
      <p:pic>
        <p:nvPicPr>
          <p:cNvPr id="12" name="Picture 11" descr="Chart, line chart">
            <a:extLst>
              <a:ext uri="{FF2B5EF4-FFF2-40B4-BE49-F238E27FC236}">
                <a16:creationId xmlns:a16="http://schemas.microsoft.com/office/drawing/2014/main" id="{AA16EEA9-7839-00E2-E1A5-18CE7685D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37" y="3764394"/>
            <a:ext cx="4865789" cy="3093605"/>
          </a:xfrm>
          <a:prstGeom prst="rect">
            <a:avLst/>
          </a:prstGeom>
        </p:spPr>
      </p:pic>
      <p:pic>
        <p:nvPicPr>
          <p:cNvPr id="18" name="Picture 17" descr="Chart, line chart&#10;&#10;Description automatically generated">
            <a:extLst>
              <a:ext uri="{FF2B5EF4-FFF2-40B4-BE49-F238E27FC236}">
                <a16:creationId xmlns:a16="http://schemas.microsoft.com/office/drawing/2014/main" id="{28DD8ED3-2EE1-BF36-A7C2-C93EE5CE27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63" y="2712800"/>
            <a:ext cx="5379410" cy="41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2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4458B-DCB8-0883-3856-392FFB42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160229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Enclosure Access Construction 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BC71-F2EB-904C-F739-4DF1F82E6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6187"/>
            <a:ext cx="10515600" cy="4490776"/>
          </a:xfrm>
        </p:spPr>
        <p:txBody>
          <a:bodyPr>
            <a:normAutofit/>
          </a:bodyPr>
          <a:lstStyle/>
          <a:p>
            <a:r>
              <a:rPr lang="en-US" sz="2400" dirty="0"/>
              <a:t>Mu2e Target Hall access enclosure 8 is getting some additional floor space at the top of the stairwell.</a:t>
            </a:r>
          </a:p>
          <a:p>
            <a:r>
              <a:rPr lang="en-US" sz="2400" dirty="0"/>
              <a:t>Work started Monday December 12th and is expected to take two weeks.</a:t>
            </a:r>
          </a:p>
          <a:p>
            <a:r>
              <a:rPr lang="en-US" sz="2400" dirty="0"/>
              <a:t> There will be no access through this entrance during the construction. Anyone needing access to the Target Hall will have to enter through the Mu2e building.</a:t>
            </a:r>
          </a:p>
        </p:txBody>
      </p:sp>
    </p:spTree>
    <p:extLst>
      <p:ext uri="{BB962C8B-B14F-4D97-AF65-F5344CB8AC3E}">
        <p14:creationId xmlns:p14="http://schemas.microsoft.com/office/powerpoint/2010/main" val="320132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">
            <a:extLst>
              <a:ext uri="{FF2B5EF4-FFF2-40B4-BE49-F238E27FC236}">
                <a16:creationId xmlns:a16="http://schemas.microsoft.com/office/drawing/2014/main" id="{AEFA0423-034E-306D-D0CA-B51AB0344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" y="1"/>
            <a:ext cx="106418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1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8371-BC8A-4F95-BEB2-E37D70FD6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8533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Today / Weekend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65442-3697-4D12-BC43-948CDCDF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1185334"/>
            <a:ext cx="11022227" cy="4991630"/>
          </a:xfrm>
        </p:spPr>
        <p:txBody>
          <a:bodyPr>
            <a:normAutofit/>
          </a:bodyPr>
          <a:lstStyle/>
          <a:p>
            <a:r>
              <a:rPr lang="en-US" sz="2400" dirty="0"/>
              <a:t>Tune up as needed today.</a:t>
            </a:r>
          </a:p>
          <a:p>
            <a:r>
              <a:rPr lang="en-US" sz="2400" dirty="0"/>
              <a:t>Run to G-2.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14258-359A-0247-4C63-863D90AD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24792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Next Week Studies Plan 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C9027-F03E-FE4C-FD1C-3BD79EF4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793"/>
            <a:ext cx="10515600" cy="4952170"/>
          </a:xfrm>
        </p:spPr>
        <p:txBody>
          <a:bodyPr/>
          <a:lstStyle/>
          <a:p>
            <a:r>
              <a:rPr lang="en-US" dirty="0"/>
              <a:t>Monday:</a:t>
            </a:r>
          </a:p>
          <a:p>
            <a:pPr lvl="1"/>
            <a:r>
              <a:rPr lang="en-US" dirty="0"/>
              <a:t>07:00 – 11:00 –&gt; more abort line studies</a:t>
            </a:r>
          </a:p>
          <a:p>
            <a:pPr lvl="1"/>
            <a:r>
              <a:rPr lang="en-US" dirty="0"/>
              <a:t>11:00 – 15:00 more BPM studies</a:t>
            </a:r>
          </a:p>
          <a:p>
            <a:r>
              <a:rPr lang="en-US" dirty="0"/>
              <a:t>Tuesday:</a:t>
            </a:r>
          </a:p>
          <a:p>
            <a:pPr lvl="1"/>
            <a:r>
              <a:rPr lang="en-US" dirty="0"/>
              <a:t>4 hours of DR BPM Studies, time TBD</a:t>
            </a:r>
          </a:p>
          <a:p>
            <a:r>
              <a:rPr lang="en-US" dirty="0"/>
              <a:t>Wednesday:</a:t>
            </a:r>
          </a:p>
          <a:p>
            <a:pPr lvl="1"/>
            <a:r>
              <a:rPr lang="en-US" dirty="0"/>
              <a:t>4 hours of DR BPM Studies, time TBD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33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14259</TotalTime>
  <Words>440</Words>
  <Application>Microsoft Office PowerPoint</Application>
  <PresentationFormat>Widescreen</PresentationFormat>
  <Paragraphs>59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Muon Campus Status</vt:lpstr>
      <vt:lpstr>This Week ...</vt:lpstr>
      <vt:lpstr>PowerPoint Presentation</vt:lpstr>
      <vt:lpstr>Down Time ...</vt:lpstr>
      <vt:lpstr>G-2 Performance – Integrated for Run 6</vt:lpstr>
      <vt:lpstr>Enclosure Access Construction ...</vt:lpstr>
      <vt:lpstr>PowerPoint Presentation</vt:lpstr>
      <vt:lpstr>Today / Weekend …</vt:lpstr>
      <vt:lpstr>Next Week Studies Plan 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Campus Status</dc:title>
  <dc:creator>David Vander Meulen</dc:creator>
  <cp:lastModifiedBy>David Vander Meulen</cp:lastModifiedBy>
  <cp:revision>244</cp:revision>
  <dcterms:created xsi:type="dcterms:W3CDTF">2020-01-02T23:32:46Z</dcterms:created>
  <dcterms:modified xsi:type="dcterms:W3CDTF">2022-12-16T14:54:10Z</dcterms:modified>
</cp:coreProperties>
</file>