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61" r:id="rId5"/>
    <p:sldId id="259" r:id="rId6"/>
    <p:sldId id="260" r:id="rId7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1pPr>
    <a:lvl2pPr marL="0" marR="0" indent="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2pPr>
    <a:lvl3pPr marL="0" marR="0" indent="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3pPr>
    <a:lvl4pPr marL="0" marR="0" indent="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4pPr>
    <a:lvl5pPr marL="0" marR="0" indent="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5pPr>
    <a:lvl6pPr marL="0" marR="0" indent="45720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6pPr>
    <a:lvl7pPr marL="0" marR="0" indent="91440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7pPr>
    <a:lvl8pPr marL="0" marR="0" indent="137160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8pPr>
    <a:lvl9pPr marL="0" marR="0" indent="182880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8F44A2F1-9E1F-4B54-A3A2-5F16C0AD49E2}" styleName="">
    <a:tblBg/>
    <a:wholeTbl>
      <a:tcTxStyle b="on" i="on">
        <a:fontRef idx="minor">
          <a:srgbClr val="404040"/>
        </a:fontRef>
        <a:srgbClr val="40404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8EEF5"/>
          </a:solidFill>
        </a:fill>
      </a:tcStyle>
    </a:wholeTbl>
    <a:band2H>
      <a:tcTxStyle/>
      <a:tcStyle>
        <a:tcBdr/>
        <a:fill>
          <a:solidFill>
            <a:srgbClr val="ECF7FA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381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82D2E6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82D2E6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82D2E6"/>
          </a:solidFill>
        </a:fill>
      </a:tcStyle>
    </a:firstRow>
  </a:tblStyle>
  <a:tblStyle styleId="{C7B018BB-80A7-4F77-B60F-C8B233D01FF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25" d="100"/>
          <a:sy n="125" d="100"/>
        </p:scale>
        <p:origin x="118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9" name="Shape 12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2200">
        <a:latin typeface="Lucida Grande"/>
        <a:ea typeface="Lucida Grande"/>
        <a:cs typeface="Lucida Grande"/>
        <a:sym typeface="Lucida Grande"/>
      </a:defRPr>
    </a:lvl1pPr>
    <a:lvl2pPr indent="228600" defTabSz="457200" latinLnBrk="0">
      <a:defRPr sz="2200">
        <a:latin typeface="Lucida Grande"/>
        <a:ea typeface="Lucida Grande"/>
        <a:cs typeface="Lucida Grande"/>
        <a:sym typeface="Lucida Grande"/>
      </a:defRPr>
    </a:lvl2pPr>
    <a:lvl3pPr indent="457200" defTabSz="457200" latinLnBrk="0">
      <a:defRPr sz="2200">
        <a:latin typeface="Lucida Grande"/>
        <a:ea typeface="Lucida Grande"/>
        <a:cs typeface="Lucida Grande"/>
        <a:sym typeface="Lucida Grande"/>
      </a:defRPr>
    </a:lvl3pPr>
    <a:lvl4pPr indent="685800" defTabSz="457200" latinLnBrk="0">
      <a:defRPr sz="2200">
        <a:latin typeface="Lucida Grande"/>
        <a:ea typeface="Lucida Grande"/>
        <a:cs typeface="Lucida Grande"/>
        <a:sym typeface="Lucida Grande"/>
      </a:defRPr>
    </a:lvl4pPr>
    <a:lvl5pPr indent="914400" defTabSz="457200" latinLnBrk="0">
      <a:defRPr sz="2200">
        <a:latin typeface="Lucida Grande"/>
        <a:ea typeface="Lucida Grande"/>
        <a:cs typeface="Lucida Grande"/>
        <a:sym typeface="Lucida Grande"/>
      </a:defRPr>
    </a:lvl5pPr>
    <a:lvl6pPr indent="1143000" defTabSz="457200" latinLnBrk="0">
      <a:defRPr sz="2200">
        <a:latin typeface="Lucida Grande"/>
        <a:ea typeface="Lucida Grande"/>
        <a:cs typeface="Lucida Grande"/>
        <a:sym typeface="Lucida Grande"/>
      </a:defRPr>
    </a:lvl6pPr>
    <a:lvl7pPr indent="1371600" defTabSz="457200" latinLnBrk="0">
      <a:defRPr sz="2200">
        <a:latin typeface="Lucida Grande"/>
        <a:ea typeface="Lucida Grande"/>
        <a:cs typeface="Lucida Grande"/>
        <a:sym typeface="Lucida Grande"/>
      </a:defRPr>
    </a:lvl7pPr>
    <a:lvl8pPr indent="1600200" defTabSz="457200" latinLnBrk="0">
      <a:defRPr sz="2200">
        <a:latin typeface="Lucida Grande"/>
        <a:ea typeface="Lucida Grande"/>
        <a:cs typeface="Lucida Grande"/>
        <a:sym typeface="Lucida Grande"/>
      </a:defRPr>
    </a:lvl8pPr>
    <a:lvl9pPr indent="1828800" defTabSz="457200" latinLnBrk="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esenter’s Name…"/>
          <p:cNvSpPr txBox="1">
            <a:spLocks noGrp="1"/>
          </p:cNvSpPr>
          <p:nvPr>
            <p:ph type="body" sz="quarter" idx="21"/>
          </p:nvPr>
        </p:nvSpPr>
        <p:spPr>
          <a:xfrm>
            <a:off x="787399" y="5159375"/>
            <a:ext cx="7518401" cy="1134865"/>
          </a:xfrm>
          <a:prstGeom prst="rect">
            <a:avLst/>
          </a:prstGeom>
        </p:spPr>
        <p:txBody>
          <a:bodyPr lIns="0" tIns="0" rIns="0" bIns="0"/>
          <a:lstStyle/>
          <a:p>
            <a:pPr marL="0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20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t>Presenter’s Name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20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t>Meeting Title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20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t>Day Month Year</a:t>
            </a:r>
          </a:p>
        </p:txBody>
      </p:sp>
      <p:sp>
        <p:nvSpPr>
          <p:cNvPr id="14" name="Presentation Title — one line…"/>
          <p:cNvSpPr txBox="1">
            <a:spLocks noGrp="1"/>
          </p:cNvSpPr>
          <p:nvPr>
            <p:ph type="body" sz="quarter" idx="22"/>
          </p:nvPr>
        </p:nvSpPr>
        <p:spPr>
          <a:xfrm>
            <a:off x="787399" y="3673475"/>
            <a:ext cx="7543801" cy="1134864"/>
          </a:xfrm>
          <a:prstGeom prst="rect">
            <a:avLst/>
          </a:prstGeom>
        </p:spPr>
        <p:txBody>
          <a:bodyPr lIns="0" tIns="0" rIns="0" bIns="0"/>
          <a:lstStyle/>
          <a:p>
            <a:pPr marL="0" indent="0">
              <a:spcBef>
                <a:spcPts val="0"/>
              </a:spcBef>
              <a:buSzTx/>
              <a:buFontTx/>
              <a:buNone/>
              <a:defRPr sz="3200" b="1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t>Presentation Title — one line</a:t>
            </a:r>
          </a:p>
          <a:p>
            <a:pPr marL="0" indent="0">
              <a:spcBef>
                <a:spcPts val="0"/>
              </a:spcBef>
              <a:buSzTx/>
              <a:buFontTx/>
              <a:buNone/>
              <a:defRPr sz="3200" b="1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t>or two lines</a:t>
            </a:r>
          </a:p>
        </p:txBody>
      </p:sp>
      <p:sp>
        <p:nvSpPr>
          <p:cNvPr id="1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Footer_060314.png" descr="Footer_06031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19" name="Title Text"/>
          <p:cNvSpPr txBox="1">
            <a:spLocks noGrp="1"/>
          </p:cNvSpPr>
          <p:nvPr>
            <p:ph type="title"/>
          </p:nvPr>
        </p:nvSpPr>
        <p:spPr>
          <a:xfrm>
            <a:off x="228599" y="161499"/>
            <a:ext cx="8686801" cy="576073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r>
              <a:t>Title Text</a:t>
            </a:r>
          </a:p>
        </p:txBody>
      </p:sp>
      <p:sp>
        <p:nvSpPr>
          <p:cNvPr id="120" name="Body Level One…"/>
          <p:cNvSpPr txBox="1">
            <a:spLocks noGrp="1"/>
          </p:cNvSpPr>
          <p:nvPr>
            <p:ph type="body" idx="1"/>
          </p:nvPr>
        </p:nvSpPr>
        <p:spPr>
          <a:xfrm>
            <a:off x="228600" y="1028700"/>
            <a:ext cx="8686800" cy="5029200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8600" y="6515100"/>
            <a:ext cx="447675" cy="139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graphicFrame>
        <p:nvGraphicFramePr>
          <p:cNvPr id="122" name="Table"/>
          <p:cNvGraphicFramePr/>
          <p:nvPr/>
        </p:nvGraphicFramePr>
        <p:xfrm>
          <a:off x="777240" y="6510528"/>
          <a:ext cx="6817360" cy="312421"/>
        </p:xfrm>
        <a:graphic>
          <a:graphicData uri="http://schemas.openxmlformats.org/drawingml/2006/table">
            <a:tbl>
              <a:tblPr>
                <a:tableStyleId>{8F44A2F1-9E1F-4B54-A3A2-5F16C0AD49E2}</a:tableStyleId>
              </a:tblPr>
              <a:tblGrid>
                <a:gridCol w="52162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8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9720">
                <a:tc>
                  <a:txBody>
                    <a:bodyPr/>
                    <a:lstStyle/>
                    <a:p>
                      <a:pPr>
                        <a:defRPr sz="1800" b="0" i="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Presenter I Presentation Title </a:t>
                      </a:r>
                    </a:p>
                  </a:txBody>
                  <a:tcPr marL="0" marR="0" marT="0" marB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sz="1800" b="0" i="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05/07/14</a:t>
                      </a:r>
                    </a:p>
                  </a:txBody>
                  <a:tcPr marL="0" marR="0" marT="0" marB="0" horzOverflow="overflow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HeaderFooter_060314.png" descr="HeaderFooter_06031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3" name="Title Text"/>
          <p:cNvSpPr txBox="1">
            <a:spLocks noGrp="1"/>
          </p:cNvSpPr>
          <p:nvPr>
            <p:ph type="title"/>
          </p:nvPr>
        </p:nvSpPr>
        <p:spPr>
          <a:xfrm>
            <a:off x="228600" y="168274"/>
            <a:ext cx="8686800" cy="576073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r>
              <a:t>Title Text</a:t>
            </a:r>
          </a:p>
        </p:txBody>
      </p:sp>
      <p:sp>
        <p:nvSpPr>
          <p:cNvPr id="24" name="Body Level One…"/>
          <p:cNvSpPr txBox="1">
            <a:spLocks noGrp="1"/>
          </p:cNvSpPr>
          <p:nvPr>
            <p:ph type="body" idx="1"/>
          </p:nvPr>
        </p:nvSpPr>
        <p:spPr>
          <a:xfrm>
            <a:off x="228600" y="1022350"/>
            <a:ext cx="8686800" cy="5029201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graphicFrame>
        <p:nvGraphicFramePr>
          <p:cNvPr id="25" name="Table"/>
          <p:cNvGraphicFramePr/>
          <p:nvPr/>
        </p:nvGraphicFramePr>
        <p:xfrm>
          <a:off x="777240" y="6510528"/>
          <a:ext cx="6804659" cy="299720"/>
        </p:xfrm>
        <a:graphic>
          <a:graphicData uri="http://schemas.openxmlformats.org/drawingml/2006/table">
            <a:tbl>
              <a:tblPr>
                <a:tableStyleId>{8F44A2F1-9E1F-4B54-A3A2-5F16C0AD49E2}</a:tableStyleId>
              </a:tblPr>
              <a:tblGrid>
                <a:gridCol w="52162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8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9860">
                <a:tc>
                  <a:txBody>
                    <a:bodyPr/>
                    <a:lstStyle/>
                    <a:p>
                      <a:pPr>
                        <a:defRPr sz="1800" b="0" i="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Rob Ainsworth I 9am ops meeting</a:t>
                      </a:r>
                    </a:p>
                  </a:txBody>
                  <a:tcPr marL="0" marR="0" marT="0" marB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sz="1800" b="0" i="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11/18/22</a:t>
                      </a:r>
                    </a:p>
                  </a:txBody>
                  <a:tcPr marL="0" marR="0" marT="0" marB="0" horzOverflow="overflow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9860">
                <a:tc>
                  <a:txBody>
                    <a:bodyPr/>
                    <a:lstStyle/>
                    <a:p>
                      <a:pPr>
                        <a:defRPr b="0" i="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defRPr>
                      </a:pPr>
                      <a:endParaRPr/>
                    </a:p>
                  </a:txBody>
                  <a:tcPr marL="0" marR="0" marT="0" marB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b="0" i="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defRPr>
                      </a:pPr>
                      <a:endParaRPr/>
                    </a:p>
                  </a:txBody>
                  <a:tcPr marL="0" marR="0" marT="0" marB="0" horzOverflow="overflow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8600" y="6515100"/>
            <a:ext cx="447675" cy="139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wo Content /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HeaderFooter_060314.png" descr="HeaderFooter_06031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34" name="Double-click to edit"/>
          <p:cNvSpPr txBox="1">
            <a:spLocks noGrp="1"/>
          </p:cNvSpPr>
          <p:nvPr>
            <p:ph type="body" sz="quarter" idx="21"/>
          </p:nvPr>
        </p:nvSpPr>
        <p:spPr>
          <a:xfrm>
            <a:off x="232052" y="5054600"/>
            <a:ext cx="4206241" cy="100476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20000"/>
              </a:lnSpc>
              <a:buSzTx/>
              <a:buFontTx/>
              <a:buNone/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</a:lstStyle>
          <a:p>
            <a:r>
              <a:t>Double-click to edit</a:t>
            </a:r>
          </a:p>
        </p:txBody>
      </p:sp>
      <p:sp>
        <p:nvSpPr>
          <p:cNvPr id="35" name="Double-click to edit"/>
          <p:cNvSpPr txBox="1">
            <a:spLocks noGrp="1"/>
          </p:cNvSpPr>
          <p:nvPr>
            <p:ph type="body" sz="quarter" idx="22"/>
          </p:nvPr>
        </p:nvSpPr>
        <p:spPr>
          <a:xfrm>
            <a:off x="4704863" y="5054600"/>
            <a:ext cx="4206242" cy="100476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20000"/>
              </a:lnSpc>
              <a:buSzTx/>
              <a:buFontTx/>
              <a:buNone/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</a:lstStyle>
          <a:p>
            <a:r>
              <a:t>Double-click to edit</a:t>
            </a:r>
          </a:p>
        </p:txBody>
      </p:sp>
      <p:sp>
        <p:nvSpPr>
          <p:cNvPr id="36" name="Body Level One…"/>
          <p:cNvSpPr txBox="1">
            <a:spLocks noGrp="1"/>
          </p:cNvSpPr>
          <p:nvPr>
            <p:ph type="body" sz="half" idx="23"/>
          </p:nvPr>
        </p:nvSpPr>
        <p:spPr>
          <a:xfrm>
            <a:off x="4701098" y="1022350"/>
            <a:ext cx="4213772" cy="3627319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7" name="Title Text"/>
          <p:cNvSpPr txBox="1">
            <a:spLocks noGrp="1"/>
          </p:cNvSpPr>
          <p:nvPr>
            <p:ph type="title"/>
          </p:nvPr>
        </p:nvSpPr>
        <p:spPr>
          <a:xfrm>
            <a:off x="228600" y="168274"/>
            <a:ext cx="8686800" cy="576073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r>
              <a:t>Title Text</a:t>
            </a:r>
          </a:p>
        </p:txBody>
      </p:sp>
      <p:sp>
        <p:nvSpPr>
          <p:cNvPr id="38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228287" y="1022350"/>
            <a:ext cx="4213772" cy="3627319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8600" y="6515100"/>
            <a:ext cx="447675" cy="139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graphicFrame>
        <p:nvGraphicFramePr>
          <p:cNvPr id="40" name="Table"/>
          <p:cNvGraphicFramePr/>
          <p:nvPr/>
        </p:nvGraphicFramePr>
        <p:xfrm>
          <a:off x="777240" y="6510528"/>
          <a:ext cx="6817360" cy="312421"/>
        </p:xfrm>
        <a:graphic>
          <a:graphicData uri="http://schemas.openxmlformats.org/drawingml/2006/table">
            <a:tbl>
              <a:tblPr>
                <a:tableStyleId>{8F44A2F1-9E1F-4B54-A3A2-5F16C0AD49E2}</a:tableStyleId>
              </a:tblPr>
              <a:tblGrid>
                <a:gridCol w="52162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8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9720">
                <a:tc>
                  <a:txBody>
                    <a:bodyPr/>
                    <a:lstStyle/>
                    <a:p>
                      <a:pPr>
                        <a:defRPr sz="1800" b="0" i="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Presenter I Presentation Title </a:t>
                      </a:r>
                    </a:p>
                  </a:txBody>
                  <a:tcPr marL="0" marR="0" marT="0" marB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sz="1800" b="0" i="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05/07/14</a:t>
                      </a:r>
                    </a:p>
                  </a:txBody>
                  <a:tcPr marL="0" marR="0" marT="0" marB="0" horzOverflow="overflow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HeaderFooter_060314.png" descr="HeaderFooter_06031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48" name="Double-click to edit"/>
          <p:cNvSpPr txBox="1">
            <a:spLocks noGrp="1"/>
          </p:cNvSpPr>
          <p:nvPr>
            <p:ph type="body" sz="half" idx="21"/>
          </p:nvPr>
        </p:nvSpPr>
        <p:spPr>
          <a:xfrm>
            <a:off x="224234" y="1023135"/>
            <a:ext cx="2905910" cy="503927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20000"/>
              </a:lnSpc>
              <a:buSzTx/>
              <a:buFontTx/>
              <a:buNone/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</a:lstStyle>
          <a:p>
            <a:r>
              <a:t>Double-click to edit</a:t>
            </a:r>
          </a:p>
        </p:txBody>
      </p:sp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228600" y="168274"/>
            <a:ext cx="8686800" cy="576073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idx="1"/>
          </p:nvPr>
        </p:nvSpPr>
        <p:spPr>
          <a:xfrm>
            <a:off x="3378200" y="1023135"/>
            <a:ext cx="5541265" cy="5038345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8600" y="6515100"/>
            <a:ext cx="447675" cy="139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graphicFrame>
        <p:nvGraphicFramePr>
          <p:cNvPr id="52" name="Table"/>
          <p:cNvGraphicFramePr/>
          <p:nvPr/>
        </p:nvGraphicFramePr>
        <p:xfrm>
          <a:off x="777240" y="6510528"/>
          <a:ext cx="6817360" cy="312421"/>
        </p:xfrm>
        <a:graphic>
          <a:graphicData uri="http://schemas.openxmlformats.org/drawingml/2006/table">
            <a:tbl>
              <a:tblPr>
                <a:tableStyleId>{8F44A2F1-9E1F-4B54-A3A2-5F16C0AD49E2}</a:tableStyleId>
              </a:tblPr>
              <a:tblGrid>
                <a:gridCol w="52162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8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9720">
                <a:tc>
                  <a:txBody>
                    <a:bodyPr/>
                    <a:lstStyle/>
                    <a:p>
                      <a:pPr>
                        <a:defRPr sz="1800" b="0" i="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Presenter I Presentation Title </a:t>
                      </a:r>
                    </a:p>
                  </a:txBody>
                  <a:tcPr marL="0" marR="0" marT="0" marB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sz="1800" b="0" i="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05/07/14</a:t>
                      </a:r>
                    </a:p>
                  </a:txBody>
                  <a:tcPr marL="0" marR="0" marT="0" marB="0" horzOverflow="overflow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HeaderFooter_060314.png" descr="HeaderFooter_06031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60" name="Double-click to edit"/>
          <p:cNvSpPr txBox="1">
            <a:spLocks noGrp="1"/>
          </p:cNvSpPr>
          <p:nvPr>
            <p:ph type="body" sz="quarter" idx="21"/>
          </p:nvPr>
        </p:nvSpPr>
        <p:spPr>
          <a:xfrm>
            <a:off x="224234" y="5054600"/>
            <a:ext cx="8686801" cy="99799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20000"/>
              </a:lnSpc>
              <a:buSzTx/>
              <a:buFontTx/>
              <a:buNone/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</a:lstStyle>
          <a:p>
            <a:r>
              <a:t>Double-click to edit</a:t>
            </a:r>
          </a:p>
        </p:txBody>
      </p:sp>
      <p:sp>
        <p:nvSpPr>
          <p:cNvPr id="61" name="Title Text"/>
          <p:cNvSpPr txBox="1">
            <a:spLocks noGrp="1"/>
          </p:cNvSpPr>
          <p:nvPr>
            <p:ph type="title"/>
          </p:nvPr>
        </p:nvSpPr>
        <p:spPr>
          <a:xfrm>
            <a:off x="228600" y="168274"/>
            <a:ext cx="8686800" cy="576073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r>
              <a:t>Title Text</a:t>
            </a:r>
          </a:p>
        </p:txBody>
      </p:sp>
      <p:sp>
        <p:nvSpPr>
          <p:cNvPr id="6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8600" y="6515100"/>
            <a:ext cx="447675" cy="139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graphicFrame>
        <p:nvGraphicFramePr>
          <p:cNvPr id="63" name="Table"/>
          <p:cNvGraphicFramePr/>
          <p:nvPr/>
        </p:nvGraphicFramePr>
        <p:xfrm>
          <a:off x="777240" y="6510528"/>
          <a:ext cx="6817360" cy="312421"/>
        </p:xfrm>
        <a:graphic>
          <a:graphicData uri="http://schemas.openxmlformats.org/drawingml/2006/table">
            <a:tbl>
              <a:tblPr>
                <a:tableStyleId>{8F44A2F1-9E1F-4B54-A3A2-5F16C0AD49E2}</a:tableStyleId>
              </a:tblPr>
              <a:tblGrid>
                <a:gridCol w="52162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8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9720">
                <a:tc>
                  <a:txBody>
                    <a:bodyPr/>
                    <a:lstStyle/>
                    <a:p>
                      <a:pPr>
                        <a:defRPr sz="1800" b="0" i="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Presenter I Presentation Title </a:t>
                      </a:r>
                    </a:p>
                  </a:txBody>
                  <a:tcPr marL="0" marR="0" marT="0" marB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sz="1800" b="0" i="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05/07/14</a:t>
                      </a:r>
                    </a:p>
                  </a:txBody>
                  <a:tcPr marL="0" marR="0" marT="0" marB="0" horzOverflow="overflow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64" name="13-0146-02D.jpg" descr="13-0146-02D.jpg"/>
          <p:cNvPicPr>
            <a:picLocks/>
          </p:cNvPicPr>
          <p:nvPr/>
        </p:nvPicPr>
        <p:blipFill>
          <a:blip r:embed="rId3"/>
          <a:srcRect l="2499" t="10903" r="2720" b="25426"/>
          <a:stretch>
            <a:fillRect/>
          </a:stretch>
        </p:blipFill>
        <p:spPr>
          <a:xfrm>
            <a:off x="220465" y="1003580"/>
            <a:ext cx="8686805" cy="38862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Footer_060314.png" descr="Footer_06031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72" name="Body Level One…"/>
          <p:cNvSpPr txBox="1">
            <a:spLocks noGrp="1"/>
          </p:cNvSpPr>
          <p:nvPr>
            <p:ph type="body" sz="half" idx="21"/>
          </p:nvPr>
        </p:nvSpPr>
        <p:spPr>
          <a:xfrm>
            <a:off x="4671218" y="1023689"/>
            <a:ext cx="4206678" cy="5038345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3" name="Double-click to edit"/>
          <p:cNvSpPr txBox="1">
            <a:spLocks noGrp="1"/>
          </p:cNvSpPr>
          <p:nvPr>
            <p:ph type="body" sz="quarter" idx="22"/>
          </p:nvPr>
        </p:nvSpPr>
        <p:spPr>
          <a:xfrm>
            <a:off x="4668698" y="162470"/>
            <a:ext cx="4206241" cy="574130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spcBef>
                <a:spcPts val="0"/>
              </a:spcBef>
              <a:buSzTx/>
              <a:buFontTx/>
              <a:buNone/>
              <a:defRPr sz="2400" b="1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r>
              <a:t>Double-click to edit</a:t>
            </a:r>
          </a:p>
        </p:txBody>
      </p:sp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228600" y="160528"/>
            <a:ext cx="4202986" cy="576073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224234" y="1022350"/>
            <a:ext cx="4202987" cy="5041024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8600" y="6515100"/>
            <a:ext cx="447675" cy="139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graphicFrame>
        <p:nvGraphicFramePr>
          <p:cNvPr id="77" name="Table"/>
          <p:cNvGraphicFramePr/>
          <p:nvPr/>
        </p:nvGraphicFramePr>
        <p:xfrm>
          <a:off x="777240" y="6510528"/>
          <a:ext cx="6817360" cy="312421"/>
        </p:xfrm>
        <a:graphic>
          <a:graphicData uri="http://schemas.openxmlformats.org/drawingml/2006/table">
            <a:tbl>
              <a:tblPr>
                <a:tableStyleId>{8F44A2F1-9E1F-4B54-A3A2-5F16C0AD49E2}</a:tableStyleId>
              </a:tblPr>
              <a:tblGrid>
                <a:gridCol w="52162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8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9720">
                <a:tc>
                  <a:txBody>
                    <a:bodyPr/>
                    <a:lstStyle/>
                    <a:p>
                      <a:pPr>
                        <a:defRPr sz="1800" b="0" i="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Presenter I Presentation Title </a:t>
                      </a:r>
                    </a:p>
                  </a:txBody>
                  <a:tcPr marL="0" marR="0" marT="0" marB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sz="1800" b="0" i="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05/07/14</a:t>
                      </a:r>
                    </a:p>
                  </a:txBody>
                  <a:tcPr marL="0" marR="0" marT="0" marB="0" horzOverflow="overflow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Footer_060314.png" descr="Footer_06031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85" name="Body Level One…"/>
          <p:cNvSpPr txBox="1">
            <a:spLocks noGrp="1"/>
          </p:cNvSpPr>
          <p:nvPr>
            <p:ph type="body" idx="1"/>
          </p:nvPr>
        </p:nvSpPr>
        <p:spPr>
          <a:xfrm>
            <a:off x="228600" y="393700"/>
            <a:ext cx="8686800" cy="5676900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graphicFrame>
        <p:nvGraphicFramePr>
          <p:cNvPr id="86" name="Table"/>
          <p:cNvGraphicFramePr/>
          <p:nvPr/>
        </p:nvGraphicFramePr>
        <p:xfrm>
          <a:off x="6654800" y="6508750"/>
          <a:ext cx="914400" cy="254000"/>
        </p:xfrm>
        <a:graphic>
          <a:graphicData uri="http://schemas.openxmlformats.org/drawingml/2006/table">
            <a:tbl>
              <a:tblPr>
                <a:tableStyleId>{2708684C-4D16-4618-839F-0558EEFCDFE6}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4000"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  <a:latin typeface="+mn-lt"/>
                          <a:ea typeface="+mn-ea"/>
                          <a:cs typeface="+mn-cs"/>
                        </a:defRPr>
                      </a:pPr>
                      <a:endParaRPr/>
                    </a:p>
                  </a:txBody>
                  <a:tcPr marL="0" marR="0" marT="0" marB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8600" y="6515100"/>
            <a:ext cx="447675" cy="139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graphicFrame>
        <p:nvGraphicFramePr>
          <p:cNvPr id="88" name="Table"/>
          <p:cNvGraphicFramePr/>
          <p:nvPr/>
        </p:nvGraphicFramePr>
        <p:xfrm>
          <a:off x="777240" y="6510528"/>
          <a:ext cx="6817360" cy="312421"/>
        </p:xfrm>
        <a:graphic>
          <a:graphicData uri="http://schemas.openxmlformats.org/drawingml/2006/table">
            <a:tbl>
              <a:tblPr>
                <a:tableStyleId>{8F44A2F1-9E1F-4B54-A3A2-5F16C0AD49E2}</a:tableStyleId>
              </a:tblPr>
              <a:tblGrid>
                <a:gridCol w="52162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8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9720">
                <a:tc>
                  <a:txBody>
                    <a:bodyPr/>
                    <a:lstStyle/>
                    <a:p>
                      <a:pPr>
                        <a:defRPr sz="1800" b="0" i="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Presenter I Presentation Title </a:t>
                      </a:r>
                    </a:p>
                  </a:txBody>
                  <a:tcPr marL="0" marR="0" marT="0" marB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sz="1800" b="0" i="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05/07/14</a:t>
                      </a:r>
                    </a:p>
                  </a:txBody>
                  <a:tcPr marL="0" marR="0" marT="0" marB="0" horzOverflow="overflow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Footer Only: Blank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Footer_060314.png" descr="Footer_06031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96" name="Table"/>
          <p:cNvGraphicFramePr/>
          <p:nvPr/>
        </p:nvGraphicFramePr>
        <p:xfrm>
          <a:off x="6654800" y="6508750"/>
          <a:ext cx="914400" cy="254000"/>
        </p:xfrm>
        <a:graphic>
          <a:graphicData uri="http://schemas.openxmlformats.org/drawingml/2006/table">
            <a:tbl>
              <a:tblPr>
                <a:tableStyleId>{2708684C-4D16-4618-839F-0558EEFCDFE6}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4000"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  <a:latin typeface="+mn-lt"/>
                          <a:ea typeface="+mn-ea"/>
                          <a:cs typeface="+mn-cs"/>
                        </a:defRPr>
                      </a:pPr>
                      <a:endParaRPr/>
                    </a:p>
                  </a:txBody>
                  <a:tcPr marL="0" marR="0" marT="0" marB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8600" y="6515100"/>
            <a:ext cx="447675" cy="139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graphicFrame>
        <p:nvGraphicFramePr>
          <p:cNvPr id="98" name="Table"/>
          <p:cNvGraphicFramePr/>
          <p:nvPr/>
        </p:nvGraphicFramePr>
        <p:xfrm>
          <a:off x="777240" y="6510528"/>
          <a:ext cx="6817360" cy="312421"/>
        </p:xfrm>
        <a:graphic>
          <a:graphicData uri="http://schemas.openxmlformats.org/drawingml/2006/table">
            <a:tbl>
              <a:tblPr>
                <a:tableStyleId>{8F44A2F1-9E1F-4B54-A3A2-5F16C0AD49E2}</a:tableStyleId>
              </a:tblPr>
              <a:tblGrid>
                <a:gridCol w="52162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8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9720">
                <a:tc>
                  <a:txBody>
                    <a:bodyPr/>
                    <a:lstStyle/>
                    <a:p>
                      <a:pPr>
                        <a:defRPr sz="1800" b="0" i="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Presenter I Presentation Title </a:t>
                      </a:r>
                    </a:p>
                  </a:txBody>
                  <a:tcPr marL="0" marR="0" marT="0" marB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sz="1800" b="0" i="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05/07/14</a:t>
                      </a:r>
                    </a:p>
                  </a:txBody>
                  <a:tcPr marL="0" marR="0" marT="0" marB="0" horzOverflow="overflow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99" name="13-0146-02D.jpg" descr="13-0146-02D.jpg"/>
          <p:cNvPicPr>
            <a:picLocks noChangeAspect="1"/>
          </p:cNvPicPr>
          <p:nvPr/>
        </p:nvPicPr>
        <p:blipFill>
          <a:blip r:embed="rId3"/>
          <a:srcRect l="122" r="4937" b="3348"/>
          <a:stretch>
            <a:fillRect/>
          </a:stretch>
        </p:blipFill>
        <p:spPr>
          <a:xfrm>
            <a:off x="232767" y="216406"/>
            <a:ext cx="8678466" cy="589729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Footer Only: Picture/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Footer_060314.png" descr="Footer_06031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07" name="Double-click to edit"/>
          <p:cNvSpPr txBox="1">
            <a:spLocks noGrp="1"/>
          </p:cNvSpPr>
          <p:nvPr>
            <p:ph type="body" sz="quarter" idx="21"/>
          </p:nvPr>
        </p:nvSpPr>
        <p:spPr>
          <a:xfrm>
            <a:off x="228599" y="5054600"/>
            <a:ext cx="8686801" cy="100584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20000"/>
              </a:lnSpc>
              <a:buSzTx/>
              <a:buFontTx/>
              <a:buNone/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</a:lstStyle>
          <a:p>
            <a:r>
              <a:t>Double-click to edit</a:t>
            </a:r>
          </a:p>
        </p:txBody>
      </p:sp>
      <p:sp>
        <p:nvSpPr>
          <p:cNvPr id="108" name="Title Text"/>
          <p:cNvSpPr txBox="1">
            <a:spLocks noGrp="1"/>
          </p:cNvSpPr>
          <p:nvPr>
            <p:ph type="title"/>
          </p:nvPr>
        </p:nvSpPr>
        <p:spPr>
          <a:xfrm>
            <a:off x="228600" y="4295648"/>
            <a:ext cx="8686800" cy="576073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r>
              <a:t>Title Text</a:t>
            </a:r>
          </a:p>
        </p:txBody>
      </p:sp>
      <p:sp>
        <p:nvSpPr>
          <p:cNvPr id="10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8600" y="6515100"/>
            <a:ext cx="447675" cy="139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graphicFrame>
        <p:nvGraphicFramePr>
          <p:cNvPr id="110" name="Table"/>
          <p:cNvGraphicFramePr/>
          <p:nvPr/>
        </p:nvGraphicFramePr>
        <p:xfrm>
          <a:off x="777240" y="6510528"/>
          <a:ext cx="6817360" cy="312421"/>
        </p:xfrm>
        <a:graphic>
          <a:graphicData uri="http://schemas.openxmlformats.org/drawingml/2006/table">
            <a:tbl>
              <a:tblPr>
                <a:tableStyleId>{8F44A2F1-9E1F-4B54-A3A2-5F16C0AD49E2}</a:tableStyleId>
              </a:tblPr>
              <a:tblGrid>
                <a:gridCol w="52162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8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9720">
                <a:tc>
                  <a:txBody>
                    <a:bodyPr/>
                    <a:lstStyle/>
                    <a:p>
                      <a:pPr>
                        <a:defRPr sz="1800" b="0" i="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Presenter I Presentation Title </a:t>
                      </a:r>
                    </a:p>
                  </a:txBody>
                  <a:tcPr marL="0" marR="0" marT="0" marB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sz="1800" b="0" i="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05/07/14</a:t>
                      </a:r>
                    </a:p>
                  </a:txBody>
                  <a:tcPr marL="0" marR="0" marT="0" marB="0" horzOverflow="overflow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11" name="13-0146-02D.jpg" descr="13-0146-02D.jpg"/>
          <p:cNvPicPr>
            <a:picLocks/>
          </p:cNvPicPr>
          <p:nvPr/>
        </p:nvPicPr>
        <p:blipFill>
          <a:blip r:embed="rId3"/>
          <a:srcRect l="2499" t="10903" r="2720" b="28200"/>
          <a:stretch>
            <a:fillRect/>
          </a:stretch>
        </p:blipFill>
        <p:spPr>
          <a:xfrm>
            <a:off x="228600" y="396034"/>
            <a:ext cx="8686804" cy="371686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TitleSlide_060514.png" descr="TitleSlide_060514.png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FermiLogo_modified blue_Key-01.png" descr="FermiLogo_modified blue_Key-01.pn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32234" y="1042416"/>
            <a:ext cx="3473212" cy="742399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457200" y="92074"/>
            <a:ext cx="8229600" cy="1508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/>
          <a:lstStyle/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/>
          <a:lstStyle>
            <a:lvl2pPr>
              <a:buChar char="–"/>
            </a:lvl2pPr>
            <a:lvl3pPr>
              <a:buChar char="•"/>
            </a:lvl3pPr>
            <a:lvl4pPr>
              <a:buChar char="–"/>
            </a:lvl4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553200" y="6356350"/>
            <a:ext cx="2133600" cy="139700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spAutoFit/>
          </a:bodyPr>
          <a:lstStyle>
            <a:lvl1pPr>
              <a:defRPr sz="900">
                <a:solidFill>
                  <a:srgbClr val="003087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ransition spd="med"/>
  <p:hf hdr="0"/>
  <p:txStyles>
    <p:titleStyle>
      <a:lvl1pPr marL="0" marR="0" indent="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1" i="0" u="none" strike="noStrike" cap="none" spc="0" baseline="0"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2286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1" i="0" u="none" strike="noStrike" cap="none" spc="0" baseline="0"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4572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1" i="0" u="none" strike="noStrike" cap="none" spc="0" baseline="0"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6858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1" i="0" u="none" strike="noStrike" cap="none" spc="0" baseline="0"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9144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1" i="0" u="none" strike="noStrike" cap="none" spc="0" baseline="0"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11430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1" i="0" u="none" strike="noStrike" cap="none" spc="0" baseline="0"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13716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1" i="0" u="none" strike="noStrike" cap="none" spc="0" baseline="0"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16002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1" i="0" u="none" strike="noStrike" cap="none" spc="0" baseline="0"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18288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1" i="0" u="none" strike="noStrike" cap="none" spc="0" baseline="0"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9pPr>
    </p:titleStyle>
    <p:bodyStyle>
      <a:lvl1pPr marL="342900" marR="0" indent="-342900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sz="1800" b="0" i="0" u="none" strike="noStrike" cap="none" spc="0" baseline="0"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1pPr>
      <a:lvl2pPr marL="778668" marR="0" indent="-321468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sz="1800" b="0" i="0" u="none" strike="noStrike" cap="none" spc="0" baseline="0"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2pPr>
      <a:lvl3pPr marL="1208314" marR="0" indent="-293914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sz="1800" b="0" i="0" u="none" strike="noStrike" cap="none" spc="0" baseline="0"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3pPr>
      <a:lvl4pPr marL="1714500" marR="0" indent="-342900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sz="1800" b="0" i="0" u="none" strike="noStrike" cap="none" spc="0" baseline="0"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4pPr>
      <a:lvl5pPr marL="2057400" marR="0" indent="-228600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sz="1800" b="0" i="0" u="none" strike="noStrike" cap="none" spc="0" baseline="0"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5pPr>
      <a:lvl6pPr marL="2514600" marR="0" indent="-228600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sz="1800" b="0" i="0" u="none" strike="noStrike" cap="none" spc="0" baseline="0"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6pPr>
      <a:lvl7pPr marL="2971800" marR="0" indent="-228600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sz="1800" b="0" i="0" u="none" strike="noStrike" cap="none" spc="0" baseline="0"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7pPr>
      <a:lvl8pPr marL="3429000" marR="0" indent="-228600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sz="1800" b="0" i="0" u="none" strike="noStrike" cap="none" spc="0" baseline="0"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8pPr>
      <a:lvl9pPr marL="3886200" marR="0" indent="-228600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sz="1800" b="0" i="0" u="none" strike="noStrike" cap="none" spc="0" baseline="0"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9pPr>
    </p:bodyStyle>
    <p:otherStyle>
      <a:lvl1pPr marL="0" marR="0" indent="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1pPr>
      <a:lvl2pPr marL="0" marR="0" indent="2286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2pPr>
      <a:lvl3pPr marL="0" marR="0" indent="4572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3pPr>
      <a:lvl4pPr marL="0" marR="0" indent="6858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4pPr>
      <a:lvl5pPr marL="0" marR="0" indent="9144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5pPr>
      <a:lvl6pPr marL="0" marR="0" indent="11430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6pPr>
      <a:lvl7pPr marL="0" marR="0" indent="13716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7pPr>
      <a:lvl8pPr marL="0" marR="0" indent="16002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8pPr>
      <a:lvl9pPr marL="0" marR="0" indent="18288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-bd.fnal.gov/Elog/?orEntryId=229620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Rob Ainsworth…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20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rPr lang="en-US" dirty="0"/>
              <a:t>Meiqin Xiao</a:t>
            </a:r>
            <a:endParaRPr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20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rPr lang="en-US" dirty="0"/>
              <a:t>Friday </a:t>
            </a:r>
            <a:r>
              <a:rPr dirty="0"/>
              <a:t>9am ops meeting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20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rPr lang="en-US" dirty="0"/>
              <a:t>16</a:t>
            </a:r>
            <a:r>
              <a:rPr dirty="0"/>
              <a:t> </a:t>
            </a:r>
            <a:r>
              <a:rPr lang="en-US" dirty="0"/>
              <a:t>Dec</a:t>
            </a:r>
            <a:r>
              <a:rPr dirty="0"/>
              <a:t> 2022</a:t>
            </a:r>
          </a:p>
        </p:txBody>
      </p:sp>
      <p:sp>
        <p:nvSpPr>
          <p:cNvPr id="132" name="RR/MI status"/>
          <p:cNvSpPr txBox="1">
            <a:spLocks noGrp="1"/>
          </p:cNvSpPr>
          <p:nvPr>
            <p:ph type="body" idx="22"/>
          </p:nvPr>
        </p:nvSpPr>
        <p:spPr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FontTx/>
              <a:buNone/>
              <a:defRPr sz="3200" b="1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r>
              <a:rPr dirty="0"/>
              <a:t>MI</a:t>
            </a:r>
            <a:r>
              <a:rPr lang="en-US" dirty="0"/>
              <a:t>/RR</a:t>
            </a:r>
            <a:r>
              <a:rPr dirty="0"/>
              <a:t> status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4034B3A-B95A-4A8C-93D0-AB9D17707E29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NuMI performanc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NuMI performance</a:t>
            </a:r>
          </a:p>
        </p:txBody>
      </p:sp>
      <p:sp>
        <p:nvSpPr>
          <p:cNvPr id="13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2</a:t>
            </a:fld>
            <a:endParaRPr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A0012554-A9D4-4EAC-9B67-A41F37FA5D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5725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Muon Performanc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Muon Performance</a:t>
            </a:r>
          </a:p>
        </p:txBody>
      </p:sp>
      <p:sp>
        <p:nvSpPr>
          <p:cNvPr id="13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3</a:t>
            </a:fld>
            <a:endParaRPr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4720D234-6FE3-477E-B88D-C815F4D270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5725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C3FB59-5059-4CC2-8743-99EA57F40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MI/RR downtime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5FF12D-371F-42AD-99DF-9B5623C984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8180" y="1851660"/>
            <a:ext cx="2438400" cy="2028191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1320570B-C6A8-4CC9-9350-D87B694E46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" y="1851660"/>
            <a:ext cx="4209167" cy="2367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>
            <a:extLst>
              <a:ext uri="{FF2B5EF4-FFF2-40B4-BE49-F238E27FC236}">
                <a16:creationId xmlns:a16="http://schemas.microsoft.com/office/drawing/2014/main" id="{4706E764-DF18-40B2-85A9-003EF0E6E2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3407" y="1661160"/>
            <a:ext cx="4721013" cy="2655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09AF87-AF4D-4252-A18F-302F46091773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048933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Weekly summary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Weekly summary</a:t>
            </a:r>
          </a:p>
        </p:txBody>
      </p:sp>
      <p:sp>
        <p:nvSpPr>
          <p:cNvPr id="143" name="Delivering operational beam to NuMI since Sunday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Beam to G-2 running well</a:t>
            </a:r>
            <a:endParaRPr lang="en-US" dirty="0">
              <a:solidFill>
                <a:srgbClr val="242424"/>
              </a:solidFill>
              <a:latin typeface="Segoe UI" panose="020B0502040204020203" pitchFamily="34" charset="0"/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200" b="0" i="0" u="sng" dirty="0">
                <a:solidFill>
                  <a:srgbClr val="004C97"/>
                </a:solidFill>
                <a:effectLst/>
                <a:latin typeface="Helvetica Neue"/>
                <a:hlinkClick r:id="rId2"/>
              </a:rPr>
              <a:t>Earlier this week Ops noted problems with the MI10 pond pump VFDs</a:t>
            </a:r>
            <a:r>
              <a:rPr lang="en-US" sz="1200" b="0" i="0" u="sng" dirty="0">
                <a:solidFill>
                  <a:srgbClr val="004C97"/>
                </a:solidFill>
                <a:effectLst/>
                <a:latin typeface="Helvetica Neue"/>
              </a:rPr>
              <a:t> </a:t>
            </a:r>
            <a:r>
              <a:rPr lang="en-US" sz="1600" dirty="0">
                <a:solidFill>
                  <a:srgbClr val="222222"/>
                </a:solidFill>
                <a:latin typeface="Helvetica Neue"/>
              </a:rPr>
              <a:t>. It got checked on Thursday, and made sure they work properly.</a:t>
            </a:r>
            <a:r>
              <a:rPr lang="en-US" sz="1600" dirty="0">
                <a:solidFill>
                  <a:srgbClr val="222222"/>
                </a:solidFill>
                <a:effectLst/>
                <a:latin typeface="Helvetica Neue"/>
                <a:ea typeface="DengXian" panose="02010600030101010101" pitchFamily="2" charset="-122"/>
                <a:cs typeface="Times New Roman" panose="02020603050405020304" pitchFamily="18" charset="0"/>
              </a:rPr>
              <a:t>    </a:t>
            </a:r>
            <a:endParaRPr lang="en-US" sz="16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1400" b="0" i="0" dirty="0">
                <a:solidFill>
                  <a:srgbClr val="222222"/>
                </a:solidFill>
                <a:effectLst/>
                <a:latin typeface="Helvetica Neue"/>
              </a:rPr>
              <a:t> </a:t>
            </a:r>
            <a:r>
              <a:rPr lang="en-US" sz="1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MECAR</a:t>
            </a:r>
            <a:r>
              <a:rPr lang="en-US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222222"/>
                </a:solidFill>
                <a:effectLst/>
                <a:latin typeface="Helvetica" panose="020B0604020202020204" pitchFamily="34" charset="0"/>
                <a:ea typeface="DengXian" panose="02010600030101010101" pitchFamily="2" charset="-122"/>
              </a:rPr>
              <a:t>1.067S ramp studies. </a:t>
            </a:r>
            <a:r>
              <a:rPr lang="en-US" sz="1600" b="0" i="0" dirty="0">
                <a:solidFill>
                  <a:srgbClr val="1D1C1D"/>
                </a:solidFill>
                <a:effectLst/>
                <a:latin typeface="Slack-Lato"/>
              </a:rPr>
              <a:t>We successfully ran beam on packed $2Es at 1.067s at low single batch intensity. The tune settings calibration was significantly off, but once tunes were set, beam was stable. </a:t>
            </a:r>
            <a:r>
              <a:rPr lang="en-US" sz="1400" b="0" i="0" dirty="0">
                <a:solidFill>
                  <a:srgbClr val="1D1C1D"/>
                </a:solidFill>
                <a:effectLst/>
                <a:latin typeface="Slack-Lato"/>
              </a:rPr>
              <a:t> </a:t>
            </a:r>
            <a:endParaRPr lang="en-US" sz="1400" b="0" i="0" dirty="0">
              <a:solidFill>
                <a:srgbClr val="242424"/>
              </a:solidFill>
              <a:effectLst/>
              <a:latin typeface="Segoe UI" panose="020B0502040204020203" pitchFamily="34" charset="0"/>
            </a:endParaRPr>
          </a:p>
        </p:txBody>
      </p:sp>
      <p:sp>
        <p:nvSpPr>
          <p:cNvPr id="14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t>5</a:t>
            </a:fld>
            <a:endParaRPr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Today + Next week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b="0" dirty="0">
                <a:solidFill>
                  <a:srgbClr val="242424"/>
                </a:solidFill>
                <a:latin typeface="Segoe UI" panose="020B0502040204020203" pitchFamily="34" charset="0"/>
              </a:rPr>
              <a:t>Today</a:t>
            </a:r>
            <a:endParaRPr dirty="0"/>
          </a:p>
        </p:txBody>
      </p:sp>
      <p:sp>
        <p:nvSpPr>
          <p:cNvPr id="147" name="NuMI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rgbClr val="1D1C1D"/>
                </a:solidFill>
                <a:effectLst/>
                <a:latin typeface="Slack-Lato"/>
              </a:rPr>
              <a:t>External Beams/Switchyard should complete their sign-offs  Friday afternoon.   MI is right now in a very good condition. </a:t>
            </a:r>
            <a:r>
              <a:rPr lang="en-US" sz="2000" dirty="0">
                <a:solidFill>
                  <a:srgbClr val="1D1C1D"/>
                </a:solidFill>
                <a:latin typeface="Slack-Lato"/>
              </a:rPr>
              <a:t>T</a:t>
            </a:r>
            <a:r>
              <a:rPr lang="en-US" sz="2000" b="0" i="0" dirty="0">
                <a:solidFill>
                  <a:srgbClr val="1D1C1D"/>
                </a:solidFill>
                <a:effectLst/>
                <a:latin typeface="Slack-Lato"/>
              </a:rPr>
              <a:t>here will be no problem if they take the beam of 5.E11.   MI personnel will be available over the weekend for slow spill issues.</a:t>
            </a:r>
            <a:endParaRPr lang="en-US" sz="2400" b="0" i="0" dirty="0">
              <a:solidFill>
                <a:srgbClr val="242424"/>
              </a:solidFill>
              <a:effectLst/>
              <a:latin typeface="Segoe UI" panose="020B0502040204020203" pitchFamily="34" charset="0"/>
            </a:endParaRPr>
          </a:p>
        </p:txBody>
      </p:sp>
      <p:sp>
        <p:nvSpPr>
          <p:cNvPr id="14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t>6</a:t>
            </a:fld>
            <a:endParaRPr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FFFFFF"/>
      </a:dk1>
      <a:lt1>
        <a:srgbClr val="0061A8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82D2E6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404040"/>
            </a:solidFill>
            <a:effectLst/>
            <a:uFill>
              <a:solidFill>
                <a:srgbClr val="404040"/>
              </a:solidFill>
            </a:uFill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82D2E6"/>
          </a:solidFill>
          <a:prstDash val="solid"/>
          <a:round/>
        </a:ln>
        <a:effectLst>
          <a:outerShdw blurRad="38100" dist="19999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2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000" b="0" i="0" u="none" strike="noStrike" cap="none" spc="0" normalizeH="0" baseline="0">
            <a:ln>
              <a:noFill/>
            </a:ln>
            <a:solidFill>
              <a:srgbClr val="0061A8"/>
            </a:solidFill>
            <a:effectLst/>
            <a:uFill>
              <a:solidFill>
                <a:srgbClr val="074184"/>
              </a:solidFill>
            </a:uFill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82D2E6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404040"/>
            </a:solidFill>
            <a:effectLst/>
            <a:uFill>
              <a:solidFill>
                <a:srgbClr val="404040"/>
              </a:solidFill>
            </a:uFill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82D2E6"/>
          </a:solidFill>
          <a:prstDash val="solid"/>
          <a:round/>
        </a:ln>
        <a:effectLst>
          <a:outerShdw blurRad="38100" dist="19999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2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000" b="0" i="0" u="none" strike="noStrike" cap="none" spc="0" normalizeH="0" baseline="0">
            <a:ln>
              <a:noFill/>
            </a:ln>
            <a:solidFill>
              <a:srgbClr val="0061A8"/>
            </a:solidFill>
            <a:effectLst/>
            <a:uFill>
              <a:solidFill>
                <a:srgbClr val="074184"/>
              </a:solidFill>
            </a:uFill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1046</TotalTime>
  <Words>151</Words>
  <Application>Microsoft Office PowerPoint</Application>
  <PresentationFormat>On-screen Show (4:3)</PresentationFormat>
  <Paragraphs>19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Helvetica Neue</vt:lpstr>
      <vt:lpstr>Lucida Grande</vt:lpstr>
      <vt:lpstr>Slack-Lato</vt:lpstr>
      <vt:lpstr>Arial</vt:lpstr>
      <vt:lpstr>Calibri</vt:lpstr>
      <vt:lpstr>Helvetica</vt:lpstr>
      <vt:lpstr>Segoe UI</vt:lpstr>
      <vt:lpstr>White</vt:lpstr>
      <vt:lpstr>PowerPoint Presentation</vt:lpstr>
      <vt:lpstr>NuMI performance</vt:lpstr>
      <vt:lpstr>Muon Performance</vt:lpstr>
      <vt:lpstr>MI/RR downtime</vt:lpstr>
      <vt:lpstr>Weekly summary</vt:lpstr>
      <vt:lpstr>Today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Meiqin Xiao x6765 12819N</dc:creator>
  <cp:lastModifiedBy>Meiqin Xiao</cp:lastModifiedBy>
  <cp:revision>12</cp:revision>
  <dcterms:modified xsi:type="dcterms:W3CDTF">2022-12-16T14:50:25Z</dcterms:modified>
</cp:coreProperties>
</file>