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54" r:id="rId4"/>
    <p:sldMasterId id="2147484162" r:id="rId5"/>
  </p:sldMasterIdLst>
  <p:notesMasterIdLst>
    <p:notesMasterId r:id="rId36"/>
  </p:notesMasterIdLst>
  <p:handoutMasterIdLst>
    <p:handoutMasterId r:id="rId37"/>
  </p:handoutMasterIdLst>
  <p:sldIdLst>
    <p:sldId id="2470" r:id="rId6"/>
    <p:sldId id="2712" r:id="rId7"/>
    <p:sldId id="2713" r:id="rId8"/>
    <p:sldId id="2714" r:id="rId9"/>
    <p:sldId id="2715" r:id="rId10"/>
    <p:sldId id="2710" r:id="rId11"/>
    <p:sldId id="2711" r:id="rId12"/>
    <p:sldId id="2716" r:id="rId13"/>
    <p:sldId id="2717" r:id="rId14"/>
    <p:sldId id="2718" r:id="rId15"/>
    <p:sldId id="2719" r:id="rId16"/>
    <p:sldId id="2734" r:id="rId17"/>
    <p:sldId id="2733" r:id="rId18"/>
    <p:sldId id="2732" r:id="rId19"/>
    <p:sldId id="2731" r:id="rId20"/>
    <p:sldId id="2730" r:id="rId21"/>
    <p:sldId id="269" r:id="rId22"/>
    <p:sldId id="271" r:id="rId23"/>
    <p:sldId id="2723" r:id="rId24"/>
    <p:sldId id="264" r:id="rId25"/>
    <p:sldId id="265" r:id="rId26"/>
    <p:sldId id="2720" r:id="rId27"/>
    <p:sldId id="2724" r:id="rId28"/>
    <p:sldId id="2725" r:id="rId29"/>
    <p:sldId id="2726" r:id="rId30"/>
    <p:sldId id="2728" r:id="rId31"/>
    <p:sldId id="2729" r:id="rId32"/>
    <p:sldId id="2727" r:id="rId33"/>
    <p:sldId id="2721" r:id="rId34"/>
    <p:sldId id="2722" r:id="rId35"/>
  </p:sldIdLst>
  <p:sldSz cx="12192000" cy="6858000"/>
  <p:notesSz cx="7010400" cy="92964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521415D9-36F7-43E2-AB2F-B90AF26B5E84}">
      <p14:sectionLst xmlns:p14="http://schemas.microsoft.com/office/powerpoint/2010/main">
        <p14:section name="Default Section" id="{C3FFDB23-A5A2-4AE2-BF69-FFE4983F7512}">
          <p14:sldIdLst>
            <p14:sldId id="2470"/>
            <p14:sldId id="2712"/>
            <p14:sldId id="2713"/>
            <p14:sldId id="2714"/>
            <p14:sldId id="2715"/>
            <p14:sldId id="2710"/>
            <p14:sldId id="2711"/>
            <p14:sldId id="2716"/>
            <p14:sldId id="2717"/>
            <p14:sldId id="2718"/>
            <p14:sldId id="2719"/>
            <p14:sldId id="2734"/>
            <p14:sldId id="2733"/>
            <p14:sldId id="2732"/>
            <p14:sldId id="2731"/>
            <p14:sldId id="2730"/>
            <p14:sldId id="269"/>
            <p14:sldId id="271"/>
            <p14:sldId id="2723"/>
            <p14:sldId id="264"/>
            <p14:sldId id="265"/>
            <p14:sldId id="2720"/>
            <p14:sldId id="2724"/>
            <p14:sldId id="2725"/>
            <p14:sldId id="2726"/>
            <p14:sldId id="2728"/>
            <p14:sldId id="2729"/>
            <p14:sldId id="2727"/>
            <p14:sldId id="2721"/>
            <p14:sldId id="2722"/>
          </p14:sldIdLst>
        </p14:section>
        <p14:section name="Backup" id="{58EDEA92-FFE7-40E0-AB2C-D3FD54F7D5A7}">
          <p14:sldIdLst/>
        </p14:section>
      </p14:sectionLst>
    </p:ext>
    <p:ext uri="{EFAFB233-063F-42B5-8137-9DF3F51BA10A}">
      <p15:sldGuideLst xmlns:p15="http://schemas.microsoft.com/office/powerpoint/2012/main">
        <p15:guide id="1" orient="horz" pos="4142" userDrawn="1">
          <p15:clr>
            <a:srgbClr val="A4A3A4"/>
          </p15:clr>
        </p15:guide>
        <p15:guide id="2" orient="horz" pos="4027" userDrawn="1">
          <p15:clr>
            <a:srgbClr val="A4A3A4"/>
          </p15:clr>
        </p15:guide>
        <p15:guide id="3" orient="horz" pos="1698" userDrawn="1">
          <p15:clr>
            <a:srgbClr val="A4A3A4"/>
          </p15:clr>
        </p15:guide>
        <p15:guide id="4" orient="horz" pos="152" userDrawn="1">
          <p15:clr>
            <a:srgbClr val="A4A3A4"/>
          </p15:clr>
        </p15:guide>
        <p15:guide id="5" orient="horz" pos="2790" userDrawn="1">
          <p15:clr>
            <a:srgbClr val="A4A3A4"/>
          </p15:clr>
        </p15:guide>
        <p15:guide id="6" orient="horz" pos="604" userDrawn="1">
          <p15:clr>
            <a:srgbClr val="A4A3A4"/>
          </p15:clr>
        </p15:guide>
        <p15:guide id="7" pos="7488" userDrawn="1">
          <p15:clr>
            <a:srgbClr val="A4A3A4"/>
          </p15:clr>
        </p15:guide>
        <p15:guide id="8" pos="181" userDrawn="1">
          <p15:clr>
            <a:srgbClr val="A4A3A4"/>
          </p15:clr>
        </p15:guide>
        <p15:guide id="9" pos="785" userDrawn="1">
          <p15:clr>
            <a:srgbClr val="A4A3A4"/>
          </p15:clr>
        </p15:guide>
        <p15:guide id="10" pos="5937" userDrawn="1">
          <p15:clr>
            <a:srgbClr val="A4A3A4"/>
          </p15:clr>
        </p15:guide>
        <p15:guide id="11" pos="6884" userDrawn="1">
          <p15:clr>
            <a:srgbClr val="A4A3A4"/>
          </p15:clr>
        </p15:guide>
        <p15:guide id="12" pos="617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a Merminga x 35983N" initials="LMx3" lastIdx="1" clrIdx="0">
    <p:extLst>
      <p:ext uri="{19B8F6BF-5375-455C-9EA6-DF929625EA0E}">
        <p15:presenceInfo xmlns:p15="http://schemas.microsoft.com/office/powerpoint/2012/main" userId="S-1-5-21-1644491937-1202660629-839522115-702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4E4E"/>
    <a:srgbClr val="004C97"/>
    <a:srgbClr val="FCE3CA"/>
    <a:srgbClr val="FFC000"/>
    <a:srgbClr val="63666A"/>
    <a:srgbClr val="404040"/>
    <a:srgbClr val="505050"/>
    <a:srgbClr val="99D6EA"/>
    <a:srgbClr val="0F2D62"/>
    <a:srgbClr val="50504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903C6F-2BB5-414A-B856-3CE3AC212ABA}" v="25" dt="2022-12-20T16:39:45.943"/>
    <p1510:client id="{4E73F2D0-32F4-4C65-4558-C07221D3841C}" v="238" dt="2022-12-21T15:22:00.268"/>
    <p1510:client id="{EF9FB97C-FC4E-4E14-8F9E-F4D7DB926EA4}" v="2" dt="2022-12-21T01:18:05.36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guide orient="horz" pos="4142"/>
        <p:guide orient="horz" pos="4027"/>
        <p:guide orient="horz" pos="1698"/>
        <p:guide orient="horz" pos="152"/>
        <p:guide orient="horz" pos="2790"/>
        <p:guide orient="horz" pos="604"/>
        <p:guide pos="7488"/>
        <p:guide pos="181"/>
        <p:guide pos="785"/>
        <p:guide pos="5937"/>
        <p:guide pos="6884"/>
        <p:guide pos="617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12/21/2022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12/21/2022</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6</a:t>
            </a:fld>
            <a:endParaRPr lang="en-US"/>
          </a:p>
        </p:txBody>
      </p:sp>
    </p:spTree>
    <p:extLst>
      <p:ext uri="{BB962C8B-B14F-4D97-AF65-F5344CB8AC3E}">
        <p14:creationId xmlns:p14="http://schemas.microsoft.com/office/powerpoint/2010/main" val="3007105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7</a:t>
            </a:fld>
            <a:endParaRPr lang="en-US"/>
          </a:p>
        </p:txBody>
      </p:sp>
    </p:spTree>
    <p:extLst>
      <p:ext uri="{BB962C8B-B14F-4D97-AF65-F5344CB8AC3E}">
        <p14:creationId xmlns:p14="http://schemas.microsoft.com/office/powerpoint/2010/main" val="838251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23</a:t>
            </a:fld>
            <a:endParaRPr lang="en-US"/>
          </a:p>
        </p:txBody>
      </p:sp>
    </p:spTree>
    <p:extLst>
      <p:ext uri="{BB962C8B-B14F-4D97-AF65-F5344CB8AC3E}">
        <p14:creationId xmlns:p14="http://schemas.microsoft.com/office/powerpoint/2010/main" val="3007105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24</a:t>
            </a:fld>
            <a:endParaRPr lang="en-US"/>
          </a:p>
        </p:txBody>
      </p:sp>
    </p:spTree>
    <p:extLst>
      <p:ext uri="{BB962C8B-B14F-4D97-AF65-F5344CB8AC3E}">
        <p14:creationId xmlns:p14="http://schemas.microsoft.com/office/powerpoint/2010/main" val="2830591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25</a:t>
            </a:fld>
            <a:endParaRPr lang="en-US"/>
          </a:p>
        </p:txBody>
      </p:sp>
    </p:spTree>
    <p:extLst>
      <p:ext uri="{BB962C8B-B14F-4D97-AF65-F5344CB8AC3E}">
        <p14:creationId xmlns:p14="http://schemas.microsoft.com/office/powerpoint/2010/main" val="1873641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26</a:t>
            </a:fld>
            <a:endParaRPr lang="en-US"/>
          </a:p>
        </p:txBody>
      </p:sp>
    </p:spTree>
    <p:extLst>
      <p:ext uri="{BB962C8B-B14F-4D97-AF65-F5344CB8AC3E}">
        <p14:creationId xmlns:p14="http://schemas.microsoft.com/office/powerpoint/2010/main" val="300710590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pic>
        <p:nvPicPr>
          <p:cNvPr id="3" name="Picture 2">
            <a:extLst>
              <a:ext uri="{FF2B5EF4-FFF2-40B4-BE49-F238E27FC236}">
                <a16:creationId xmlns:a16="http://schemas.microsoft.com/office/drawing/2014/main" id="{E19ACA47-E1C9-D14E-A205-8CB25298F11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8003" y="896935"/>
            <a:ext cx="12228576" cy="3336828"/>
          </a:xfrm>
          <a:prstGeom prst="rect">
            <a:avLst/>
          </a:prstGeom>
        </p:spPr>
      </p:pic>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23681" y="249845"/>
            <a:ext cx="12014381" cy="310883"/>
          </a:xfrm>
          <a:prstGeom prst="rect">
            <a:avLst/>
          </a:prstGeom>
        </p:spPr>
      </p:pic>
      <p:sp>
        <p:nvSpPr>
          <p:cNvPr id="12" name="TextBox 11">
            <a:extLst>
              <a:ext uri="{FF2B5EF4-FFF2-40B4-BE49-F238E27FC236}">
                <a16:creationId xmlns:a16="http://schemas.microsoft.com/office/drawing/2014/main" id="{3AB522AF-9EFE-4D25-8693-FAF51B05263F}"/>
              </a:ext>
            </a:extLst>
          </p:cNvPr>
          <p:cNvSpPr txBox="1"/>
          <p:nvPr userDrawn="1"/>
        </p:nvSpPr>
        <p:spPr>
          <a:xfrm>
            <a:off x="8562963" y="4817049"/>
            <a:ext cx="3427737" cy="1723549"/>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600">
                <a:latin typeface="Helvetica"/>
                <a:cs typeface="Helvetica"/>
              </a:rPr>
              <a:t>A Partnership of: </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US/DOE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India/DAE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Italy/INFN</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UK/STFC-UKRI</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France/CEA, CNRS/IN2P3</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Poland/WUST </a:t>
            </a:r>
            <a:endParaRPr lang="en-US" sz="1600" kern="1200" baseline="0">
              <a:solidFill>
                <a:schemeClr val="tx1"/>
              </a:solidFill>
              <a:latin typeface="Helvetica"/>
              <a:cs typeface="Helvetica"/>
            </a:endParaRPr>
          </a:p>
        </p:txBody>
      </p:sp>
      <p:pic>
        <p:nvPicPr>
          <p:cNvPr id="19" name="Picture 18">
            <a:extLst>
              <a:ext uri="{FF2B5EF4-FFF2-40B4-BE49-F238E27FC236}">
                <a16:creationId xmlns:a16="http://schemas.microsoft.com/office/drawing/2014/main" id="{D84BD724-1E80-4878-9472-027E28C6A7C2}"/>
              </a:ext>
            </a:extLst>
          </p:cNvPr>
          <p:cNvPicPr>
            <a:picLocks/>
          </p:cNvPicPr>
          <p:nvPr userDrawn="1"/>
        </p:nvPicPr>
        <p:blipFill>
          <a:blip r:embed="rId4"/>
          <a:stretch>
            <a:fillRect/>
          </a:stretch>
        </p:blipFill>
        <p:spPr>
          <a:xfrm>
            <a:off x="11340220" y="6275566"/>
            <a:ext cx="338328" cy="210312"/>
          </a:xfrm>
          <a:prstGeom prst="rect">
            <a:avLst/>
          </a:prstGeom>
          <a:effectLst>
            <a:outerShdw blurRad="50800" dist="25400" dir="2700000" algn="tl" rotWithShape="0">
              <a:prstClr val="black">
                <a:alpha val="40000"/>
              </a:prstClr>
            </a:outerShdw>
          </a:effectLst>
        </p:spPr>
      </p:pic>
      <p:sp>
        <p:nvSpPr>
          <p:cNvPr id="20" name="Rectangle 19">
            <a:extLst>
              <a:ext uri="{FF2B5EF4-FFF2-40B4-BE49-F238E27FC236}">
                <a16:creationId xmlns:a16="http://schemas.microsoft.com/office/drawing/2014/main" id="{8872EFF9-AFDE-445C-A3D7-86893885A566}"/>
              </a:ext>
            </a:extLst>
          </p:cNvPr>
          <p:cNvSpPr/>
          <p:nvPr userDrawn="1"/>
        </p:nvSpPr>
        <p:spPr>
          <a:xfrm>
            <a:off x="11334367" y="5522386"/>
            <a:ext cx="320040" cy="210312"/>
          </a:xfrm>
          <a:prstGeom prst="rect">
            <a:avLst/>
          </a:prstGeom>
          <a:blipFill>
            <a:blip r:embed="rId5">
              <a:extLst>
                <a:ext uri="{96DAC541-7B7A-43D3-8B79-37D633B846F1}">
                  <asvg:svgBlip xmlns:asvg="http://schemas.microsoft.com/office/drawing/2016/SVG/main" r:embed="rId6"/>
                </a:ext>
              </a:extLst>
            </a:blip>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DA44023-1640-4E23-9B6C-B21D51AC203C}"/>
              </a:ext>
            </a:extLst>
          </p:cNvPr>
          <p:cNvSpPr/>
          <p:nvPr userDrawn="1"/>
        </p:nvSpPr>
        <p:spPr>
          <a:xfrm>
            <a:off x="11334365" y="5263975"/>
            <a:ext cx="320040" cy="210312"/>
          </a:xfrm>
          <a:prstGeom prst="rect">
            <a:avLst/>
          </a:prstGeom>
          <a:blipFill>
            <a:blip r:embed="rId7" cstate="screen">
              <a:extLst>
                <a:ext uri="{28A0092B-C50C-407E-A947-70E740481C1C}">
                  <a14:useLocalDpi xmlns:a14="http://schemas.microsoft.com/office/drawing/2010/main"/>
                </a:ext>
              </a:extLst>
            </a:blip>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CB91944F-4C95-403D-B21A-07CBC836EB9E}"/>
              </a:ext>
            </a:extLst>
          </p:cNvPr>
          <p:cNvPicPr>
            <a:picLocks/>
          </p:cNvPicPr>
          <p:nvPr userDrawn="1"/>
        </p:nvPicPr>
        <p:blipFill>
          <a:blip r:embed="rId8"/>
          <a:stretch>
            <a:fillRect/>
          </a:stretch>
        </p:blipFill>
        <p:spPr>
          <a:xfrm>
            <a:off x="11333761" y="5025543"/>
            <a:ext cx="402336" cy="210312"/>
          </a:xfrm>
          <a:prstGeom prst="rect">
            <a:avLst/>
          </a:prstGeom>
          <a:blipFill>
            <a:blip r:embed="rId7" cstate="screen">
              <a:extLst>
                <a:ext uri="{28A0092B-C50C-407E-A947-70E740481C1C}">
                  <a14:useLocalDpi xmlns:a14="http://schemas.microsoft.com/office/drawing/2010/main"/>
                </a:ext>
              </a:extLst>
            </a:blip>
            <a:stretch>
              <a:fillRect/>
            </a:stretch>
          </a:blipFill>
          <a:effectLst>
            <a:outerShdw blurRad="50800" dist="25400" dir="2700000" algn="tl" rotWithShape="0">
              <a:prstClr val="black">
                <a:alpha val="40000"/>
              </a:prstClr>
            </a:outerShdw>
          </a:effectLst>
        </p:spPr>
      </p:pic>
      <p:sp>
        <p:nvSpPr>
          <p:cNvPr id="23" name="Rectangle 22">
            <a:extLst>
              <a:ext uri="{FF2B5EF4-FFF2-40B4-BE49-F238E27FC236}">
                <a16:creationId xmlns:a16="http://schemas.microsoft.com/office/drawing/2014/main" id="{45EF24C8-38C3-451F-AE2C-C52B4B0C3DF9}"/>
              </a:ext>
            </a:extLst>
          </p:cNvPr>
          <p:cNvSpPr/>
          <p:nvPr userDrawn="1"/>
        </p:nvSpPr>
        <p:spPr>
          <a:xfrm>
            <a:off x="11334367" y="5777336"/>
            <a:ext cx="420624" cy="210312"/>
          </a:xfrm>
          <a:prstGeom prst="rect">
            <a:avLst/>
          </a:prstGeom>
          <a:blipFill>
            <a:blip r:embed="rId9"/>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04FF91A-2A51-4F15-9737-050781425D07}"/>
              </a:ext>
            </a:extLst>
          </p:cNvPr>
          <p:cNvSpPr/>
          <p:nvPr userDrawn="1"/>
        </p:nvSpPr>
        <p:spPr>
          <a:xfrm>
            <a:off x="11333761" y="6024723"/>
            <a:ext cx="320040" cy="210312"/>
          </a:xfrm>
          <a:prstGeom prst="rect">
            <a:avLst/>
          </a:prstGeom>
          <a:blipFill>
            <a:blip r:embed="rId10"/>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5137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304801" y="971551"/>
            <a:ext cx="5608320"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5"/>
          </p:nvPr>
        </p:nvSpPr>
        <p:spPr>
          <a:xfrm>
            <a:off x="6256607" y="971551"/>
            <a:ext cx="5620511"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6"/>
          </p:nvPr>
        </p:nvSpPr>
        <p:spPr>
          <a:xfrm>
            <a:off x="305820" y="4765103"/>
            <a:ext cx="5607301"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0" name="Text Placeholder 3"/>
          <p:cNvSpPr>
            <a:spLocks noGrp="1"/>
          </p:cNvSpPr>
          <p:nvPr>
            <p:ph type="body" sz="half" idx="19"/>
          </p:nvPr>
        </p:nvSpPr>
        <p:spPr>
          <a:xfrm>
            <a:off x="6256603" y="4765103"/>
            <a:ext cx="5608319"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1" name="Date Placeholder 3"/>
          <p:cNvSpPr>
            <a:spLocks noGrp="1"/>
          </p:cNvSpPr>
          <p:nvPr>
            <p:ph type="dt" sz="half" idx="2"/>
          </p:nvPr>
        </p:nvSpPr>
        <p:spPr>
          <a:xfrm>
            <a:off x="982436" y="6544190"/>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12/22/2022</a:t>
            </a:r>
          </a:p>
        </p:txBody>
      </p:sp>
      <p:sp>
        <p:nvSpPr>
          <p:cNvPr id="13" name="Slide Number Placeholder 5"/>
          <p:cNvSpPr>
            <a:spLocks noGrp="1"/>
          </p:cNvSpPr>
          <p:nvPr>
            <p:ph type="sldNum" sz="quarter" idx="4"/>
          </p:nvPr>
        </p:nvSpPr>
        <p:spPr>
          <a:xfrm>
            <a:off x="304801" y="654820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15" name="Footer Placeholder 2">
            <a:extLst>
              <a:ext uri="{FF2B5EF4-FFF2-40B4-BE49-F238E27FC236}">
                <a16:creationId xmlns:a16="http://schemas.microsoft.com/office/drawing/2014/main" id="{E5F9652E-0045-4B51-A24C-BDFA0BB3B2FC}"/>
              </a:ext>
            </a:extLst>
          </p:cNvPr>
          <p:cNvSpPr>
            <a:spLocks noGrp="1"/>
          </p:cNvSpPr>
          <p:nvPr>
            <p:ph type="ftr" sz="quarter" idx="11"/>
          </p:nvPr>
        </p:nvSpPr>
        <p:spPr>
          <a:xfrm>
            <a:off x="2051914" y="6545704"/>
            <a:ext cx="8347199" cy="242873"/>
          </a:xfrm>
        </p:spPr>
        <p:txBody>
          <a:bodyPr/>
          <a:lstStyle/>
          <a:p>
            <a:pPr>
              <a:defRPr/>
            </a:pPr>
            <a:r>
              <a:rPr lang="en-US" b="1"/>
              <a:t>ALL Partners Coordination Meeting: FNAL Update</a:t>
            </a:r>
          </a:p>
        </p:txBody>
      </p:sp>
    </p:spTree>
    <p:extLst>
      <p:ext uri="{BB962C8B-B14F-4D97-AF65-F5344CB8AC3E}">
        <p14:creationId xmlns:p14="http://schemas.microsoft.com/office/powerpoint/2010/main" val="878388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958851"/>
            <a:ext cx="4037192" cy="5022676"/>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8" name="Content Placeholder 2"/>
          <p:cNvSpPr>
            <a:spLocks noGrp="1"/>
          </p:cNvSpPr>
          <p:nvPr>
            <p:ph sz="half" idx="15"/>
          </p:nvPr>
        </p:nvSpPr>
        <p:spPr>
          <a:xfrm>
            <a:off x="4723621" y="958852"/>
            <a:ext cx="7130140" cy="5022675"/>
          </a:xfrm>
          <a:prstGeom prst="rect">
            <a:avLst/>
          </a:prstGeom>
        </p:spPr>
        <p:txBody>
          <a:bodyPr lIns="0" tIns="0" rIns="0" bIns="0"/>
          <a:lstStyle>
            <a:lvl1pPr marL="306910" indent="-306910">
              <a:defRPr sz="2400">
                <a:solidFill>
                  <a:srgbClr val="505050"/>
                </a:solidFill>
              </a:defRPr>
            </a:lvl1pPr>
            <a:lvl2pPr marL="685783"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6"/>
          </p:nvPr>
        </p:nvSpPr>
        <p:spPr>
          <a:xfrm>
            <a:off x="982436" y="6544190"/>
            <a:ext cx="900491" cy="241300"/>
          </a:xfrm>
          <a:prstGeom prst="rect">
            <a:avLst/>
          </a:prstGeom>
        </p:spPr>
        <p:txBody>
          <a:bodyPr/>
          <a:lstStyle>
            <a:lvl1pPr>
              <a:defRPr sz="1200" smtClean="0"/>
            </a:lvl1pPr>
          </a:lstStyle>
          <a:p>
            <a:pPr>
              <a:defRPr/>
            </a:pPr>
            <a:r>
              <a:rPr lang="en-US"/>
              <a:t>12/22/2022</a:t>
            </a:r>
          </a:p>
        </p:txBody>
      </p:sp>
      <p:sp>
        <p:nvSpPr>
          <p:cNvPr id="7" name="Slide Number Placeholder 5"/>
          <p:cNvSpPr>
            <a:spLocks noGrp="1"/>
          </p:cNvSpPr>
          <p:nvPr>
            <p:ph type="sldNum" sz="quarter" idx="18"/>
          </p:nvPr>
        </p:nvSpPr>
        <p:spPr>
          <a:xfrm>
            <a:off x="304800" y="6548205"/>
            <a:ext cx="552451" cy="237285"/>
          </a:xfrm>
          <a:prstGeom prst="rect">
            <a:avLst/>
          </a:prstGeom>
        </p:spPr>
        <p:txBody>
          <a:bodyPr/>
          <a:lstStyle>
            <a:lvl1pPr>
              <a:defRPr sz="1200" smtClean="0"/>
            </a:lvl1pPr>
          </a:lstStyle>
          <a:p>
            <a:pPr>
              <a:defRPr/>
            </a:pPr>
            <a:fld id="{979A04A2-726F-2143-A443-7788AF27176E}" type="slidenum">
              <a:rPr lang="en-US" smtClean="0"/>
              <a:pPr>
                <a:defRPr/>
              </a:pPr>
              <a:t>‹#›</a:t>
            </a:fld>
            <a:endParaRPr lang="en-US"/>
          </a:p>
        </p:txBody>
      </p:sp>
      <p:sp>
        <p:nvSpPr>
          <p:cNvPr id="12" name="Title 1"/>
          <p:cNvSpPr>
            <a:spLocks noGrp="1"/>
          </p:cNvSpPr>
          <p:nvPr>
            <p:ph type="title"/>
          </p:nvPr>
        </p:nvSpPr>
        <p:spPr>
          <a:xfrm>
            <a:off x="304800" y="254027"/>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9" name="Footer Placeholder 2">
            <a:extLst>
              <a:ext uri="{FF2B5EF4-FFF2-40B4-BE49-F238E27FC236}">
                <a16:creationId xmlns:a16="http://schemas.microsoft.com/office/drawing/2014/main" id="{9BB7ACA4-80DC-41DD-B0E8-371B4DD0BAD1}"/>
              </a:ext>
            </a:extLst>
          </p:cNvPr>
          <p:cNvSpPr>
            <a:spLocks noGrp="1"/>
          </p:cNvSpPr>
          <p:nvPr>
            <p:ph type="ftr" sz="quarter" idx="11"/>
          </p:nvPr>
        </p:nvSpPr>
        <p:spPr>
          <a:xfrm>
            <a:off x="2051914" y="6545704"/>
            <a:ext cx="8347199" cy="242873"/>
          </a:xfrm>
        </p:spPr>
        <p:txBody>
          <a:bodyPr/>
          <a:lstStyle/>
          <a:p>
            <a:pPr>
              <a:defRPr/>
            </a:pPr>
            <a:r>
              <a:rPr lang="en-US" b="1"/>
              <a:t>ALL Partners Coordination Meeting: FNAL Update</a:t>
            </a:r>
          </a:p>
        </p:txBody>
      </p:sp>
    </p:spTree>
    <p:extLst>
      <p:ext uri="{BB962C8B-B14F-4D97-AF65-F5344CB8AC3E}">
        <p14:creationId xmlns:p14="http://schemas.microsoft.com/office/powerpoint/2010/main" val="3159359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98764" y="971552"/>
            <a:ext cx="11582400" cy="3726717"/>
          </a:xfrm>
          <a:prstGeom prst="rect">
            <a:avLst/>
          </a:prstGeom>
        </p:spPr>
        <p:txBody>
          <a:bodyPr lIns="0" tIns="0" rIns="0" bIns="0" rtlCol="0">
            <a:normAutofit/>
          </a:bodyPr>
          <a:lstStyle>
            <a:lvl1pPr marL="0" indent="0">
              <a:buNone/>
              <a:defRPr sz="1733">
                <a:solidFill>
                  <a:srgbClr val="505050"/>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10" name="Text Placeholder 3"/>
          <p:cNvSpPr>
            <a:spLocks noGrp="1"/>
          </p:cNvSpPr>
          <p:nvPr>
            <p:ph type="body" sz="half" idx="2"/>
          </p:nvPr>
        </p:nvSpPr>
        <p:spPr>
          <a:xfrm>
            <a:off x="298764" y="4943005"/>
            <a:ext cx="11582400" cy="1091259"/>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Date Placeholder 3"/>
          <p:cNvSpPr>
            <a:spLocks noGrp="1"/>
          </p:cNvSpPr>
          <p:nvPr>
            <p:ph type="dt" sz="half" idx="14"/>
          </p:nvPr>
        </p:nvSpPr>
        <p:spPr>
          <a:xfrm>
            <a:off x="982436" y="6547277"/>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12/22/2022</a:t>
            </a:r>
          </a:p>
        </p:txBody>
      </p:sp>
      <p:sp>
        <p:nvSpPr>
          <p:cNvPr id="11" name="Slide Number Placeholder 5"/>
          <p:cNvSpPr>
            <a:spLocks noGrp="1"/>
          </p:cNvSpPr>
          <p:nvPr>
            <p:ph type="sldNum" sz="quarter" idx="4"/>
          </p:nvPr>
        </p:nvSpPr>
        <p:spPr>
          <a:xfrm>
            <a:off x="304800" y="6548497"/>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2"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13" name="Footer Placeholder 2">
            <a:extLst>
              <a:ext uri="{FF2B5EF4-FFF2-40B4-BE49-F238E27FC236}">
                <a16:creationId xmlns:a16="http://schemas.microsoft.com/office/drawing/2014/main" id="{7E161075-3224-4010-ABDA-A5185F35D1DE}"/>
              </a:ext>
            </a:extLst>
          </p:cNvPr>
          <p:cNvSpPr>
            <a:spLocks noGrp="1"/>
          </p:cNvSpPr>
          <p:nvPr>
            <p:ph type="ftr" sz="quarter" idx="11"/>
          </p:nvPr>
        </p:nvSpPr>
        <p:spPr>
          <a:xfrm>
            <a:off x="2051914" y="6545704"/>
            <a:ext cx="8347199" cy="242873"/>
          </a:xfrm>
        </p:spPr>
        <p:txBody>
          <a:bodyPr/>
          <a:lstStyle/>
          <a:p>
            <a:pPr>
              <a:defRPr/>
            </a:pPr>
            <a:r>
              <a:rPr lang="en-US" b="1"/>
              <a:t>ALL Partners Coordination Meeting: FNAL Update</a:t>
            </a:r>
          </a:p>
        </p:txBody>
      </p:sp>
    </p:spTree>
    <p:extLst>
      <p:ext uri="{BB962C8B-B14F-4D97-AF65-F5344CB8AC3E}">
        <p14:creationId xmlns:p14="http://schemas.microsoft.com/office/powerpoint/2010/main" val="2560727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2436" y="6547277"/>
            <a:ext cx="900491" cy="241300"/>
          </a:xfrm>
          <a:prstGeom prst="rect">
            <a:avLst/>
          </a:prstGeom>
        </p:spPr>
        <p:txBody>
          <a:bodyPr/>
          <a:lstStyle>
            <a:lvl1pPr>
              <a:defRPr sz="1200"/>
            </a:lvl1pPr>
          </a:lstStyle>
          <a:p>
            <a:pPr>
              <a:defRPr/>
            </a:pPr>
            <a:r>
              <a:rPr lang="en-US"/>
              <a:t>12/22/2022</a:t>
            </a:r>
          </a:p>
        </p:txBody>
      </p:sp>
      <p:sp>
        <p:nvSpPr>
          <p:cNvPr id="5" name="Slide Number Placeholder 4"/>
          <p:cNvSpPr>
            <a:spLocks noGrp="1"/>
          </p:cNvSpPr>
          <p:nvPr>
            <p:ph type="sldNum" sz="quarter" idx="12"/>
          </p:nvPr>
        </p:nvSpPr>
        <p:spPr>
          <a:xfrm>
            <a:off x="296333" y="6551292"/>
            <a:ext cx="552451" cy="237285"/>
          </a:xfrm>
          <a:prstGeom prst="rect">
            <a:avLst/>
          </a:prstGeom>
        </p:spPr>
        <p:txBody>
          <a:bodyPr/>
          <a:lstStyle>
            <a:lvl1pPr>
              <a:defRPr sz="1200"/>
            </a:lvl1pPr>
          </a:lstStyle>
          <a:p>
            <a:pPr>
              <a:defRPr/>
            </a:pPr>
            <a:fld id="{148C009B-CB69-E04A-B9B3-34B26D69E9CF}" type="slidenum">
              <a:rPr lang="en-US" smtClean="0"/>
              <a:pPr>
                <a:defRPr/>
              </a:pPr>
              <a:t>‹#›</a:t>
            </a:fld>
            <a:endParaRPr lang="en-US"/>
          </a:p>
        </p:txBody>
      </p:sp>
      <p:sp>
        <p:nvSpPr>
          <p:cNvPr id="7" name="Picture Placeholder 6"/>
          <p:cNvSpPr>
            <a:spLocks noGrp="1"/>
          </p:cNvSpPr>
          <p:nvPr>
            <p:ph type="pic" sz="quarter" idx="13"/>
          </p:nvPr>
        </p:nvSpPr>
        <p:spPr>
          <a:xfrm>
            <a:off x="296333" y="254001"/>
            <a:ext cx="11567584" cy="5802923"/>
          </a:xfrm>
          <a:prstGeom prst="rect">
            <a:avLst/>
          </a:prstGeom>
        </p:spPr>
        <p:txBody>
          <a:bodyPr vert="horz"/>
          <a:lstStyle>
            <a:lvl1pPr marL="306910" indent="-306910">
              <a:defRPr sz="1867">
                <a:solidFill>
                  <a:srgbClr val="505050"/>
                </a:solidFill>
              </a:defRPr>
            </a:lvl1pPr>
          </a:lstStyle>
          <a:p>
            <a:r>
              <a:rPr lang="en-US"/>
              <a:t>Click icon to add picture</a:t>
            </a:r>
          </a:p>
        </p:txBody>
      </p:sp>
      <p:sp>
        <p:nvSpPr>
          <p:cNvPr id="6" name="Footer Placeholder 2">
            <a:extLst>
              <a:ext uri="{FF2B5EF4-FFF2-40B4-BE49-F238E27FC236}">
                <a16:creationId xmlns:a16="http://schemas.microsoft.com/office/drawing/2014/main" id="{BA471088-6F95-4269-9C96-59C7FA66D839}"/>
              </a:ext>
            </a:extLst>
          </p:cNvPr>
          <p:cNvSpPr>
            <a:spLocks noGrp="1"/>
          </p:cNvSpPr>
          <p:nvPr>
            <p:ph type="ftr" sz="quarter" idx="11"/>
          </p:nvPr>
        </p:nvSpPr>
        <p:spPr>
          <a:xfrm>
            <a:off x="2051914" y="6545704"/>
            <a:ext cx="8347199" cy="242873"/>
          </a:xfrm>
        </p:spPr>
        <p:txBody>
          <a:bodyPr/>
          <a:lstStyle/>
          <a:p>
            <a:pPr>
              <a:defRPr/>
            </a:pPr>
            <a:r>
              <a:rPr lang="en-US" b="1"/>
              <a:t>ALL Partners Coordination Meeting: FNAL Update</a:t>
            </a:r>
          </a:p>
        </p:txBody>
      </p:sp>
    </p:spTree>
    <p:extLst>
      <p:ext uri="{BB962C8B-B14F-4D97-AF65-F5344CB8AC3E}">
        <p14:creationId xmlns:p14="http://schemas.microsoft.com/office/powerpoint/2010/main" val="8236301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2436" y="6547277"/>
            <a:ext cx="900491" cy="241300"/>
          </a:xfrm>
          <a:prstGeom prst="rect">
            <a:avLst/>
          </a:prstGeom>
        </p:spPr>
        <p:txBody>
          <a:bodyPr/>
          <a:lstStyle/>
          <a:p>
            <a:pPr>
              <a:defRPr/>
            </a:pPr>
            <a:r>
              <a:rPr lang="en-US"/>
              <a:t>12/22/2022</a:t>
            </a:r>
          </a:p>
        </p:txBody>
      </p:sp>
      <p:sp>
        <p:nvSpPr>
          <p:cNvPr id="5" name="Slide Number Placeholder 4"/>
          <p:cNvSpPr>
            <a:spLocks noGrp="1"/>
          </p:cNvSpPr>
          <p:nvPr>
            <p:ph type="sldNum" sz="quarter" idx="12"/>
          </p:nvPr>
        </p:nvSpPr>
        <p:spPr>
          <a:xfrm>
            <a:off x="304800" y="6545704"/>
            <a:ext cx="552451" cy="237285"/>
          </a:xfrm>
          <a:prstGeom prst="rect">
            <a:avLst/>
          </a:prstGeom>
        </p:spPr>
        <p:txBody>
          <a:bodyPr/>
          <a:lstStyle/>
          <a:p>
            <a:pPr>
              <a:defRPr/>
            </a:pPr>
            <a:fld id="{148C009B-CB69-E04A-B9B3-34B26D69E9CF}" type="slidenum">
              <a:rPr lang="en-US" smtClean="0"/>
              <a:pPr>
                <a:defRPr/>
              </a:pPr>
              <a:t>‹#›</a:t>
            </a:fld>
            <a:endParaRPr lang="en-US"/>
          </a:p>
        </p:txBody>
      </p:sp>
      <p:sp>
        <p:nvSpPr>
          <p:cNvPr id="11"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74259"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263923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500427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7379275"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973435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274259"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263923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500427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7379275"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973435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274259"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263923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500427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7379275"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973435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1" name="Footer Placeholder 2">
            <a:extLst>
              <a:ext uri="{FF2B5EF4-FFF2-40B4-BE49-F238E27FC236}">
                <a16:creationId xmlns:a16="http://schemas.microsoft.com/office/drawing/2014/main" id="{9E8766BF-8751-4DD6-9C06-35A200CCDE87}"/>
              </a:ext>
            </a:extLst>
          </p:cNvPr>
          <p:cNvSpPr>
            <a:spLocks noGrp="1"/>
          </p:cNvSpPr>
          <p:nvPr>
            <p:ph type="ftr" sz="quarter" idx="11"/>
          </p:nvPr>
        </p:nvSpPr>
        <p:spPr>
          <a:xfrm>
            <a:off x="2051914" y="6545704"/>
            <a:ext cx="8347199" cy="242873"/>
          </a:xfrm>
        </p:spPr>
        <p:txBody>
          <a:bodyPr/>
          <a:lstStyle/>
          <a:p>
            <a:pPr>
              <a:defRPr/>
            </a:pPr>
            <a:r>
              <a:rPr lang="en-US" b="1"/>
              <a:t>ALL Partners Coordination Meeting: FNAL Update</a:t>
            </a:r>
          </a:p>
        </p:txBody>
      </p:sp>
    </p:spTree>
    <p:extLst>
      <p:ext uri="{BB962C8B-B14F-4D97-AF65-F5344CB8AC3E}">
        <p14:creationId xmlns:p14="http://schemas.microsoft.com/office/powerpoint/2010/main" val="4131383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42B46-FAFD-B347-92A9-B52269707D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AB01F0-92FB-E547-8400-06EEEE3B16FD}"/>
              </a:ext>
            </a:extLst>
          </p:cNvPr>
          <p:cNvSpPr>
            <a:spLocks noGrp="1"/>
          </p:cNvSpPr>
          <p:nvPr>
            <p:ph type="dt" sz="half" idx="10"/>
          </p:nvPr>
        </p:nvSpPr>
        <p:spPr/>
        <p:txBody>
          <a:bodyPr/>
          <a:lstStyle/>
          <a:p>
            <a:r>
              <a:rPr lang="en-US"/>
              <a:t>12/22/2022</a:t>
            </a:r>
          </a:p>
        </p:txBody>
      </p:sp>
      <p:sp>
        <p:nvSpPr>
          <p:cNvPr id="4" name="Footer Placeholder 3">
            <a:extLst>
              <a:ext uri="{FF2B5EF4-FFF2-40B4-BE49-F238E27FC236}">
                <a16:creationId xmlns:a16="http://schemas.microsoft.com/office/drawing/2014/main" id="{63526C06-4869-0848-A411-13CAF2D720B8}"/>
              </a:ext>
            </a:extLst>
          </p:cNvPr>
          <p:cNvSpPr>
            <a:spLocks noGrp="1"/>
          </p:cNvSpPr>
          <p:nvPr>
            <p:ph type="ftr" sz="quarter" idx="11"/>
          </p:nvPr>
        </p:nvSpPr>
        <p:spPr/>
        <p:txBody>
          <a:bodyPr/>
          <a:lstStyle/>
          <a:p>
            <a:r>
              <a:rPr lang="en-US"/>
              <a:t>ALL Partners Coordination Meeting: FNAL Update</a:t>
            </a:r>
          </a:p>
        </p:txBody>
      </p:sp>
      <p:sp>
        <p:nvSpPr>
          <p:cNvPr id="5" name="Slide Number Placeholder 4">
            <a:extLst>
              <a:ext uri="{FF2B5EF4-FFF2-40B4-BE49-F238E27FC236}">
                <a16:creationId xmlns:a16="http://schemas.microsoft.com/office/drawing/2014/main" id="{3F396CF1-CD24-9D42-9B87-995FADFCE912}"/>
              </a:ext>
            </a:extLst>
          </p:cNvPr>
          <p:cNvSpPr>
            <a:spLocks noGrp="1"/>
          </p:cNvSpPr>
          <p:nvPr>
            <p:ph type="sldNum" sz="quarter" idx="12"/>
          </p:nvPr>
        </p:nvSpPr>
        <p:spPr/>
        <p:txBody>
          <a:bodyPr/>
          <a:lstStyle/>
          <a:p>
            <a:fld id="{7EF356A3-5149-EF46-9F37-E16422E818B7}" type="slidenum">
              <a:rPr lang="en-US" smtClean="0"/>
              <a:t>‹#›</a:t>
            </a:fld>
            <a:endParaRPr lang="en-US"/>
          </a:p>
        </p:txBody>
      </p:sp>
    </p:spTree>
    <p:extLst>
      <p:ext uri="{BB962C8B-B14F-4D97-AF65-F5344CB8AC3E}">
        <p14:creationId xmlns:p14="http://schemas.microsoft.com/office/powerpoint/2010/main" val="3568162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98766" y="361950"/>
            <a:ext cx="11601135" cy="4369743"/>
          </a:xfrm>
          <a:prstGeom prst="rect">
            <a:avLst/>
          </a:prstGeom>
        </p:spPr>
        <p:txBody>
          <a:bodyPr lIns="0" tIns="0" rIns="0" bIns="0" rtlCol="0">
            <a:normAutofit/>
          </a:bodyPr>
          <a:lstStyle>
            <a:lvl1pPr marL="0" indent="0">
              <a:buNone/>
              <a:defRPr sz="1600">
                <a:solidFill>
                  <a:srgbClr val="505050"/>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dirty="0"/>
              <a:t>Drag picture to placeholder or click icon to add</a:t>
            </a:r>
          </a:p>
        </p:txBody>
      </p:sp>
      <p:sp>
        <p:nvSpPr>
          <p:cNvPr id="10" name="Text Placeholder 3"/>
          <p:cNvSpPr>
            <a:spLocks noGrp="1"/>
          </p:cNvSpPr>
          <p:nvPr>
            <p:ph type="body" sz="half" idx="2"/>
          </p:nvPr>
        </p:nvSpPr>
        <p:spPr>
          <a:xfrm>
            <a:off x="298766" y="4943005"/>
            <a:ext cx="11601135" cy="1091259"/>
          </a:xfrm>
          <a:prstGeom prst="rect">
            <a:avLst/>
          </a:prstGeom>
        </p:spPr>
        <p:txBody>
          <a:bodyPr lIns="0" tIns="0" rIns="0" bIns="0"/>
          <a:lstStyle>
            <a:lvl1pPr marL="0" indent="0">
              <a:buNone/>
              <a:defRPr sz="2000">
                <a:solidFill>
                  <a:srgbClr val="505050"/>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Master text styles</a:t>
            </a:r>
          </a:p>
        </p:txBody>
      </p:sp>
      <p:sp>
        <p:nvSpPr>
          <p:cNvPr id="4" name="Date Placeholder 3"/>
          <p:cNvSpPr>
            <a:spLocks noGrp="1"/>
          </p:cNvSpPr>
          <p:nvPr>
            <p:ph type="dt" sz="half" idx="1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r>
              <a:rPr lang="en-US" altLang="en-US"/>
              <a:t>12/22/2022</a:t>
            </a:r>
          </a:p>
        </p:txBody>
      </p:sp>
      <p:sp>
        <p:nvSpPr>
          <p:cNvPr id="5" name="Footer Placeholder 4"/>
          <p:cNvSpPr>
            <a:spLocks noGrp="1"/>
          </p:cNvSpPr>
          <p:nvPr>
            <p:ph type="ftr" sz="quarter" idx="1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dirty="0" smtClean="0"/>
            </a:lvl1pPr>
          </a:lstStyle>
          <a:p>
            <a:pPr>
              <a:defRPr/>
            </a:pPr>
            <a:r>
              <a:rPr lang="en-US"/>
              <a:t>ALL Partners Coordination Meeting: FNAL Update</a:t>
            </a:r>
            <a:endParaRPr lang="en-US" b="1"/>
          </a:p>
        </p:txBody>
      </p:sp>
      <p:sp>
        <p:nvSpPr>
          <p:cNvPr id="6" name="Slide Number Placeholder 5"/>
          <p:cNvSpPr>
            <a:spLocks noGrp="1"/>
          </p:cNvSpPr>
          <p:nvPr>
            <p:ph type="sldNum" sz="quarter" idx="16"/>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C2BC038B-CA57-479E-BFA9-9E819877A5DF}" type="slidenum">
              <a:rPr lang="en-US" altLang="en-US"/>
              <a:pPr/>
              <a:t>‹#›</a:t>
            </a:fld>
            <a:endParaRPr lang="en-US" altLang="en-US"/>
          </a:p>
        </p:txBody>
      </p:sp>
    </p:spTree>
    <p:extLst>
      <p:ext uri="{BB962C8B-B14F-4D97-AF65-F5344CB8AC3E}">
        <p14:creationId xmlns:p14="http://schemas.microsoft.com/office/powerpoint/2010/main" val="4073521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lide-2-small">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1" y="1"/>
            <a:ext cx="12191595" cy="6857995"/>
          </a:xfrm>
          <a:prstGeom prst="rect">
            <a:avLst/>
          </a:prstGeom>
        </p:spPr>
      </p:pic>
      <p:sp>
        <p:nvSpPr>
          <p:cNvPr id="2" name="Titre 1"/>
          <p:cNvSpPr>
            <a:spLocks noGrp="1"/>
          </p:cNvSpPr>
          <p:nvPr>
            <p:ph type="title"/>
          </p:nvPr>
        </p:nvSpPr>
        <p:spPr>
          <a:xfrm>
            <a:off x="2591739" y="169118"/>
            <a:ext cx="6438063" cy="488983"/>
          </a:xfrm>
        </p:spPr>
        <p:txBody>
          <a:bodyPr>
            <a:normAutofit/>
          </a:bodyPr>
          <a:lstStyle>
            <a:lvl1pPr>
              <a:defRPr sz="2716" b="1">
                <a:solidFill>
                  <a:srgbClr val="00294B"/>
                </a:solidFill>
                <a:latin typeface="+mn-lt"/>
              </a:defRPr>
            </a:lvl1pPr>
          </a:lstStyle>
          <a:p>
            <a:r>
              <a:rPr lang="fr-FR" dirty="0"/>
              <a:t>Modifiez le style du titre</a:t>
            </a:r>
          </a:p>
        </p:txBody>
      </p:sp>
      <p:sp>
        <p:nvSpPr>
          <p:cNvPr id="7" name="Espace réservé de la date 6"/>
          <p:cNvSpPr>
            <a:spLocks noGrp="1"/>
          </p:cNvSpPr>
          <p:nvPr>
            <p:ph type="dt" sz="half" idx="10"/>
          </p:nvPr>
        </p:nvSpPr>
        <p:spPr>
          <a:xfrm>
            <a:off x="298067" y="6493269"/>
            <a:ext cx="2729259" cy="364731"/>
          </a:xfrm>
        </p:spPr>
        <p:txBody>
          <a:bodyPr/>
          <a:lstStyle>
            <a:lvl1pPr>
              <a:defRPr b="1">
                <a:solidFill>
                  <a:schemeClr val="bg1"/>
                </a:solidFill>
              </a:defRPr>
            </a:lvl1pPr>
          </a:lstStyle>
          <a:p>
            <a:r>
              <a:rPr lang="en-US"/>
              <a:t>12/22/2022</a:t>
            </a:r>
            <a:endParaRPr lang="fr-FR" dirty="0"/>
          </a:p>
        </p:txBody>
      </p:sp>
      <p:sp>
        <p:nvSpPr>
          <p:cNvPr id="8" name="Espace réservé du pied de page 7"/>
          <p:cNvSpPr>
            <a:spLocks noGrp="1"/>
          </p:cNvSpPr>
          <p:nvPr>
            <p:ph type="ftr" sz="quarter" idx="11"/>
          </p:nvPr>
        </p:nvSpPr>
        <p:spPr>
          <a:xfrm>
            <a:off x="3325189" y="6467913"/>
            <a:ext cx="5541624" cy="364731"/>
          </a:xfrm>
        </p:spPr>
        <p:txBody>
          <a:bodyPr/>
          <a:lstStyle>
            <a:lvl1pPr>
              <a:defRPr b="1">
                <a:solidFill>
                  <a:schemeClr val="bg1"/>
                </a:solidFill>
              </a:defRPr>
            </a:lvl1pPr>
          </a:lstStyle>
          <a:p>
            <a:r>
              <a:rPr lang="en-US"/>
              <a:t>ALL Partners Coordination Meeting: FNAL Update</a:t>
            </a:r>
            <a:endParaRPr lang="fr-FR" dirty="0"/>
          </a:p>
        </p:txBody>
      </p:sp>
      <p:sp>
        <p:nvSpPr>
          <p:cNvPr id="9" name="Espace réservé du numéro de diapositive 8"/>
          <p:cNvSpPr>
            <a:spLocks noGrp="1"/>
          </p:cNvSpPr>
          <p:nvPr>
            <p:ph type="sldNum" sz="quarter" idx="12"/>
          </p:nvPr>
        </p:nvSpPr>
        <p:spPr>
          <a:xfrm>
            <a:off x="9234345" y="6467913"/>
            <a:ext cx="2741673" cy="364731"/>
          </a:xfrm>
        </p:spPr>
        <p:txBody>
          <a:bodyPr/>
          <a:lstStyle>
            <a:lvl1pPr>
              <a:defRPr b="1">
                <a:solidFill>
                  <a:schemeClr val="bg1"/>
                </a:solidFill>
              </a:defRPr>
            </a:lvl1pPr>
          </a:lstStyle>
          <a:p>
            <a:fld id="{77E71596-5F9D-49C5-9701-16B3CA54319D}" type="slidenum">
              <a:rPr lang="fr-FR" smtClean="0"/>
              <a:pPr/>
              <a:t>‹#›</a:t>
            </a:fld>
            <a:endParaRPr lang="fr-FR" dirty="0"/>
          </a:p>
        </p:txBody>
      </p:sp>
    </p:spTree>
    <p:extLst>
      <p:ext uri="{BB962C8B-B14F-4D97-AF65-F5344CB8AC3E}">
        <p14:creationId xmlns:p14="http://schemas.microsoft.com/office/powerpoint/2010/main" val="1554192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5" y="971552"/>
            <a:ext cx="11563351" cy="5059363"/>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2" name="Date Placeholder 1">
            <a:extLst>
              <a:ext uri="{FF2B5EF4-FFF2-40B4-BE49-F238E27FC236}">
                <a16:creationId xmlns:a16="http://schemas.microsoft.com/office/drawing/2014/main" id="{3E4F00CD-44CB-48BB-BD23-6E74E41248A5}"/>
              </a:ext>
            </a:extLst>
          </p:cNvPr>
          <p:cNvSpPr>
            <a:spLocks noGrp="1"/>
          </p:cNvSpPr>
          <p:nvPr>
            <p:ph type="dt" sz="half" idx="10"/>
          </p:nvPr>
        </p:nvSpPr>
        <p:spPr/>
        <p:txBody>
          <a:bodyPr/>
          <a:lstStyle/>
          <a:p>
            <a:pPr>
              <a:defRPr/>
            </a:pPr>
            <a:r>
              <a:rPr lang="en-US"/>
              <a:t>12/22/2022</a:t>
            </a:r>
          </a:p>
        </p:txBody>
      </p:sp>
      <p:sp>
        <p:nvSpPr>
          <p:cNvPr id="3" name="Footer Placeholder 2">
            <a:extLst>
              <a:ext uri="{FF2B5EF4-FFF2-40B4-BE49-F238E27FC236}">
                <a16:creationId xmlns:a16="http://schemas.microsoft.com/office/drawing/2014/main" id="{46C78005-5077-434A-80CA-8C55A16B17D2}"/>
              </a:ext>
            </a:extLst>
          </p:cNvPr>
          <p:cNvSpPr>
            <a:spLocks noGrp="1"/>
          </p:cNvSpPr>
          <p:nvPr>
            <p:ph type="ftr" sz="quarter" idx="11"/>
          </p:nvPr>
        </p:nvSpPr>
        <p:spPr/>
        <p:txBody>
          <a:bodyPr/>
          <a:lstStyle/>
          <a:p>
            <a:pPr>
              <a:defRPr/>
            </a:pPr>
            <a:r>
              <a:rPr lang="en-US" b="1"/>
              <a:t>ALL Partners Coordination Meeting: FNAL Update</a:t>
            </a:r>
          </a:p>
        </p:txBody>
      </p:sp>
      <p:sp>
        <p:nvSpPr>
          <p:cNvPr id="4" name="Slide Number Placeholder 3">
            <a:extLst>
              <a:ext uri="{FF2B5EF4-FFF2-40B4-BE49-F238E27FC236}">
                <a16:creationId xmlns:a16="http://schemas.microsoft.com/office/drawing/2014/main" id="{8B6ED4E1-1604-44D5-A698-639A0CF55C99}"/>
              </a:ext>
            </a:extLst>
          </p:cNvPr>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629416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304801" y="971551"/>
            <a:ext cx="5608320"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5"/>
          </p:nvPr>
        </p:nvSpPr>
        <p:spPr>
          <a:xfrm>
            <a:off x="6256607" y="971551"/>
            <a:ext cx="5620511"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6"/>
          </p:nvPr>
        </p:nvSpPr>
        <p:spPr>
          <a:xfrm>
            <a:off x="305820" y="4765103"/>
            <a:ext cx="5607301"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0" name="Text Placeholder 3"/>
          <p:cNvSpPr>
            <a:spLocks noGrp="1"/>
          </p:cNvSpPr>
          <p:nvPr>
            <p:ph type="body" sz="half" idx="19"/>
          </p:nvPr>
        </p:nvSpPr>
        <p:spPr>
          <a:xfrm>
            <a:off x="6256603" y="4765103"/>
            <a:ext cx="5608319"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1"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12/22/2022</a:t>
            </a:r>
          </a:p>
        </p:txBody>
      </p:sp>
      <p:sp>
        <p:nvSpPr>
          <p:cNvPr id="13"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15" name="Footer Placeholder 2">
            <a:extLst>
              <a:ext uri="{FF2B5EF4-FFF2-40B4-BE49-F238E27FC236}">
                <a16:creationId xmlns:a16="http://schemas.microsoft.com/office/drawing/2014/main" id="{E5F9652E-0045-4B51-A24C-BDFA0BB3B2FC}"/>
              </a:ext>
            </a:extLst>
          </p:cNvPr>
          <p:cNvSpPr>
            <a:spLocks noGrp="1"/>
          </p:cNvSpPr>
          <p:nvPr>
            <p:ph type="ftr" sz="quarter" idx="11"/>
          </p:nvPr>
        </p:nvSpPr>
        <p:spPr>
          <a:xfrm>
            <a:off x="2051914" y="6545704"/>
            <a:ext cx="8347199" cy="242873"/>
          </a:xfrm>
        </p:spPr>
        <p:txBody>
          <a:bodyPr/>
          <a:lstStyle/>
          <a:p>
            <a:pPr>
              <a:defRPr/>
            </a:pPr>
            <a:r>
              <a:rPr lang="en-US" b="1"/>
              <a:t>ALL Partners Coordination Meeting: FNAL Update</a:t>
            </a:r>
          </a:p>
        </p:txBody>
      </p:sp>
    </p:spTree>
    <p:extLst>
      <p:ext uri="{BB962C8B-B14F-4D97-AF65-F5344CB8AC3E}">
        <p14:creationId xmlns:p14="http://schemas.microsoft.com/office/powerpoint/2010/main" val="143844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958851"/>
            <a:ext cx="4037192" cy="5022676"/>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8" name="Content Placeholder 2"/>
          <p:cNvSpPr>
            <a:spLocks noGrp="1"/>
          </p:cNvSpPr>
          <p:nvPr>
            <p:ph sz="half" idx="15"/>
          </p:nvPr>
        </p:nvSpPr>
        <p:spPr>
          <a:xfrm>
            <a:off x="4723621" y="958852"/>
            <a:ext cx="7130140" cy="5022675"/>
          </a:xfrm>
          <a:prstGeom prst="rect">
            <a:avLst/>
          </a:prstGeom>
        </p:spPr>
        <p:txBody>
          <a:bodyPr lIns="0" tIns="0" rIns="0" bIns="0"/>
          <a:lstStyle>
            <a:lvl1pPr marL="306910" indent="-306910">
              <a:defRPr sz="2400">
                <a:solidFill>
                  <a:srgbClr val="505050"/>
                </a:solidFill>
              </a:defRPr>
            </a:lvl1pPr>
            <a:lvl2pPr marL="685783"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6"/>
          </p:nvPr>
        </p:nvSpPr>
        <p:spPr>
          <a:xfrm>
            <a:off x="982436" y="6504215"/>
            <a:ext cx="900491" cy="241300"/>
          </a:xfrm>
        </p:spPr>
        <p:txBody>
          <a:bodyPr/>
          <a:lstStyle>
            <a:lvl1pPr>
              <a:defRPr sz="1200" smtClean="0"/>
            </a:lvl1pPr>
          </a:lstStyle>
          <a:p>
            <a:pPr>
              <a:defRPr/>
            </a:pPr>
            <a:r>
              <a:rPr lang="en-US"/>
              <a:t>12/22/2022</a:t>
            </a:r>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smtClean="0"/>
              <a:pPr>
                <a:defRPr/>
              </a:pPr>
              <a:t>‹#›</a:t>
            </a:fld>
            <a:endParaRPr lang="en-US"/>
          </a:p>
        </p:txBody>
      </p:sp>
      <p:sp>
        <p:nvSpPr>
          <p:cNvPr id="12" name="Title 1"/>
          <p:cNvSpPr>
            <a:spLocks noGrp="1"/>
          </p:cNvSpPr>
          <p:nvPr>
            <p:ph type="title"/>
          </p:nvPr>
        </p:nvSpPr>
        <p:spPr>
          <a:xfrm>
            <a:off x="304800" y="254027"/>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9" name="Footer Placeholder 2">
            <a:extLst>
              <a:ext uri="{FF2B5EF4-FFF2-40B4-BE49-F238E27FC236}">
                <a16:creationId xmlns:a16="http://schemas.microsoft.com/office/drawing/2014/main" id="{9BB7ACA4-80DC-41DD-B0E8-371B4DD0BAD1}"/>
              </a:ext>
            </a:extLst>
          </p:cNvPr>
          <p:cNvSpPr>
            <a:spLocks noGrp="1"/>
          </p:cNvSpPr>
          <p:nvPr>
            <p:ph type="ftr" sz="quarter" idx="11"/>
          </p:nvPr>
        </p:nvSpPr>
        <p:spPr>
          <a:xfrm>
            <a:off x="2051914" y="6545704"/>
            <a:ext cx="8347199" cy="242873"/>
          </a:xfrm>
        </p:spPr>
        <p:txBody>
          <a:bodyPr/>
          <a:lstStyle/>
          <a:p>
            <a:pPr>
              <a:defRPr/>
            </a:pPr>
            <a:r>
              <a:rPr lang="en-US" b="1"/>
              <a:t>ALL Partners Coordination Meeting: FNAL Update</a:t>
            </a:r>
          </a:p>
        </p:txBody>
      </p:sp>
    </p:spTree>
    <p:extLst>
      <p:ext uri="{BB962C8B-B14F-4D97-AF65-F5344CB8AC3E}">
        <p14:creationId xmlns:p14="http://schemas.microsoft.com/office/powerpoint/2010/main" val="2859454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98764" y="971552"/>
            <a:ext cx="11582400" cy="3726717"/>
          </a:xfrm>
          <a:prstGeom prst="rect">
            <a:avLst/>
          </a:prstGeom>
        </p:spPr>
        <p:txBody>
          <a:bodyPr lIns="0" tIns="0" rIns="0" bIns="0" rtlCol="0">
            <a:normAutofit/>
          </a:bodyPr>
          <a:lstStyle>
            <a:lvl1pPr marL="0" indent="0">
              <a:buNone/>
              <a:defRPr sz="1733">
                <a:solidFill>
                  <a:srgbClr val="505050"/>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10" name="Text Placeholder 3"/>
          <p:cNvSpPr>
            <a:spLocks noGrp="1"/>
          </p:cNvSpPr>
          <p:nvPr>
            <p:ph type="body" sz="half" idx="2"/>
          </p:nvPr>
        </p:nvSpPr>
        <p:spPr>
          <a:xfrm>
            <a:off x="298764" y="4943005"/>
            <a:ext cx="11582400" cy="1091259"/>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Date Placeholder 3"/>
          <p:cNvSpPr>
            <a:spLocks noGrp="1"/>
          </p:cNvSpPr>
          <p:nvPr>
            <p:ph type="dt" sz="half" idx="14"/>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12/22/2022</a:t>
            </a:r>
          </a:p>
        </p:txBody>
      </p:sp>
      <p:sp>
        <p:nvSpPr>
          <p:cNvPr id="11"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2"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13" name="Footer Placeholder 2">
            <a:extLst>
              <a:ext uri="{FF2B5EF4-FFF2-40B4-BE49-F238E27FC236}">
                <a16:creationId xmlns:a16="http://schemas.microsoft.com/office/drawing/2014/main" id="{7E161075-3224-4010-ABDA-A5185F35D1DE}"/>
              </a:ext>
            </a:extLst>
          </p:cNvPr>
          <p:cNvSpPr>
            <a:spLocks noGrp="1"/>
          </p:cNvSpPr>
          <p:nvPr>
            <p:ph type="ftr" sz="quarter" idx="11"/>
          </p:nvPr>
        </p:nvSpPr>
        <p:spPr>
          <a:xfrm>
            <a:off x="2051914" y="6545704"/>
            <a:ext cx="8347199" cy="242873"/>
          </a:xfrm>
        </p:spPr>
        <p:txBody>
          <a:bodyPr/>
          <a:lstStyle/>
          <a:p>
            <a:pPr>
              <a:defRPr/>
            </a:pPr>
            <a:r>
              <a:rPr lang="en-US" b="1"/>
              <a:t>ALL Partners Coordination Meeting: FNAL Update</a:t>
            </a:r>
          </a:p>
        </p:txBody>
      </p:sp>
    </p:spTree>
    <p:extLst>
      <p:ext uri="{BB962C8B-B14F-4D97-AF65-F5344CB8AC3E}">
        <p14:creationId xmlns:p14="http://schemas.microsoft.com/office/powerpoint/2010/main" val="2254400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2436" y="6504215"/>
            <a:ext cx="900491" cy="241300"/>
          </a:xfrm>
        </p:spPr>
        <p:txBody>
          <a:bodyPr/>
          <a:lstStyle>
            <a:lvl1pPr>
              <a:defRPr sz="1200"/>
            </a:lvl1pPr>
          </a:lstStyle>
          <a:p>
            <a:pPr>
              <a:defRPr/>
            </a:pPr>
            <a:r>
              <a:rPr lang="en-US"/>
              <a:t>12/22/2022</a:t>
            </a:r>
          </a:p>
        </p:txBody>
      </p:sp>
      <p:sp>
        <p:nvSpPr>
          <p:cNvPr id="5" name="Slide Number Placeholder 4"/>
          <p:cNvSpPr>
            <a:spLocks noGrp="1"/>
          </p:cNvSpPr>
          <p:nvPr>
            <p:ph type="sldNum" sz="quarter" idx="12"/>
          </p:nvPr>
        </p:nvSpPr>
        <p:spPr/>
        <p:txBody>
          <a:bodyPr/>
          <a:lstStyle>
            <a:lvl1pPr>
              <a:defRPr sz="1200"/>
            </a:lvl1pPr>
          </a:lstStyle>
          <a:p>
            <a:pPr>
              <a:defRPr/>
            </a:pPr>
            <a:fld id="{148C009B-CB69-E04A-B9B3-34B26D69E9CF}" type="slidenum">
              <a:rPr lang="en-US" smtClean="0"/>
              <a:pPr>
                <a:defRPr/>
              </a:pPr>
              <a:t>‹#›</a:t>
            </a:fld>
            <a:endParaRPr lang="en-US"/>
          </a:p>
        </p:txBody>
      </p:sp>
      <p:sp>
        <p:nvSpPr>
          <p:cNvPr id="7" name="Picture Placeholder 6"/>
          <p:cNvSpPr>
            <a:spLocks noGrp="1"/>
          </p:cNvSpPr>
          <p:nvPr>
            <p:ph type="pic" sz="quarter" idx="13"/>
          </p:nvPr>
        </p:nvSpPr>
        <p:spPr>
          <a:xfrm>
            <a:off x="296333" y="254001"/>
            <a:ext cx="11567584" cy="5802923"/>
          </a:xfrm>
          <a:prstGeom prst="rect">
            <a:avLst/>
          </a:prstGeom>
        </p:spPr>
        <p:txBody>
          <a:bodyPr vert="horz"/>
          <a:lstStyle>
            <a:lvl1pPr marL="306910" indent="-306910">
              <a:defRPr sz="1867">
                <a:solidFill>
                  <a:srgbClr val="505050"/>
                </a:solidFill>
              </a:defRPr>
            </a:lvl1pPr>
          </a:lstStyle>
          <a:p>
            <a:r>
              <a:rPr lang="en-US"/>
              <a:t>Click icon to add picture</a:t>
            </a:r>
          </a:p>
        </p:txBody>
      </p:sp>
      <p:sp>
        <p:nvSpPr>
          <p:cNvPr id="6" name="Footer Placeholder 2">
            <a:extLst>
              <a:ext uri="{FF2B5EF4-FFF2-40B4-BE49-F238E27FC236}">
                <a16:creationId xmlns:a16="http://schemas.microsoft.com/office/drawing/2014/main" id="{BA471088-6F95-4269-9C96-59C7FA66D839}"/>
              </a:ext>
            </a:extLst>
          </p:cNvPr>
          <p:cNvSpPr>
            <a:spLocks noGrp="1"/>
          </p:cNvSpPr>
          <p:nvPr>
            <p:ph type="ftr" sz="quarter" idx="11"/>
          </p:nvPr>
        </p:nvSpPr>
        <p:spPr>
          <a:xfrm>
            <a:off x="2051914" y="6545704"/>
            <a:ext cx="8347199" cy="242873"/>
          </a:xfrm>
        </p:spPr>
        <p:txBody>
          <a:bodyPr/>
          <a:lstStyle/>
          <a:p>
            <a:pPr>
              <a:defRPr/>
            </a:pPr>
            <a:r>
              <a:rPr lang="en-US" b="1"/>
              <a:t>ALL Partners Coordination Meeting: FNAL Update</a:t>
            </a:r>
          </a:p>
        </p:txBody>
      </p:sp>
    </p:spTree>
    <p:extLst>
      <p:ext uri="{BB962C8B-B14F-4D97-AF65-F5344CB8AC3E}">
        <p14:creationId xmlns:p14="http://schemas.microsoft.com/office/powerpoint/2010/main" val="1653742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12/22/2022</a:t>
            </a:r>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
        <p:nvSpPr>
          <p:cNvPr id="11"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74259"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263923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500427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7379275"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973435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274259"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263923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500427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7379275"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973435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274259"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263923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500427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7379275"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973435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p>
        </p:txBody>
      </p:sp>
      <p:sp>
        <p:nvSpPr>
          <p:cNvPr id="21" name="Footer Placeholder 2">
            <a:extLst>
              <a:ext uri="{FF2B5EF4-FFF2-40B4-BE49-F238E27FC236}">
                <a16:creationId xmlns:a16="http://schemas.microsoft.com/office/drawing/2014/main" id="{9E8766BF-8751-4DD6-9C06-35A200CCDE87}"/>
              </a:ext>
            </a:extLst>
          </p:cNvPr>
          <p:cNvSpPr>
            <a:spLocks noGrp="1"/>
          </p:cNvSpPr>
          <p:nvPr>
            <p:ph type="ftr" sz="quarter" idx="11"/>
          </p:nvPr>
        </p:nvSpPr>
        <p:spPr>
          <a:xfrm>
            <a:off x="2051914" y="6545704"/>
            <a:ext cx="8347199" cy="242873"/>
          </a:xfrm>
        </p:spPr>
        <p:txBody>
          <a:bodyPr/>
          <a:lstStyle/>
          <a:p>
            <a:pPr>
              <a:defRPr/>
            </a:pPr>
            <a:r>
              <a:rPr lang="en-US" b="1"/>
              <a:t>ALL Partners Coordination Meeting: FNAL Update</a:t>
            </a:r>
          </a:p>
        </p:txBody>
      </p:sp>
    </p:spTree>
    <p:extLst>
      <p:ext uri="{BB962C8B-B14F-4D97-AF65-F5344CB8AC3E}">
        <p14:creationId xmlns:p14="http://schemas.microsoft.com/office/powerpoint/2010/main" val="716123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8107060"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1" y="-1"/>
            <a:ext cx="12192001"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pic>
        <p:nvPicPr>
          <p:cNvPr id="3" name="Picture 2" descr="A view of a city&#10;&#10;Description automatically generated">
            <a:extLst>
              <a:ext uri="{FF2B5EF4-FFF2-40B4-BE49-F238E27FC236}">
                <a16:creationId xmlns:a16="http://schemas.microsoft.com/office/drawing/2014/main" id="{E19ACA47-E1C9-D14E-A205-8CB25298F11F}"/>
              </a:ext>
            </a:extLst>
          </p:cNvPr>
          <p:cNvPicPr>
            <a:picLocks noChangeAspect="1"/>
          </p:cNvPicPr>
          <p:nvPr userDrawn="1"/>
        </p:nvPicPr>
        <p:blipFill rotWithShape="1">
          <a:blip r:embed="rId2"/>
          <a:srcRect t="45171" b="18952"/>
          <a:stretch/>
        </p:blipFill>
        <p:spPr>
          <a:xfrm>
            <a:off x="-1" y="896935"/>
            <a:ext cx="12192001" cy="3336828"/>
          </a:xfrm>
          <a:prstGeom prst="rect">
            <a:avLst/>
          </a:prstGeom>
        </p:spPr>
      </p:pic>
      <p:sp>
        <p:nvSpPr>
          <p:cNvPr id="9" name="Text Placeholder 24"/>
          <p:cNvSpPr>
            <a:spLocks noGrp="1"/>
          </p:cNvSpPr>
          <p:nvPr>
            <p:ph type="body" sz="quarter" idx="11"/>
          </p:nvPr>
        </p:nvSpPr>
        <p:spPr>
          <a:xfrm>
            <a:off x="455899" y="4316829"/>
            <a:ext cx="8107061"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23681" y="249845"/>
            <a:ext cx="12014381" cy="310883"/>
          </a:xfrm>
          <a:prstGeom prst="rect">
            <a:avLst/>
          </a:prstGeom>
        </p:spPr>
      </p:pic>
      <p:sp>
        <p:nvSpPr>
          <p:cNvPr id="12" name="TextBox 11">
            <a:extLst>
              <a:ext uri="{FF2B5EF4-FFF2-40B4-BE49-F238E27FC236}">
                <a16:creationId xmlns:a16="http://schemas.microsoft.com/office/drawing/2014/main" id="{3AB522AF-9EFE-4D25-8693-FAF51B05263F}"/>
              </a:ext>
            </a:extLst>
          </p:cNvPr>
          <p:cNvSpPr txBox="1"/>
          <p:nvPr userDrawn="1"/>
        </p:nvSpPr>
        <p:spPr>
          <a:xfrm>
            <a:off x="8562963" y="4817049"/>
            <a:ext cx="3427737" cy="1723549"/>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600">
                <a:latin typeface="Helvetica"/>
                <a:cs typeface="Helvetica"/>
              </a:rPr>
              <a:t>A Partnership of: </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US/DOE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India/DAE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Italy/INFN</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UK/UKRI-STFC</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France/CEA, CNRS/IN2P3</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Poland/WUST </a:t>
            </a:r>
            <a:endParaRPr lang="en-US" sz="1600" kern="1200" baseline="0">
              <a:solidFill>
                <a:schemeClr val="tx1"/>
              </a:solidFill>
              <a:latin typeface="Helvetica"/>
              <a:cs typeface="Helvetica"/>
            </a:endParaRPr>
          </a:p>
        </p:txBody>
      </p:sp>
      <p:pic>
        <p:nvPicPr>
          <p:cNvPr id="19" name="Picture 18">
            <a:extLst>
              <a:ext uri="{FF2B5EF4-FFF2-40B4-BE49-F238E27FC236}">
                <a16:creationId xmlns:a16="http://schemas.microsoft.com/office/drawing/2014/main" id="{D84BD724-1E80-4878-9472-027E28C6A7C2}"/>
              </a:ext>
            </a:extLst>
          </p:cNvPr>
          <p:cNvPicPr>
            <a:picLocks/>
          </p:cNvPicPr>
          <p:nvPr userDrawn="1"/>
        </p:nvPicPr>
        <p:blipFill>
          <a:blip r:embed="rId4"/>
          <a:stretch>
            <a:fillRect/>
          </a:stretch>
        </p:blipFill>
        <p:spPr>
          <a:xfrm>
            <a:off x="11340220" y="6275566"/>
            <a:ext cx="338328" cy="210312"/>
          </a:xfrm>
          <a:prstGeom prst="rect">
            <a:avLst/>
          </a:prstGeom>
          <a:effectLst>
            <a:outerShdw blurRad="50800" dist="25400" dir="2700000" algn="tl" rotWithShape="0">
              <a:prstClr val="black">
                <a:alpha val="40000"/>
              </a:prstClr>
            </a:outerShdw>
          </a:effectLst>
        </p:spPr>
      </p:pic>
      <p:sp>
        <p:nvSpPr>
          <p:cNvPr id="20" name="Rectangle 19">
            <a:extLst>
              <a:ext uri="{FF2B5EF4-FFF2-40B4-BE49-F238E27FC236}">
                <a16:creationId xmlns:a16="http://schemas.microsoft.com/office/drawing/2014/main" id="{8872EFF9-AFDE-445C-A3D7-86893885A566}"/>
              </a:ext>
            </a:extLst>
          </p:cNvPr>
          <p:cNvSpPr/>
          <p:nvPr userDrawn="1"/>
        </p:nvSpPr>
        <p:spPr>
          <a:xfrm>
            <a:off x="11334367" y="5522386"/>
            <a:ext cx="320040" cy="210312"/>
          </a:xfrm>
          <a:prstGeom prst="rect">
            <a:avLst/>
          </a:prstGeom>
          <a:blipFill>
            <a:blip r:embed="rId5">
              <a:extLst>
                <a:ext uri="{96DAC541-7B7A-43D3-8B79-37D633B846F1}">
                  <asvg:svgBlip xmlns:asvg="http://schemas.microsoft.com/office/drawing/2016/SVG/main" r:embed="rId6"/>
                </a:ext>
              </a:extLst>
            </a:blip>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DA44023-1640-4E23-9B6C-B21D51AC203C}"/>
              </a:ext>
            </a:extLst>
          </p:cNvPr>
          <p:cNvSpPr/>
          <p:nvPr userDrawn="1"/>
        </p:nvSpPr>
        <p:spPr>
          <a:xfrm>
            <a:off x="11334365" y="5263975"/>
            <a:ext cx="320040" cy="210312"/>
          </a:xfrm>
          <a:prstGeom prst="rect">
            <a:avLst/>
          </a:prstGeom>
          <a:blipFill>
            <a:blip r:embed="rId7" cstate="screen">
              <a:extLst>
                <a:ext uri="{28A0092B-C50C-407E-A947-70E740481C1C}">
                  <a14:useLocalDpi xmlns:a14="http://schemas.microsoft.com/office/drawing/2010/main"/>
                </a:ext>
              </a:extLst>
            </a:blip>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CB91944F-4C95-403D-B21A-07CBC836EB9E}"/>
              </a:ext>
            </a:extLst>
          </p:cNvPr>
          <p:cNvPicPr>
            <a:picLocks/>
          </p:cNvPicPr>
          <p:nvPr userDrawn="1"/>
        </p:nvPicPr>
        <p:blipFill>
          <a:blip r:embed="rId8"/>
          <a:stretch>
            <a:fillRect/>
          </a:stretch>
        </p:blipFill>
        <p:spPr>
          <a:xfrm>
            <a:off x="11333761" y="5025543"/>
            <a:ext cx="402336" cy="210312"/>
          </a:xfrm>
          <a:prstGeom prst="rect">
            <a:avLst/>
          </a:prstGeom>
          <a:blipFill>
            <a:blip r:embed="rId7" cstate="screen">
              <a:extLst>
                <a:ext uri="{28A0092B-C50C-407E-A947-70E740481C1C}">
                  <a14:useLocalDpi xmlns:a14="http://schemas.microsoft.com/office/drawing/2010/main"/>
                </a:ext>
              </a:extLst>
            </a:blip>
            <a:stretch>
              <a:fillRect/>
            </a:stretch>
          </a:blipFill>
          <a:effectLst>
            <a:outerShdw blurRad="50800" dist="25400" dir="2700000" algn="tl" rotWithShape="0">
              <a:prstClr val="black">
                <a:alpha val="40000"/>
              </a:prstClr>
            </a:outerShdw>
          </a:effectLst>
        </p:spPr>
      </p:pic>
      <p:sp>
        <p:nvSpPr>
          <p:cNvPr id="23" name="Rectangle 22">
            <a:extLst>
              <a:ext uri="{FF2B5EF4-FFF2-40B4-BE49-F238E27FC236}">
                <a16:creationId xmlns:a16="http://schemas.microsoft.com/office/drawing/2014/main" id="{45EF24C8-38C3-451F-AE2C-C52B4B0C3DF9}"/>
              </a:ext>
            </a:extLst>
          </p:cNvPr>
          <p:cNvSpPr/>
          <p:nvPr userDrawn="1"/>
        </p:nvSpPr>
        <p:spPr>
          <a:xfrm>
            <a:off x="11334367" y="5777336"/>
            <a:ext cx="420624" cy="210312"/>
          </a:xfrm>
          <a:prstGeom prst="rect">
            <a:avLst/>
          </a:prstGeom>
          <a:blipFill>
            <a:blip r:embed="rId9"/>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04FF91A-2A51-4F15-9737-050781425D07}"/>
              </a:ext>
            </a:extLst>
          </p:cNvPr>
          <p:cNvSpPr/>
          <p:nvPr userDrawn="1"/>
        </p:nvSpPr>
        <p:spPr>
          <a:xfrm>
            <a:off x="11333761" y="6024723"/>
            <a:ext cx="320040" cy="210312"/>
          </a:xfrm>
          <a:prstGeom prst="rect">
            <a:avLst/>
          </a:prstGeom>
          <a:blipFill>
            <a:blip r:embed="rId10"/>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389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5" y="971552"/>
            <a:ext cx="11563351" cy="5059363"/>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2" name="Date Placeholder 1">
            <a:extLst>
              <a:ext uri="{FF2B5EF4-FFF2-40B4-BE49-F238E27FC236}">
                <a16:creationId xmlns:a16="http://schemas.microsoft.com/office/drawing/2014/main" id="{3E4F00CD-44CB-48BB-BD23-6E74E41248A5}"/>
              </a:ext>
            </a:extLst>
          </p:cNvPr>
          <p:cNvSpPr>
            <a:spLocks noGrp="1"/>
          </p:cNvSpPr>
          <p:nvPr>
            <p:ph type="dt" sz="half" idx="10"/>
          </p:nvPr>
        </p:nvSpPr>
        <p:spPr>
          <a:xfrm>
            <a:off x="982436" y="6547277"/>
            <a:ext cx="900491" cy="241300"/>
          </a:xfrm>
          <a:prstGeom prst="rect">
            <a:avLst/>
          </a:prstGeom>
        </p:spPr>
        <p:txBody>
          <a:bodyPr/>
          <a:lstStyle/>
          <a:p>
            <a:pPr>
              <a:defRPr/>
            </a:pPr>
            <a:r>
              <a:rPr lang="en-US"/>
              <a:t>12/22/2022</a:t>
            </a:r>
          </a:p>
        </p:txBody>
      </p:sp>
      <p:sp>
        <p:nvSpPr>
          <p:cNvPr id="3" name="Footer Placeholder 2">
            <a:extLst>
              <a:ext uri="{FF2B5EF4-FFF2-40B4-BE49-F238E27FC236}">
                <a16:creationId xmlns:a16="http://schemas.microsoft.com/office/drawing/2014/main" id="{46C78005-5077-434A-80CA-8C55A16B17D2}"/>
              </a:ext>
            </a:extLst>
          </p:cNvPr>
          <p:cNvSpPr>
            <a:spLocks noGrp="1"/>
          </p:cNvSpPr>
          <p:nvPr>
            <p:ph type="ftr" sz="quarter" idx="11"/>
          </p:nvPr>
        </p:nvSpPr>
        <p:spPr/>
        <p:txBody>
          <a:bodyPr/>
          <a:lstStyle/>
          <a:p>
            <a:pPr>
              <a:defRPr/>
            </a:pPr>
            <a:r>
              <a:rPr lang="en-US" b="1"/>
              <a:t>ALL Partners Coordination Meeting: FNAL Update</a:t>
            </a:r>
          </a:p>
        </p:txBody>
      </p:sp>
      <p:sp>
        <p:nvSpPr>
          <p:cNvPr id="4" name="Slide Number Placeholder 3">
            <a:extLst>
              <a:ext uri="{FF2B5EF4-FFF2-40B4-BE49-F238E27FC236}">
                <a16:creationId xmlns:a16="http://schemas.microsoft.com/office/drawing/2014/main" id="{8B6ED4E1-1604-44D5-A698-639A0CF55C99}"/>
              </a:ext>
            </a:extLst>
          </p:cNvPr>
          <p:cNvSpPr>
            <a:spLocks noGrp="1"/>
          </p:cNvSpPr>
          <p:nvPr>
            <p:ph type="sldNum" sz="quarter" idx="12"/>
          </p:nvPr>
        </p:nvSpPr>
        <p:spPr>
          <a:xfrm>
            <a:off x="304805" y="6548497"/>
            <a:ext cx="552451" cy="237285"/>
          </a:xfrm>
          <a:prstGeom prst="rect">
            <a:avLst/>
          </a:prstGeom>
        </p:spPr>
        <p:txBody>
          <a:body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1112143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1.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2.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12/22/2022</a:t>
            </a:r>
          </a:p>
        </p:txBody>
      </p:sp>
      <p:sp>
        <p:nvSpPr>
          <p:cNvPr id="15" name="Footer Placeholder 4"/>
          <p:cNvSpPr>
            <a:spLocks noGrp="1"/>
          </p:cNvSpPr>
          <p:nvPr>
            <p:ph type="ftr" sz="quarter" idx="3"/>
          </p:nvPr>
        </p:nvSpPr>
        <p:spPr>
          <a:xfrm>
            <a:off x="2051914" y="6545704"/>
            <a:ext cx="8347199" cy="242873"/>
          </a:xfrm>
          <a:prstGeom prst="rect">
            <a:avLst/>
          </a:prstGeom>
        </p:spPr>
        <p:txBody>
          <a:bodyPr lIns="0" tIns="0" rIns="0" bIns="0" anchor="t" anchorCtr="0"/>
          <a:lstStyle>
            <a:lvl1pPr marL="0" algn="ctr">
              <a:defRPr sz="1200">
                <a:solidFill>
                  <a:srgbClr val="004C97"/>
                </a:solidFill>
                <a:latin typeface="Helvetica"/>
                <a:ea typeface="ＭＳ Ｐゴシック" charset="0"/>
                <a:cs typeface="ＭＳ Ｐゴシック" charset="0"/>
              </a:defRPr>
            </a:lvl1pPr>
          </a:lstStyle>
          <a:p>
            <a:pPr>
              <a:defRPr/>
            </a:pPr>
            <a:r>
              <a:rPr lang="en-US" b="1"/>
              <a:t>ALL Partners Coordination Meeting: FNAL Update</a:t>
            </a:r>
          </a:p>
        </p:txBody>
      </p:sp>
      <p:sp>
        <p:nvSpPr>
          <p:cNvPr id="16"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8600022" y="4477486"/>
            <a:ext cx="1435100"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3200"/>
          </a:p>
        </p:txBody>
      </p:sp>
      <p:cxnSp>
        <p:nvCxnSpPr>
          <p:cNvPr id="26" name="Straight Connector 25"/>
          <p:cNvCxnSpPr>
            <a:cxnSpLocks/>
          </p:cNvCxnSpPr>
          <p:nvPr userDrawn="1"/>
        </p:nvCxnSpPr>
        <p:spPr>
          <a:xfrm>
            <a:off x="296333" y="6466933"/>
            <a:ext cx="10388791"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C26EBA69-E27D-44CA-B366-5D4E77470948}"/>
              </a:ext>
            </a:extLst>
          </p:cNvPr>
          <p:cNvPicPr>
            <a:picLocks noChangeAspect="1"/>
          </p:cNvPicPr>
          <p:nvPr userDrawn="1"/>
        </p:nvPicPr>
        <p:blipFill>
          <a:blip r:embed="rId9"/>
          <a:stretch>
            <a:fillRect/>
          </a:stretch>
        </p:blipFill>
        <p:spPr>
          <a:xfrm>
            <a:off x="10812182" y="6266724"/>
            <a:ext cx="1024128" cy="400417"/>
          </a:xfrm>
          <a:prstGeom prst="rect">
            <a:avLst/>
          </a:prstGeom>
        </p:spPr>
      </p:pic>
    </p:spTree>
    <p:extLst>
      <p:ext uri="{BB962C8B-B14F-4D97-AF65-F5344CB8AC3E}">
        <p14:creationId xmlns:p14="http://schemas.microsoft.com/office/powerpoint/2010/main" val="1078415588"/>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Lst>
  <p:hf hdr="0"/>
  <p:txStyles>
    <p:titleStyle>
      <a:lvl1pPr algn="l" defTabSz="609585" rtl="0" eaLnBrk="1" fontAlgn="base" hangingPunct="1">
        <a:spcBef>
          <a:spcPct val="0"/>
        </a:spcBef>
        <a:spcAft>
          <a:spcPct val="0"/>
        </a:spcAft>
        <a:defRPr sz="2267" b="1" kern="1200">
          <a:solidFill>
            <a:srgbClr val="2E5286"/>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5" name="Footer Placeholder 4"/>
          <p:cNvSpPr>
            <a:spLocks noGrp="1"/>
          </p:cNvSpPr>
          <p:nvPr>
            <p:ph type="ftr" sz="quarter" idx="3"/>
          </p:nvPr>
        </p:nvSpPr>
        <p:spPr>
          <a:xfrm>
            <a:off x="2051914" y="6545704"/>
            <a:ext cx="8347199" cy="242873"/>
          </a:xfrm>
          <a:prstGeom prst="rect">
            <a:avLst/>
          </a:prstGeom>
        </p:spPr>
        <p:txBody>
          <a:bodyPr lIns="0" tIns="0" rIns="0" bIns="0" anchor="t" anchorCtr="0"/>
          <a:lstStyle>
            <a:lvl1pPr marL="0" algn="ctr">
              <a:defRPr sz="1200">
                <a:solidFill>
                  <a:srgbClr val="004C97"/>
                </a:solidFill>
                <a:latin typeface="Helvetica"/>
                <a:ea typeface="ＭＳ Ｐゴシック" charset="0"/>
                <a:cs typeface="ＭＳ Ｐゴシック" charset="0"/>
              </a:defRPr>
            </a:lvl1pPr>
          </a:lstStyle>
          <a:p>
            <a:pPr>
              <a:defRPr/>
            </a:pPr>
            <a:r>
              <a:rPr lang="en-US" b="1"/>
              <a:t>ALL Partners Coordination Meeting: FNAL Update</a:t>
            </a:r>
          </a:p>
        </p:txBody>
      </p:sp>
      <p:sp>
        <p:nvSpPr>
          <p:cNvPr id="20" name="Date Placeholder 3"/>
          <p:cNvSpPr txBox="1">
            <a:spLocks/>
          </p:cNvSpPr>
          <p:nvPr/>
        </p:nvSpPr>
        <p:spPr>
          <a:xfrm>
            <a:off x="8600022" y="4477486"/>
            <a:ext cx="1435100"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3200"/>
          </a:p>
        </p:txBody>
      </p:sp>
      <p:cxnSp>
        <p:nvCxnSpPr>
          <p:cNvPr id="26" name="Straight Connector 25"/>
          <p:cNvCxnSpPr>
            <a:cxnSpLocks/>
          </p:cNvCxnSpPr>
          <p:nvPr userDrawn="1"/>
        </p:nvCxnSpPr>
        <p:spPr>
          <a:xfrm>
            <a:off x="296333" y="6466933"/>
            <a:ext cx="10605446" cy="13766"/>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C26EBA69-E27D-44CA-B366-5D4E77470948}"/>
              </a:ext>
            </a:extLst>
          </p:cNvPr>
          <p:cNvPicPr>
            <a:picLocks noChangeAspect="1"/>
          </p:cNvPicPr>
          <p:nvPr userDrawn="1"/>
        </p:nvPicPr>
        <p:blipFill>
          <a:blip r:embed="rId12"/>
          <a:stretch>
            <a:fillRect/>
          </a:stretch>
        </p:blipFill>
        <p:spPr>
          <a:xfrm>
            <a:off x="11070766" y="6229548"/>
            <a:ext cx="910723" cy="474770"/>
          </a:xfrm>
          <a:prstGeom prst="rect">
            <a:avLst/>
          </a:prstGeom>
        </p:spPr>
      </p:pic>
      <p:sp>
        <p:nvSpPr>
          <p:cNvPr id="10" name="Date Placeholder 3">
            <a:extLst>
              <a:ext uri="{FF2B5EF4-FFF2-40B4-BE49-F238E27FC236}">
                <a16:creationId xmlns:a16="http://schemas.microsoft.com/office/drawing/2014/main" id="{10DBC688-4F30-40E8-BBB5-F107F1D3ED51}"/>
              </a:ext>
            </a:extLst>
          </p:cNvPr>
          <p:cNvSpPr>
            <a:spLocks noGrp="1"/>
          </p:cNvSpPr>
          <p:nvPr>
            <p:ph type="dt" sz="half" idx="2"/>
          </p:nvPr>
        </p:nvSpPr>
        <p:spPr>
          <a:xfrm>
            <a:off x="982436" y="6545704"/>
            <a:ext cx="90850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12/22/2022</a:t>
            </a:r>
          </a:p>
        </p:txBody>
      </p:sp>
      <p:sp>
        <p:nvSpPr>
          <p:cNvPr id="11" name="Slide Number Placeholder 5">
            <a:extLst>
              <a:ext uri="{FF2B5EF4-FFF2-40B4-BE49-F238E27FC236}">
                <a16:creationId xmlns:a16="http://schemas.microsoft.com/office/drawing/2014/main" id="{5246728A-CF4F-487F-8DEA-58E9F682BD62}"/>
              </a:ext>
            </a:extLst>
          </p:cNvPr>
          <p:cNvSpPr>
            <a:spLocks noGrp="1"/>
          </p:cNvSpPr>
          <p:nvPr>
            <p:ph type="sldNum" sz="quarter" idx="4"/>
          </p:nvPr>
        </p:nvSpPr>
        <p:spPr>
          <a:xfrm>
            <a:off x="304802" y="6549719"/>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1870057034"/>
      </p:ext>
    </p:extLst>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1" r:id="rId8"/>
    <p:sldLayoutId id="2147484172" r:id="rId9"/>
    <p:sldLayoutId id="2147484173" r:id="rId10"/>
  </p:sldLayoutIdLst>
  <p:hf hdr="0"/>
  <p:txStyles>
    <p:titleStyle>
      <a:lvl1pPr algn="l" defTabSz="609585" rtl="0" eaLnBrk="1" fontAlgn="base" hangingPunct="1">
        <a:spcBef>
          <a:spcPct val="0"/>
        </a:spcBef>
        <a:spcAft>
          <a:spcPct val="0"/>
        </a:spcAft>
        <a:defRPr sz="2267" b="1" kern="1200">
          <a:solidFill>
            <a:srgbClr val="2E5286"/>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7.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17.jp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55900" y="4369083"/>
            <a:ext cx="8087210" cy="1003049"/>
          </a:xfrm>
        </p:spPr>
        <p:txBody>
          <a:bodyPr vert="horz" wrap="square" lIns="0" tIns="45720" rIns="91440" bIns="45720" anchor="ctr" anchorCtr="0">
            <a:noAutofit/>
          </a:bodyPr>
          <a:lstStyle/>
          <a:p>
            <a:r>
              <a:rPr lang="en-US" noProof="1">
                <a:sym typeface="Arial" panose="020B0604020202020204" pitchFamily="34" charset="0"/>
              </a:rPr>
              <a:t>SSR Status Update at Fermilab</a:t>
            </a:r>
            <a:endParaRPr lang="en-US" dirty="0"/>
          </a:p>
        </p:txBody>
      </p:sp>
      <p:sp>
        <p:nvSpPr>
          <p:cNvPr id="4" name="Text Placeholder 3"/>
          <p:cNvSpPr>
            <a:spLocks noGrp="1"/>
          </p:cNvSpPr>
          <p:nvPr>
            <p:ph type="body" sz="quarter" idx="10"/>
          </p:nvPr>
        </p:nvSpPr>
        <p:spPr>
          <a:xfrm>
            <a:off x="455903" y="5394869"/>
            <a:ext cx="11332308" cy="1247725"/>
          </a:xfrm>
        </p:spPr>
        <p:txBody>
          <a:bodyPr/>
          <a:lstStyle/>
          <a:p>
            <a:r>
              <a:rPr lang="en-US" dirty="0"/>
              <a:t>SSRs team at Fermilab</a:t>
            </a:r>
          </a:p>
          <a:p>
            <a:r>
              <a:rPr lang="en-US" dirty="0"/>
              <a:t>December 22, 2022</a:t>
            </a:r>
          </a:p>
          <a:p>
            <a:r>
              <a:rPr lang="en-US" dirty="0"/>
              <a:t>ALL Partners Coordination Meeting</a:t>
            </a:r>
          </a:p>
        </p:txBody>
      </p:sp>
    </p:spTree>
    <p:extLst>
      <p:ext uri="{BB962C8B-B14F-4D97-AF65-F5344CB8AC3E}">
        <p14:creationId xmlns:p14="http://schemas.microsoft.com/office/powerpoint/2010/main" val="1139286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741F97-19D7-4F4B-91CA-3D253BF6DC28}"/>
              </a:ext>
            </a:extLst>
          </p:cNvPr>
          <p:cNvSpPr>
            <a:spLocks noGrp="1"/>
          </p:cNvSpPr>
          <p:nvPr>
            <p:ph idx="1"/>
          </p:nvPr>
        </p:nvSpPr>
        <p:spPr/>
        <p:txBody>
          <a:bodyPr lIns="0" tIns="0" rIns="0" bIns="0" anchor="t"/>
          <a:lstStyle/>
          <a:p>
            <a:pPr marL="342900" lvl="1" indent="-342900"/>
            <a:r>
              <a:rPr lang="en-US" sz="2400" dirty="0">
                <a:ea typeface="ＭＳ Ｐゴシック"/>
                <a:cs typeface="Helvetica"/>
              </a:rPr>
              <a:t>Three pre-series solenoids (P2-SSR-BARC-A-009, 004 &amp; 007) were delivered to BARC. </a:t>
            </a:r>
            <a:endParaRPr lang="en-US" sz="1400" dirty="0">
              <a:solidFill>
                <a:srgbClr val="505050"/>
              </a:solidFill>
              <a:ea typeface="ＭＳ Ｐゴシック"/>
              <a:cs typeface="Helvetica"/>
            </a:endParaRPr>
          </a:p>
          <a:p>
            <a:pPr marL="342900" lvl="1" indent="-342900"/>
            <a:r>
              <a:rPr lang="en-US" sz="2400" dirty="0">
                <a:ea typeface="ＭＳ Ｐゴシック"/>
                <a:cs typeface="Helvetica"/>
              </a:rPr>
              <a:t>The fourth one (P2-SSR-BARC-A-006) is being fabricated at the vendor with estimated completion date by the end of this December.</a:t>
            </a:r>
          </a:p>
          <a:p>
            <a:pPr marL="342900" lvl="1" indent="-342900"/>
            <a:r>
              <a:rPr lang="en-US" sz="2400" dirty="0">
                <a:ea typeface="ＭＳ Ｐゴシック"/>
                <a:cs typeface="Helvetica"/>
              </a:rPr>
              <a:t>Waiting for heat sink parts, expected to be delivered in March 2023.</a:t>
            </a:r>
          </a:p>
          <a:p>
            <a:pPr marL="342900" lvl="1" indent="-342900"/>
            <a:r>
              <a:rPr lang="en-US" sz="2400" dirty="0">
                <a:ea typeface="ＭＳ Ｐゴシック"/>
                <a:cs typeface="Helvetica"/>
              </a:rPr>
              <a:t>PO for the diode rack assembly will not be placed until June 2023.</a:t>
            </a:r>
            <a:endParaRPr lang="en-US" sz="2400" dirty="0">
              <a:cs typeface="Helvetica"/>
            </a:endParaRPr>
          </a:p>
          <a:p>
            <a:pPr marL="342900" lvl="1" indent="-342900"/>
            <a:r>
              <a:rPr lang="en-US" sz="2400" dirty="0">
                <a:ea typeface="ＭＳ Ｐゴシック"/>
                <a:cs typeface="Helvetica"/>
              </a:rPr>
              <a:t>Warm measurements are in progress on three pre-series solenoids.</a:t>
            </a:r>
          </a:p>
          <a:p>
            <a:pPr marL="342900" lvl="1" indent="-342900"/>
            <a:r>
              <a:rPr lang="en-US" sz="2400" dirty="0">
                <a:ea typeface="ＭＳ Ｐゴシック"/>
                <a:cs typeface="Helvetica"/>
              </a:rPr>
              <a:t>Cold testing is planned to be done by the end of Jan. 2023 for two solenoids and by the end of Feb. 2023 for the other two solenoids.</a:t>
            </a:r>
          </a:p>
          <a:p>
            <a:pPr marL="342900" lvl="1" indent="-342900"/>
            <a:r>
              <a:rPr lang="en-US" sz="2400" dirty="0">
                <a:ea typeface="ＭＳ Ｐゴシック"/>
                <a:cs typeface="Helvetica"/>
              </a:rPr>
              <a:t>The schedule and key milestones have been updated by BARC and we are doing analysis to find out any impact.</a:t>
            </a:r>
            <a:endParaRPr lang="en-US" sz="2400" dirty="0">
              <a:solidFill>
                <a:srgbClr val="505050"/>
              </a:solidFill>
              <a:ea typeface="ＭＳ Ｐゴシック"/>
              <a:cs typeface="Helvetica"/>
            </a:endParaRPr>
          </a:p>
          <a:p>
            <a:pPr marL="306705" indent="-306705"/>
            <a:endParaRPr lang="en-US" dirty="0"/>
          </a:p>
        </p:txBody>
      </p:sp>
      <p:sp>
        <p:nvSpPr>
          <p:cNvPr id="3" name="Title 2">
            <a:extLst>
              <a:ext uri="{FF2B5EF4-FFF2-40B4-BE49-F238E27FC236}">
                <a16:creationId xmlns:a16="http://schemas.microsoft.com/office/drawing/2014/main" id="{1CE312F6-A3B8-491A-9F68-BFE0ED2F8B2C}"/>
              </a:ext>
            </a:extLst>
          </p:cNvPr>
          <p:cNvSpPr>
            <a:spLocks noGrp="1"/>
          </p:cNvSpPr>
          <p:nvPr>
            <p:ph type="title"/>
          </p:nvPr>
        </p:nvSpPr>
        <p:spPr/>
        <p:txBody>
          <a:bodyPr/>
          <a:lstStyle/>
          <a:p>
            <a:r>
              <a:rPr lang="en-US" dirty="0"/>
              <a:t>SSR solenoid status update – BARC activities</a:t>
            </a:r>
          </a:p>
        </p:txBody>
      </p:sp>
      <p:sp>
        <p:nvSpPr>
          <p:cNvPr id="4" name="Date Placeholder 3">
            <a:extLst>
              <a:ext uri="{FF2B5EF4-FFF2-40B4-BE49-F238E27FC236}">
                <a16:creationId xmlns:a16="http://schemas.microsoft.com/office/drawing/2014/main" id="{C334C546-0ADB-4CF6-BBC9-E4D79E704261}"/>
              </a:ext>
            </a:extLst>
          </p:cNvPr>
          <p:cNvSpPr>
            <a:spLocks noGrp="1"/>
          </p:cNvSpPr>
          <p:nvPr>
            <p:ph type="dt" sz="half" idx="10"/>
          </p:nvPr>
        </p:nvSpPr>
        <p:spPr/>
        <p:txBody>
          <a:bodyPr/>
          <a:lstStyle/>
          <a:p>
            <a:pPr>
              <a:defRPr/>
            </a:pPr>
            <a:r>
              <a:rPr lang="en-US"/>
              <a:t>12/22/2022</a:t>
            </a:r>
          </a:p>
        </p:txBody>
      </p:sp>
      <p:sp>
        <p:nvSpPr>
          <p:cNvPr id="5" name="Footer Placeholder 4">
            <a:extLst>
              <a:ext uri="{FF2B5EF4-FFF2-40B4-BE49-F238E27FC236}">
                <a16:creationId xmlns:a16="http://schemas.microsoft.com/office/drawing/2014/main" id="{6E3E4BD8-F18E-42C8-8DB4-7D282ED1CBC1}"/>
              </a:ext>
            </a:extLst>
          </p:cNvPr>
          <p:cNvSpPr>
            <a:spLocks noGrp="1"/>
          </p:cNvSpPr>
          <p:nvPr>
            <p:ph type="ftr" sz="quarter" idx="11"/>
          </p:nvPr>
        </p:nvSpPr>
        <p:spPr/>
        <p:txBody>
          <a:bodyPr/>
          <a:lstStyle/>
          <a:p>
            <a:pPr>
              <a:defRPr/>
            </a:pPr>
            <a:r>
              <a:rPr lang="en-US" b="1"/>
              <a:t>ALL Partners Coordination Meeting: FNAL Update</a:t>
            </a:r>
          </a:p>
        </p:txBody>
      </p:sp>
      <p:sp>
        <p:nvSpPr>
          <p:cNvPr id="6" name="Slide Number Placeholder 5">
            <a:extLst>
              <a:ext uri="{FF2B5EF4-FFF2-40B4-BE49-F238E27FC236}">
                <a16:creationId xmlns:a16="http://schemas.microsoft.com/office/drawing/2014/main" id="{574A0861-E318-4359-AC9C-A23F84A709DA}"/>
              </a:ext>
            </a:extLst>
          </p:cNvPr>
          <p:cNvSpPr>
            <a:spLocks noGrp="1"/>
          </p:cNvSpPr>
          <p:nvPr>
            <p:ph type="sldNum" sz="quarter" idx="12"/>
          </p:nvPr>
        </p:nvSpPr>
        <p:spPr/>
        <p:txBody>
          <a:bodyPr/>
          <a:lstStyle/>
          <a:p>
            <a:pPr>
              <a:defRPr/>
            </a:pPr>
            <a:fld id="{148C009B-CB69-E04A-B9B3-34B26D69E9CF}" type="slidenum">
              <a:rPr lang="en-US" smtClean="0"/>
              <a:pPr>
                <a:defRPr/>
              </a:pPr>
              <a:t>10</a:t>
            </a:fld>
            <a:endParaRPr lang="en-US"/>
          </a:p>
        </p:txBody>
      </p:sp>
    </p:spTree>
    <p:extLst>
      <p:ext uri="{BB962C8B-B14F-4D97-AF65-F5344CB8AC3E}">
        <p14:creationId xmlns:p14="http://schemas.microsoft.com/office/powerpoint/2010/main" val="192409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CC9628B-36B2-4A77-8E1C-466EED2F38AA}"/>
              </a:ext>
            </a:extLst>
          </p:cNvPr>
          <p:cNvSpPr>
            <a:spLocks noGrp="1"/>
          </p:cNvSpPr>
          <p:nvPr>
            <p:ph type="dt" sz="half" idx="10"/>
          </p:nvPr>
        </p:nvSpPr>
        <p:spPr/>
        <p:txBody>
          <a:bodyPr/>
          <a:lstStyle/>
          <a:p>
            <a:pPr>
              <a:defRPr/>
            </a:pPr>
            <a:r>
              <a:rPr lang="en-US"/>
              <a:t>12/22/2022</a:t>
            </a:r>
          </a:p>
        </p:txBody>
      </p:sp>
      <p:sp>
        <p:nvSpPr>
          <p:cNvPr id="5" name="Footer Placeholder 4">
            <a:extLst>
              <a:ext uri="{FF2B5EF4-FFF2-40B4-BE49-F238E27FC236}">
                <a16:creationId xmlns:a16="http://schemas.microsoft.com/office/drawing/2014/main" id="{B4B0571C-C586-4E9E-B8D1-193E51C236FD}"/>
              </a:ext>
            </a:extLst>
          </p:cNvPr>
          <p:cNvSpPr>
            <a:spLocks noGrp="1"/>
          </p:cNvSpPr>
          <p:nvPr>
            <p:ph type="ftr" sz="quarter" idx="11"/>
          </p:nvPr>
        </p:nvSpPr>
        <p:spPr/>
        <p:txBody>
          <a:bodyPr/>
          <a:lstStyle/>
          <a:p>
            <a:pPr>
              <a:defRPr/>
            </a:pPr>
            <a:r>
              <a:rPr lang="en-US" b="1"/>
              <a:t>ALL Partners Coordination Meeting: FNAL Update</a:t>
            </a:r>
          </a:p>
        </p:txBody>
      </p:sp>
      <p:sp>
        <p:nvSpPr>
          <p:cNvPr id="6" name="Slide Number Placeholder 5">
            <a:extLst>
              <a:ext uri="{FF2B5EF4-FFF2-40B4-BE49-F238E27FC236}">
                <a16:creationId xmlns:a16="http://schemas.microsoft.com/office/drawing/2014/main" id="{01BCDDD4-8E83-45CA-B01B-7706FB133BC5}"/>
              </a:ext>
            </a:extLst>
          </p:cNvPr>
          <p:cNvSpPr>
            <a:spLocks noGrp="1"/>
          </p:cNvSpPr>
          <p:nvPr>
            <p:ph type="sldNum" sz="quarter" idx="12"/>
          </p:nvPr>
        </p:nvSpPr>
        <p:spPr/>
        <p:txBody>
          <a:bodyPr/>
          <a:lstStyle/>
          <a:p>
            <a:pPr>
              <a:defRPr/>
            </a:pPr>
            <a:fld id="{148C009B-CB69-E04A-B9B3-34B26D69E9CF}" type="slidenum">
              <a:rPr lang="en-US" smtClean="0"/>
              <a:pPr>
                <a:defRPr/>
              </a:pPr>
              <a:t>11</a:t>
            </a:fld>
            <a:endParaRPr lang="en-US"/>
          </a:p>
        </p:txBody>
      </p:sp>
      <p:sp>
        <p:nvSpPr>
          <p:cNvPr id="7" name="TextBox 6">
            <a:extLst>
              <a:ext uri="{FF2B5EF4-FFF2-40B4-BE49-F238E27FC236}">
                <a16:creationId xmlns:a16="http://schemas.microsoft.com/office/drawing/2014/main" id="{05BEA5F5-A378-4FEC-8557-B9A5C9443ABA}"/>
              </a:ext>
            </a:extLst>
          </p:cNvPr>
          <p:cNvSpPr txBox="1"/>
          <p:nvPr/>
        </p:nvSpPr>
        <p:spPr>
          <a:xfrm>
            <a:off x="4323947" y="2736503"/>
            <a:ext cx="3544107" cy="1384995"/>
          </a:xfrm>
          <a:prstGeom prst="rect">
            <a:avLst/>
          </a:prstGeom>
          <a:solidFill>
            <a:schemeClr val="bg1"/>
          </a:solidFill>
        </p:spPr>
        <p:txBody>
          <a:bodyPr wrap="square" rtlCol="0">
            <a:spAutoFit/>
          </a:bodyPr>
          <a:lstStyle/>
          <a:p>
            <a:pPr algn="ctr"/>
            <a:r>
              <a:rPr lang="en-US" sz="4400" dirty="0"/>
              <a:t>SSRs Couplers</a:t>
            </a:r>
          </a:p>
          <a:p>
            <a:pPr algn="r"/>
            <a:r>
              <a:rPr lang="en-US" sz="2000" dirty="0"/>
              <a:t>SPM: N. Solyak</a:t>
            </a:r>
          </a:p>
          <a:p>
            <a:pPr algn="r"/>
            <a:r>
              <a:rPr lang="en-US" sz="2000" dirty="0"/>
              <a:t>Presenter: N. Solyak</a:t>
            </a:r>
          </a:p>
        </p:txBody>
      </p:sp>
    </p:spTree>
    <p:extLst>
      <p:ext uri="{BB962C8B-B14F-4D97-AF65-F5344CB8AC3E}">
        <p14:creationId xmlns:p14="http://schemas.microsoft.com/office/powerpoint/2010/main" val="4093367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7615BC-B1A7-47A0-8C2B-44607992C541}"/>
              </a:ext>
            </a:extLst>
          </p:cNvPr>
          <p:cNvSpPr>
            <a:spLocks noGrp="1"/>
          </p:cNvSpPr>
          <p:nvPr>
            <p:ph idx="1"/>
          </p:nvPr>
        </p:nvSpPr>
        <p:spPr/>
        <p:txBody>
          <a:bodyPr/>
          <a:lstStyle/>
          <a:p>
            <a:r>
              <a:rPr lang="en-US" dirty="0"/>
              <a:t>From CPI, we have received all couplers which were part of the original procurement </a:t>
            </a:r>
          </a:p>
          <a:p>
            <a:pPr lvl="1"/>
            <a:r>
              <a:rPr lang="en-US" dirty="0"/>
              <a:t>6 Antennas, 4 Vacuum outer conductors, 4 Air side Assemblies </a:t>
            </a:r>
          </a:p>
          <a:p>
            <a:pPr lvl="1"/>
            <a:endParaRPr lang="en-US" dirty="0"/>
          </a:p>
          <a:p>
            <a:r>
              <a:rPr lang="en-US" dirty="0"/>
              <a:t>CPI had enough spare parts to make 1x outer conductor and 1x air side, so we agreed to purchase these </a:t>
            </a:r>
          </a:p>
          <a:p>
            <a:pPr lvl="1"/>
            <a:r>
              <a:rPr lang="en-US" dirty="0"/>
              <a:t>Copper plating in progress </a:t>
            </a:r>
          </a:p>
          <a:p>
            <a:endParaRPr lang="en-US" dirty="0"/>
          </a:p>
        </p:txBody>
      </p:sp>
      <p:sp>
        <p:nvSpPr>
          <p:cNvPr id="3" name="Title 2">
            <a:extLst>
              <a:ext uri="{FF2B5EF4-FFF2-40B4-BE49-F238E27FC236}">
                <a16:creationId xmlns:a16="http://schemas.microsoft.com/office/drawing/2014/main" id="{309DFA1D-F113-4149-8CA1-A75CC7CF56A7}"/>
              </a:ext>
            </a:extLst>
          </p:cNvPr>
          <p:cNvSpPr>
            <a:spLocks noGrp="1"/>
          </p:cNvSpPr>
          <p:nvPr>
            <p:ph type="title"/>
          </p:nvPr>
        </p:nvSpPr>
        <p:spPr/>
        <p:txBody>
          <a:bodyPr/>
          <a:lstStyle/>
          <a:p>
            <a:r>
              <a:rPr lang="en-US" dirty="0"/>
              <a:t>Procurements </a:t>
            </a:r>
          </a:p>
        </p:txBody>
      </p:sp>
      <p:sp>
        <p:nvSpPr>
          <p:cNvPr id="4" name="Date Placeholder 3">
            <a:extLst>
              <a:ext uri="{FF2B5EF4-FFF2-40B4-BE49-F238E27FC236}">
                <a16:creationId xmlns:a16="http://schemas.microsoft.com/office/drawing/2014/main" id="{22C0C275-BEB7-493B-8B65-629CC282BF77}"/>
              </a:ext>
            </a:extLst>
          </p:cNvPr>
          <p:cNvSpPr>
            <a:spLocks noGrp="1"/>
          </p:cNvSpPr>
          <p:nvPr>
            <p:ph type="dt" sz="half" idx="10"/>
          </p:nvPr>
        </p:nvSpPr>
        <p:spPr/>
        <p:txBody>
          <a:bodyPr/>
          <a:lstStyle/>
          <a:p>
            <a:pPr>
              <a:defRPr/>
            </a:pPr>
            <a:r>
              <a:rPr lang="en-US"/>
              <a:t>12/22/2022</a:t>
            </a:r>
          </a:p>
        </p:txBody>
      </p:sp>
      <p:sp>
        <p:nvSpPr>
          <p:cNvPr id="5" name="Footer Placeholder 4">
            <a:extLst>
              <a:ext uri="{FF2B5EF4-FFF2-40B4-BE49-F238E27FC236}">
                <a16:creationId xmlns:a16="http://schemas.microsoft.com/office/drawing/2014/main" id="{FE2A796F-58CB-4A32-83C9-CBC185F6DA90}"/>
              </a:ext>
            </a:extLst>
          </p:cNvPr>
          <p:cNvSpPr>
            <a:spLocks noGrp="1"/>
          </p:cNvSpPr>
          <p:nvPr>
            <p:ph type="ftr" sz="quarter" idx="11"/>
          </p:nvPr>
        </p:nvSpPr>
        <p:spPr/>
        <p:txBody>
          <a:bodyPr/>
          <a:lstStyle/>
          <a:p>
            <a:pPr>
              <a:defRPr/>
            </a:pPr>
            <a:r>
              <a:rPr lang="en-US" b="1"/>
              <a:t>ALL Partners Coordination Meeting: FNAL Update</a:t>
            </a:r>
          </a:p>
        </p:txBody>
      </p:sp>
      <p:sp>
        <p:nvSpPr>
          <p:cNvPr id="6" name="Slide Number Placeholder 5">
            <a:extLst>
              <a:ext uri="{FF2B5EF4-FFF2-40B4-BE49-F238E27FC236}">
                <a16:creationId xmlns:a16="http://schemas.microsoft.com/office/drawing/2014/main" id="{BC90F009-4661-485D-9292-0F8966C628BF}"/>
              </a:ext>
            </a:extLst>
          </p:cNvPr>
          <p:cNvSpPr>
            <a:spLocks noGrp="1"/>
          </p:cNvSpPr>
          <p:nvPr>
            <p:ph type="sldNum" sz="quarter" idx="12"/>
          </p:nvPr>
        </p:nvSpPr>
        <p:spPr/>
        <p:txBody>
          <a:bodyPr/>
          <a:lstStyle/>
          <a:p>
            <a:pPr>
              <a:defRPr/>
            </a:pPr>
            <a:fld id="{148C009B-CB69-E04A-B9B3-34B26D69E9CF}" type="slidenum">
              <a:rPr lang="en-US" smtClean="0"/>
              <a:pPr>
                <a:defRPr/>
              </a:pPr>
              <a:t>12</a:t>
            </a:fld>
            <a:endParaRPr lang="en-US"/>
          </a:p>
        </p:txBody>
      </p:sp>
    </p:spTree>
    <p:extLst>
      <p:ext uri="{BB962C8B-B14F-4D97-AF65-F5344CB8AC3E}">
        <p14:creationId xmlns:p14="http://schemas.microsoft.com/office/powerpoint/2010/main" val="4198620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6DC16F-6EF0-4438-BF45-672CBABD3D8C}"/>
              </a:ext>
            </a:extLst>
          </p:cNvPr>
          <p:cNvSpPr>
            <a:spLocks noGrp="1"/>
          </p:cNvSpPr>
          <p:nvPr>
            <p:ph idx="1"/>
          </p:nvPr>
        </p:nvSpPr>
        <p:spPr>
          <a:xfrm>
            <a:off x="304806" y="971552"/>
            <a:ext cx="7679698" cy="5059363"/>
          </a:xfrm>
        </p:spPr>
        <p:txBody>
          <a:bodyPr/>
          <a:lstStyle/>
          <a:p>
            <a:pPr>
              <a:lnSpc>
                <a:spcPct val="150000"/>
              </a:lnSpc>
            </a:pPr>
            <a:r>
              <a:rPr lang="en-US" dirty="0"/>
              <a:t>We are working to fix one antenna which became bent</a:t>
            </a:r>
          </a:p>
          <a:p>
            <a:pPr lvl="1">
              <a:lnSpc>
                <a:spcPct val="150000"/>
              </a:lnSpc>
            </a:pPr>
            <a:r>
              <a:rPr lang="en-US" dirty="0"/>
              <a:t>Bending we believe was during manufacturing (brazing thermal contraction) – design is fixed for future </a:t>
            </a:r>
          </a:p>
          <a:p>
            <a:pPr lvl="1">
              <a:lnSpc>
                <a:spcPct val="150000"/>
              </a:lnSpc>
            </a:pPr>
            <a:r>
              <a:rPr lang="en-US" dirty="0"/>
              <a:t>Bending does not affect </a:t>
            </a:r>
            <a:r>
              <a:rPr lang="en-US" dirty="0" err="1"/>
              <a:t>Qext</a:t>
            </a:r>
            <a:r>
              <a:rPr lang="en-US" dirty="0"/>
              <a:t> so much, but it is incompatible with the test stand </a:t>
            </a:r>
          </a:p>
          <a:p>
            <a:pPr lvl="1">
              <a:lnSpc>
                <a:spcPct val="150000"/>
              </a:lnSpc>
            </a:pPr>
            <a:endParaRPr lang="en-US" dirty="0"/>
          </a:p>
          <a:p>
            <a:pPr>
              <a:lnSpc>
                <a:spcPct val="150000"/>
              </a:lnSpc>
            </a:pPr>
            <a:r>
              <a:rPr lang="en-US" dirty="0"/>
              <a:t>Otherwise, couplers are to our satisfaction </a:t>
            </a:r>
          </a:p>
          <a:p>
            <a:pPr lvl="1">
              <a:lnSpc>
                <a:spcPct val="150000"/>
              </a:lnSpc>
            </a:pPr>
            <a:r>
              <a:rPr lang="en-US" dirty="0"/>
              <a:t>Although it required several returns to the vendor for corrections </a:t>
            </a:r>
          </a:p>
          <a:p>
            <a:endParaRPr lang="en-US" dirty="0"/>
          </a:p>
        </p:txBody>
      </p:sp>
      <p:sp>
        <p:nvSpPr>
          <p:cNvPr id="3" name="Title 2">
            <a:extLst>
              <a:ext uri="{FF2B5EF4-FFF2-40B4-BE49-F238E27FC236}">
                <a16:creationId xmlns:a16="http://schemas.microsoft.com/office/drawing/2014/main" id="{72211EA5-191D-4BE3-887A-327E1AC14DF1}"/>
              </a:ext>
            </a:extLst>
          </p:cNvPr>
          <p:cNvSpPr>
            <a:spLocks noGrp="1"/>
          </p:cNvSpPr>
          <p:nvPr>
            <p:ph type="title"/>
          </p:nvPr>
        </p:nvSpPr>
        <p:spPr/>
        <p:txBody>
          <a:bodyPr/>
          <a:lstStyle/>
          <a:p>
            <a:r>
              <a:rPr lang="en-US" dirty="0"/>
              <a:t>Procurements </a:t>
            </a:r>
          </a:p>
        </p:txBody>
      </p:sp>
      <p:sp>
        <p:nvSpPr>
          <p:cNvPr id="4" name="Date Placeholder 3">
            <a:extLst>
              <a:ext uri="{FF2B5EF4-FFF2-40B4-BE49-F238E27FC236}">
                <a16:creationId xmlns:a16="http://schemas.microsoft.com/office/drawing/2014/main" id="{6EDE691F-FF50-4349-941D-F619C5DD6D7B}"/>
              </a:ext>
            </a:extLst>
          </p:cNvPr>
          <p:cNvSpPr>
            <a:spLocks noGrp="1"/>
          </p:cNvSpPr>
          <p:nvPr>
            <p:ph type="dt" sz="half" idx="10"/>
          </p:nvPr>
        </p:nvSpPr>
        <p:spPr/>
        <p:txBody>
          <a:bodyPr/>
          <a:lstStyle/>
          <a:p>
            <a:pPr>
              <a:defRPr/>
            </a:pPr>
            <a:r>
              <a:rPr lang="en-US"/>
              <a:t>12/22/2022</a:t>
            </a:r>
          </a:p>
        </p:txBody>
      </p:sp>
      <p:sp>
        <p:nvSpPr>
          <p:cNvPr id="5" name="Footer Placeholder 4">
            <a:extLst>
              <a:ext uri="{FF2B5EF4-FFF2-40B4-BE49-F238E27FC236}">
                <a16:creationId xmlns:a16="http://schemas.microsoft.com/office/drawing/2014/main" id="{E8D34EF5-E9CF-4462-9BD3-AC42E4949DF7}"/>
              </a:ext>
            </a:extLst>
          </p:cNvPr>
          <p:cNvSpPr>
            <a:spLocks noGrp="1"/>
          </p:cNvSpPr>
          <p:nvPr>
            <p:ph type="ftr" sz="quarter" idx="11"/>
          </p:nvPr>
        </p:nvSpPr>
        <p:spPr/>
        <p:txBody>
          <a:bodyPr/>
          <a:lstStyle/>
          <a:p>
            <a:pPr>
              <a:defRPr/>
            </a:pPr>
            <a:r>
              <a:rPr lang="en-US" b="1"/>
              <a:t>ALL Partners Coordination Meeting: FNAL Update</a:t>
            </a:r>
          </a:p>
        </p:txBody>
      </p:sp>
      <p:sp>
        <p:nvSpPr>
          <p:cNvPr id="6" name="Slide Number Placeholder 5">
            <a:extLst>
              <a:ext uri="{FF2B5EF4-FFF2-40B4-BE49-F238E27FC236}">
                <a16:creationId xmlns:a16="http://schemas.microsoft.com/office/drawing/2014/main" id="{897F77F1-E6A2-4B67-AABC-3CB69AC56AFC}"/>
              </a:ext>
            </a:extLst>
          </p:cNvPr>
          <p:cNvSpPr>
            <a:spLocks noGrp="1"/>
          </p:cNvSpPr>
          <p:nvPr>
            <p:ph type="sldNum" sz="quarter" idx="12"/>
          </p:nvPr>
        </p:nvSpPr>
        <p:spPr/>
        <p:txBody>
          <a:bodyPr/>
          <a:lstStyle/>
          <a:p>
            <a:pPr>
              <a:defRPr/>
            </a:pPr>
            <a:fld id="{148C009B-CB69-E04A-B9B3-34B26D69E9CF}" type="slidenum">
              <a:rPr lang="en-US" smtClean="0"/>
              <a:pPr>
                <a:defRPr/>
              </a:pPr>
              <a:t>13</a:t>
            </a:fld>
            <a:endParaRPr lang="en-US"/>
          </a:p>
        </p:txBody>
      </p:sp>
      <p:pic>
        <p:nvPicPr>
          <p:cNvPr id="7" name="Picture 6" descr="A cake on a table&#10;&#10;Description automatically generated with low confidence">
            <a:extLst>
              <a:ext uri="{FF2B5EF4-FFF2-40B4-BE49-F238E27FC236}">
                <a16:creationId xmlns:a16="http://schemas.microsoft.com/office/drawing/2014/main" id="{7B190A89-24BD-45BB-9962-7BFF93388495}"/>
              </a:ext>
            </a:extLst>
          </p:cNvPr>
          <p:cNvPicPr>
            <a:picLocks noChangeAspect="1"/>
          </p:cNvPicPr>
          <p:nvPr/>
        </p:nvPicPr>
        <p:blipFill rotWithShape="1">
          <a:blip r:embed="rId2"/>
          <a:srcRect l="30058" t="19099" r="20965"/>
          <a:stretch/>
        </p:blipFill>
        <p:spPr>
          <a:xfrm>
            <a:off x="8938054" y="482731"/>
            <a:ext cx="2529017" cy="5548184"/>
          </a:xfrm>
          <a:prstGeom prst="rect">
            <a:avLst/>
          </a:prstGeom>
        </p:spPr>
      </p:pic>
    </p:spTree>
    <p:extLst>
      <p:ext uri="{BB962C8B-B14F-4D97-AF65-F5344CB8AC3E}">
        <p14:creationId xmlns:p14="http://schemas.microsoft.com/office/powerpoint/2010/main" val="2805847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8B89405-CD85-4DCD-8B27-E32FFB3657F2}"/>
              </a:ext>
            </a:extLst>
          </p:cNvPr>
          <p:cNvPicPr>
            <a:picLocks noGrp="1" noChangeAspect="1"/>
          </p:cNvPicPr>
          <p:nvPr>
            <p:ph idx="1"/>
          </p:nvPr>
        </p:nvPicPr>
        <p:blipFill rotWithShape="1">
          <a:blip r:embed="rId2"/>
          <a:srcRect l="8671"/>
          <a:stretch/>
        </p:blipFill>
        <p:spPr>
          <a:xfrm>
            <a:off x="2790334" y="971550"/>
            <a:ext cx="7283801" cy="5059363"/>
          </a:xfrm>
          <a:prstGeom prst="rect">
            <a:avLst/>
          </a:prstGeom>
        </p:spPr>
      </p:pic>
      <p:sp>
        <p:nvSpPr>
          <p:cNvPr id="3" name="Title 2">
            <a:extLst>
              <a:ext uri="{FF2B5EF4-FFF2-40B4-BE49-F238E27FC236}">
                <a16:creationId xmlns:a16="http://schemas.microsoft.com/office/drawing/2014/main" id="{F7FAF605-C18A-4497-8010-8D3FD363C667}"/>
              </a:ext>
            </a:extLst>
          </p:cNvPr>
          <p:cNvSpPr>
            <a:spLocks noGrp="1"/>
          </p:cNvSpPr>
          <p:nvPr>
            <p:ph type="title"/>
          </p:nvPr>
        </p:nvSpPr>
        <p:spPr/>
        <p:txBody>
          <a:bodyPr/>
          <a:lstStyle/>
          <a:p>
            <a:r>
              <a:rPr lang="en-US" dirty="0"/>
              <a:t>SSR2 coupler test stand – First coupler pair </a:t>
            </a:r>
          </a:p>
        </p:txBody>
      </p:sp>
      <p:sp>
        <p:nvSpPr>
          <p:cNvPr id="4" name="Date Placeholder 3">
            <a:extLst>
              <a:ext uri="{FF2B5EF4-FFF2-40B4-BE49-F238E27FC236}">
                <a16:creationId xmlns:a16="http://schemas.microsoft.com/office/drawing/2014/main" id="{6F06DD22-FD4A-4CDE-8721-FCD5D21E2A8D}"/>
              </a:ext>
            </a:extLst>
          </p:cNvPr>
          <p:cNvSpPr>
            <a:spLocks noGrp="1"/>
          </p:cNvSpPr>
          <p:nvPr>
            <p:ph type="dt" sz="half" idx="10"/>
          </p:nvPr>
        </p:nvSpPr>
        <p:spPr/>
        <p:txBody>
          <a:bodyPr/>
          <a:lstStyle/>
          <a:p>
            <a:pPr>
              <a:defRPr/>
            </a:pPr>
            <a:r>
              <a:rPr lang="en-US"/>
              <a:t>12/22/2022</a:t>
            </a:r>
          </a:p>
        </p:txBody>
      </p:sp>
      <p:sp>
        <p:nvSpPr>
          <p:cNvPr id="5" name="Footer Placeholder 4">
            <a:extLst>
              <a:ext uri="{FF2B5EF4-FFF2-40B4-BE49-F238E27FC236}">
                <a16:creationId xmlns:a16="http://schemas.microsoft.com/office/drawing/2014/main" id="{12C3A14A-7DF8-4196-ABC3-EA0CB31B433E}"/>
              </a:ext>
            </a:extLst>
          </p:cNvPr>
          <p:cNvSpPr>
            <a:spLocks noGrp="1"/>
          </p:cNvSpPr>
          <p:nvPr>
            <p:ph type="ftr" sz="quarter" idx="11"/>
          </p:nvPr>
        </p:nvSpPr>
        <p:spPr/>
        <p:txBody>
          <a:bodyPr/>
          <a:lstStyle/>
          <a:p>
            <a:pPr>
              <a:defRPr/>
            </a:pPr>
            <a:r>
              <a:rPr lang="en-US" b="1"/>
              <a:t>ALL Partners Coordination Meeting: FNAL Update</a:t>
            </a:r>
          </a:p>
        </p:txBody>
      </p:sp>
      <p:sp>
        <p:nvSpPr>
          <p:cNvPr id="6" name="Slide Number Placeholder 5">
            <a:extLst>
              <a:ext uri="{FF2B5EF4-FFF2-40B4-BE49-F238E27FC236}">
                <a16:creationId xmlns:a16="http://schemas.microsoft.com/office/drawing/2014/main" id="{54C239D7-0736-47D7-8CF6-A0001BC6EF59}"/>
              </a:ext>
            </a:extLst>
          </p:cNvPr>
          <p:cNvSpPr>
            <a:spLocks noGrp="1"/>
          </p:cNvSpPr>
          <p:nvPr>
            <p:ph type="sldNum" sz="quarter" idx="12"/>
          </p:nvPr>
        </p:nvSpPr>
        <p:spPr/>
        <p:txBody>
          <a:bodyPr/>
          <a:lstStyle/>
          <a:p>
            <a:pPr>
              <a:defRPr/>
            </a:pPr>
            <a:fld id="{148C009B-CB69-E04A-B9B3-34B26D69E9CF}" type="slidenum">
              <a:rPr lang="en-US" smtClean="0"/>
              <a:pPr>
                <a:defRPr/>
              </a:pPr>
              <a:t>14</a:t>
            </a:fld>
            <a:endParaRPr lang="en-US"/>
          </a:p>
        </p:txBody>
      </p:sp>
    </p:spTree>
    <p:extLst>
      <p:ext uri="{BB962C8B-B14F-4D97-AF65-F5344CB8AC3E}">
        <p14:creationId xmlns:p14="http://schemas.microsoft.com/office/powerpoint/2010/main" val="3956577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899E9B-D9F4-4120-A5AF-D41DC32A4C06}"/>
              </a:ext>
            </a:extLst>
          </p:cNvPr>
          <p:cNvSpPr>
            <a:spLocks noGrp="1"/>
          </p:cNvSpPr>
          <p:nvPr>
            <p:ph type="title"/>
          </p:nvPr>
        </p:nvSpPr>
        <p:spPr/>
        <p:txBody>
          <a:bodyPr/>
          <a:lstStyle/>
          <a:p>
            <a:r>
              <a:rPr lang="en-US" dirty="0"/>
              <a:t>Other side of the SSR2 coupler test stand</a:t>
            </a:r>
          </a:p>
        </p:txBody>
      </p:sp>
      <p:sp>
        <p:nvSpPr>
          <p:cNvPr id="4" name="Date Placeholder 3">
            <a:extLst>
              <a:ext uri="{FF2B5EF4-FFF2-40B4-BE49-F238E27FC236}">
                <a16:creationId xmlns:a16="http://schemas.microsoft.com/office/drawing/2014/main" id="{A5FC8E19-735F-452B-A0F5-E4617C2F2E40}"/>
              </a:ext>
            </a:extLst>
          </p:cNvPr>
          <p:cNvSpPr>
            <a:spLocks noGrp="1"/>
          </p:cNvSpPr>
          <p:nvPr>
            <p:ph type="dt" sz="half" idx="10"/>
          </p:nvPr>
        </p:nvSpPr>
        <p:spPr/>
        <p:txBody>
          <a:bodyPr/>
          <a:lstStyle/>
          <a:p>
            <a:pPr>
              <a:defRPr/>
            </a:pPr>
            <a:r>
              <a:rPr lang="en-US"/>
              <a:t>12/22/2022</a:t>
            </a:r>
          </a:p>
        </p:txBody>
      </p:sp>
      <p:sp>
        <p:nvSpPr>
          <p:cNvPr id="5" name="Footer Placeholder 4">
            <a:extLst>
              <a:ext uri="{FF2B5EF4-FFF2-40B4-BE49-F238E27FC236}">
                <a16:creationId xmlns:a16="http://schemas.microsoft.com/office/drawing/2014/main" id="{0F8BACA7-DAC7-4F04-9F6F-D2F77C164DA4}"/>
              </a:ext>
            </a:extLst>
          </p:cNvPr>
          <p:cNvSpPr>
            <a:spLocks noGrp="1"/>
          </p:cNvSpPr>
          <p:nvPr>
            <p:ph type="ftr" sz="quarter" idx="11"/>
          </p:nvPr>
        </p:nvSpPr>
        <p:spPr/>
        <p:txBody>
          <a:bodyPr/>
          <a:lstStyle/>
          <a:p>
            <a:pPr>
              <a:defRPr/>
            </a:pPr>
            <a:r>
              <a:rPr lang="en-US" b="1"/>
              <a:t>ALL Partners Coordination Meeting: FNAL Update</a:t>
            </a:r>
          </a:p>
        </p:txBody>
      </p:sp>
      <p:sp>
        <p:nvSpPr>
          <p:cNvPr id="6" name="Slide Number Placeholder 5">
            <a:extLst>
              <a:ext uri="{FF2B5EF4-FFF2-40B4-BE49-F238E27FC236}">
                <a16:creationId xmlns:a16="http://schemas.microsoft.com/office/drawing/2014/main" id="{2561B953-C679-4D1A-ABEB-3A63F308C361}"/>
              </a:ext>
            </a:extLst>
          </p:cNvPr>
          <p:cNvSpPr>
            <a:spLocks noGrp="1"/>
          </p:cNvSpPr>
          <p:nvPr>
            <p:ph type="sldNum" sz="quarter" idx="12"/>
          </p:nvPr>
        </p:nvSpPr>
        <p:spPr/>
        <p:txBody>
          <a:bodyPr/>
          <a:lstStyle/>
          <a:p>
            <a:pPr>
              <a:defRPr/>
            </a:pPr>
            <a:fld id="{148C009B-CB69-E04A-B9B3-34B26D69E9CF}" type="slidenum">
              <a:rPr lang="en-US" smtClean="0"/>
              <a:pPr>
                <a:defRPr/>
              </a:pPr>
              <a:t>15</a:t>
            </a:fld>
            <a:endParaRPr lang="en-US"/>
          </a:p>
        </p:txBody>
      </p:sp>
      <p:pic>
        <p:nvPicPr>
          <p:cNvPr id="7" name="Content Placeholder 6">
            <a:extLst>
              <a:ext uri="{FF2B5EF4-FFF2-40B4-BE49-F238E27FC236}">
                <a16:creationId xmlns:a16="http://schemas.microsoft.com/office/drawing/2014/main" id="{1743EA64-3AE8-404A-BDFB-ACC715DF88CA}"/>
              </a:ext>
            </a:extLst>
          </p:cNvPr>
          <p:cNvPicPr>
            <a:picLocks noGrp="1" noChangeAspect="1"/>
          </p:cNvPicPr>
          <p:nvPr>
            <p:ph idx="1"/>
          </p:nvPr>
        </p:nvPicPr>
        <p:blipFill>
          <a:blip r:embed="rId2"/>
          <a:stretch>
            <a:fillRect/>
          </a:stretch>
        </p:blipFill>
        <p:spPr>
          <a:xfrm>
            <a:off x="2834405" y="971550"/>
            <a:ext cx="6504139" cy="5059363"/>
          </a:xfrm>
          <a:prstGeom prst="rect">
            <a:avLst/>
          </a:prstGeom>
        </p:spPr>
      </p:pic>
    </p:spTree>
    <p:extLst>
      <p:ext uri="{BB962C8B-B14F-4D97-AF65-F5344CB8AC3E}">
        <p14:creationId xmlns:p14="http://schemas.microsoft.com/office/powerpoint/2010/main" val="3090234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4022D9-C9D8-4D28-A8BF-9153B208C523}"/>
              </a:ext>
            </a:extLst>
          </p:cNvPr>
          <p:cNvSpPr>
            <a:spLocks noGrp="1"/>
          </p:cNvSpPr>
          <p:nvPr>
            <p:ph type="title"/>
          </p:nvPr>
        </p:nvSpPr>
        <p:spPr/>
        <p:txBody>
          <a:bodyPr/>
          <a:lstStyle/>
          <a:p>
            <a:r>
              <a:rPr lang="en-US" dirty="0"/>
              <a:t>Testing protocol</a:t>
            </a:r>
          </a:p>
        </p:txBody>
      </p:sp>
      <p:sp>
        <p:nvSpPr>
          <p:cNvPr id="4" name="Date Placeholder 3">
            <a:extLst>
              <a:ext uri="{FF2B5EF4-FFF2-40B4-BE49-F238E27FC236}">
                <a16:creationId xmlns:a16="http://schemas.microsoft.com/office/drawing/2014/main" id="{F15477C5-45E8-4BDE-8FD6-7DE10CEEDD1F}"/>
              </a:ext>
            </a:extLst>
          </p:cNvPr>
          <p:cNvSpPr>
            <a:spLocks noGrp="1"/>
          </p:cNvSpPr>
          <p:nvPr>
            <p:ph type="dt" sz="half" idx="10"/>
          </p:nvPr>
        </p:nvSpPr>
        <p:spPr/>
        <p:txBody>
          <a:bodyPr/>
          <a:lstStyle/>
          <a:p>
            <a:pPr>
              <a:defRPr/>
            </a:pPr>
            <a:r>
              <a:rPr lang="en-US"/>
              <a:t>12/22/2022</a:t>
            </a:r>
          </a:p>
        </p:txBody>
      </p:sp>
      <p:sp>
        <p:nvSpPr>
          <p:cNvPr id="5" name="Footer Placeholder 4">
            <a:extLst>
              <a:ext uri="{FF2B5EF4-FFF2-40B4-BE49-F238E27FC236}">
                <a16:creationId xmlns:a16="http://schemas.microsoft.com/office/drawing/2014/main" id="{D7B987F9-6812-4EB4-9649-BB0BC9D5F5E1}"/>
              </a:ext>
            </a:extLst>
          </p:cNvPr>
          <p:cNvSpPr>
            <a:spLocks noGrp="1"/>
          </p:cNvSpPr>
          <p:nvPr>
            <p:ph type="ftr" sz="quarter" idx="11"/>
          </p:nvPr>
        </p:nvSpPr>
        <p:spPr/>
        <p:txBody>
          <a:bodyPr/>
          <a:lstStyle/>
          <a:p>
            <a:pPr>
              <a:defRPr/>
            </a:pPr>
            <a:r>
              <a:rPr lang="en-US" b="1"/>
              <a:t>ALL Partners Coordination Meeting: FNAL Update</a:t>
            </a:r>
          </a:p>
        </p:txBody>
      </p:sp>
      <p:sp>
        <p:nvSpPr>
          <p:cNvPr id="6" name="Slide Number Placeholder 5">
            <a:extLst>
              <a:ext uri="{FF2B5EF4-FFF2-40B4-BE49-F238E27FC236}">
                <a16:creationId xmlns:a16="http://schemas.microsoft.com/office/drawing/2014/main" id="{C0385E95-FAA4-4F60-884A-E080E28F1EDB}"/>
              </a:ext>
            </a:extLst>
          </p:cNvPr>
          <p:cNvSpPr>
            <a:spLocks noGrp="1"/>
          </p:cNvSpPr>
          <p:nvPr>
            <p:ph type="sldNum" sz="quarter" idx="12"/>
          </p:nvPr>
        </p:nvSpPr>
        <p:spPr/>
        <p:txBody>
          <a:bodyPr/>
          <a:lstStyle/>
          <a:p>
            <a:pPr>
              <a:defRPr/>
            </a:pPr>
            <a:fld id="{148C009B-CB69-E04A-B9B3-34B26D69E9CF}" type="slidenum">
              <a:rPr lang="en-US" smtClean="0"/>
              <a:pPr>
                <a:defRPr/>
              </a:pPr>
              <a:t>16</a:t>
            </a:fld>
            <a:endParaRPr lang="en-US"/>
          </a:p>
        </p:txBody>
      </p:sp>
      <p:sp>
        <p:nvSpPr>
          <p:cNvPr id="7" name="Content Placeholder 2">
            <a:extLst>
              <a:ext uri="{FF2B5EF4-FFF2-40B4-BE49-F238E27FC236}">
                <a16:creationId xmlns:a16="http://schemas.microsoft.com/office/drawing/2014/main" id="{2E38BDAE-1DFC-409D-9A82-F0F3C1C51E2F}"/>
              </a:ext>
            </a:extLst>
          </p:cNvPr>
          <p:cNvSpPr txBox="1">
            <a:spLocks/>
          </p:cNvSpPr>
          <p:nvPr/>
        </p:nvSpPr>
        <p:spPr>
          <a:xfrm>
            <a:off x="1752601" y="917540"/>
            <a:ext cx="8672513" cy="5250179"/>
          </a:xfrm>
          <a:prstGeom prst="rect">
            <a:avLst/>
          </a:prstGeom>
        </p:spPr>
        <p:txBody>
          <a:bodyPr lIns="0" tIns="0" rIns="0" bIns="0"/>
          <a:lstStyle>
            <a:lvl1pPr marL="306910" indent="-306910" algn="l" defTabSz="609585"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683667" indent="-306910" algn="l" defTabSz="609585" rtl="0" eaLnBrk="1" fontAlgn="base" hangingPunct="1">
              <a:spcBef>
                <a:spcPct val="20000"/>
              </a:spcBef>
              <a:spcAft>
                <a:spcPct val="0"/>
              </a:spcAft>
              <a:buFont typeface="Arial" charset="0"/>
              <a:buChar char="–"/>
              <a:defRPr sz="2133" kern="1200">
                <a:solidFill>
                  <a:srgbClr val="505050"/>
                </a:solidFill>
                <a:latin typeface="Helvetica"/>
                <a:ea typeface="ＭＳ Ｐゴシック" charset="0"/>
                <a:cs typeface="ＭＳ Ｐゴシック" charset="0"/>
              </a:defRPr>
            </a:lvl2pPr>
            <a:lvl3pPr marL="1071007" indent="-306910" algn="l" defTabSz="609585"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447764" indent="-304792" algn="l" defTabSz="609585" rtl="0" eaLnBrk="1" fontAlgn="base" hangingPunct="1">
              <a:spcBef>
                <a:spcPct val="20000"/>
              </a:spcBef>
              <a:spcAft>
                <a:spcPct val="0"/>
              </a:spcAft>
              <a:buFont typeface="Arial" charset="0"/>
              <a:buChar char="–"/>
              <a:defRPr sz="1867" kern="1200">
                <a:solidFill>
                  <a:srgbClr val="505050"/>
                </a:solidFill>
                <a:latin typeface="Helvetica"/>
                <a:ea typeface="ＭＳ Ｐゴシック" charset="0"/>
                <a:cs typeface="ＭＳ Ｐゴシック" charset="0"/>
              </a:defRPr>
            </a:lvl4pPr>
            <a:lvl5pPr marL="1826638" indent="-306910" algn="l" defTabSz="609585" rtl="0" eaLnBrk="1" fontAlgn="base" hangingPunct="1">
              <a:spcBef>
                <a:spcPct val="20000"/>
              </a:spcBef>
              <a:spcAft>
                <a:spcPct val="0"/>
              </a:spcAft>
              <a:buFont typeface="Arial"/>
              <a:buChar char="•"/>
              <a:defRPr sz="1867" kern="1200">
                <a:solidFill>
                  <a:srgbClr val="505050"/>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2000" b="1">
                <a:solidFill>
                  <a:srgbClr val="0070C0"/>
                </a:solidFill>
                <a:effectLst>
                  <a:outerShdw blurRad="38100" dist="38100" dir="2700000" algn="tl">
                    <a:srgbClr val="000000">
                      <a:alpha val="43137"/>
                    </a:srgbClr>
                  </a:outerShdw>
                </a:effectLst>
              </a:rPr>
              <a:t>Conditions: </a:t>
            </a:r>
          </a:p>
          <a:p>
            <a:pPr lvl="1"/>
            <a:r>
              <a:rPr lang="en-US" sz="2000">
                <a:latin typeface="Times New Roman" panose="02020603050405020304" pitchFamily="18" charset="0"/>
                <a:cs typeface="Times New Roman" panose="02020603050405020304" pitchFamily="18" charset="0"/>
              </a:rPr>
              <a:t>Air flow rate ~3 g/s per coupler </a:t>
            </a:r>
          </a:p>
          <a:p>
            <a:pPr lvl="1"/>
            <a:r>
              <a:rPr lang="en-US" sz="2000">
                <a:latin typeface="Times New Roman" panose="02020603050405020304" pitchFamily="18" charset="0"/>
                <a:cs typeface="Times New Roman" panose="02020603050405020304" pitchFamily="18" charset="0"/>
              </a:rPr>
              <a:t>DC bias 3.5kV – each coupler (parallel)</a:t>
            </a:r>
          </a:p>
          <a:p>
            <a:pPr lvl="1"/>
            <a:r>
              <a:rPr lang="en-US" sz="2000">
                <a:latin typeface="Times New Roman" panose="02020603050405020304" pitchFamily="18" charset="0"/>
                <a:cs typeface="Times New Roman" panose="02020603050405020304" pitchFamily="18" charset="0"/>
              </a:rPr>
              <a:t>Cooling: radiators on window flange, 2 fans for cooling</a:t>
            </a:r>
          </a:p>
          <a:p>
            <a:pPr lvl="1"/>
            <a:r>
              <a:rPr lang="en-US" sz="2000">
                <a:latin typeface="Times New Roman" panose="02020603050405020304" pitchFamily="18" charset="0"/>
                <a:cs typeface="Times New Roman" panose="02020603050405020304" pitchFamily="18" charset="0"/>
              </a:rPr>
              <a:t>Vacuum interlocks 2.e-6 Torr for both vacuum gauges</a:t>
            </a:r>
          </a:p>
          <a:p>
            <a:pPr lvl="1"/>
            <a:r>
              <a:rPr lang="en-US" sz="2000">
                <a:latin typeface="Times New Roman" panose="02020603050405020304" pitchFamily="18" charset="0"/>
                <a:cs typeface="Times New Roman" panose="02020603050405020304" pitchFamily="18" charset="0"/>
              </a:rPr>
              <a:t>Window temperature interlock ~140 F (check?)</a:t>
            </a:r>
          </a:p>
          <a:p>
            <a:r>
              <a:rPr lang="en-US" sz="2000" b="1">
                <a:solidFill>
                  <a:srgbClr val="0070C0"/>
                </a:solidFill>
              </a:rPr>
              <a:t>RF processing for each reflection phase (0, 90, 180, 270 deg)</a:t>
            </a:r>
          </a:p>
          <a:p>
            <a:pPr lvl="1"/>
            <a:r>
              <a:rPr lang="en-US" sz="2000">
                <a:latin typeface="Times New Roman" panose="02020603050405020304" pitchFamily="18" charset="0"/>
                <a:cs typeface="Times New Roman" panose="02020603050405020304" pitchFamily="18" charset="0"/>
              </a:rPr>
              <a:t>Pulse mode (1 Hz): 10; 100; 300; 500 ms, power ramp up to 25kW; stay few min per short pulses, ~5min for 500ms at maximum power, if no MP</a:t>
            </a:r>
          </a:p>
          <a:p>
            <a:pPr lvl="1"/>
            <a:r>
              <a:rPr lang="en-US" sz="2000">
                <a:latin typeface="Times New Roman" panose="02020603050405020304" pitchFamily="18" charset="0"/>
                <a:cs typeface="Times New Roman" panose="02020603050405020304" pitchFamily="18" charset="0"/>
              </a:rPr>
              <a:t>CW mode: ramp up power to 12kW. Stay &gt;1.5 hours to reach equilibrium temperature</a:t>
            </a:r>
            <a:endParaRPr lang="en-US" sz="2000" b="1">
              <a:solidFill>
                <a:srgbClr val="0070C0"/>
              </a:solidFill>
            </a:endParaRPr>
          </a:p>
          <a:p>
            <a:r>
              <a:rPr lang="en-US" sz="2000" b="1">
                <a:solidFill>
                  <a:srgbClr val="0070C0"/>
                </a:solidFill>
              </a:rPr>
              <a:t>Diagnostics</a:t>
            </a:r>
          </a:p>
          <a:p>
            <a:pPr lvl="1"/>
            <a:r>
              <a:rPr lang="en-US" sz="1800">
                <a:latin typeface="Times New Roman" panose="02020603050405020304" pitchFamily="18" charset="0"/>
                <a:cs typeface="Times New Roman" panose="02020603050405020304" pitchFamily="18" charset="0"/>
              </a:rPr>
              <a:t>Vacuum: 2 vacuum gauges on couplers and vacuum in pump line </a:t>
            </a:r>
          </a:p>
          <a:p>
            <a:pPr lvl="1"/>
            <a:r>
              <a:rPr lang="en-US" sz="1800">
                <a:latin typeface="Times New Roman" panose="02020603050405020304" pitchFamily="18" charset="0"/>
                <a:cs typeface="Times New Roman" panose="02020603050405020304" pitchFamily="18" charset="0"/>
              </a:rPr>
              <a:t>Temperature: window flanges (2), chamber (1), DC blocks (2); </a:t>
            </a:r>
          </a:p>
          <a:p>
            <a:pPr lvl="1"/>
            <a:r>
              <a:rPr lang="en-US" sz="1800">
                <a:latin typeface="Times New Roman" panose="02020603050405020304" pitchFamily="18" charset="0"/>
                <a:cs typeface="Times New Roman" panose="02020603050405020304" pitchFamily="18" charset="0"/>
              </a:rPr>
              <a:t>DC bias: voltage (1) and pick-up probes (2)</a:t>
            </a: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9583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B3F20AE-5F68-43A0-96E2-F9B8F2A036D3}"/>
              </a:ext>
            </a:extLst>
          </p:cNvPr>
          <p:cNvSpPr>
            <a:spLocks noGrp="1"/>
          </p:cNvSpPr>
          <p:nvPr>
            <p:ph type="body" sz="half" idx="2"/>
          </p:nvPr>
        </p:nvSpPr>
        <p:spPr>
          <a:xfrm>
            <a:off x="1680961" y="239030"/>
            <a:ext cx="8700851" cy="411175"/>
          </a:xfrm>
        </p:spPr>
        <p:txBody>
          <a:bodyPr/>
          <a:lstStyle/>
          <a:p>
            <a:r>
              <a:rPr lang="en-US" sz="2400" b="1" dirty="0">
                <a:solidFill>
                  <a:srgbClr val="0070C0"/>
                </a:solidFill>
                <a:effectLst>
                  <a:outerShdw blurRad="38100" dist="38100" dir="2700000" algn="tl">
                    <a:srgbClr val="000000">
                      <a:alpha val="43137"/>
                    </a:srgbClr>
                  </a:outerShdw>
                </a:effectLst>
              </a:rPr>
              <a:t>SSR2 couplers</a:t>
            </a:r>
          </a:p>
        </p:txBody>
      </p:sp>
      <p:sp>
        <p:nvSpPr>
          <p:cNvPr id="4" name="Date Placeholder 3">
            <a:extLst>
              <a:ext uri="{FF2B5EF4-FFF2-40B4-BE49-F238E27FC236}">
                <a16:creationId xmlns:a16="http://schemas.microsoft.com/office/drawing/2014/main" id="{4D07E955-5D71-485B-A50C-3841B9B08295}"/>
              </a:ext>
            </a:extLst>
          </p:cNvPr>
          <p:cNvSpPr>
            <a:spLocks noGrp="1"/>
          </p:cNvSpPr>
          <p:nvPr>
            <p:ph type="dt" sz="half" idx="14"/>
          </p:nvPr>
        </p:nvSpPr>
        <p:spPr/>
        <p:txBody>
          <a:bodyPr/>
          <a:lstStyle/>
          <a:p>
            <a:r>
              <a:rPr lang="en-US" altLang="en-US"/>
              <a:t>12/22/2022</a:t>
            </a:r>
          </a:p>
        </p:txBody>
      </p:sp>
      <p:sp>
        <p:nvSpPr>
          <p:cNvPr id="5" name="Footer Placeholder 4">
            <a:extLst>
              <a:ext uri="{FF2B5EF4-FFF2-40B4-BE49-F238E27FC236}">
                <a16:creationId xmlns:a16="http://schemas.microsoft.com/office/drawing/2014/main" id="{2507A83E-69E8-49FC-9B4F-82B979616839}"/>
              </a:ext>
            </a:extLst>
          </p:cNvPr>
          <p:cNvSpPr>
            <a:spLocks noGrp="1"/>
          </p:cNvSpPr>
          <p:nvPr>
            <p:ph type="ftr" sz="quarter" idx="15"/>
          </p:nvPr>
        </p:nvSpPr>
        <p:spPr/>
        <p:txBody>
          <a:bodyPr/>
          <a:lstStyle/>
          <a:p>
            <a:pPr>
              <a:defRPr/>
            </a:pPr>
            <a:r>
              <a:rPr lang="en-US"/>
              <a:t>ALL Partners Coordination Meeting: FNAL Update</a:t>
            </a:r>
            <a:endParaRPr lang="en-US" b="1" dirty="0"/>
          </a:p>
        </p:txBody>
      </p:sp>
      <p:sp>
        <p:nvSpPr>
          <p:cNvPr id="6" name="Slide Number Placeholder 5">
            <a:extLst>
              <a:ext uri="{FF2B5EF4-FFF2-40B4-BE49-F238E27FC236}">
                <a16:creationId xmlns:a16="http://schemas.microsoft.com/office/drawing/2014/main" id="{CE3D8DFA-E771-405C-89AD-DBD654357674}"/>
              </a:ext>
            </a:extLst>
          </p:cNvPr>
          <p:cNvSpPr>
            <a:spLocks noGrp="1"/>
          </p:cNvSpPr>
          <p:nvPr>
            <p:ph type="sldNum" sz="quarter" idx="16"/>
          </p:nvPr>
        </p:nvSpPr>
        <p:spPr/>
        <p:txBody>
          <a:bodyPr/>
          <a:lstStyle/>
          <a:p>
            <a:fld id="{C2BC038B-CA57-479E-BFA9-9E819877A5DF}" type="slidenum">
              <a:rPr lang="en-US" altLang="en-US" smtClean="0"/>
              <a:pPr/>
              <a:t>17</a:t>
            </a:fld>
            <a:endParaRPr lang="en-US" altLang="en-US"/>
          </a:p>
        </p:txBody>
      </p:sp>
      <p:sp>
        <p:nvSpPr>
          <p:cNvPr id="10" name="Content Placeholder 2"/>
          <p:cNvSpPr txBox="1">
            <a:spLocks/>
          </p:cNvSpPr>
          <p:nvPr/>
        </p:nvSpPr>
        <p:spPr>
          <a:xfrm>
            <a:off x="1596968" y="1120085"/>
            <a:ext cx="2383157" cy="3894715"/>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kern="1200">
                <a:solidFill>
                  <a:srgbClr val="7F7F7F"/>
                </a:solidFill>
                <a:latin typeface="Helvetica"/>
                <a:ea typeface="Geneva"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rgbClr val="7F7F7F"/>
                </a:solidFill>
                <a:latin typeface="Helvetica"/>
                <a:ea typeface="MS PGothic" panose="020B0600070205080204" pitchFamily="34" charset="-128"/>
                <a:cs typeface="MS PGothic" panose="020B0600070205080204"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1400" kern="1200">
                <a:solidFill>
                  <a:srgbClr val="7F7F7F"/>
                </a:solidFill>
                <a:latin typeface="Helvetica"/>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MS PGothic" panose="020B0600070205080204" pitchFamily="34"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09536" indent="-109536">
              <a:spcBef>
                <a:spcPts val="0"/>
              </a:spcBef>
              <a:spcAft>
                <a:spcPts val="1200"/>
              </a:spcAft>
            </a:pPr>
            <a:r>
              <a:rPr lang="en-US" sz="2000" dirty="0">
                <a:solidFill>
                  <a:srgbClr val="C00000"/>
                </a:solidFill>
                <a:latin typeface="Calibri" panose="020F0502020204030204" pitchFamily="34" charset="0"/>
                <a:cs typeface="Calibri" panose="020F0502020204030204" pitchFamily="34" charset="0"/>
              </a:rPr>
              <a:t> Phase = 90</a:t>
            </a:r>
            <a:r>
              <a:rPr lang="en-US" sz="2000" dirty="0">
                <a:solidFill>
                  <a:srgbClr val="C00000"/>
                </a:solidFill>
                <a:latin typeface="Calibri" panose="020F0502020204030204" pitchFamily="34" charset="0"/>
                <a:ea typeface="Cambria Math" panose="02040503050406030204" pitchFamily="18" charset="0"/>
                <a:cs typeface="Calibri" panose="020F0502020204030204" pitchFamily="34" charset="0"/>
              </a:rPr>
              <a:t>°</a:t>
            </a:r>
          </a:p>
          <a:p>
            <a:pPr marL="109536" indent="-109536">
              <a:spcBef>
                <a:spcPts val="0"/>
              </a:spcBef>
              <a:spcAft>
                <a:spcPts val="1200"/>
              </a:spcAft>
            </a:pPr>
            <a:r>
              <a:rPr lang="en-US" sz="2000" dirty="0">
                <a:solidFill>
                  <a:srgbClr val="0070C0"/>
                </a:solidFill>
                <a:latin typeface="Calibri" panose="020F0502020204030204" pitchFamily="34" charset="0"/>
                <a:ea typeface="Cambria Math" panose="02040503050406030204" pitchFamily="18" charset="0"/>
                <a:cs typeface="Calibri" panose="020F0502020204030204" pitchFamily="34" charset="0"/>
              </a:rPr>
              <a:t>Bias ON; 3.5kV</a:t>
            </a:r>
          </a:p>
          <a:p>
            <a:pPr marL="109536" indent="-109536">
              <a:spcBef>
                <a:spcPts val="0"/>
              </a:spcBef>
              <a:spcAft>
                <a:spcPts val="1200"/>
              </a:spcAft>
            </a:pPr>
            <a:r>
              <a:rPr lang="en-US" sz="2000" dirty="0">
                <a:solidFill>
                  <a:srgbClr val="0070C0"/>
                </a:solidFill>
                <a:latin typeface="Calibri" panose="020F0502020204030204" pitchFamily="34" charset="0"/>
                <a:ea typeface="Cambria Math" panose="02040503050406030204" pitchFamily="18" charset="0"/>
                <a:cs typeface="Calibri" panose="020F0502020204030204" pitchFamily="34" charset="0"/>
              </a:rPr>
              <a:t>Air flow=3 g/s (</a:t>
            </a:r>
            <a:r>
              <a:rPr lang="en-US" sz="2000" dirty="0" err="1">
                <a:solidFill>
                  <a:srgbClr val="0070C0"/>
                </a:solidFill>
                <a:latin typeface="Calibri" panose="020F0502020204030204" pitchFamily="34" charset="0"/>
                <a:ea typeface="Cambria Math" panose="02040503050406030204" pitchFamily="18" charset="0"/>
                <a:cs typeface="Calibri" panose="020F0502020204030204" pitchFamily="34" charset="0"/>
              </a:rPr>
              <a:t>ea</a:t>
            </a:r>
            <a:r>
              <a:rPr lang="en-US" sz="2000" dirty="0">
                <a:solidFill>
                  <a:srgbClr val="0070C0"/>
                </a:solidFill>
                <a:latin typeface="Calibri" panose="020F0502020204030204" pitchFamily="34" charset="0"/>
                <a:ea typeface="Cambria Math" panose="02040503050406030204" pitchFamily="18" charset="0"/>
                <a:cs typeface="Calibri" panose="020F0502020204030204" pitchFamily="34" charset="0"/>
              </a:rPr>
              <a:t>)</a:t>
            </a:r>
          </a:p>
          <a:p>
            <a:pPr marL="109536" indent="-109536">
              <a:spcBef>
                <a:spcPts val="0"/>
              </a:spcBef>
              <a:spcAft>
                <a:spcPts val="1200"/>
              </a:spcAft>
            </a:pPr>
            <a:r>
              <a:rPr lang="en-US" sz="2000" i="1" dirty="0">
                <a:solidFill>
                  <a:srgbClr val="0070C0"/>
                </a:solidFill>
                <a:latin typeface="Calibri" panose="020F0502020204030204" pitchFamily="34" charset="0"/>
                <a:ea typeface="Cambria Math" panose="02040503050406030204" pitchFamily="18" charset="0"/>
                <a:cs typeface="Calibri" panose="020F0502020204030204" pitchFamily="34" charset="0"/>
              </a:rPr>
              <a:t> Pulse mode</a:t>
            </a:r>
            <a:r>
              <a:rPr lang="en-US" sz="2000" dirty="0">
                <a:latin typeface="Calibri" panose="020F0502020204030204" pitchFamily="34" charset="0"/>
                <a:ea typeface="Cambria Math" panose="02040503050406030204" pitchFamily="18" charset="0"/>
                <a:cs typeface="Calibri" panose="020F0502020204030204" pitchFamily="34" charset="0"/>
              </a:rPr>
              <a:t>: 10, 100; 300; 500ms,  </a:t>
            </a:r>
            <a:r>
              <a:rPr lang="en-US" sz="2000" dirty="0" err="1">
                <a:latin typeface="Calibri" panose="020F0502020204030204" pitchFamily="34" charset="0"/>
                <a:ea typeface="Cambria Math" panose="02040503050406030204" pitchFamily="18" charset="0"/>
                <a:cs typeface="Calibri" panose="020F0502020204030204" pitchFamily="34" charset="0"/>
              </a:rPr>
              <a:t>P</a:t>
            </a:r>
            <a:r>
              <a:rPr lang="en-US" sz="2000" baseline="-25000" dirty="0" err="1">
                <a:latin typeface="Calibri" panose="020F0502020204030204" pitchFamily="34" charset="0"/>
                <a:ea typeface="Cambria Math" panose="02040503050406030204" pitchFamily="18" charset="0"/>
                <a:cs typeface="Calibri" panose="020F0502020204030204" pitchFamily="34" charset="0"/>
              </a:rPr>
              <a:t>max</a:t>
            </a:r>
            <a:r>
              <a:rPr lang="en-US" sz="2000" dirty="0">
                <a:latin typeface="Calibri" panose="020F0502020204030204" pitchFamily="34" charset="0"/>
                <a:ea typeface="Cambria Math" panose="02040503050406030204" pitchFamily="18" charset="0"/>
                <a:cs typeface="Calibri" panose="020F0502020204030204" pitchFamily="34" charset="0"/>
              </a:rPr>
              <a:t> =24kW </a:t>
            </a:r>
          </a:p>
          <a:p>
            <a:pPr marL="109536" indent="-109536">
              <a:spcBef>
                <a:spcPts val="0"/>
              </a:spcBef>
              <a:spcAft>
                <a:spcPts val="1200"/>
              </a:spcAft>
            </a:pPr>
            <a:r>
              <a:rPr lang="en-US" sz="2000" i="1" dirty="0">
                <a:solidFill>
                  <a:srgbClr val="0070C0"/>
                </a:solidFill>
                <a:latin typeface="Calibri" panose="020F0502020204030204" pitchFamily="34" charset="0"/>
                <a:ea typeface="Cambria Math" panose="02040503050406030204" pitchFamily="18" charset="0"/>
                <a:cs typeface="Calibri" panose="020F0502020204030204" pitchFamily="34" charset="0"/>
              </a:rPr>
              <a:t> CW mode </a:t>
            </a:r>
            <a:r>
              <a:rPr lang="en-US" sz="2000" dirty="0">
                <a:latin typeface="Calibri" panose="020F0502020204030204" pitchFamily="34" charset="0"/>
                <a:ea typeface="Cambria Math" panose="02040503050406030204" pitchFamily="18" charset="0"/>
                <a:cs typeface="Calibri" panose="020F0502020204030204" pitchFamily="34" charset="0"/>
              </a:rPr>
              <a:t>(~1.5hrs) </a:t>
            </a:r>
            <a:r>
              <a:rPr lang="en-US" sz="2000" dirty="0" err="1">
                <a:latin typeface="Calibri" panose="020F0502020204030204" pitchFamily="34" charset="0"/>
                <a:ea typeface="Cambria Math" panose="02040503050406030204" pitchFamily="18" charset="0"/>
                <a:cs typeface="Calibri" panose="020F0502020204030204" pitchFamily="34" charset="0"/>
              </a:rPr>
              <a:t>P</a:t>
            </a:r>
            <a:r>
              <a:rPr lang="en-US" sz="2000" baseline="-25000" dirty="0" err="1">
                <a:latin typeface="Calibri" panose="020F0502020204030204" pitchFamily="34" charset="0"/>
                <a:ea typeface="Cambria Math" panose="02040503050406030204" pitchFamily="18" charset="0"/>
                <a:cs typeface="Calibri" panose="020F0502020204030204" pitchFamily="34" charset="0"/>
              </a:rPr>
              <a:t>max</a:t>
            </a:r>
            <a:r>
              <a:rPr lang="en-US" sz="2000" dirty="0">
                <a:latin typeface="Calibri" panose="020F0502020204030204" pitchFamily="34" charset="0"/>
                <a:ea typeface="Cambria Math" panose="02040503050406030204" pitchFamily="18" charset="0"/>
                <a:cs typeface="Calibri" panose="020F0502020204030204" pitchFamily="34" charset="0"/>
              </a:rPr>
              <a:t> =12kW </a:t>
            </a:r>
          </a:p>
          <a:p>
            <a:pPr marL="171446" indent="-171446">
              <a:spcBef>
                <a:spcPts val="0"/>
              </a:spcBef>
              <a:spcAft>
                <a:spcPts val="1200"/>
              </a:spcAft>
            </a:pPr>
            <a:r>
              <a:rPr lang="en-US" sz="2000" dirty="0">
                <a:solidFill>
                  <a:srgbClr val="C00000"/>
                </a:solidFill>
                <a:latin typeface="Calibri" panose="020F0502020204030204" pitchFamily="34" charset="0"/>
                <a:ea typeface="Cambria Math" panose="02040503050406030204" pitchFamily="18" charset="0"/>
                <a:cs typeface="Calibri" panose="020F0502020204030204" pitchFamily="34" charset="0"/>
              </a:rPr>
              <a:t>No MP</a:t>
            </a:r>
            <a:endParaRPr lang="en-US" sz="2000" dirty="0">
              <a:solidFill>
                <a:srgbClr val="C00000"/>
              </a:solidFill>
              <a:latin typeface="Calibri" panose="020F0502020204030204" pitchFamily="34" charset="0"/>
              <a:cs typeface="Calibri" panose="020F0502020204030204" pitchFamily="34" charset="0"/>
            </a:endParaRPr>
          </a:p>
        </p:txBody>
      </p:sp>
      <p:grpSp>
        <p:nvGrpSpPr>
          <p:cNvPr id="32" name="Group 31"/>
          <p:cNvGrpSpPr/>
          <p:nvPr/>
        </p:nvGrpSpPr>
        <p:grpSpPr>
          <a:xfrm>
            <a:off x="4007019" y="806961"/>
            <a:ext cx="6687875" cy="5381539"/>
            <a:chOff x="2285795" y="821912"/>
            <a:chExt cx="6687875" cy="5381538"/>
          </a:xfrm>
        </p:grpSpPr>
        <p:pic>
          <p:nvPicPr>
            <p:cNvPr id="8" name="Picture 7">
              <a:extLst>
                <a:ext uri="{FF2B5EF4-FFF2-40B4-BE49-F238E27FC236}">
                  <a16:creationId xmlns:a16="http://schemas.microsoft.com/office/drawing/2014/main" id="{B20A61A5-F237-49EA-BA4A-9866CF78F831}"/>
                </a:ext>
              </a:extLst>
            </p:cNvPr>
            <p:cNvPicPr>
              <a:picLocks noChangeAspect="1"/>
            </p:cNvPicPr>
            <p:nvPr/>
          </p:nvPicPr>
          <p:blipFill>
            <a:blip r:embed="rId2"/>
            <a:stretch>
              <a:fillRect/>
            </a:stretch>
          </p:blipFill>
          <p:spPr>
            <a:xfrm>
              <a:off x="2285795" y="821912"/>
              <a:ext cx="6687875" cy="5381538"/>
            </a:xfrm>
            <a:prstGeom prst="rect">
              <a:avLst/>
            </a:prstGeom>
          </p:spPr>
        </p:pic>
        <p:sp>
          <p:nvSpPr>
            <p:cNvPr id="2" name="TextBox 1"/>
            <p:cNvSpPr txBox="1"/>
            <p:nvPr/>
          </p:nvSpPr>
          <p:spPr>
            <a:xfrm>
              <a:off x="4808080" y="4165797"/>
              <a:ext cx="1069780" cy="369332"/>
            </a:xfrm>
            <a:prstGeom prst="rect">
              <a:avLst/>
            </a:prstGeom>
            <a:noFill/>
          </p:spPr>
          <p:txBody>
            <a:bodyPr wrap="none" rtlCol="0">
              <a:spAutoFit/>
            </a:bodyPr>
            <a:lstStyle/>
            <a:p>
              <a:r>
                <a:rPr lang="en-US" sz="1800" dirty="0">
                  <a:solidFill>
                    <a:srgbClr val="FF0000"/>
                  </a:solidFill>
                </a:rPr>
                <a:t>RF power</a:t>
              </a:r>
            </a:p>
          </p:txBody>
        </p:sp>
        <p:sp>
          <p:nvSpPr>
            <p:cNvPr id="11" name="TextBox 10"/>
            <p:cNvSpPr txBox="1"/>
            <p:nvPr/>
          </p:nvSpPr>
          <p:spPr>
            <a:xfrm>
              <a:off x="3653336" y="1955216"/>
              <a:ext cx="1059714" cy="584775"/>
            </a:xfrm>
            <a:prstGeom prst="rect">
              <a:avLst/>
            </a:prstGeom>
            <a:noFill/>
          </p:spPr>
          <p:txBody>
            <a:bodyPr wrap="none" rtlCol="0">
              <a:spAutoFit/>
            </a:bodyPr>
            <a:lstStyle/>
            <a:p>
              <a:r>
                <a:rPr lang="en-US" sz="1600" dirty="0">
                  <a:solidFill>
                    <a:srgbClr val="00FFFF"/>
                  </a:solidFill>
                </a:rPr>
                <a:t>Vacuum#1</a:t>
              </a:r>
            </a:p>
            <a:p>
              <a:r>
                <a:rPr lang="en-US" sz="1600" dirty="0">
                  <a:solidFill>
                    <a:srgbClr val="CC00FF"/>
                  </a:solidFill>
                </a:rPr>
                <a:t>Vacuum#2</a:t>
              </a:r>
            </a:p>
          </p:txBody>
        </p:sp>
        <p:cxnSp>
          <p:nvCxnSpPr>
            <p:cNvPr id="12" name="Straight Arrow Connector 11"/>
            <p:cNvCxnSpPr/>
            <p:nvPr/>
          </p:nvCxnSpPr>
          <p:spPr>
            <a:xfrm flipH="1">
              <a:off x="5910264" y="2150504"/>
              <a:ext cx="99081" cy="269653"/>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800062" y="1698515"/>
              <a:ext cx="1275477" cy="461665"/>
            </a:xfrm>
            <a:prstGeom prst="rect">
              <a:avLst/>
            </a:prstGeom>
            <a:noFill/>
          </p:spPr>
          <p:txBody>
            <a:bodyPr wrap="none" rtlCol="0">
              <a:spAutoFit/>
            </a:bodyPr>
            <a:lstStyle/>
            <a:p>
              <a:r>
                <a:rPr lang="en-US" dirty="0">
                  <a:solidFill>
                    <a:srgbClr val="FFFF00"/>
                  </a:solidFill>
                </a:rPr>
                <a:t>T </a:t>
              </a:r>
              <a:r>
                <a:rPr lang="en-US" baseline="-25000" dirty="0">
                  <a:solidFill>
                    <a:srgbClr val="FFFF00"/>
                  </a:solidFill>
                </a:rPr>
                <a:t>window#1</a:t>
              </a:r>
            </a:p>
          </p:txBody>
        </p:sp>
        <p:sp>
          <p:nvSpPr>
            <p:cNvPr id="17" name="TextBox 16"/>
            <p:cNvSpPr txBox="1"/>
            <p:nvPr/>
          </p:nvSpPr>
          <p:spPr>
            <a:xfrm>
              <a:off x="7079125" y="3309354"/>
              <a:ext cx="1275477" cy="461665"/>
            </a:xfrm>
            <a:prstGeom prst="rect">
              <a:avLst/>
            </a:prstGeom>
            <a:noFill/>
          </p:spPr>
          <p:txBody>
            <a:bodyPr wrap="none" rtlCol="0">
              <a:spAutoFit/>
            </a:bodyPr>
            <a:lstStyle/>
            <a:p>
              <a:r>
                <a:rPr lang="en-US" dirty="0">
                  <a:solidFill>
                    <a:srgbClr val="00FFFF"/>
                  </a:solidFill>
                </a:rPr>
                <a:t>T </a:t>
              </a:r>
              <a:r>
                <a:rPr lang="en-US" baseline="-25000" dirty="0">
                  <a:solidFill>
                    <a:srgbClr val="00FFFF"/>
                  </a:solidFill>
                </a:rPr>
                <a:t>window#2</a:t>
              </a:r>
            </a:p>
          </p:txBody>
        </p:sp>
        <p:cxnSp>
          <p:nvCxnSpPr>
            <p:cNvPr id="19" name="Straight Arrow Connector 18"/>
            <p:cNvCxnSpPr>
              <a:stCxn id="11" idx="1"/>
            </p:cNvCxnSpPr>
            <p:nvPr/>
          </p:nvCxnSpPr>
          <p:spPr>
            <a:xfrm flipH="1">
              <a:off x="3493294" y="2247604"/>
              <a:ext cx="160042" cy="292387"/>
            </a:xfrm>
            <a:prstGeom prst="straightConnector1">
              <a:avLst/>
            </a:prstGeom>
            <a:ln>
              <a:solidFill>
                <a:srgbClr val="00FFFF"/>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690506" y="2420157"/>
              <a:ext cx="724176" cy="245340"/>
            </a:xfrm>
            <a:prstGeom prst="straightConnector1">
              <a:avLst/>
            </a:prstGeom>
            <a:ln>
              <a:solidFill>
                <a:srgbClr val="CC00FF"/>
              </a:solidFill>
              <a:tailEnd type="triangle"/>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268758" y="3406138"/>
              <a:ext cx="1141659" cy="461665"/>
            </a:xfrm>
            <a:prstGeom prst="rect">
              <a:avLst/>
            </a:prstGeom>
            <a:noFill/>
          </p:spPr>
          <p:txBody>
            <a:bodyPr wrap="none" rtlCol="0">
              <a:spAutoFit/>
            </a:bodyPr>
            <a:lstStyle/>
            <a:p>
              <a:r>
                <a:rPr lang="en-US" dirty="0">
                  <a:solidFill>
                    <a:srgbClr val="FF9900"/>
                  </a:solidFill>
                </a:rPr>
                <a:t>T </a:t>
              </a:r>
              <a:r>
                <a:rPr lang="en-US" baseline="-25000" dirty="0">
                  <a:solidFill>
                    <a:srgbClr val="FF9900"/>
                  </a:solidFill>
                </a:rPr>
                <a:t>chamber</a:t>
              </a:r>
            </a:p>
          </p:txBody>
        </p:sp>
        <p:cxnSp>
          <p:nvCxnSpPr>
            <p:cNvPr id="24" name="Straight Arrow Connector 23"/>
            <p:cNvCxnSpPr/>
            <p:nvPr/>
          </p:nvCxnSpPr>
          <p:spPr>
            <a:xfrm flipV="1">
              <a:off x="7347044" y="3193938"/>
              <a:ext cx="125505" cy="230833"/>
            </a:xfrm>
            <a:prstGeom prst="straightConnector1">
              <a:avLst/>
            </a:prstGeom>
            <a:ln>
              <a:solidFill>
                <a:srgbClr val="00FFFF"/>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5499797" y="2986948"/>
              <a:ext cx="156414" cy="540389"/>
            </a:xfrm>
            <a:prstGeom prst="straightConnector1">
              <a:avLst/>
            </a:prstGeom>
            <a:ln>
              <a:solidFill>
                <a:srgbClr val="FF99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97129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416364-59BC-46BA-B14A-D7C6016C8CBB}"/>
              </a:ext>
            </a:extLst>
          </p:cNvPr>
          <p:cNvSpPr>
            <a:spLocks noGrp="1"/>
          </p:cNvSpPr>
          <p:nvPr>
            <p:ph type="body" sz="half" idx="2"/>
          </p:nvPr>
        </p:nvSpPr>
        <p:spPr>
          <a:xfrm>
            <a:off x="1752601" y="361951"/>
            <a:ext cx="8700851" cy="342725"/>
          </a:xfrm>
        </p:spPr>
        <p:txBody>
          <a:bodyPr/>
          <a:lstStyle/>
          <a:p>
            <a:r>
              <a:rPr lang="en-US" sz="2800" b="1" dirty="0">
                <a:solidFill>
                  <a:srgbClr val="0070C0"/>
                </a:solidFill>
                <a:effectLst>
                  <a:outerShdw blurRad="38100" dist="38100" dir="2700000" algn="tl">
                    <a:srgbClr val="000000">
                      <a:alpha val="43137"/>
                    </a:srgbClr>
                  </a:outerShdw>
                </a:effectLst>
              </a:rPr>
              <a:t>Summary</a:t>
            </a:r>
          </a:p>
        </p:txBody>
      </p:sp>
      <p:sp>
        <p:nvSpPr>
          <p:cNvPr id="4" name="Date Placeholder 3">
            <a:extLst>
              <a:ext uri="{FF2B5EF4-FFF2-40B4-BE49-F238E27FC236}">
                <a16:creationId xmlns:a16="http://schemas.microsoft.com/office/drawing/2014/main" id="{2BAC0415-F65F-4646-9ECA-9474F621204D}"/>
              </a:ext>
            </a:extLst>
          </p:cNvPr>
          <p:cNvSpPr>
            <a:spLocks noGrp="1"/>
          </p:cNvSpPr>
          <p:nvPr>
            <p:ph type="dt" sz="half" idx="14"/>
          </p:nvPr>
        </p:nvSpPr>
        <p:spPr/>
        <p:txBody>
          <a:bodyPr/>
          <a:lstStyle/>
          <a:p>
            <a:r>
              <a:rPr lang="en-US" altLang="en-US"/>
              <a:t>12/22/2022</a:t>
            </a:r>
          </a:p>
        </p:txBody>
      </p:sp>
      <p:sp>
        <p:nvSpPr>
          <p:cNvPr id="5" name="Footer Placeholder 4">
            <a:extLst>
              <a:ext uri="{FF2B5EF4-FFF2-40B4-BE49-F238E27FC236}">
                <a16:creationId xmlns:a16="http://schemas.microsoft.com/office/drawing/2014/main" id="{9FEC32CA-EA9D-46B6-98C9-26FEE09BFA98}"/>
              </a:ext>
            </a:extLst>
          </p:cNvPr>
          <p:cNvSpPr>
            <a:spLocks noGrp="1"/>
          </p:cNvSpPr>
          <p:nvPr>
            <p:ph type="ftr" sz="quarter" idx="15"/>
          </p:nvPr>
        </p:nvSpPr>
        <p:spPr/>
        <p:txBody>
          <a:bodyPr/>
          <a:lstStyle/>
          <a:p>
            <a:pPr>
              <a:defRPr/>
            </a:pPr>
            <a:r>
              <a:rPr lang="en-US"/>
              <a:t>ALL Partners Coordination Meeting: FNAL Update</a:t>
            </a:r>
            <a:endParaRPr lang="en-US" b="1" dirty="0"/>
          </a:p>
        </p:txBody>
      </p:sp>
      <p:sp>
        <p:nvSpPr>
          <p:cNvPr id="6" name="Slide Number Placeholder 5">
            <a:extLst>
              <a:ext uri="{FF2B5EF4-FFF2-40B4-BE49-F238E27FC236}">
                <a16:creationId xmlns:a16="http://schemas.microsoft.com/office/drawing/2014/main" id="{AC39ED06-90BD-4921-8152-F2CEA5F986FB}"/>
              </a:ext>
            </a:extLst>
          </p:cNvPr>
          <p:cNvSpPr>
            <a:spLocks noGrp="1"/>
          </p:cNvSpPr>
          <p:nvPr>
            <p:ph type="sldNum" sz="quarter" idx="16"/>
          </p:nvPr>
        </p:nvSpPr>
        <p:spPr/>
        <p:txBody>
          <a:bodyPr/>
          <a:lstStyle/>
          <a:p>
            <a:fld id="{C2BC038B-CA57-479E-BFA9-9E819877A5DF}" type="slidenum">
              <a:rPr lang="en-US" altLang="en-US" smtClean="0"/>
              <a:pPr/>
              <a:t>18</a:t>
            </a:fld>
            <a:endParaRPr lang="en-US" altLang="en-US"/>
          </a:p>
        </p:txBody>
      </p:sp>
      <p:sp>
        <p:nvSpPr>
          <p:cNvPr id="7" name="TextBox 6"/>
          <p:cNvSpPr txBox="1"/>
          <p:nvPr/>
        </p:nvSpPr>
        <p:spPr>
          <a:xfrm>
            <a:off x="1752602" y="957568"/>
            <a:ext cx="8477015" cy="5262979"/>
          </a:xfrm>
          <a:prstGeom prst="rect">
            <a:avLst/>
          </a:prstGeom>
          <a:noFill/>
        </p:spPr>
        <p:txBody>
          <a:bodyPr wrap="square" rtlCol="0">
            <a:spAutoFit/>
          </a:bodyPr>
          <a:lstStyle/>
          <a:p>
            <a:r>
              <a:rPr lang="en-US" dirty="0"/>
              <a:t>SSR2 pre-production couplers #1 and #4 were tested at RT stand in standing wave mode for 4 reflection phases: 0, 90, 180, 270 degrees. DC bias 3.5kV was applied for both couplers. Cooling provided by air flow through antennas, outside windows were cooled by 2 fans. Test done for pulse mode (10,100,300,500ms) with RF power up to 25kW and in CW mode for maximum power 12 kW (TRS). We stay at maximum power at least 1.5 hours to reach temperature equilibrium.</a:t>
            </a:r>
          </a:p>
          <a:p>
            <a:endParaRPr lang="en-US" dirty="0"/>
          </a:p>
          <a:p>
            <a:r>
              <a:rPr lang="en-US" dirty="0"/>
              <a:t>Test results:</a:t>
            </a:r>
          </a:p>
          <a:p>
            <a:pPr marL="800080" lvl="1" indent="-342891">
              <a:buFont typeface="Arial" panose="020B0604020202020204" pitchFamily="34" charset="0"/>
              <a:buChar char="•"/>
            </a:pPr>
            <a:r>
              <a:rPr lang="en-US" dirty="0"/>
              <a:t>No MP for all tested regimes. Vacuum increase follows the temperature rise</a:t>
            </a:r>
          </a:p>
          <a:p>
            <a:pPr marL="800080" lvl="1" indent="-342891">
              <a:buFont typeface="Arial" panose="020B0604020202020204" pitchFamily="34" charset="0"/>
              <a:buChar char="•"/>
            </a:pPr>
            <a:r>
              <a:rPr lang="en-US" dirty="0"/>
              <a:t>Maximum window flange temperature is &lt; 80F (30C)</a:t>
            </a:r>
          </a:p>
          <a:p>
            <a:pPr marL="800080" lvl="1" indent="-342891">
              <a:buFont typeface="Arial" panose="020B0604020202020204" pitchFamily="34" charset="0"/>
              <a:buChar char="•"/>
            </a:pPr>
            <a:endParaRPr lang="en-US" dirty="0"/>
          </a:p>
        </p:txBody>
      </p:sp>
    </p:spTree>
    <p:extLst>
      <p:ext uri="{BB962C8B-B14F-4D97-AF65-F5344CB8AC3E}">
        <p14:creationId xmlns:p14="http://schemas.microsoft.com/office/powerpoint/2010/main" val="2285130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A5CC3C-7E2D-47E5-844A-EDAA9A205CD9}"/>
              </a:ext>
            </a:extLst>
          </p:cNvPr>
          <p:cNvSpPr>
            <a:spLocks noGrp="1"/>
          </p:cNvSpPr>
          <p:nvPr>
            <p:ph type="title"/>
          </p:nvPr>
        </p:nvSpPr>
        <p:spPr/>
        <p:txBody>
          <a:bodyPr/>
          <a:lstStyle/>
          <a:p>
            <a:r>
              <a:rPr lang="en-US" dirty="0"/>
              <a:t>Testing – Second coupler pair </a:t>
            </a:r>
          </a:p>
        </p:txBody>
      </p:sp>
      <p:sp>
        <p:nvSpPr>
          <p:cNvPr id="4" name="Date Placeholder 3">
            <a:extLst>
              <a:ext uri="{FF2B5EF4-FFF2-40B4-BE49-F238E27FC236}">
                <a16:creationId xmlns:a16="http://schemas.microsoft.com/office/drawing/2014/main" id="{FE41AC31-B14E-4A21-8040-A6D54730C623}"/>
              </a:ext>
            </a:extLst>
          </p:cNvPr>
          <p:cNvSpPr>
            <a:spLocks noGrp="1"/>
          </p:cNvSpPr>
          <p:nvPr>
            <p:ph type="dt" sz="half" idx="10"/>
          </p:nvPr>
        </p:nvSpPr>
        <p:spPr/>
        <p:txBody>
          <a:bodyPr/>
          <a:lstStyle/>
          <a:p>
            <a:pPr>
              <a:defRPr/>
            </a:pPr>
            <a:r>
              <a:rPr lang="en-US"/>
              <a:t>12/22/2022</a:t>
            </a:r>
          </a:p>
        </p:txBody>
      </p:sp>
      <p:sp>
        <p:nvSpPr>
          <p:cNvPr id="5" name="Footer Placeholder 4">
            <a:extLst>
              <a:ext uri="{FF2B5EF4-FFF2-40B4-BE49-F238E27FC236}">
                <a16:creationId xmlns:a16="http://schemas.microsoft.com/office/drawing/2014/main" id="{20C5C90B-F37D-49E5-AD6D-A02CEC596732}"/>
              </a:ext>
            </a:extLst>
          </p:cNvPr>
          <p:cNvSpPr>
            <a:spLocks noGrp="1"/>
          </p:cNvSpPr>
          <p:nvPr>
            <p:ph type="ftr" sz="quarter" idx="11"/>
          </p:nvPr>
        </p:nvSpPr>
        <p:spPr/>
        <p:txBody>
          <a:bodyPr/>
          <a:lstStyle/>
          <a:p>
            <a:pPr>
              <a:defRPr/>
            </a:pPr>
            <a:r>
              <a:rPr lang="en-US" b="1"/>
              <a:t>ALL Partners Coordination Meeting: FNAL Update</a:t>
            </a:r>
          </a:p>
        </p:txBody>
      </p:sp>
      <p:sp>
        <p:nvSpPr>
          <p:cNvPr id="6" name="Slide Number Placeholder 5">
            <a:extLst>
              <a:ext uri="{FF2B5EF4-FFF2-40B4-BE49-F238E27FC236}">
                <a16:creationId xmlns:a16="http://schemas.microsoft.com/office/drawing/2014/main" id="{61DA5531-572E-4EBC-9B61-F9CC9AF3B3B2}"/>
              </a:ext>
            </a:extLst>
          </p:cNvPr>
          <p:cNvSpPr>
            <a:spLocks noGrp="1"/>
          </p:cNvSpPr>
          <p:nvPr>
            <p:ph type="sldNum" sz="quarter" idx="12"/>
          </p:nvPr>
        </p:nvSpPr>
        <p:spPr/>
        <p:txBody>
          <a:bodyPr/>
          <a:lstStyle/>
          <a:p>
            <a:pPr>
              <a:defRPr/>
            </a:pPr>
            <a:fld id="{148C009B-CB69-E04A-B9B3-34B26D69E9CF}" type="slidenum">
              <a:rPr lang="en-US" smtClean="0"/>
              <a:pPr>
                <a:defRPr/>
              </a:pPr>
              <a:t>19</a:t>
            </a:fld>
            <a:endParaRPr lang="en-US"/>
          </a:p>
        </p:txBody>
      </p:sp>
      <p:sp>
        <p:nvSpPr>
          <p:cNvPr id="7" name="Content Placeholder 1">
            <a:extLst>
              <a:ext uri="{FF2B5EF4-FFF2-40B4-BE49-F238E27FC236}">
                <a16:creationId xmlns:a16="http://schemas.microsoft.com/office/drawing/2014/main" id="{C0EA3678-B5AF-43B8-A4A8-93F65651975C}"/>
              </a:ext>
            </a:extLst>
          </p:cNvPr>
          <p:cNvSpPr txBox="1">
            <a:spLocks/>
          </p:cNvSpPr>
          <p:nvPr/>
        </p:nvSpPr>
        <p:spPr>
          <a:xfrm>
            <a:off x="304805" y="971552"/>
            <a:ext cx="6779736" cy="5059363"/>
          </a:xfrm>
          <a:prstGeom prst="rect">
            <a:avLst/>
          </a:prstGeom>
        </p:spPr>
        <p:txBody>
          <a:bodyPr lIns="0" tIns="0" rIns="0" bIns="0"/>
          <a:lstStyle>
            <a:lvl1pPr marL="306910" indent="-306910" algn="l" defTabSz="609585"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683667" indent="-306910" algn="l" defTabSz="609585" rtl="0" eaLnBrk="1" fontAlgn="base" hangingPunct="1">
              <a:spcBef>
                <a:spcPct val="20000"/>
              </a:spcBef>
              <a:spcAft>
                <a:spcPct val="0"/>
              </a:spcAft>
              <a:buFont typeface="Arial" charset="0"/>
              <a:buChar char="–"/>
              <a:defRPr sz="2133" kern="1200">
                <a:solidFill>
                  <a:srgbClr val="505050"/>
                </a:solidFill>
                <a:latin typeface="Helvetica"/>
                <a:ea typeface="ＭＳ Ｐゴシック" charset="0"/>
                <a:cs typeface="ＭＳ Ｐゴシック" charset="0"/>
              </a:defRPr>
            </a:lvl2pPr>
            <a:lvl3pPr marL="1071007" indent="-306910" algn="l" defTabSz="609585"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447764" indent="-304792" algn="l" defTabSz="609585" rtl="0" eaLnBrk="1" fontAlgn="base" hangingPunct="1">
              <a:spcBef>
                <a:spcPct val="20000"/>
              </a:spcBef>
              <a:spcAft>
                <a:spcPct val="0"/>
              </a:spcAft>
              <a:buFont typeface="Arial" charset="0"/>
              <a:buChar char="–"/>
              <a:defRPr sz="1867" kern="1200">
                <a:solidFill>
                  <a:srgbClr val="505050"/>
                </a:solidFill>
                <a:latin typeface="Helvetica"/>
                <a:ea typeface="ＭＳ Ｐゴシック" charset="0"/>
                <a:cs typeface="ＭＳ Ｐゴシック" charset="0"/>
              </a:defRPr>
            </a:lvl4pPr>
            <a:lvl5pPr marL="1826638" indent="-306910" algn="l" defTabSz="609585" rtl="0" eaLnBrk="1" fontAlgn="base" hangingPunct="1">
              <a:spcBef>
                <a:spcPct val="20000"/>
              </a:spcBef>
              <a:spcAft>
                <a:spcPct val="0"/>
              </a:spcAft>
              <a:buFont typeface="Arial"/>
              <a:buChar char="•"/>
              <a:defRPr sz="1867" kern="1200">
                <a:solidFill>
                  <a:srgbClr val="505050"/>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a:t>One window has Ti-N coating </a:t>
            </a:r>
          </a:p>
          <a:p>
            <a:r>
              <a:rPr lang="en-US"/>
              <a:t>Both couplers with ‘long e-probe’ </a:t>
            </a:r>
          </a:p>
          <a:p>
            <a:r>
              <a:rPr lang="en-US"/>
              <a:t>We will test without HV bias to determine Ti-N effect </a:t>
            </a:r>
          </a:p>
          <a:p>
            <a:r>
              <a:rPr lang="en-US"/>
              <a:t>In progress! </a:t>
            </a:r>
          </a:p>
          <a:p>
            <a:endParaRPr lang="en-US" dirty="0"/>
          </a:p>
        </p:txBody>
      </p:sp>
      <p:pic>
        <p:nvPicPr>
          <p:cNvPr id="8" name="Picture 7" descr="A picture containing person, hand&#10;&#10;Description automatically generated">
            <a:extLst>
              <a:ext uri="{FF2B5EF4-FFF2-40B4-BE49-F238E27FC236}">
                <a16:creationId xmlns:a16="http://schemas.microsoft.com/office/drawing/2014/main" id="{F0979487-CBD4-4A96-841A-84963C7B53AC}"/>
              </a:ext>
            </a:extLst>
          </p:cNvPr>
          <p:cNvPicPr>
            <a:picLocks noChangeAspect="1"/>
          </p:cNvPicPr>
          <p:nvPr/>
        </p:nvPicPr>
        <p:blipFill rotWithShape="1">
          <a:blip r:embed="rId2"/>
          <a:srcRect t="21021" r="13946" b="27688"/>
          <a:stretch/>
        </p:blipFill>
        <p:spPr>
          <a:xfrm>
            <a:off x="1207571" y="3217389"/>
            <a:ext cx="3371715" cy="2669060"/>
          </a:xfrm>
          <a:prstGeom prst="rect">
            <a:avLst/>
          </a:prstGeom>
        </p:spPr>
      </p:pic>
      <p:pic>
        <p:nvPicPr>
          <p:cNvPr id="9" name="Picture 8" descr="A person sitting at a desk with a computer and a white board&#10;&#10;Description automatically generated with low confidence">
            <a:extLst>
              <a:ext uri="{FF2B5EF4-FFF2-40B4-BE49-F238E27FC236}">
                <a16:creationId xmlns:a16="http://schemas.microsoft.com/office/drawing/2014/main" id="{0BAC6778-DE0F-4F1F-ADE0-A9D6F1D70DC0}"/>
              </a:ext>
            </a:extLst>
          </p:cNvPr>
          <p:cNvPicPr>
            <a:picLocks noChangeAspect="1"/>
          </p:cNvPicPr>
          <p:nvPr/>
        </p:nvPicPr>
        <p:blipFill>
          <a:blip r:embed="rId3"/>
          <a:stretch>
            <a:fillRect/>
          </a:stretch>
        </p:blipFill>
        <p:spPr>
          <a:xfrm>
            <a:off x="7640643" y="898437"/>
            <a:ext cx="3755679" cy="4988011"/>
          </a:xfrm>
          <a:prstGeom prst="rect">
            <a:avLst/>
          </a:prstGeom>
        </p:spPr>
      </p:pic>
    </p:spTree>
    <p:extLst>
      <p:ext uri="{BB962C8B-B14F-4D97-AF65-F5344CB8AC3E}">
        <p14:creationId xmlns:p14="http://schemas.microsoft.com/office/powerpoint/2010/main" val="2531785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86C703-DD55-4F8A-8DD8-A34C3EE0A3CD}"/>
              </a:ext>
            </a:extLst>
          </p:cNvPr>
          <p:cNvSpPr>
            <a:spLocks noGrp="1"/>
          </p:cNvSpPr>
          <p:nvPr>
            <p:ph type="title"/>
          </p:nvPr>
        </p:nvSpPr>
        <p:spPr/>
        <p:txBody>
          <a:bodyPr/>
          <a:lstStyle/>
          <a:p>
            <a:r>
              <a:rPr lang="en-US" dirty="0"/>
              <a:t>EPDM for PIP-II/SSRs scope</a:t>
            </a:r>
          </a:p>
        </p:txBody>
      </p:sp>
      <p:sp>
        <p:nvSpPr>
          <p:cNvPr id="4" name="Date Placeholder 3">
            <a:extLst>
              <a:ext uri="{FF2B5EF4-FFF2-40B4-BE49-F238E27FC236}">
                <a16:creationId xmlns:a16="http://schemas.microsoft.com/office/drawing/2014/main" id="{96DA5E36-A8D3-4CE2-A6A6-10ECB2BEDBE9}"/>
              </a:ext>
            </a:extLst>
          </p:cNvPr>
          <p:cNvSpPr>
            <a:spLocks noGrp="1"/>
          </p:cNvSpPr>
          <p:nvPr>
            <p:ph type="dt" sz="half" idx="10"/>
          </p:nvPr>
        </p:nvSpPr>
        <p:spPr/>
        <p:txBody>
          <a:bodyPr/>
          <a:lstStyle/>
          <a:p>
            <a:pPr>
              <a:defRPr/>
            </a:pPr>
            <a:r>
              <a:rPr lang="en-US"/>
              <a:t>12/22/2022</a:t>
            </a:r>
          </a:p>
        </p:txBody>
      </p:sp>
      <p:sp>
        <p:nvSpPr>
          <p:cNvPr id="5" name="Footer Placeholder 4">
            <a:extLst>
              <a:ext uri="{FF2B5EF4-FFF2-40B4-BE49-F238E27FC236}">
                <a16:creationId xmlns:a16="http://schemas.microsoft.com/office/drawing/2014/main" id="{1B1F1AA3-651A-43D7-A695-5A12EFBF6256}"/>
              </a:ext>
            </a:extLst>
          </p:cNvPr>
          <p:cNvSpPr>
            <a:spLocks noGrp="1"/>
          </p:cNvSpPr>
          <p:nvPr>
            <p:ph type="ftr" sz="quarter" idx="11"/>
          </p:nvPr>
        </p:nvSpPr>
        <p:spPr/>
        <p:txBody>
          <a:bodyPr/>
          <a:lstStyle/>
          <a:p>
            <a:pPr>
              <a:defRPr/>
            </a:pPr>
            <a:r>
              <a:rPr lang="en-US" b="1"/>
              <a:t>ALL Partners Coordination Meeting: FNAL Update</a:t>
            </a:r>
          </a:p>
        </p:txBody>
      </p:sp>
      <p:sp>
        <p:nvSpPr>
          <p:cNvPr id="6" name="Slide Number Placeholder 5">
            <a:extLst>
              <a:ext uri="{FF2B5EF4-FFF2-40B4-BE49-F238E27FC236}">
                <a16:creationId xmlns:a16="http://schemas.microsoft.com/office/drawing/2014/main" id="{F522F92F-D53C-4C0C-B3F0-FF2C5A394278}"/>
              </a:ext>
            </a:extLst>
          </p:cNvPr>
          <p:cNvSpPr>
            <a:spLocks noGrp="1"/>
          </p:cNvSpPr>
          <p:nvPr>
            <p:ph type="sldNum" sz="quarter" idx="12"/>
          </p:nvPr>
        </p:nvSpPr>
        <p:spPr/>
        <p:txBody>
          <a:bodyPr/>
          <a:lstStyle/>
          <a:p>
            <a:pPr>
              <a:defRPr/>
            </a:pPr>
            <a:fld id="{148C009B-CB69-E04A-B9B3-34B26D69E9CF}" type="slidenum">
              <a:rPr lang="en-US" smtClean="0"/>
              <a:pPr>
                <a:defRPr/>
              </a:pPr>
              <a:t>2</a:t>
            </a:fld>
            <a:endParaRPr lang="en-US"/>
          </a:p>
        </p:txBody>
      </p:sp>
      <p:graphicFrame>
        <p:nvGraphicFramePr>
          <p:cNvPr id="7" name="Table 7">
            <a:extLst>
              <a:ext uri="{FF2B5EF4-FFF2-40B4-BE49-F238E27FC236}">
                <a16:creationId xmlns:a16="http://schemas.microsoft.com/office/drawing/2014/main" id="{B01C559D-65BA-42B8-8AB6-003EAE63E14F}"/>
              </a:ext>
            </a:extLst>
          </p:cNvPr>
          <p:cNvGraphicFramePr>
            <a:graphicFrameLocks/>
          </p:cNvGraphicFramePr>
          <p:nvPr>
            <p:extLst>
              <p:ext uri="{D42A27DB-BD31-4B8C-83A1-F6EECF244321}">
                <p14:modId xmlns:p14="http://schemas.microsoft.com/office/powerpoint/2010/main" val="3642740983"/>
              </p:ext>
            </p:extLst>
          </p:nvPr>
        </p:nvGraphicFramePr>
        <p:xfrm>
          <a:off x="1759744" y="971550"/>
          <a:ext cx="8672512" cy="3017520"/>
        </p:xfrm>
        <a:graphic>
          <a:graphicData uri="http://schemas.openxmlformats.org/drawingml/2006/table">
            <a:tbl>
              <a:tblPr firstRow="1" bandRow="1">
                <a:tableStyleId>{5C22544A-7EE6-4342-B048-85BDC9FD1C3A}</a:tableStyleId>
              </a:tblPr>
              <a:tblGrid>
                <a:gridCol w="4336256">
                  <a:extLst>
                    <a:ext uri="{9D8B030D-6E8A-4147-A177-3AD203B41FA5}">
                      <a16:colId xmlns:a16="http://schemas.microsoft.com/office/drawing/2014/main" val="3528542236"/>
                    </a:ext>
                  </a:extLst>
                </a:gridCol>
                <a:gridCol w="4336256">
                  <a:extLst>
                    <a:ext uri="{9D8B030D-6E8A-4147-A177-3AD203B41FA5}">
                      <a16:colId xmlns:a16="http://schemas.microsoft.com/office/drawing/2014/main" val="3363330382"/>
                    </a:ext>
                  </a:extLst>
                </a:gridCol>
              </a:tblGrid>
              <a:tr h="370840">
                <a:tc>
                  <a:txBody>
                    <a:bodyPr/>
                    <a:lstStyle/>
                    <a:p>
                      <a:pPr algn="ctr"/>
                      <a:r>
                        <a:rPr lang="en-US" sz="2400"/>
                        <a:t>Engineering Process Documentation Management (EPDM)</a:t>
                      </a:r>
                    </a:p>
                  </a:txBody>
                  <a:tcPr anchor="ctr"/>
                </a:tc>
                <a:tc>
                  <a:txBody>
                    <a:bodyPr/>
                    <a:lstStyle/>
                    <a:p>
                      <a:pPr algn="ctr"/>
                      <a:r>
                        <a:rPr lang="en-US" sz="2400"/>
                        <a:t>Teamcenter No.</a:t>
                      </a:r>
                    </a:p>
                  </a:txBody>
                  <a:tcPr anchor="ctr"/>
                </a:tc>
                <a:extLst>
                  <a:ext uri="{0D108BD9-81ED-4DB2-BD59-A6C34878D82A}">
                    <a16:rowId xmlns:a16="http://schemas.microsoft.com/office/drawing/2014/main" val="1871838956"/>
                  </a:ext>
                </a:extLst>
              </a:tr>
              <a:tr h="370840">
                <a:tc>
                  <a:txBody>
                    <a:bodyPr/>
                    <a:lstStyle/>
                    <a:p>
                      <a:pPr algn="ctr"/>
                      <a:r>
                        <a:rPr lang="en-US" sz="2400"/>
                        <a:t>Prototype SSR1 </a:t>
                      </a:r>
                    </a:p>
                  </a:txBody>
                  <a:tcPr/>
                </a:tc>
                <a:tc>
                  <a:txBody>
                    <a:bodyPr/>
                    <a:lstStyle/>
                    <a:p>
                      <a:pPr algn="ctr"/>
                      <a:r>
                        <a:rPr lang="en-US" sz="2400"/>
                        <a:t>ED0001256</a:t>
                      </a:r>
                    </a:p>
                  </a:txBody>
                  <a:tcPr/>
                </a:tc>
                <a:extLst>
                  <a:ext uri="{0D108BD9-81ED-4DB2-BD59-A6C34878D82A}">
                    <a16:rowId xmlns:a16="http://schemas.microsoft.com/office/drawing/2014/main" val="4138048665"/>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a:t>Production SSR1 </a:t>
                      </a:r>
                    </a:p>
                  </a:txBody>
                  <a:tcPr/>
                </a:tc>
                <a:tc>
                  <a:txBody>
                    <a:bodyPr/>
                    <a:lstStyle/>
                    <a:p>
                      <a:pPr algn="ctr"/>
                      <a:r>
                        <a:rPr lang="en-US" sz="2400"/>
                        <a:t>ED0011856</a:t>
                      </a:r>
                    </a:p>
                  </a:txBody>
                  <a:tcPr/>
                </a:tc>
                <a:extLst>
                  <a:ext uri="{0D108BD9-81ED-4DB2-BD59-A6C34878D82A}">
                    <a16:rowId xmlns:a16="http://schemas.microsoft.com/office/drawing/2014/main" val="1233582330"/>
                  </a:ext>
                </a:extLst>
              </a:tr>
              <a:tr h="370840">
                <a:tc>
                  <a:txBody>
                    <a:bodyPr/>
                    <a:lstStyle/>
                    <a:p>
                      <a:pPr algn="ctr"/>
                      <a:r>
                        <a:rPr lang="en-US" sz="2400"/>
                        <a:t>Pre-production SSR2</a:t>
                      </a:r>
                    </a:p>
                  </a:txBody>
                  <a:tcPr/>
                </a:tc>
                <a:tc>
                  <a:txBody>
                    <a:bodyPr/>
                    <a:lstStyle/>
                    <a:p>
                      <a:pPr algn="ctr"/>
                      <a:r>
                        <a:rPr lang="en-US" sz="2400"/>
                        <a:t>ED0001257</a:t>
                      </a:r>
                    </a:p>
                  </a:txBody>
                  <a:tcPr/>
                </a:tc>
                <a:extLst>
                  <a:ext uri="{0D108BD9-81ED-4DB2-BD59-A6C34878D82A}">
                    <a16:rowId xmlns:a16="http://schemas.microsoft.com/office/drawing/2014/main" val="272545957"/>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a:t>Production SSR2</a:t>
                      </a:r>
                    </a:p>
                  </a:txBody>
                  <a:tcPr/>
                </a:tc>
                <a:tc>
                  <a:txBody>
                    <a:bodyPr/>
                    <a:lstStyle/>
                    <a:p>
                      <a:pPr algn="ctr"/>
                      <a:r>
                        <a:rPr lang="en-US" sz="2400"/>
                        <a:t>ED0011912</a:t>
                      </a:r>
                    </a:p>
                  </a:txBody>
                  <a:tcPr/>
                </a:tc>
                <a:extLst>
                  <a:ext uri="{0D108BD9-81ED-4DB2-BD59-A6C34878D82A}">
                    <a16:rowId xmlns:a16="http://schemas.microsoft.com/office/drawing/2014/main" val="1023568409"/>
                  </a:ext>
                </a:extLst>
              </a:tr>
            </a:tbl>
          </a:graphicData>
        </a:graphic>
      </p:graphicFrame>
      <p:sp>
        <p:nvSpPr>
          <p:cNvPr id="8" name="Content Placeholder 1">
            <a:extLst>
              <a:ext uri="{FF2B5EF4-FFF2-40B4-BE49-F238E27FC236}">
                <a16:creationId xmlns:a16="http://schemas.microsoft.com/office/drawing/2014/main" id="{5639CA48-7EF0-4508-A1EB-3C66922CA861}"/>
              </a:ext>
            </a:extLst>
          </p:cNvPr>
          <p:cNvSpPr txBox="1">
            <a:spLocks/>
          </p:cNvSpPr>
          <p:nvPr/>
        </p:nvSpPr>
        <p:spPr>
          <a:xfrm>
            <a:off x="2007416" y="4596996"/>
            <a:ext cx="8177168" cy="1350797"/>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t>The EPDMs listed contain all the references for the Design, Procurement, Fabrication, Assembly and Testing for all components and subassemblies for the cryomodule.</a:t>
            </a:r>
          </a:p>
        </p:txBody>
      </p:sp>
    </p:spTree>
    <p:extLst>
      <p:ext uri="{BB962C8B-B14F-4D97-AF65-F5344CB8AC3E}">
        <p14:creationId xmlns:p14="http://schemas.microsoft.com/office/powerpoint/2010/main" val="3474807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GB" dirty="0"/>
              <a:t>Power coupler </a:t>
            </a:r>
            <a:r>
              <a:rPr lang="en-GB" dirty="0" err="1"/>
              <a:t>mockup</a:t>
            </a:r>
            <a:endParaRPr lang="en-GB" dirty="0"/>
          </a:p>
        </p:txBody>
      </p:sp>
      <p:sp>
        <p:nvSpPr>
          <p:cNvPr id="3" name="Espace réservé de la date 2"/>
          <p:cNvSpPr>
            <a:spLocks noGrp="1"/>
          </p:cNvSpPr>
          <p:nvPr>
            <p:ph type="dt" sz="half" idx="10"/>
          </p:nvPr>
        </p:nvSpPr>
        <p:spPr/>
        <p:txBody>
          <a:bodyPr/>
          <a:lstStyle/>
          <a:p>
            <a:r>
              <a:rPr lang="en-US"/>
              <a:t>12/22/2022</a:t>
            </a:r>
            <a:endParaRPr lang="fr-FR" dirty="0"/>
          </a:p>
        </p:txBody>
      </p:sp>
      <p:sp>
        <p:nvSpPr>
          <p:cNvPr id="4" name="Espace réservé du pied de page 3"/>
          <p:cNvSpPr>
            <a:spLocks noGrp="1"/>
          </p:cNvSpPr>
          <p:nvPr>
            <p:ph type="ftr" sz="quarter" idx="11"/>
          </p:nvPr>
        </p:nvSpPr>
        <p:spPr/>
        <p:txBody>
          <a:bodyPr/>
          <a:lstStyle/>
          <a:p>
            <a:r>
              <a:rPr lang="en-US"/>
              <a:t>ALL Partners Coordination Meeting: FNAL Update</a:t>
            </a:r>
            <a:endParaRPr lang="fr-FR" dirty="0"/>
          </a:p>
        </p:txBody>
      </p:sp>
      <p:sp>
        <p:nvSpPr>
          <p:cNvPr id="5" name="Espace réservé du numéro de diapositive 4"/>
          <p:cNvSpPr>
            <a:spLocks noGrp="1"/>
          </p:cNvSpPr>
          <p:nvPr>
            <p:ph type="sldNum" sz="quarter" idx="12"/>
          </p:nvPr>
        </p:nvSpPr>
        <p:spPr/>
        <p:txBody>
          <a:bodyPr/>
          <a:lstStyle/>
          <a:p>
            <a:fld id="{77E71596-5F9D-49C5-9701-16B3CA54319D}" type="slidenum">
              <a:rPr lang="fr-FR" smtClean="0"/>
              <a:pPr/>
              <a:t>20</a:t>
            </a:fld>
            <a:endParaRPr lang="fr-FR"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056324" y="1668595"/>
            <a:ext cx="5085573" cy="3814180"/>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1032899"/>
            <a:ext cx="5181600" cy="3886200"/>
          </a:xfrm>
          <a:prstGeom prst="rect">
            <a:avLst/>
          </a:prstGeom>
        </p:spPr>
      </p:pic>
      <p:sp>
        <p:nvSpPr>
          <p:cNvPr id="8" name="ZoneTexte 7"/>
          <p:cNvSpPr txBox="1"/>
          <p:nvPr/>
        </p:nvSpPr>
        <p:spPr>
          <a:xfrm>
            <a:off x="1143000" y="5083874"/>
            <a:ext cx="6272784" cy="738664"/>
          </a:xfrm>
          <a:prstGeom prst="rect">
            <a:avLst/>
          </a:prstGeom>
          <a:noFill/>
        </p:spPr>
        <p:txBody>
          <a:bodyPr wrap="square" rtlCol="0">
            <a:spAutoFit/>
          </a:bodyPr>
          <a:lstStyle/>
          <a:p>
            <a:r>
              <a:rPr lang="en-GB" sz="1800" dirty="0">
                <a:latin typeface="+mn-lt"/>
              </a:rPr>
              <a:t>Antenna length (extremity from blank surface) = 53.35mm</a:t>
            </a:r>
          </a:p>
          <a:p>
            <a:r>
              <a:rPr lang="en-GB" dirty="0"/>
              <a:t>Seal thickness = 4.4mm (used seal from JCAV 1)</a:t>
            </a:r>
            <a:endParaRPr lang="en-GB" sz="1800" dirty="0">
              <a:latin typeface="+mn-lt"/>
            </a:endParaRPr>
          </a:p>
        </p:txBody>
      </p:sp>
      <p:cxnSp>
        <p:nvCxnSpPr>
          <p:cNvPr id="10" name="Connecteur droit avec flèche 9"/>
          <p:cNvCxnSpPr/>
          <p:nvPr/>
        </p:nvCxnSpPr>
        <p:spPr>
          <a:xfrm>
            <a:off x="5065776" y="3145536"/>
            <a:ext cx="676656" cy="27432"/>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5657088" y="3391019"/>
            <a:ext cx="1335024" cy="369332"/>
          </a:xfrm>
          <a:prstGeom prst="rect">
            <a:avLst/>
          </a:prstGeom>
          <a:noFill/>
        </p:spPr>
        <p:txBody>
          <a:bodyPr wrap="square" rtlCol="0">
            <a:spAutoFit/>
          </a:bodyPr>
          <a:lstStyle/>
          <a:p>
            <a:r>
              <a:rPr lang="en-GB" sz="1800" b="1" dirty="0">
                <a:latin typeface="+mn-lt"/>
              </a:rPr>
              <a:t>53.35mm</a:t>
            </a:r>
          </a:p>
        </p:txBody>
      </p:sp>
      <p:sp>
        <p:nvSpPr>
          <p:cNvPr id="12" name="ZoneTexte 11"/>
          <p:cNvSpPr txBox="1"/>
          <p:nvPr/>
        </p:nvSpPr>
        <p:spPr>
          <a:xfrm>
            <a:off x="7693463" y="4595934"/>
            <a:ext cx="1336339" cy="923330"/>
          </a:xfrm>
          <a:prstGeom prst="rect">
            <a:avLst/>
          </a:prstGeom>
          <a:noFill/>
        </p:spPr>
        <p:txBody>
          <a:bodyPr wrap="square" rtlCol="0">
            <a:spAutoFit/>
          </a:bodyPr>
          <a:lstStyle/>
          <a:p>
            <a:pPr algn="ctr"/>
            <a:r>
              <a:rPr lang="en-GB" sz="1800" b="1" dirty="0">
                <a:latin typeface="+mn-lt"/>
              </a:rPr>
              <a:t>Fixed only by 4 screws</a:t>
            </a:r>
          </a:p>
        </p:txBody>
      </p:sp>
      <p:cxnSp>
        <p:nvCxnSpPr>
          <p:cNvPr id="14" name="Connecteur droit avec flèche 13"/>
          <p:cNvCxnSpPr/>
          <p:nvPr/>
        </p:nvCxnSpPr>
        <p:spPr>
          <a:xfrm flipV="1">
            <a:off x="8866813" y="3760351"/>
            <a:ext cx="862403" cy="83558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563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a:extLst>
              <a:ext uri="{FF2B5EF4-FFF2-40B4-BE49-F238E27FC236}">
                <a16:creationId xmlns:a16="http://schemas.microsoft.com/office/drawing/2014/main" id="{10C60F0A-56EB-4379-818A-BAACF626C1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6473" y="2518542"/>
            <a:ext cx="4564227" cy="3795991"/>
          </a:xfrm>
          <a:prstGeom prst="rect">
            <a:avLst/>
          </a:prstGeom>
        </p:spPr>
      </p:pic>
      <p:sp>
        <p:nvSpPr>
          <p:cNvPr id="2" name="Titre 1"/>
          <p:cNvSpPr>
            <a:spLocks noGrp="1"/>
          </p:cNvSpPr>
          <p:nvPr>
            <p:ph type="title"/>
          </p:nvPr>
        </p:nvSpPr>
        <p:spPr/>
        <p:txBody>
          <a:bodyPr>
            <a:normAutofit fontScale="90000"/>
          </a:bodyPr>
          <a:lstStyle/>
          <a:p>
            <a:r>
              <a:rPr lang="en-GB" dirty="0"/>
              <a:t>Power coupler </a:t>
            </a:r>
            <a:r>
              <a:rPr lang="en-GB" dirty="0" err="1"/>
              <a:t>mockup</a:t>
            </a:r>
            <a:endParaRPr lang="en-GB" dirty="0"/>
          </a:p>
        </p:txBody>
      </p:sp>
      <p:sp>
        <p:nvSpPr>
          <p:cNvPr id="3" name="Espace réservé de la date 2"/>
          <p:cNvSpPr>
            <a:spLocks noGrp="1"/>
          </p:cNvSpPr>
          <p:nvPr>
            <p:ph type="dt" sz="half" idx="10"/>
          </p:nvPr>
        </p:nvSpPr>
        <p:spPr/>
        <p:txBody>
          <a:bodyPr/>
          <a:lstStyle/>
          <a:p>
            <a:r>
              <a:rPr lang="en-US"/>
              <a:t>12/22/2022</a:t>
            </a:r>
            <a:endParaRPr lang="fr-FR" dirty="0"/>
          </a:p>
        </p:txBody>
      </p:sp>
      <p:sp>
        <p:nvSpPr>
          <p:cNvPr id="4" name="Espace réservé du pied de page 3"/>
          <p:cNvSpPr>
            <a:spLocks noGrp="1"/>
          </p:cNvSpPr>
          <p:nvPr>
            <p:ph type="ftr" sz="quarter" idx="11"/>
          </p:nvPr>
        </p:nvSpPr>
        <p:spPr/>
        <p:txBody>
          <a:bodyPr/>
          <a:lstStyle/>
          <a:p>
            <a:r>
              <a:rPr lang="en-US"/>
              <a:t>ALL Partners Coordination Meeting: FNAL Update</a:t>
            </a:r>
            <a:endParaRPr lang="fr-FR" dirty="0"/>
          </a:p>
        </p:txBody>
      </p:sp>
      <p:sp>
        <p:nvSpPr>
          <p:cNvPr id="5" name="Espace réservé du numéro de diapositive 4"/>
          <p:cNvSpPr>
            <a:spLocks noGrp="1"/>
          </p:cNvSpPr>
          <p:nvPr>
            <p:ph type="sldNum" sz="quarter" idx="12"/>
          </p:nvPr>
        </p:nvSpPr>
        <p:spPr/>
        <p:txBody>
          <a:bodyPr/>
          <a:lstStyle/>
          <a:p>
            <a:fld id="{77E71596-5F9D-49C5-9701-16B3CA54319D}" type="slidenum">
              <a:rPr lang="fr-FR" smtClean="0"/>
              <a:pPr/>
              <a:t>21</a:t>
            </a:fld>
            <a:endParaRPr lang="fr-FR" dirty="0"/>
          </a:p>
        </p:txBody>
      </p:sp>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499027" y="954953"/>
            <a:ext cx="3654615" cy="3027465"/>
          </a:xfrm>
          <a:prstGeom prst="rect">
            <a:avLst/>
          </a:prstGeom>
        </p:spPr>
      </p:pic>
      <p:sp>
        <p:nvSpPr>
          <p:cNvPr id="7" name="ZoneTexte 6"/>
          <p:cNvSpPr txBox="1"/>
          <p:nvPr/>
        </p:nvSpPr>
        <p:spPr>
          <a:xfrm>
            <a:off x="43884" y="1125180"/>
            <a:ext cx="5621811" cy="1323439"/>
          </a:xfrm>
          <a:prstGeom prst="rect">
            <a:avLst/>
          </a:prstGeom>
          <a:noFill/>
        </p:spPr>
        <p:txBody>
          <a:bodyPr wrap="square" rtlCol="0">
            <a:spAutoFit/>
          </a:bodyPr>
          <a:lstStyle/>
          <a:p>
            <a:r>
              <a:rPr lang="en-GB" sz="1600" dirty="0"/>
              <a:t>Dimension O: 346.31mm (</a:t>
            </a:r>
            <a:r>
              <a:rPr lang="en-GB" sz="1600" dirty="0" err="1"/>
              <a:t>Zanon</a:t>
            </a:r>
            <a:r>
              <a:rPr lang="en-GB" sz="1600" dirty="0"/>
              <a:t>)</a:t>
            </a:r>
          </a:p>
          <a:p>
            <a:r>
              <a:rPr lang="en-GB" sz="1600" dirty="0"/>
              <a:t>Antenna length penetration measured: 53.35mm (</a:t>
            </a:r>
            <a:r>
              <a:rPr lang="en-GB" sz="1600" dirty="0" err="1"/>
              <a:t>PaD</a:t>
            </a:r>
            <a:r>
              <a:rPr lang="en-GB" sz="1600" dirty="0"/>
              <a:t>)</a:t>
            </a:r>
          </a:p>
          <a:p>
            <a:r>
              <a:rPr lang="en-GB" sz="1600" dirty="0"/>
              <a:t>Seal groove on coupler flange: 3.2mm (</a:t>
            </a:r>
            <a:r>
              <a:rPr lang="en-GB" sz="1600" dirty="0" err="1"/>
              <a:t>PaD</a:t>
            </a:r>
            <a:r>
              <a:rPr lang="en-GB" sz="1600" dirty="0"/>
              <a:t>)</a:t>
            </a:r>
          </a:p>
          <a:p>
            <a:r>
              <a:rPr lang="en-GB" sz="1600" dirty="0"/>
              <a:t>Seal groove on cavity flange:0.5mm</a:t>
            </a:r>
          </a:p>
          <a:p>
            <a:r>
              <a:rPr lang="en-GB" sz="1600" dirty="0"/>
              <a:t>Seal thickness: 4.4mm</a:t>
            </a:r>
          </a:p>
        </p:txBody>
      </p:sp>
      <p:sp>
        <p:nvSpPr>
          <p:cNvPr id="8" name="Rectangle 7"/>
          <p:cNvSpPr/>
          <p:nvPr/>
        </p:nvSpPr>
        <p:spPr>
          <a:xfrm>
            <a:off x="467335" y="879448"/>
            <a:ext cx="4739988" cy="276999"/>
          </a:xfrm>
          <a:prstGeom prst="rect">
            <a:avLst/>
          </a:prstGeom>
        </p:spPr>
        <p:txBody>
          <a:bodyPr wrap="square">
            <a:spAutoFit/>
          </a:bodyPr>
          <a:lstStyle/>
          <a:p>
            <a:r>
              <a:rPr lang="en-GB" sz="1200" dirty="0"/>
              <a:t>Z20012000100_S2-ZA-002_S2-ZA-002_220_D002_x202200360_01.xslx</a:t>
            </a:r>
          </a:p>
        </p:txBody>
      </p:sp>
      <p:pic>
        <p:nvPicPr>
          <p:cNvPr id="9" name="Image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057182" y="3846158"/>
            <a:ext cx="1904743" cy="2621756"/>
          </a:xfrm>
          <a:prstGeom prst="rect">
            <a:avLst/>
          </a:prstGeom>
        </p:spPr>
      </p:pic>
      <p:sp>
        <p:nvSpPr>
          <p:cNvPr id="10" name="Ellipse 9"/>
          <p:cNvSpPr/>
          <p:nvPr/>
        </p:nvSpPr>
        <p:spPr>
          <a:xfrm>
            <a:off x="9655245" y="6164055"/>
            <a:ext cx="654424" cy="30385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10653004" y="5618895"/>
            <a:ext cx="1904742" cy="1200329"/>
          </a:xfrm>
          <a:prstGeom prst="rect">
            <a:avLst/>
          </a:prstGeom>
        </p:spPr>
        <p:txBody>
          <a:bodyPr wrap="square">
            <a:spAutoFit/>
          </a:bodyPr>
          <a:lstStyle/>
          <a:p>
            <a:r>
              <a:rPr lang="en-GB" dirty="0"/>
              <a:t>groove on the </a:t>
            </a:r>
            <a:r>
              <a:rPr lang="en-GB" dirty="0" err="1"/>
              <a:t>mockup</a:t>
            </a:r>
            <a:r>
              <a:rPr lang="en-GB" dirty="0"/>
              <a:t>: 3.2mm </a:t>
            </a:r>
          </a:p>
        </p:txBody>
      </p:sp>
      <p:grpSp>
        <p:nvGrpSpPr>
          <p:cNvPr id="13" name="Group 6">
            <a:extLst>
              <a:ext uri="{FF2B5EF4-FFF2-40B4-BE49-F238E27FC236}">
                <a16:creationId xmlns:a16="http://schemas.microsoft.com/office/drawing/2014/main" id="{EDC2CCDD-6C68-48F2-B463-82610DAF0815}"/>
              </a:ext>
            </a:extLst>
          </p:cNvPr>
          <p:cNvGrpSpPr/>
          <p:nvPr/>
        </p:nvGrpSpPr>
        <p:grpSpPr>
          <a:xfrm>
            <a:off x="298066" y="2791709"/>
            <a:ext cx="2837178" cy="3623305"/>
            <a:chOff x="2494193" y="1225990"/>
            <a:chExt cx="2837178" cy="3623305"/>
          </a:xfrm>
        </p:grpSpPr>
        <p:grpSp>
          <p:nvGrpSpPr>
            <p:cNvPr id="15" name="Group 28">
              <a:extLst>
                <a:ext uri="{FF2B5EF4-FFF2-40B4-BE49-F238E27FC236}">
                  <a16:creationId xmlns:a16="http://schemas.microsoft.com/office/drawing/2014/main" id="{6BA107EC-7665-41F7-AC3D-3D523D1FB635}"/>
                </a:ext>
              </a:extLst>
            </p:cNvPr>
            <p:cNvGrpSpPr/>
            <p:nvPr/>
          </p:nvGrpSpPr>
          <p:grpSpPr>
            <a:xfrm>
              <a:off x="2494193" y="1225990"/>
              <a:ext cx="2837178" cy="3623305"/>
              <a:chOff x="3261505" y="1645403"/>
              <a:chExt cx="2837178" cy="3623305"/>
            </a:xfrm>
          </p:grpSpPr>
          <p:grpSp>
            <p:nvGrpSpPr>
              <p:cNvPr id="18" name="Group 16">
                <a:extLst>
                  <a:ext uri="{FF2B5EF4-FFF2-40B4-BE49-F238E27FC236}">
                    <a16:creationId xmlns:a16="http://schemas.microsoft.com/office/drawing/2014/main" id="{E3DDFD35-6420-4FA0-A820-7F23BB5BD6FF}"/>
                  </a:ext>
                </a:extLst>
              </p:cNvPr>
              <p:cNvGrpSpPr/>
              <p:nvPr/>
            </p:nvGrpSpPr>
            <p:grpSpPr>
              <a:xfrm>
                <a:off x="3609726" y="1645403"/>
                <a:ext cx="2488957" cy="3623305"/>
                <a:chOff x="4518808" y="102054"/>
                <a:chExt cx="3125850" cy="4533985"/>
              </a:xfrm>
            </p:grpSpPr>
            <p:pic>
              <p:nvPicPr>
                <p:cNvPr id="23" name="Picture 21">
                  <a:extLst>
                    <a:ext uri="{FF2B5EF4-FFF2-40B4-BE49-F238E27FC236}">
                      <a16:creationId xmlns:a16="http://schemas.microsoft.com/office/drawing/2014/main" id="{81E5E86E-BA9C-46C9-BCF9-C3A28627D6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7341" y="102054"/>
                  <a:ext cx="3097317" cy="4533985"/>
                </a:xfrm>
                <a:prstGeom prst="rect">
                  <a:avLst/>
                </a:prstGeom>
              </p:spPr>
            </p:pic>
            <p:sp>
              <p:nvSpPr>
                <p:cNvPr id="24" name="Rectangle 23">
                  <a:extLst>
                    <a:ext uri="{FF2B5EF4-FFF2-40B4-BE49-F238E27FC236}">
                      <a16:creationId xmlns:a16="http://schemas.microsoft.com/office/drawing/2014/main" id="{5D97BD1D-4CC2-4E83-9E69-0C9C0D8B40EA}"/>
                    </a:ext>
                  </a:extLst>
                </p:cNvPr>
                <p:cNvSpPr/>
                <p:nvPr/>
              </p:nvSpPr>
              <p:spPr>
                <a:xfrm>
                  <a:off x="4518808" y="2277135"/>
                  <a:ext cx="131714" cy="179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 name="Straight Connector 17">
                <a:extLst>
                  <a:ext uri="{FF2B5EF4-FFF2-40B4-BE49-F238E27FC236}">
                    <a16:creationId xmlns:a16="http://schemas.microsoft.com/office/drawing/2014/main" id="{98E2EAFE-078D-4D67-849F-8160B480B183}"/>
                  </a:ext>
                </a:extLst>
              </p:cNvPr>
              <p:cNvCxnSpPr>
                <a:cxnSpLocks/>
              </p:cNvCxnSpPr>
              <p:nvPr/>
            </p:nvCxnSpPr>
            <p:spPr>
              <a:xfrm flipH="1">
                <a:off x="3409307" y="3522863"/>
                <a:ext cx="40077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 name="Straight Connector 18">
                <a:extLst>
                  <a:ext uri="{FF2B5EF4-FFF2-40B4-BE49-F238E27FC236}">
                    <a16:creationId xmlns:a16="http://schemas.microsoft.com/office/drawing/2014/main" id="{9439395C-25FF-442A-B505-604EF397C5F7}"/>
                  </a:ext>
                </a:extLst>
              </p:cNvPr>
              <p:cNvCxnSpPr>
                <a:cxnSpLocks/>
              </p:cNvCxnSpPr>
              <p:nvPr/>
            </p:nvCxnSpPr>
            <p:spPr>
              <a:xfrm flipH="1">
                <a:off x="3409307" y="2154327"/>
                <a:ext cx="148330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19">
                <a:extLst>
                  <a:ext uri="{FF2B5EF4-FFF2-40B4-BE49-F238E27FC236}">
                    <a16:creationId xmlns:a16="http://schemas.microsoft.com/office/drawing/2014/main" id="{DDC06CD6-BDA5-4A30-A638-35A00FFBBB42}"/>
                  </a:ext>
                </a:extLst>
              </p:cNvPr>
              <p:cNvCxnSpPr>
                <a:cxnSpLocks/>
              </p:cNvCxnSpPr>
              <p:nvPr/>
            </p:nvCxnSpPr>
            <p:spPr>
              <a:xfrm>
                <a:off x="3546272" y="2157412"/>
                <a:ext cx="0" cy="1360991"/>
              </a:xfrm>
              <a:prstGeom prst="line">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0">
                <a:extLst>
                  <a:ext uri="{FF2B5EF4-FFF2-40B4-BE49-F238E27FC236}">
                    <a16:creationId xmlns:a16="http://schemas.microsoft.com/office/drawing/2014/main" id="{D9129E0E-05C1-478C-AC8A-E7479CBE3B95}"/>
                  </a:ext>
                </a:extLst>
              </p:cNvPr>
              <p:cNvSpPr txBox="1"/>
              <p:nvPr/>
            </p:nvSpPr>
            <p:spPr>
              <a:xfrm>
                <a:off x="3261505" y="2687340"/>
                <a:ext cx="330540" cy="369332"/>
              </a:xfrm>
              <a:prstGeom prst="rect">
                <a:avLst/>
              </a:prstGeom>
              <a:noFill/>
            </p:spPr>
            <p:txBody>
              <a:bodyPr wrap="none" rtlCol="0">
                <a:spAutoFit/>
              </a:bodyPr>
              <a:lstStyle/>
              <a:p>
                <a:r>
                  <a:rPr lang="en-US" sz="1800" b="1" dirty="0"/>
                  <a:t>H</a:t>
                </a:r>
              </a:p>
            </p:txBody>
          </p:sp>
        </p:grpSp>
        <p:sp>
          <p:nvSpPr>
            <p:cNvPr id="17" name="TextBox 29">
              <a:extLst>
                <a:ext uri="{FF2B5EF4-FFF2-40B4-BE49-F238E27FC236}">
                  <a16:creationId xmlns:a16="http://schemas.microsoft.com/office/drawing/2014/main" id="{8868C17B-8127-41C3-9F45-6F91DE0F9C9C}"/>
                </a:ext>
              </a:extLst>
            </p:cNvPr>
            <p:cNvSpPr txBox="1"/>
            <p:nvPr/>
          </p:nvSpPr>
          <p:spPr>
            <a:xfrm>
              <a:off x="4515605" y="1319033"/>
              <a:ext cx="649537" cy="369332"/>
            </a:xfrm>
            <a:prstGeom prst="rect">
              <a:avLst/>
            </a:prstGeom>
            <a:noFill/>
          </p:spPr>
          <p:txBody>
            <a:bodyPr wrap="none" rtlCol="0">
              <a:spAutoFit/>
            </a:bodyPr>
            <a:lstStyle/>
            <a:p>
              <a:r>
                <a:rPr lang="en-US" sz="1800" b="1" dirty="0"/>
                <a:t>SSR2</a:t>
              </a:r>
            </a:p>
          </p:txBody>
        </p:sp>
      </p:grpSp>
      <p:sp>
        <p:nvSpPr>
          <p:cNvPr id="30" name="ZoneTexte 29"/>
          <p:cNvSpPr txBox="1"/>
          <p:nvPr/>
        </p:nvSpPr>
        <p:spPr>
          <a:xfrm>
            <a:off x="4964105" y="1178275"/>
            <a:ext cx="3534923" cy="1107996"/>
          </a:xfrm>
          <a:prstGeom prst="rect">
            <a:avLst/>
          </a:prstGeom>
          <a:noFill/>
        </p:spPr>
        <p:txBody>
          <a:bodyPr wrap="square" rtlCol="0">
            <a:spAutoFit/>
          </a:bodyPr>
          <a:lstStyle/>
          <a:p>
            <a:r>
              <a:rPr lang="en-GB" dirty="0"/>
              <a:t>Real penetration:</a:t>
            </a:r>
            <a:endParaRPr lang="en-GB" sz="1800" dirty="0"/>
          </a:p>
          <a:p>
            <a:r>
              <a:rPr lang="en-GB" sz="1800" dirty="0"/>
              <a:t>H = 346.31 – 53.35 – 4.4 +0.5 +3.2</a:t>
            </a:r>
          </a:p>
          <a:p>
            <a:r>
              <a:rPr lang="en-GB" dirty="0"/>
              <a:t>H = 292.26mm</a:t>
            </a:r>
            <a:endParaRPr lang="en-GB" sz="1800" dirty="0"/>
          </a:p>
        </p:txBody>
      </p:sp>
      <p:cxnSp>
        <p:nvCxnSpPr>
          <p:cNvPr id="32" name="Connecteur droit 31"/>
          <p:cNvCxnSpPr/>
          <p:nvPr/>
        </p:nvCxnSpPr>
        <p:spPr>
          <a:xfrm flipV="1">
            <a:off x="5843939" y="5088513"/>
            <a:ext cx="0" cy="77691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flipH="1">
            <a:off x="4185469" y="5091529"/>
            <a:ext cx="165847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ZoneTexte 34"/>
          <p:cNvSpPr txBox="1"/>
          <p:nvPr/>
        </p:nvSpPr>
        <p:spPr>
          <a:xfrm>
            <a:off x="949132" y="2398287"/>
            <a:ext cx="1427125" cy="369332"/>
          </a:xfrm>
          <a:prstGeom prst="rect">
            <a:avLst/>
          </a:prstGeom>
          <a:noFill/>
          <a:ln>
            <a:solidFill>
              <a:schemeClr val="tx1"/>
            </a:solidFill>
          </a:ln>
        </p:spPr>
        <p:txBody>
          <a:bodyPr wrap="square" rtlCol="0">
            <a:spAutoFit/>
          </a:bodyPr>
          <a:lstStyle/>
          <a:p>
            <a:pPr algn="ctr"/>
            <a:r>
              <a:rPr lang="en-GB" sz="1800" b="1" dirty="0" err="1">
                <a:latin typeface="+mn-lt"/>
              </a:rPr>
              <a:t>Qext</a:t>
            </a:r>
            <a:r>
              <a:rPr lang="en-GB" sz="1800" b="1" dirty="0">
                <a:latin typeface="+mn-lt"/>
              </a:rPr>
              <a:t> = 4.e6 </a:t>
            </a:r>
          </a:p>
        </p:txBody>
      </p:sp>
      <p:cxnSp>
        <p:nvCxnSpPr>
          <p:cNvPr id="40" name="Connecteur droit avec flèche 39"/>
          <p:cNvCxnSpPr/>
          <p:nvPr/>
        </p:nvCxnSpPr>
        <p:spPr>
          <a:xfrm>
            <a:off x="11134165" y="1855695"/>
            <a:ext cx="841851" cy="860612"/>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10961925" y="1334434"/>
            <a:ext cx="1598515" cy="461665"/>
          </a:xfrm>
          <a:prstGeom prst="rect">
            <a:avLst/>
          </a:prstGeom>
        </p:spPr>
        <p:txBody>
          <a:bodyPr wrap="none">
            <a:spAutoFit/>
          </a:bodyPr>
          <a:lstStyle/>
          <a:p>
            <a:r>
              <a:rPr lang="en-GB" dirty="0"/>
              <a:t>346.31mm </a:t>
            </a:r>
          </a:p>
        </p:txBody>
      </p:sp>
      <p:sp>
        <p:nvSpPr>
          <p:cNvPr id="14" name="Accolade fermante 13"/>
          <p:cNvSpPr/>
          <p:nvPr/>
        </p:nvSpPr>
        <p:spPr>
          <a:xfrm>
            <a:off x="4690872" y="1226368"/>
            <a:ext cx="155448" cy="93213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ZoneTexte 15"/>
          <p:cNvSpPr txBox="1"/>
          <p:nvPr/>
        </p:nvSpPr>
        <p:spPr>
          <a:xfrm>
            <a:off x="6885918" y="2811173"/>
            <a:ext cx="1324783" cy="523220"/>
          </a:xfrm>
          <a:prstGeom prst="rect">
            <a:avLst/>
          </a:prstGeom>
          <a:noFill/>
        </p:spPr>
        <p:txBody>
          <a:bodyPr wrap="square" rtlCol="0">
            <a:spAutoFit/>
          </a:bodyPr>
          <a:lstStyle/>
          <a:p>
            <a:r>
              <a:rPr lang="en-GB" sz="1400" i="1" dirty="0">
                <a:latin typeface="+mn-lt"/>
              </a:rPr>
              <a:t>Sergey K. FDR</a:t>
            </a:r>
          </a:p>
        </p:txBody>
      </p:sp>
      <p:sp>
        <p:nvSpPr>
          <p:cNvPr id="25" name="ZoneTexte 24"/>
          <p:cNvSpPr txBox="1"/>
          <p:nvPr/>
        </p:nvSpPr>
        <p:spPr>
          <a:xfrm>
            <a:off x="10408165" y="4608767"/>
            <a:ext cx="1400243" cy="923330"/>
          </a:xfrm>
          <a:prstGeom prst="rect">
            <a:avLst/>
          </a:prstGeom>
          <a:noFill/>
        </p:spPr>
        <p:txBody>
          <a:bodyPr wrap="square" rtlCol="0">
            <a:spAutoFit/>
          </a:bodyPr>
          <a:lstStyle/>
          <a:p>
            <a:r>
              <a:rPr lang="en-GB" sz="1800" dirty="0">
                <a:latin typeface="+mn-lt"/>
              </a:rPr>
              <a:t>Flange 2K on the coupler</a:t>
            </a:r>
          </a:p>
        </p:txBody>
      </p:sp>
    </p:spTree>
    <p:extLst>
      <p:ext uri="{BB962C8B-B14F-4D97-AF65-F5344CB8AC3E}">
        <p14:creationId xmlns:p14="http://schemas.microsoft.com/office/powerpoint/2010/main" val="17469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ACC41F6-0827-4CF7-9417-C6CB42DEEFA0}"/>
              </a:ext>
            </a:extLst>
          </p:cNvPr>
          <p:cNvSpPr>
            <a:spLocks noGrp="1"/>
          </p:cNvSpPr>
          <p:nvPr>
            <p:ph type="dt" sz="half" idx="10"/>
          </p:nvPr>
        </p:nvSpPr>
        <p:spPr/>
        <p:txBody>
          <a:bodyPr/>
          <a:lstStyle/>
          <a:p>
            <a:pPr>
              <a:defRPr/>
            </a:pPr>
            <a:r>
              <a:rPr lang="en-US"/>
              <a:t>12/22/2022</a:t>
            </a:r>
          </a:p>
        </p:txBody>
      </p:sp>
      <p:sp>
        <p:nvSpPr>
          <p:cNvPr id="5" name="Footer Placeholder 4">
            <a:extLst>
              <a:ext uri="{FF2B5EF4-FFF2-40B4-BE49-F238E27FC236}">
                <a16:creationId xmlns:a16="http://schemas.microsoft.com/office/drawing/2014/main" id="{7B70E36A-64D0-480E-A468-DAA71E28BC01}"/>
              </a:ext>
            </a:extLst>
          </p:cNvPr>
          <p:cNvSpPr>
            <a:spLocks noGrp="1"/>
          </p:cNvSpPr>
          <p:nvPr>
            <p:ph type="ftr" sz="quarter" idx="11"/>
          </p:nvPr>
        </p:nvSpPr>
        <p:spPr/>
        <p:txBody>
          <a:bodyPr/>
          <a:lstStyle/>
          <a:p>
            <a:pPr>
              <a:defRPr/>
            </a:pPr>
            <a:r>
              <a:rPr lang="en-US" b="1"/>
              <a:t>ALL Partners Coordination Meeting: FNAL Update</a:t>
            </a:r>
          </a:p>
        </p:txBody>
      </p:sp>
      <p:sp>
        <p:nvSpPr>
          <p:cNvPr id="6" name="Slide Number Placeholder 5">
            <a:extLst>
              <a:ext uri="{FF2B5EF4-FFF2-40B4-BE49-F238E27FC236}">
                <a16:creationId xmlns:a16="http://schemas.microsoft.com/office/drawing/2014/main" id="{7B7AE6A6-5296-44DC-A2D2-1580913CB583}"/>
              </a:ext>
            </a:extLst>
          </p:cNvPr>
          <p:cNvSpPr>
            <a:spLocks noGrp="1"/>
          </p:cNvSpPr>
          <p:nvPr>
            <p:ph type="sldNum" sz="quarter" idx="12"/>
          </p:nvPr>
        </p:nvSpPr>
        <p:spPr/>
        <p:txBody>
          <a:bodyPr/>
          <a:lstStyle/>
          <a:p>
            <a:pPr>
              <a:defRPr/>
            </a:pPr>
            <a:fld id="{148C009B-CB69-E04A-B9B3-34B26D69E9CF}" type="slidenum">
              <a:rPr lang="en-US" smtClean="0"/>
              <a:pPr>
                <a:defRPr/>
              </a:pPr>
              <a:t>22</a:t>
            </a:fld>
            <a:endParaRPr lang="en-US"/>
          </a:p>
        </p:txBody>
      </p:sp>
      <p:sp>
        <p:nvSpPr>
          <p:cNvPr id="7" name="TextBox 6">
            <a:extLst>
              <a:ext uri="{FF2B5EF4-FFF2-40B4-BE49-F238E27FC236}">
                <a16:creationId xmlns:a16="http://schemas.microsoft.com/office/drawing/2014/main" id="{D45B59D6-B3D7-4D89-99E9-D5E61BFC492A}"/>
              </a:ext>
            </a:extLst>
          </p:cNvPr>
          <p:cNvSpPr txBox="1"/>
          <p:nvPr/>
        </p:nvSpPr>
        <p:spPr>
          <a:xfrm>
            <a:off x="4138479" y="2736503"/>
            <a:ext cx="3915043" cy="1384995"/>
          </a:xfrm>
          <a:prstGeom prst="rect">
            <a:avLst/>
          </a:prstGeom>
          <a:solidFill>
            <a:schemeClr val="bg1"/>
          </a:solidFill>
        </p:spPr>
        <p:txBody>
          <a:bodyPr wrap="square" rtlCol="0">
            <a:spAutoFit/>
          </a:bodyPr>
          <a:lstStyle/>
          <a:p>
            <a:pPr algn="ctr"/>
            <a:r>
              <a:rPr lang="en-US" sz="4400" dirty="0"/>
              <a:t>SSRs CM design</a:t>
            </a:r>
          </a:p>
          <a:p>
            <a:pPr algn="r"/>
            <a:r>
              <a:rPr lang="en-US" sz="2000" dirty="0"/>
              <a:t>SPM: M. Parise</a:t>
            </a:r>
            <a:br>
              <a:rPr lang="en-US" sz="2000" dirty="0"/>
            </a:br>
            <a:r>
              <a:rPr lang="en-US" sz="2000" dirty="0"/>
              <a:t>Presenter: M. Parise</a:t>
            </a:r>
          </a:p>
        </p:txBody>
      </p:sp>
    </p:spTree>
    <p:extLst>
      <p:ext uri="{BB962C8B-B14F-4D97-AF65-F5344CB8AC3E}">
        <p14:creationId xmlns:p14="http://schemas.microsoft.com/office/powerpoint/2010/main" val="8924643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F34A259-205A-40C8-A251-6BD5E5F49C5B}"/>
              </a:ext>
            </a:extLst>
          </p:cNvPr>
          <p:cNvPicPr>
            <a:picLocks noChangeAspect="1"/>
          </p:cNvPicPr>
          <p:nvPr/>
        </p:nvPicPr>
        <p:blipFill>
          <a:blip r:embed="rId3"/>
          <a:stretch>
            <a:fillRect/>
          </a:stretch>
        </p:blipFill>
        <p:spPr>
          <a:xfrm>
            <a:off x="3827449" y="4431185"/>
            <a:ext cx="4691154" cy="1786101"/>
          </a:xfrm>
          <a:prstGeom prst="rect">
            <a:avLst/>
          </a:prstGeom>
        </p:spPr>
      </p:pic>
      <p:pic>
        <p:nvPicPr>
          <p:cNvPr id="10" name="Picture 9">
            <a:extLst>
              <a:ext uri="{FF2B5EF4-FFF2-40B4-BE49-F238E27FC236}">
                <a16:creationId xmlns:a16="http://schemas.microsoft.com/office/drawing/2014/main" id="{88A57520-9185-48DE-AA5C-F4C91282DFBF}"/>
              </a:ext>
            </a:extLst>
          </p:cNvPr>
          <p:cNvPicPr>
            <a:picLocks noChangeAspect="1"/>
          </p:cNvPicPr>
          <p:nvPr/>
        </p:nvPicPr>
        <p:blipFill>
          <a:blip r:embed="rId4"/>
          <a:stretch>
            <a:fillRect/>
          </a:stretch>
        </p:blipFill>
        <p:spPr>
          <a:xfrm>
            <a:off x="176072" y="2637693"/>
            <a:ext cx="4936599" cy="2228687"/>
          </a:xfrm>
          <a:prstGeom prst="rect">
            <a:avLst/>
          </a:prstGeom>
        </p:spPr>
      </p:pic>
      <p:sp>
        <p:nvSpPr>
          <p:cNvPr id="2" name="Content Placeholder 1">
            <a:extLst>
              <a:ext uri="{FF2B5EF4-FFF2-40B4-BE49-F238E27FC236}">
                <a16:creationId xmlns:a16="http://schemas.microsoft.com/office/drawing/2014/main" id="{313DE516-1CB8-45C3-B1B7-87035BC7D147}"/>
              </a:ext>
            </a:extLst>
          </p:cNvPr>
          <p:cNvSpPr>
            <a:spLocks noGrp="1"/>
          </p:cNvSpPr>
          <p:nvPr>
            <p:ph idx="1"/>
          </p:nvPr>
        </p:nvSpPr>
        <p:spPr>
          <a:xfrm>
            <a:off x="304799" y="904974"/>
            <a:ext cx="11747501" cy="5125942"/>
          </a:xfrm>
        </p:spPr>
        <p:txBody>
          <a:bodyPr/>
          <a:lstStyle/>
          <a:p>
            <a:pPr>
              <a:spcBef>
                <a:spcPts val="300"/>
              </a:spcBef>
            </a:pPr>
            <a:r>
              <a:rPr lang="en-US" sz="2200" dirty="0"/>
              <a:t>Vacuum Vessel and Strongback Tray: </a:t>
            </a:r>
            <a:r>
              <a:rPr lang="en-US" sz="2200" b="1" dirty="0">
                <a:solidFill>
                  <a:schemeClr val="accent3"/>
                </a:solidFill>
              </a:rPr>
              <a:t>3D model completed </a:t>
            </a:r>
            <a:r>
              <a:rPr lang="en-US" sz="2200" dirty="0"/>
              <a:t>– </a:t>
            </a:r>
            <a:r>
              <a:rPr lang="en-US" sz="2200" b="1" dirty="0">
                <a:solidFill>
                  <a:schemeClr val="accent3"/>
                </a:solidFill>
              </a:rPr>
              <a:t>Analyses completed </a:t>
            </a:r>
            <a:r>
              <a:rPr lang="en-US" sz="2200" dirty="0"/>
              <a:t>– </a:t>
            </a:r>
            <a:r>
              <a:rPr lang="en-US" sz="2200" b="1" dirty="0">
                <a:solidFill>
                  <a:srgbClr val="FFC000"/>
                </a:solidFill>
              </a:rPr>
              <a:t>Drawings to be finalized</a:t>
            </a:r>
          </a:p>
          <a:p>
            <a:pPr>
              <a:spcBef>
                <a:spcPts val="300"/>
              </a:spcBef>
            </a:pPr>
            <a:r>
              <a:rPr lang="en-US" sz="2200" dirty="0"/>
              <a:t>Global Magnetic Shield: </a:t>
            </a:r>
            <a:r>
              <a:rPr lang="en-US" sz="2200" b="1" dirty="0">
                <a:solidFill>
                  <a:schemeClr val="accent3"/>
                </a:solidFill>
              </a:rPr>
              <a:t>3D model completed </a:t>
            </a:r>
            <a:r>
              <a:rPr lang="en-US" sz="2200" dirty="0"/>
              <a:t>– </a:t>
            </a:r>
            <a:r>
              <a:rPr lang="en-US" sz="2200" b="1" dirty="0">
                <a:solidFill>
                  <a:srgbClr val="FFC000"/>
                </a:solidFill>
              </a:rPr>
              <a:t>Analyses ongoing </a:t>
            </a:r>
            <a:r>
              <a:rPr lang="en-US" sz="2200" dirty="0"/>
              <a:t>– </a:t>
            </a:r>
            <a:r>
              <a:rPr lang="en-US" sz="2200" b="1" dirty="0">
                <a:solidFill>
                  <a:srgbClr val="FFC000"/>
                </a:solidFill>
              </a:rPr>
              <a:t>Drawings to be finalized</a:t>
            </a:r>
          </a:p>
          <a:p>
            <a:pPr>
              <a:spcBef>
                <a:spcPts val="300"/>
              </a:spcBef>
            </a:pPr>
            <a:r>
              <a:rPr lang="en-US" sz="2200" dirty="0"/>
              <a:t>Thermal shield: </a:t>
            </a:r>
            <a:r>
              <a:rPr lang="en-US" sz="2200" b="1" dirty="0">
                <a:solidFill>
                  <a:schemeClr val="accent3"/>
                </a:solidFill>
              </a:rPr>
              <a:t>3D model completed </a:t>
            </a:r>
            <a:r>
              <a:rPr lang="en-US" sz="2200" dirty="0"/>
              <a:t>– </a:t>
            </a:r>
            <a:r>
              <a:rPr lang="en-US" sz="2200" b="1" dirty="0">
                <a:solidFill>
                  <a:srgbClr val="FFC000"/>
                </a:solidFill>
              </a:rPr>
              <a:t>Analyses ongoing </a:t>
            </a:r>
            <a:r>
              <a:rPr lang="en-US" sz="2200" dirty="0"/>
              <a:t>– </a:t>
            </a:r>
            <a:r>
              <a:rPr lang="en-US" sz="2200" b="1" dirty="0">
                <a:solidFill>
                  <a:srgbClr val="C00000"/>
                </a:solidFill>
              </a:rPr>
              <a:t>Drawings to be started</a:t>
            </a:r>
          </a:p>
        </p:txBody>
      </p:sp>
      <p:sp>
        <p:nvSpPr>
          <p:cNvPr id="3" name="Title 2">
            <a:extLst>
              <a:ext uri="{FF2B5EF4-FFF2-40B4-BE49-F238E27FC236}">
                <a16:creationId xmlns:a16="http://schemas.microsoft.com/office/drawing/2014/main" id="{46D2A13D-D372-40F5-AAC8-167643998BA9}"/>
              </a:ext>
            </a:extLst>
          </p:cNvPr>
          <p:cNvSpPr>
            <a:spLocks noGrp="1"/>
          </p:cNvSpPr>
          <p:nvPr>
            <p:ph type="title"/>
          </p:nvPr>
        </p:nvSpPr>
        <p:spPr>
          <a:xfrm>
            <a:off x="334391" y="251752"/>
            <a:ext cx="11582400" cy="427877"/>
          </a:xfrm>
        </p:spPr>
        <p:txBody>
          <a:bodyPr/>
          <a:lstStyle/>
          <a:p>
            <a:r>
              <a:rPr lang="en-US" dirty="0"/>
              <a:t> SSR1 Cryomodule Design</a:t>
            </a:r>
          </a:p>
        </p:txBody>
      </p:sp>
      <p:sp>
        <p:nvSpPr>
          <p:cNvPr id="4" name="Date Placeholder 3">
            <a:extLst>
              <a:ext uri="{FF2B5EF4-FFF2-40B4-BE49-F238E27FC236}">
                <a16:creationId xmlns:a16="http://schemas.microsoft.com/office/drawing/2014/main" id="{864F499D-F5C3-4AF6-91A4-708F0DA302E1}"/>
              </a:ext>
            </a:extLst>
          </p:cNvPr>
          <p:cNvSpPr>
            <a:spLocks noGrp="1"/>
          </p:cNvSpPr>
          <p:nvPr>
            <p:ph type="dt" sz="half" idx="10"/>
          </p:nvPr>
        </p:nvSpPr>
        <p:spPr/>
        <p:txBody>
          <a:bodyPr/>
          <a:lstStyle/>
          <a:p>
            <a:pPr>
              <a:defRPr/>
            </a:pPr>
            <a:r>
              <a:rPr lang="en-US"/>
              <a:t>12/22/2022</a:t>
            </a:r>
            <a:endParaRPr lang="en-US" dirty="0"/>
          </a:p>
        </p:txBody>
      </p:sp>
      <p:sp>
        <p:nvSpPr>
          <p:cNvPr id="5" name="Footer Placeholder 4">
            <a:extLst>
              <a:ext uri="{FF2B5EF4-FFF2-40B4-BE49-F238E27FC236}">
                <a16:creationId xmlns:a16="http://schemas.microsoft.com/office/drawing/2014/main" id="{A90FF680-9C9C-4B3E-B699-5BFF3A75831F}"/>
              </a:ext>
            </a:extLst>
          </p:cNvPr>
          <p:cNvSpPr>
            <a:spLocks noGrp="1"/>
          </p:cNvSpPr>
          <p:nvPr>
            <p:ph type="ftr" sz="quarter" idx="11"/>
          </p:nvPr>
        </p:nvSpPr>
        <p:spPr/>
        <p:txBody>
          <a:bodyPr/>
          <a:lstStyle/>
          <a:p>
            <a:pPr>
              <a:defRPr/>
            </a:pPr>
            <a:r>
              <a:rPr lang="en-US" b="1"/>
              <a:t>ALL Partners Coordination Meeting: FNAL Update</a:t>
            </a:r>
            <a:endParaRPr lang="en-US" b="1" dirty="0"/>
          </a:p>
        </p:txBody>
      </p:sp>
      <p:sp>
        <p:nvSpPr>
          <p:cNvPr id="6" name="Slide Number Placeholder 5">
            <a:extLst>
              <a:ext uri="{FF2B5EF4-FFF2-40B4-BE49-F238E27FC236}">
                <a16:creationId xmlns:a16="http://schemas.microsoft.com/office/drawing/2014/main" id="{D18F4BF1-E4C0-4409-8261-A59EE7E08925}"/>
              </a:ext>
            </a:extLst>
          </p:cNvPr>
          <p:cNvSpPr>
            <a:spLocks noGrp="1"/>
          </p:cNvSpPr>
          <p:nvPr>
            <p:ph type="sldNum" sz="quarter" idx="12"/>
          </p:nvPr>
        </p:nvSpPr>
        <p:spPr/>
        <p:txBody>
          <a:bodyPr/>
          <a:lstStyle/>
          <a:p>
            <a:pPr>
              <a:defRPr/>
            </a:pPr>
            <a:fld id="{148C009B-CB69-E04A-B9B3-34B26D69E9CF}" type="slidenum">
              <a:rPr lang="en-US" smtClean="0"/>
              <a:pPr>
                <a:defRPr/>
              </a:pPr>
              <a:t>23</a:t>
            </a:fld>
            <a:endParaRPr lang="en-US"/>
          </a:p>
        </p:txBody>
      </p:sp>
      <p:pic>
        <p:nvPicPr>
          <p:cNvPr id="8" name="Picture 7">
            <a:extLst>
              <a:ext uri="{FF2B5EF4-FFF2-40B4-BE49-F238E27FC236}">
                <a16:creationId xmlns:a16="http://schemas.microsoft.com/office/drawing/2014/main" id="{AA8035A6-308C-44FF-BD84-EBD954F3862D}"/>
              </a:ext>
            </a:extLst>
          </p:cNvPr>
          <p:cNvPicPr>
            <a:picLocks noChangeAspect="1"/>
          </p:cNvPicPr>
          <p:nvPr/>
        </p:nvPicPr>
        <p:blipFill>
          <a:blip r:embed="rId5"/>
          <a:stretch>
            <a:fillRect/>
          </a:stretch>
        </p:blipFill>
        <p:spPr>
          <a:xfrm>
            <a:off x="6980192" y="2897574"/>
            <a:ext cx="4936599" cy="1797694"/>
          </a:xfrm>
          <a:prstGeom prst="rect">
            <a:avLst/>
          </a:prstGeom>
        </p:spPr>
      </p:pic>
      <p:sp>
        <p:nvSpPr>
          <p:cNvPr id="9" name="TextBox 8">
            <a:extLst>
              <a:ext uri="{FF2B5EF4-FFF2-40B4-BE49-F238E27FC236}">
                <a16:creationId xmlns:a16="http://schemas.microsoft.com/office/drawing/2014/main" id="{BC8CFFA9-3040-4E20-A063-FFBDEF0C8C5F}"/>
              </a:ext>
            </a:extLst>
          </p:cNvPr>
          <p:cNvSpPr txBox="1"/>
          <p:nvPr/>
        </p:nvSpPr>
        <p:spPr>
          <a:xfrm>
            <a:off x="1882927" y="4754442"/>
            <a:ext cx="1226618" cy="369332"/>
          </a:xfrm>
          <a:prstGeom prst="rect">
            <a:avLst/>
          </a:prstGeom>
          <a:noFill/>
        </p:spPr>
        <p:txBody>
          <a:bodyPr wrap="none" rtlCol="0">
            <a:spAutoFit/>
          </a:bodyPr>
          <a:lstStyle/>
          <a:p>
            <a:r>
              <a:rPr lang="en-US" sz="1800" b="1" dirty="0">
                <a:solidFill>
                  <a:schemeClr val="accent6"/>
                </a:solidFill>
              </a:rPr>
              <a:t>F10187714</a:t>
            </a:r>
          </a:p>
        </p:txBody>
      </p:sp>
      <p:sp>
        <p:nvSpPr>
          <p:cNvPr id="13" name="TextBox 12">
            <a:extLst>
              <a:ext uri="{FF2B5EF4-FFF2-40B4-BE49-F238E27FC236}">
                <a16:creationId xmlns:a16="http://schemas.microsoft.com/office/drawing/2014/main" id="{6B39691D-1EB3-4775-9DD5-431CAE31BCE8}"/>
              </a:ext>
            </a:extLst>
          </p:cNvPr>
          <p:cNvSpPr txBox="1"/>
          <p:nvPr/>
        </p:nvSpPr>
        <p:spPr>
          <a:xfrm>
            <a:off x="8835182" y="4735947"/>
            <a:ext cx="1226618" cy="369332"/>
          </a:xfrm>
          <a:prstGeom prst="rect">
            <a:avLst/>
          </a:prstGeom>
          <a:noFill/>
        </p:spPr>
        <p:txBody>
          <a:bodyPr wrap="none" rtlCol="0">
            <a:spAutoFit/>
          </a:bodyPr>
          <a:lstStyle/>
          <a:p>
            <a:r>
              <a:rPr lang="en-US" sz="1800" b="1" dirty="0">
                <a:solidFill>
                  <a:schemeClr val="accent6"/>
                </a:solidFill>
              </a:rPr>
              <a:t>F10191721</a:t>
            </a:r>
          </a:p>
        </p:txBody>
      </p:sp>
      <p:sp>
        <p:nvSpPr>
          <p:cNvPr id="14" name="TextBox 13">
            <a:extLst>
              <a:ext uri="{FF2B5EF4-FFF2-40B4-BE49-F238E27FC236}">
                <a16:creationId xmlns:a16="http://schemas.microsoft.com/office/drawing/2014/main" id="{E038611D-FC36-40F5-9728-2AF4179FEA8A}"/>
              </a:ext>
            </a:extLst>
          </p:cNvPr>
          <p:cNvSpPr txBox="1"/>
          <p:nvPr/>
        </p:nvSpPr>
        <p:spPr>
          <a:xfrm>
            <a:off x="5482691" y="6071595"/>
            <a:ext cx="1226618" cy="369332"/>
          </a:xfrm>
          <a:prstGeom prst="rect">
            <a:avLst/>
          </a:prstGeom>
          <a:noFill/>
        </p:spPr>
        <p:txBody>
          <a:bodyPr wrap="none" rtlCol="0">
            <a:spAutoFit/>
          </a:bodyPr>
          <a:lstStyle/>
          <a:p>
            <a:r>
              <a:rPr lang="en-US" sz="1800" b="1" dirty="0">
                <a:solidFill>
                  <a:schemeClr val="accent6"/>
                </a:solidFill>
              </a:rPr>
              <a:t>F10193985</a:t>
            </a:r>
          </a:p>
        </p:txBody>
      </p:sp>
    </p:spTree>
    <p:extLst>
      <p:ext uri="{BB962C8B-B14F-4D97-AF65-F5344CB8AC3E}">
        <p14:creationId xmlns:p14="http://schemas.microsoft.com/office/powerpoint/2010/main" val="271846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3DE516-1CB8-45C3-B1B7-87035BC7D147}"/>
              </a:ext>
            </a:extLst>
          </p:cNvPr>
          <p:cNvSpPr>
            <a:spLocks noGrp="1"/>
          </p:cNvSpPr>
          <p:nvPr>
            <p:ph idx="1"/>
          </p:nvPr>
        </p:nvSpPr>
        <p:spPr>
          <a:xfrm>
            <a:off x="304799" y="904974"/>
            <a:ext cx="11747501" cy="5125942"/>
          </a:xfrm>
        </p:spPr>
        <p:txBody>
          <a:bodyPr/>
          <a:lstStyle/>
          <a:p>
            <a:pPr>
              <a:spcBef>
                <a:spcPts val="300"/>
              </a:spcBef>
            </a:pPr>
            <a:r>
              <a:rPr lang="en-US" sz="2200" dirty="0"/>
              <a:t>Vacuum Vessel final machined – Strongback final machined – 1</a:t>
            </a:r>
            <a:r>
              <a:rPr lang="en-US" sz="2200" baseline="30000" dirty="0"/>
              <a:t>st</a:t>
            </a:r>
            <a:r>
              <a:rPr lang="en-US" sz="2200" dirty="0"/>
              <a:t> support post traction tested</a:t>
            </a:r>
          </a:p>
          <a:p>
            <a:pPr>
              <a:spcBef>
                <a:spcPts val="300"/>
              </a:spcBef>
            </a:pPr>
            <a:r>
              <a:rPr lang="en-US" sz="2200" dirty="0"/>
              <a:t>Global magnetic shield manufacturing ongoing – 1</a:t>
            </a:r>
            <a:r>
              <a:rPr lang="en-US" sz="2200" baseline="30000" dirty="0"/>
              <a:t>st</a:t>
            </a:r>
            <a:r>
              <a:rPr lang="en-US" sz="2200" dirty="0"/>
              <a:t> parts delivered and under QC</a:t>
            </a:r>
          </a:p>
          <a:p>
            <a:pPr>
              <a:spcBef>
                <a:spcPts val="300"/>
              </a:spcBef>
            </a:pPr>
            <a:r>
              <a:rPr lang="en-US" sz="2200" dirty="0"/>
              <a:t>Thermal shield machining is ongoing – design changes were needed</a:t>
            </a:r>
          </a:p>
        </p:txBody>
      </p:sp>
      <p:sp>
        <p:nvSpPr>
          <p:cNvPr id="3" name="Title 2">
            <a:extLst>
              <a:ext uri="{FF2B5EF4-FFF2-40B4-BE49-F238E27FC236}">
                <a16:creationId xmlns:a16="http://schemas.microsoft.com/office/drawing/2014/main" id="{46D2A13D-D372-40F5-AAC8-167643998BA9}"/>
              </a:ext>
            </a:extLst>
          </p:cNvPr>
          <p:cNvSpPr>
            <a:spLocks noGrp="1"/>
          </p:cNvSpPr>
          <p:nvPr>
            <p:ph type="title"/>
          </p:nvPr>
        </p:nvSpPr>
        <p:spPr>
          <a:xfrm>
            <a:off x="334391" y="251752"/>
            <a:ext cx="11582400" cy="427877"/>
          </a:xfrm>
        </p:spPr>
        <p:txBody>
          <a:bodyPr/>
          <a:lstStyle/>
          <a:p>
            <a:r>
              <a:rPr lang="en-US" dirty="0"/>
              <a:t> SSR2 Cryomodule Procurement</a:t>
            </a:r>
          </a:p>
        </p:txBody>
      </p:sp>
      <p:sp>
        <p:nvSpPr>
          <p:cNvPr id="4" name="Date Placeholder 3">
            <a:extLst>
              <a:ext uri="{FF2B5EF4-FFF2-40B4-BE49-F238E27FC236}">
                <a16:creationId xmlns:a16="http://schemas.microsoft.com/office/drawing/2014/main" id="{864F499D-F5C3-4AF6-91A4-708F0DA302E1}"/>
              </a:ext>
            </a:extLst>
          </p:cNvPr>
          <p:cNvSpPr>
            <a:spLocks noGrp="1"/>
          </p:cNvSpPr>
          <p:nvPr>
            <p:ph type="dt" sz="half" idx="10"/>
          </p:nvPr>
        </p:nvSpPr>
        <p:spPr/>
        <p:txBody>
          <a:bodyPr/>
          <a:lstStyle/>
          <a:p>
            <a:pPr>
              <a:defRPr/>
            </a:pPr>
            <a:r>
              <a:rPr lang="en-US"/>
              <a:t>12/22/2022</a:t>
            </a:r>
            <a:endParaRPr lang="en-US" dirty="0"/>
          </a:p>
        </p:txBody>
      </p:sp>
      <p:sp>
        <p:nvSpPr>
          <p:cNvPr id="5" name="Footer Placeholder 4">
            <a:extLst>
              <a:ext uri="{FF2B5EF4-FFF2-40B4-BE49-F238E27FC236}">
                <a16:creationId xmlns:a16="http://schemas.microsoft.com/office/drawing/2014/main" id="{A90FF680-9C9C-4B3E-B699-5BFF3A75831F}"/>
              </a:ext>
            </a:extLst>
          </p:cNvPr>
          <p:cNvSpPr>
            <a:spLocks noGrp="1"/>
          </p:cNvSpPr>
          <p:nvPr>
            <p:ph type="ftr" sz="quarter" idx="11"/>
          </p:nvPr>
        </p:nvSpPr>
        <p:spPr/>
        <p:txBody>
          <a:bodyPr/>
          <a:lstStyle/>
          <a:p>
            <a:pPr>
              <a:defRPr/>
            </a:pPr>
            <a:r>
              <a:rPr lang="en-US" b="1"/>
              <a:t>ALL Partners Coordination Meeting: FNAL Update</a:t>
            </a:r>
            <a:endParaRPr lang="en-US" b="1" dirty="0"/>
          </a:p>
        </p:txBody>
      </p:sp>
      <p:sp>
        <p:nvSpPr>
          <p:cNvPr id="6" name="Slide Number Placeholder 5">
            <a:extLst>
              <a:ext uri="{FF2B5EF4-FFF2-40B4-BE49-F238E27FC236}">
                <a16:creationId xmlns:a16="http://schemas.microsoft.com/office/drawing/2014/main" id="{D18F4BF1-E4C0-4409-8261-A59EE7E08925}"/>
              </a:ext>
            </a:extLst>
          </p:cNvPr>
          <p:cNvSpPr>
            <a:spLocks noGrp="1"/>
          </p:cNvSpPr>
          <p:nvPr>
            <p:ph type="sldNum" sz="quarter" idx="12"/>
          </p:nvPr>
        </p:nvSpPr>
        <p:spPr/>
        <p:txBody>
          <a:bodyPr/>
          <a:lstStyle/>
          <a:p>
            <a:pPr>
              <a:defRPr/>
            </a:pPr>
            <a:fld id="{148C009B-CB69-E04A-B9B3-34B26D69E9CF}" type="slidenum">
              <a:rPr lang="en-US" smtClean="0"/>
              <a:pPr>
                <a:defRPr/>
              </a:pPr>
              <a:t>24</a:t>
            </a:fld>
            <a:endParaRPr lang="en-US"/>
          </a:p>
        </p:txBody>
      </p:sp>
      <p:pic>
        <p:nvPicPr>
          <p:cNvPr id="8" name="Picture 7">
            <a:extLst>
              <a:ext uri="{FF2B5EF4-FFF2-40B4-BE49-F238E27FC236}">
                <a16:creationId xmlns:a16="http://schemas.microsoft.com/office/drawing/2014/main" id="{B950A33E-1E65-494B-955F-149B8041600B}"/>
              </a:ext>
            </a:extLst>
          </p:cNvPr>
          <p:cNvPicPr>
            <a:picLocks noChangeAspect="1"/>
          </p:cNvPicPr>
          <p:nvPr/>
        </p:nvPicPr>
        <p:blipFill rotWithShape="1">
          <a:blip r:embed="rId3"/>
          <a:srcRect r="39782"/>
          <a:stretch/>
        </p:blipFill>
        <p:spPr>
          <a:xfrm>
            <a:off x="304799" y="2589844"/>
            <a:ext cx="3300261" cy="3441072"/>
          </a:xfrm>
          <a:prstGeom prst="rect">
            <a:avLst/>
          </a:prstGeom>
        </p:spPr>
      </p:pic>
      <p:pic>
        <p:nvPicPr>
          <p:cNvPr id="10" name="Picture 9">
            <a:extLst>
              <a:ext uri="{FF2B5EF4-FFF2-40B4-BE49-F238E27FC236}">
                <a16:creationId xmlns:a16="http://schemas.microsoft.com/office/drawing/2014/main" id="{ABF4E145-D6EA-4C82-94E3-28AE87989302}"/>
              </a:ext>
            </a:extLst>
          </p:cNvPr>
          <p:cNvPicPr>
            <a:picLocks noChangeAspect="1"/>
          </p:cNvPicPr>
          <p:nvPr/>
        </p:nvPicPr>
        <p:blipFill>
          <a:blip r:embed="rId4"/>
          <a:stretch>
            <a:fillRect/>
          </a:stretch>
        </p:blipFill>
        <p:spPr>
          <a:xfrm>
            <a:off x="3605060" y="2544279"/>
            <a:ext cx="4591691" cy="3486637"/>
          </a:xfrm>
          <a:prstGeom prst="rect">
            <a:avLst/>
          </a:prstGeom>
        </p:spPr>
      </p:pic>
      <p:pic>
        <p:nvPicPr>
          <p:cNvPr id="12" name="Picture 11">
            <a:extLst>
              <a:ext uri="{FF2B5EF4-FFF2-40B4-BE49-F238E27FC236}">
                <a16:creationId xmlns:a16="http://schemas.microsoft.com/office/drawing/2014/main" id="{13160D90-DF2E-48D9-8A95-DC5706C5798D}"/>
              </a:ext>
            </a:extLst>
          </p:cNvPr>
          <p:cNvPicPr>
            <a:picLocks noChangeAspect="1"/>
          </p:cNvPicPr>
          <p:nvPr/>
        </p:nvPicPr>
        <p:blipFill>
          <a:blip r:embed="rId5"/>
          <a:stretch>
            <a:fillRect/>
          </a:stretch>
        </p:blipFill>
        <p:spPr>
          <a:xfrm>
            <a:off x="8196751" y="2663809"/>
            <a:ext cx="3933910" cy="3124432"/>
          </a:xfrm>
          <a:prstGeom prst="rect">
            <a:avLst/>
          </a:prstGeom>
        </p:spPr>
      </p:pic>
    </p:spTree>
    <p:extLst>
      <p:ext uri="{BB962C8B-B14F-4D97-AF65-F5344CB8AC3E}">
        <p14:creationId xmlns:p14="http://schemas.microsoft.com/office/powerpoint/2010/main" val="32781615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3DE516-1CB8-45C3-B1B7-87035BC7D147}"/>
              </a:ext>
            </a:extLst>
          </p:cNvPr>
          <p:cNvSpPr>
            <a:spLocks noGrp="1"/>
          </p:cNvSpPr>
          <p:nvPr>
            <p:ph idx="1"/>
          </p:nvPr>
        </p:nvSpPr>
        <p:spPr>
          <a:xfrm>
            <a:off x="304799" y="904974"/>
            <a:ext cx="11747501" cy="5125942"/>
          </a:xfrm>
        </p:spPr>
        <p:txBody>
          <a:bodyPr/>
          <a:lstStyle/>
          <a:p>
            <a:pPr>
              <a:spcBef>
                <a:spcPts val="300"/>
              </a:spcBef>
            </a:pPr>
            <a:r>
              <a:rPr lang="en-US" sz="2200" dirty="0"/>
              <a:t>Vacuum Vessel final machined – Strongback final machined – 1</a:t>
            </a:r>
            <a:r>
              <a:rPr lang="en-US" sz="2200" baseline="30000" dirty="0"/>
              <a:t>st</a:t>
            </a:r>
            <a:r>
              <a:rPr lang="en-US" sz="2200" dirty="0"/>
              <a:t> support post traction tested</a:t>
            </a:r>
          </a:p>
          <a:p>
            <a:pPr>
              <a:spcBef>
                <a:spcPts val="300"/>
              </a:spcBef>
            </a:pPr>
            <a:r>
              <a:rPr lang="en-US" sz="2200" dirty="0"/>
              <a:t>Global magnetic shield manufacturing ongoing – 1</a:t>
            </a:r>
            <a:r>
              <a:rPr lang="en-US" sz="2200" baseline="30000" dirty="0"/>
              <a:t>st</a:t>
            </a:r>
            <a:r>
              <a:rPr lang="en-US" sz="2200" dirty="0"/>
              <a:t> parts delivered and under QC</a:t>
            </a:r>
          </a:p>
          <a:p>
            <a:pPr>
              <a:spcBef>
                <a:spcPts val="300"/>
              </a:spcBef>
            </a:pPr>
            <a:r>
              <a:rPr lang="en-US" sz="2200" dirty="0"/>
              <a:t>Thermal shield machining is ongoing – design changes were needed</a:t>
            </a:r>
          </a:p>
        </p:txBody>
      </p:sp>
      <p:sp>
        <p:nvSpPr>
          <p:cNvPr id="3" name="Title 2">
            <a:extLst>
              <a:ext uri="{FF2B5EF4-FFF2-40B4-BE49-F238E27FC236}">
                <a16:creationId xmlns:a16="http://schemas.microsoft.com/office/drawing/2014/main" id="{46D2A13D-D372-40F5-AAC8-167643998BA9}"/>
              </a:ext>
            </a:extLst>
          </p:cNvPr>
          <p:cNvSpPr>
            <a:spLocks noGrp="1"/>
          </p:cNvSpPr>
          <p:nvPr>
            <p:ph type="title"/>
          </p:nvPr>
        </p:nvSpPr>
        <p:spPr>
          <a:xfrm>
            <a:off x="334391" y="251752"/>
            <a:ext cx="11582400" cy="427877"/>
          </a:xfrm>
        </p:spPr>
        <p:txBody>
          <a:bodyPr/>
          <a:lstStyle/>
          <a:p>
            <a:r>
              <a:rPr lang="en-US" dirty="0"/>
              <a:t> SSR2 Cryomodule Procurement</a:t>
            </a:r>
          </a:p>
        </p:txBody>
      </p:sp>
      <p:sp>
        <p:nvSpPr>
          <p:cNvPr id="4" name="Date Placeholder 3">
            <a:extLst>
              <a:ext uri="{FF2B5EF4-FFF2-40B4-BE49-F238E27FC236}">
                <a16:creationId xmlns:a16="http://schemas.microsoft.com/office/drawing/2014/main" id="{864F499D-F5C3-4AF6-91A4-708F0DA302E1}"/>
              </a:ext>
            </a:extLst>
          </p:cNvPr>
          <p:cNvSpPr>
            <a:spLocks noGrp="1"/>
          </p:cNvSpPr>
          <p:nvPr>
            <p:ph type="dt" sz="half" idx="10"/>
          </p:nvPr>
        </p:nvSpPr>
        <p:spPr/>
        <p:txBody>
          <a:bodyPr/>
          <a:lstStyle/>
          <a:p>
            <a:pPr>
              <a:defRPr/>
            </a:pPr>
            <a:r>
              <a:rPr lang="en-US"/>
              <a:t>12/22/2022</a:t>
            </a:r>
            <a:endParaRPr lang="en-US" dirty="0"/>
          </a:p>
        </p:txBody>
      </p:sp>
      <p:sp>
        <p:nvSpPr>
          <p:cNvPr id="5" name="Footer Placeholder 4">
            <a:extLst>
              <a:ext uri="{FF2B5EF4-FFF2-40B4-BE49-F238E27FC236}">
                <a16:creationId xmlns:a16="http://schemas.microsoft.com/office/drawing/2014/main" id="{A90FF680-9C9C-4B3E-B699-5BFF3A75831F}"/>
              </a:ext>
            </a:extLst>
          </p:cNvPr>
          <p:cNvSpPr>
            <a:spLocks noGrp="1"/>
          </p:cNvSpPr>
          <p:nvPr>
            <p:ph type="ftr" sz="quarter" idx="11"/>
          </p:nvPr>
        </p:nvSpPr>
        <p:spPr/>
        <p:txBody>
          <a:bodyPr/>
          <a:lstStyle/>
          <a:p>
            <a:pPr>
              <a:defRPr/>
            </a:pPr>
            <a:r>
              <a:rPr lang="en-US" b="1"/>
              <a:t>ALL Partners Coordination Meeting: FNAL Update</a:t>
            </a:r>
            <a:endParaRPr lang="en-US" b="1" dirty="0"/>
          </a:p>
        </p:txBody>
      </p:sp>
      <p:sp>
        <p:nvSpPr>
          <p:cNvPr id="6" name="Slide Number Placeholder 5">
            <a:extLst>
              <a:ext uri="{FF2B5EF4-FFF2-40B4-BE49-F238E27FC236}">
                <a16:creationId xmlns:a16="http://schemas.microsoft.com/office/drawing/2014/main" id="{D18F4BF1-E4C0-4409-8261-A59EE7E08925}"/>
              </a:ext>
            </a:extLst>
          </p:cNvPr>
          <p:cNvSpPr>
            <a:spLocks noGrp="1"/>
          </p:cNvSpPr>
          <p:nvPr>
            <p:ph type="sldNum" sz="quarter" idx="12"/>
          </p:nvPr>
        </p:nvSpPr>
        <p:spPr/>
        <p:txBody>
          <a:bodyPr/>
          <a:lstStyle/>
          <a:p>
            <a:pPr>
              <a:defRPr/>
            </a:pPr>
            <a:fld id="{148C009B-CB69-E04A-B9B3-34B26D69E9CF}" type="slidenum">
              <a:rPr lang="en-US" smtClean="0"/>
              <a:pPr>
                <a:defRPr/>
              </a:pPr>
              <a:t>25</a:t>
            </a:fld>
            <a:endParaRPr lang="en-US"/>
          </a:p>
        </p:txBody>
      </p:sp>
      <p:pic>
        <p:nvPicPr>
          <p:cNvPr id="9" name="Picture 8">
            <a:extLst>
              <a:ext uri="{FF2B5EF4-FFF2-40B4-BE49-F238E27FC236}">
                <a16:creationId xmlns:a16="http://schemas.microsoft.com/office/drawing/2014/main" id="{CD70253E-BBCB-45A5-BAEA-EAE229F8B6AA}"/>
              </a:ext>
            </a:extLst>
          </p:cNvPr>
          <p:cNvPicPr>
            <a:picLocks noChangeAspect="1"/>
          </p:cNvPicPr>
          <p:nvPr/>
        </p:nvPicPr>
        <p:blipFill>
          <a:blip r:embed="rId3"/>
          <a:stretch>
            <a:fillRect/>
          </a:stretch>
        </p:blipFill>
        <p:spPr>
          <a:xfrm>
            <a:off x="447767" y="2434178"/>
            <a:ext cx="5387982" cy="3518848"/>
          </a:xfrm>
          <a:prstGeom prst="rect">
            <a:avLst/>
          </a:prstGeom>
        </p:spPr>
      </p:pic>
      <p:pic>
        <p:nvPicPr>
          <p:cNvPr id="13" name="Picture 12">
            <a:extLst>
              <a:ext uri="{FF2B5EF4-FFF2-40B4-BE49-F238E27FC236}">
                <a16:creationId xmlns:a16="http://schemas.microsoft.com/office/drawing/2014/main" id="{62396C16-3EE3-4C29-8FD5-24D6E1AD04A3}"/>
              </a:ext>
            </a:extLst>
          </p:cNvPr>
          <p:cNvPicPr>
            <a:picLocks noChangeAspect="1"/>
          </p:cNvPicPr>
          <p:nvPr/>
        </p:nvPicPr>
        <p:blipFill>
          <a:blip r:embed="rId4"/>
          <a:stretch>
            <a:fillRect/>
          </a:stretch>
        </p:blipFill>
        <p:spPr>
          <a:xfrm>
            <a:off x="5866648" y="2434178"/>
            <a:ext cx="2653677" cy="3518848"/>
          </a:xfrm>
          <a:prstGeom prst="rect">
            <a:avLst/>
          </a:prstGeom>
        </p:spPr>
      </p:pic>
      <p:pic>
        <p:nvPicPr>
          <p:cNvPr id="15" name="Picture 14">
            <a:extLst>
              <a:ext uri="{FF2B5EF4-FFF2-40B4-BE49-F238E27FC236}">
                <a16:creationId xmlns:a16="http://schemas.microsoft.com/office/drawing/2014/main" id="{F5E2083A-50C1-47A9-80BF-AB99D9E179AB}"/>
              </a:ext>
            </a:extLst>
          </p:cNvPr>
          <p:cNvPicPr>
            <a:picLocks noChangeAspect="1"/>
          </p:cNvPicPr>
          <p:nvPr/>
        </p:nvPicPr>
        <p:blipFill>
          <a:blip r:embed="rId5"/>
          <a:stretch>
            <a:fillRect/>
          </a:stretch>
        </p:blipFill>
        <p:spPr>
          <a:xfrm>
            <a:off x="8813585" y="3035769"/>
            <a:ext cx="3073616" cy="2315666"/>
          </a:xfrm>
          <a:prstGeom prst="rect">
            <a:avLst/>
          </a:prstGeom>
        </p:spPr>
      </p:pic>
      <p:sp>
        <p:nvSpPr>
          <p:cNvPr id="16" name="Rectangle: Rounded Corners 15">
            <a:extLst>
              <a:ext uri="{FF2B5EF4-FFF2-40B4-BE49-F238E27FC236}">
                <a16:creationId xmlns:a16="http://schemas.microsoft.com/office/drawing/2014/main" id="{BB8DAD46-7374-4034-B855-5E458253E606}"/>
              </a:ext>
            </a:extLst>
          </p:cNvPr>
          <p:cNvSpPr/>
          <p:nvPr/>
        </p:nvSpPr>
        <p:spPr>
          <a:xfrm>
            <a:off x="8620217" y="2894120"/>
            <a:ext cx="3432083" cy="2592280"/>
          </a:xfrm>
          <a:prstGeom prst="roundRect">
            <a:avLst/>
          </a:prstGeom>
          <a:noFill/>
          <a:ln>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313749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3DE516-1CB8-45C3-B1B7-87035BC7D147}"/>
              </a:ext>
            </a:extLst>
          </p:cNvPr>
          <p:cNvSpPr>
            <a:spLocks noGrp="1"/>
          </p:cNvSpPr>
          <p:nvPr>
            <p:ph idx="1"/>
          </p:nvPr>
        </p:nvSpPr>
        <p:spPr>
          <a:xfrm>
            <a:off x="304800" y="904974"/>
            <a:ext cx="4602310" cy="5125942"/>
          </a:xfrm>
        </p:spPr>
        <p:txBody>
          <a:bodyPr/>
          <a:lstStyle/>
          <a:p>
            <a:pPr>
              <a:spcBef>
                <a:spcPts val="300"/>
              </a:spcBef>
            </a:pPr>
            <a:r>
              <a:rPr lang="en-US" sz="2200" dirty="0"/>
              <a:t>Required for Cryo Review</a:t>
            </a:r>
          </a:p>
          <a:p>
            <a:pPr lvl="1">
              <a:spcBef>
                <a:spcPts val="300"/>
              </a:spcBef>
            </a:pPr>
            <a:r>
              <a:rPr lang="en-US" sz="1933" dirty="0"/>
              <a:t>P&amp;ID</a:t>
            </a:r>
          </a:p>
          <a:p>
            <a:pPr lvl="2">
              <a:spcBef>
                <a:spcPts val="300"/>
              </a:spcBef>
            </a:pPr>
            <a:r>
              <a:rPr lang="en-US" sz="1667" dirty="0"/>
              <a:t>ppSSR2 (F10117244 Rev A) 99%</a:t>
            </a:r>
          </a:p>
          <a:p>
            <a:pPr lvl="2">
              <a:spcBef>
                <a:spcPts val="300"/>
              </a:spcBef>
            </a:pPr>
            <a:r>
              <a:rPr lang="en-US" sz="1667" dirty="0"/>
              <a:t>SSR1 Prod (F10137214 Rev -)	Needs to be created</a:t>
            </a:r>
            <a:endParaRPr lang="en-US" sz="2067" dirty="0"/>
          </a:p>
          <a:p>
            <a:pPr lvl="2">
              <a:spcBef>
                <a:spcPts val="300"/>
              </a:spcBef>
            </a:pPr>
            <a:endParaRPr lang="en-US" sz="2067" dirty="0"/>
          </a:p>
          <a:p>
            <a:pPr lvl="2">
              <a:spcBef>
                <a:spcPts val="300"/>
              </a:spcBef>
            </a:pPr>
            <a:endParaRPr lang="en-US" sz="2067" dirty="0"/>
          </a:p>
          <a:p>
            <a:pPr>
              <a:spcBef>
                <a:spcPts val="300"/>
              </a:spcBef>
            </a:pPr>
            <a:endParaRPr lang="en-US" sz="2067" dirty="0"/>
          </a:p>
          <a:p>
            <a:pPr>
              <a:spcBef>
                <a:spcPts val="300"/>
              </a:spcBef>
            </a:pPr>
            <a:endParaRPr lang="en-US" sz="2067" dirty="0"/>
          </a:p>
          <a:p>
            <a:pPr lvl="1">
              <a:spcBef>
                <a:spcPts val="300"/>
              </a:spcBef>
            </a:pPr>
            <a:r>
              <a:rPr lang="en-US" sz="1800" dirty="0"/>
              <a:t>Valve and Instrumentation List</a:t>
            </a:r>
          </a:p>
          <a:p>
            <a:pPr lvl="2">
              <a:spcBef>
                <a:spcPts val="300"/>
              </a:spcBef>
            </a:pPr>
            <a:r>
              <a:rPr lang="en-US" sz="1667" dirty="0"/>
              <a:t>ppSSR2</a:t>
            </a:r>
            <a:r>
              <a:rPr lang="en-US" sz="1600" dirty="0"/>
              <a:t>(F10117244 Rev A)</a:t>
            </a:r>
            <a:r>
              <a:rPr lang="en-US" sz="1667" dirty="0"/>
              <a:t> 80%</a:t>
            </a:r>
          </a:p>
          <a:p>
            <a:pPr lvl="2">
              <a:spcBef>
                <a:spcPts val="300"/>
              </a:spcBef>
            </a:pPr>
            <a:r>
              <a:rPr lang="en-US" sz="1667" dirty="0"/>
              <a:t>SSR1 Prod (F10137214 Rev -)		Out of Date</a:t>
            </a:r>
          </a:p>
        </p:txBody>
      </p:sp>
      <p:sp>
        <p:nvSpPr>
          <p:cNvPr id="3" name="Title 2">
            <a:extLst>
              <a:ext uri="{FF2B5EF4-FFF2-40B4-BE49-F238E27FC236}">
                <a16:creationId xmlns:a16="http://schemas.microsoft.com/office/drawing/2014/main" id="{46D2A13D-D372-40F5-AAC8-167643998BA9}"/>
              </a:ext>
            </a:extLst>
          </p:cNvPr>
          <p:cNvSpPr>
            <a:spLocks noGrp="1"/>
          </p:cNvSpPr>
          <p:nvPr>
            <p:ph type="title"/>
          </p:nvPr>
        </p:nvSpPr>
        <p:spPr/>
        <p:txBody>
          <a:bodyPr/>
          <a:lstStyle/>
          <a:p>
            <a:r>
              <a:rPr lang="en-US" dirty="0"/>
              <a:t>Instrumentation – ES&amp;H Required Documents</a:t>
            </a:r>
          </a:p>
        </p:txBody>
      </p:sp>
      <p:sp>
        <p:nvSpPr>
          <p:cNvPr id="4" name="Date Placeholder 3">
            <a:extLst>
              <a:ext uri="{FF2B5EF4-FFF2-40B4-BE49-F238E27FC236}">
                <a16:creationId xmlns:a16="http://schemas.microsoft.com/office/drawing/2014/main" id="{864F499D-F5C3-4AF6-91A4-708F0DA302E1}"/>
              </a:ext>
            </a:extLst>
          </p:cNvPr>
          <p:cNvSpPr>
            <a:spLocks noGrp="1"/>
          </p:cNvSpPr>
          <p:nvPr>
            <p:ph type="dt" sz="half" idx="10"/>
          </p:nvPr>
        </p:nvSpPr>
        <p:spPr/>
        <p:txBody>
          <a:bodyPr/>
          <a:lstStyle/>
          <a:p>
            <a:pPr>
              <a:defRPr/>
            </a:pPr>
            <a:r>
              <a:rPr lang="en-US"/>
              <a:t>12/22/2022</a:t>
            </a:r>
            <a:endParaRPr lang="en-US" dirty="0"/>
          </a:p>
        </p:txBody>
      </p:sp>
      <p:sp>
        <p:nvSpPr>
          <p:cNvPr id="5" name="Footer Placeholder 4">
            <a:extLst>
              <a:ext uri="{FF2B5EF4-FFF2-40B4-BE49-F238E27FC236}">
                <a16:creationId xmlns:a16="http://schemas.microsoft.com/office/drawing/2014/main" id="{A90FF680-9C9C-4B3E-B699-5BFF3A75831F}"/>
              </a:ext>
            </a:extLst>
          </p:cNvPr>
          <p:cNvSpPr>
            <a:spLocks noGrp="1"/>
          </p:cNvSpPr>
          <p:nvPr>
            <p:ph type="ftr" sz="quarter" idx="11"/>
          </p:nvPr>
        </p:nvSpPr>
        <p:spPr/>
        <p:txBody>
          <a:bodyPr/>
          <a:lstStyle/>
          <a:p>
            <a:pPr>
              <a:defRPr/>
            </a:pPr>
            <a:r>
              <a:rPr lang="en-US" b="1"/>
              <a:t>ALL Partners Coordination Meeting: FNAL Update</a:t>
            </a:r>
            <a:endParaRPr lang="en-US" b="1" dirty="0"/>
          </a:p>
        </p:txBody>
      </p:sp>
      <p:sp>
        <p:nvSpPr>
          <p:cNvPr id="6" name="Slide Number Placeholder 5">
            <a:extLst>
              <a:ext uri="{FF2B5EF4-FFF2-40B4-BE49-F238E27FC236}">
                <a16:creationId xmlns:a16="http://schemas.microsoft.com/office/drawing/2014/main" id="{D18F4BF1-E4C0-4409-8261-A59EE7E08925}"/>
              </a:ext>
            </a:extLst>
          </p:cNvPr>
          <p:cNvSpPr>
            <a:spLocks noGrp="1"/>
          </p:cNvSpPr>
          <p:nvPr>
            <p:ph type="sldNum" sz="quarter" idx="12"/>
          </p:nvPr>
        </p:nvSpPr>
        <p:spPr/>
        <p:txBody>
          <a:bodyPr/>
          <a:lstStyle/>
          <a:p>
            <a:pPr>
              <a:defRPr/>
            </a:pPr>
            <a:fld id="{148C009B-CB69-E04A-B9B3-34B26D69E9CF}" type="slidenum">
              <a:rPr lang="en-US" smtClean="0"/>
              <a:pPr>
                <a:defRPr/>
              </a:pPr>
              <a:t>26</a:t>
            </a:fld>
            <a:endParaRPr lang="en-US"/>
          </a:p>
        </p:txBody>
      </p:sp>
      <p:pic>
        <p:nvPicPr>
          <p:cNvPr id="8" name="Picture 7">
            <a:extLst>
              <a:ext uri="{FF2B5EF4-FFF2-40B4-BE49-F238E27FC236}">
                <a16:creationId xmlns:a16="http://schemas.microsoft.com/office/drawing/2014/main" id="{4EC5C2C5-FCF8-4A42-A279-89C691CE431C}"/>
              </a:ext>
            </a:extLst>
          </p:cNvPr>
          <p:cNvPicPr>
            <a:picLocks noChangeAspect="1"/>
          </p:cNvPicPr>
          <p:nvPr/>
        </p:nvPicPr>
        <p:blipFill>
          <a:blip r:embed="rId3"/>
          <a:stretch>
            <a:fillRect/>
          </a:stretch>
        </p:blipFill>
        <p:spPr>
          <a:xfrm>
            <a:off x="4907110" y="1240240"/>
            <a:ext cx="3279439" cy="2533527"/>
          </a:xfrm>
          <a:prstGeom prst="rect">
            <a:avLst/>
          </a:prstGeom>
        </p:spPr>
      </p:pic>
      <p:pic>
        <p:nvPicPr>
          <p:cNvPr id="10" name="Picture 9">
            <a:extLst>
              <a:ext uri="{FF2B5EF4-FFF2-40B4-BE49-F238E27FC236}">
                <a16:creationId xmlns:a16="http://schemas.microsoft.com/office/drawing/2014/main" id="{1672132E-EED8-4044-9E47-6FFB154EE600}"/>
              </a:ext>
            </a:extLst>
          </p:cNvPr>
          <p:cNvPicPr>
            <a:picLocks noChangeAspect="1"/>
          </p:cNvPicPr>
          <p:nvPr/>
        </p:nvPicPr>
        <p:blipFill>
          <a:blip r:embed="rId4"/>
          <a:stretch>
            <a:fillRect/>
          </a:stretch>
        </p:blipFill>
        <p:spPr>
          <a:xfrm>
            <a:off x="8306523" y="1248687"/>
            <a:ext cx="3295157" cy="2532098"/>
          </a:xfrm>
          <a:prstGeom prst="rect">
            <a:avLst/>
          </a:prstGeom>
        </p:spPr>
      </p:pic>
      <p:pic>
        <p:nvPicPr>
          <p:cNvPr id="12" name="Picture 11">
            <a:extLst>
              <a:ext uri="{FF2B5EF4-FFF2-40B4-BE49-F238E27FC236}">
                <a16:creationId xmlns:a16="http://schemas.microsoft.com/office/drawing/2014/main" id="{83B2698C-AC82-4EB6-9615-552DD4127A07}"/>
              </a:ext>
            </a:extLst>
          </p:cNvPr>
          <p:cNvPicPr>
            <a:picLocks noChangeAspect="1"/>
          </p:cNvPicPr>
          <p:nvPr/>
        </p:nvPicPr>
        <p:blipFill>
          <a:blip r:embed="rId5"/>
          <a:stretch>
            <a:fillRect/>
          </a:stretch>
        </p:blipFill>
        <p:spPr>
          <a:xfrm>
            <a:off x="5638077" y="3963030"/>
            <a:ext cx="4686119" cy="2379192"/>
          </a:xfrm>
          <a:prstGeom prst="rect">
            <a:avLst/>
          </a:prstGeom>
        </p:spPr>
      </p:pic>
    </p:spTree>
    <p:extLst>
      <p:ext uri="{BB962C8B-B14F-4D97-AF65-F5344CB8AC3E}">
        <p14:creationId xmlns:p14="http://schemas.microsoft.com/office/powerpoint/2010/main" val="547484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E368B5-7C79-4747-812F-539DE11FC421}"/>
              </a:ext>
            </a:extLst>
          </p:cNvPr>
          <p:cNvSpPr>
            <a:spLocks noGrp="1"/>
          </p:cNvSpPr>
          <p:nvPr>
            <p:ph idx="1"/>
          </p:nvPr>
        </p:nvSpPr>
        <p:spPr/>
        <p:txBody>
          <a:bodyPr/>
          <a:lstStyle/>
          <a:p>
            <a:r>
              <a:rPr lang="en-US" dirty="0"/>
              <a:t> ppSSR2 cryomodule</a:t>
            </a:r>
          </a:p>
          <a:p>
            <a:pPr lvl="1"/>
            <a:r>
              <a:rPr lang="en-US" dirty="0"/>
              <a:t>Vacuum vessel engineering note EN05047 has been reviewed and pre-approved by Roger </a:t>
            </a:r>
            <a:r>
              <a:rPr lang="en-US" dirty="0" err="1"/>
              <a:t>Rabehl</a:t>
            </a:r>
            <a:r>
              <a:rPr lang="en-US" dirty="0"/>
              <a:t>.</a:t>
            </a:r>
          </a:p>
          <a:p>
            <a:pPr lvl="1"/>
            <a:r>
              <a:rPr lang="en-US" dirty="0"/>
              <a:t>Beamline vacuum vessel engineering note is also been reviewed and pre-approved by Roger </a:t>
            </a:r>
            <a:r>
              <a:rPr lang="en-US" dirty="0" err="1"/>
              <a:t>Rabehl</a:t>
            </a:r>
            <a:r>
              <a:rPr lang="en-US" dirty="0"/>
              <a:t>.</a:t>
            </a:r>
          </a:p>
          <a:p>
            <a:pPr lvl="1"/>
            <a:r>
              <a:rPr lang="en-US" dirty="0"/>
              <a:t>Waiting for fabrication documents to be uploaded. Then they can be released.</a:t>
            </a:r>
          </a:p>
          <a:p>
            <a:endParaRPr lang="en-US" dirty="0"/>
          </a:p>
          <a:p>
            <a:r>
              <a:rPr lang="en-US" dirty="0"/>
              <a:t>SSR1 Production cryomodule</a:t>
            </a:r>
          </a:p>
          <a:p>
            <a:pPr lvl="1"/>
            <a:r>
              <a:rPr lang="en-US" dirty="0"/>
              <a:t>Writing vacuum vessel engineering note EN09195 just started.</a:t>
            </a:r>
          </a:p>
          <a:p>
            <a:endParaRPr lang="en-US" dirty="0"/>
          </a:p>
        </p:txBody>
      </p:sp>
      <p:sp>
        <p:nvSpPr>
          <p:cNvPr id="3" name="Title 2">
            <a:extLst>
              <a:ext uri="{FF2B5EF4-FFF2-40B4-BE49-F238E27FC236}">
                <a16:creationId xmlns:a16="http://schemas.microsoft.com/office/drawing/2014/main" id="{6673AF77-9964-480F-92B1-E06BD648A49B}"/>
              </a:ext>
            </a:extLst>
          </p:cNvPr>
          <p:cNvSpPr>
            <a:spLocks noGrp="1"/>
          </p:cNvSpPr>
          <p:nvPr>
            <p:ph type="title"/>
          </p:nvPr>
        </p:nvSpPr>
        <p:spPr/>
        <p:txBody>
          <a:bodyPr/>
          <a:lstStyle/>
          <a:p>
            <a:r>
              <a:rPr lang="en-US" dirty="0"/>
              <a:t>Vacuum vessel engineering notes</a:t>
            </a:r>
          </a:p>
        </p:txBody>
      </p:sp>
      <p:sp>
        <p:nvSpPr>
          <p:cNvPr id="4" name="Date Placeholder 3">
            <a:extLst>
              <a:ext uri="{FF2B5EF4-FFF2-40B4-BE49-F238E27FC236}">
                <a16:creationId xmlns:a16="http://schemas.microsoft.com/office/drawing/2014/main" id="{337BEC53-C8D0-429E-85D4-5786403A99AD}"/>
              </a:ext>
            </a:extLst>
          </p:cNvPr>
          <p:cNvSpPr>
            <a:spLocks noGrp="1"/>
          </p:cNvSpPr>
          <p:nvPr>
            <p:ph type="dt" sz="half" idx="10"/>
          </p:nvPr>
        </p:nvSpPr>
        <p:spPr/>
        <p:txBody>
          <a:bodyPr/>
          <a:lstStyle/>
          <a:p>
            <a:pPr>
              <a:defRPr/>
            </a:pPr>
            <a:r>
              <a:rPr lang="en-US"/>
              <a:t>12/22/2022</a:t>
            </a:r>
          </a:p>
        </p:txBody>
      </p:sp>
      <p:sp>
        <p:nvSpPr>
          <p:cNvPr id="5" name="Footer Placeholder 4">
            <a:extLst>
              <a:ext uri="{FF2B5EF4-FFF2-40B4-BE49-F238E27FC236}">
                <a16:creationId xmlns:a16="http://schemas.microsoft.com/office/drawing/2014/main" id="{D974049B-6073-4682-88E0-62074FEDE56B}"/>
              </a:ext>
            </a:extLst>
          </p:cNvPr>
          <p:cNvSpPr>
            <a:spLocks noGrp="1"/>
          </p:cNvSpPr>
          <p:nvPr>
            <p:ph type="ftr" sz="quarter" idx="11"/>
          </p:nvPr>
        </p:nvSpPr>
        <p:spPr/>
        <p:txBody>
          <a:bodyPr/>
          <a:lstStyle/>
          <a:p>
            <a:pPr>
              <a:defRPr/>
            </a:pPr>
            <a:r>
              <a:rPr lang="en-US" b="1"/>
              <a:t>ALL Partners Coordination Meeting: FNAL Update</a:t>
            </a:r>
          </a:p>
        </p:txBody>
      </p:sp>
      <p:sp>
        <p:nvSpPr>
          <p:cNvPr id="6" name="Slide Number Placeholder 5">
            <a:extLst>
              <a:ext uri="{FF2B5EF4-FFF2-40B4-BE49-F238E27FC236}">
                <a16:creationId xmlns:a16="http://schemas.microsoft.com/office/drawing/2014/main" id="{C545A3CA-D4BC-476C-90AF-64418EC03FFD}"/>
              </a:ext>
            </a:extLst>
          </p:cNvPr>
          <p:cNvSpPr>
            <a:spLocks noGrp="1"/>
          </p:cNvSpPr>
          <p:nvPr>
            <p:ph type="sldNum" sz="quarter" idx="12"/>
          </p:nvPr>
        </p:nvSpPr>
        <p:spPr/>
        <p:txBody>
          <a:bodyPr/>
          <a:lstStyle/>
          <a:p>
            <a:pPr>
              <a:defRPr/>
            </a:pPr>
            <a:fld id="{148C009B-CB69-E04A-B9B3-34B26D69E9CF}" type="slidenum">
              <a:rPr lang="en-US" smtClean="0"/>
              <a:pPr>
                <a:defRPr/>
              </a:pPr>
              <a:t>27</a:t>
            </a:fld>
            <a:endParaRPr lang="en-US"/>
          </a:p>
        </p:txBody>
      </p:sp>
    </p:spTree>
    <p:extLst>
      <p:ext uri="{BB962C8B-B14F-4D97-AF65-F5344CB8AC3E}">
        <p14:creationId xmlns:p14="http://schemas.microsoft.com/office/powerpoint/2010/main" val="1725522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101726-3303-466E-9E4A-FAF4DB6F9A42}"/>
              </a:ext>
            </a:extLst>
          </p:cNvPr>
          <p:cNvSpPr>
            <a:spLocks noGrp="1"/>
          </p:cNvSpPr>
          <p:nvPr>
            <p:ph idx="1"/>
          </p:nvPr>
        </p:nvSpPr>
        <p:spPr/>
        <p:txBody>
          <a:bodyPr/>
          <a:lstStyle/>
          <a:p>
            <a:pPr>
              <a:spcBef>
                <a:spcPts val="300"/>
              </a:spcBef>
            </a:pPr>
            <a:r>
              <a:rPr lang="en-US" sz="2200" dirty="0"/>
              <a:t>Next SSR Status Report Meeting is set for January 11</a:t>
            </a:r>
            <a:r>
              <a:rPr lang="en-US" sz="2200" baseline="30000" dirty="0"/>
              <a:t>th</a:t>
            </a:r>
            <a:r>
              <a:rPr lang="en-US" sz="2200" dirty="0"/>
              <a:t> 2023</a:t>
            </a:r>
          </a:p>
          <a:p>
            <a:pPr>
              <a:spcBef>
                <a:spcPts val="300"/>
              </a:spcBef>
            </a:pPr>
            <a:r>
              <a:rPr lang="en-US" sz="2200" dirty="0"/>
              <a:t>FDR for SSR1 Production CM will be scheduled in February</a:t>
            </a:r>
          </a:p>
          <a:p>
            <a:pPr>
              <a:spcBef>
                <a:spcPts val="300"/>
              </a:spcBef>
            </a:pPr>
            <a:endParaRPr lang="en-US" sz="2200" dirty="0"/>
          </a:p>
          <a:p>
            <a:pPr>
              <a:spcBef>
                <a:spcPts val="300"/>
              </a:spcBef>
            </a:pPr>
            <a:r>
              <a:rPr lang="en-US" sz="2200" dirty="0"/>
              <a:t>Major near-term procurements:</a:t>
            </a:r>
          </a:p>
          <a:p>
            <a:pPr lvl="1">
              <a:spcBef>
                <a:spcPts val="300"/>
              </a:spcBef>
            </a:pPr>
            <a:r>
              <a:rPr lang="en-US" sz="1933" dirty="0"/>
              <a:t>Vacuum Vessel for SSR1 production CMs</a:t>
            </a:r>
          </a:p>
          <a:p>
            <a:pPr lvl="1">
              <a:spcBef>
                <a:spcPts val="300"/>
              </a:spcBef>
            </a:pPr>
            <a:r>
              <a:rPr lang="en-US" sz="1933" dirty="0"/>
              <a:t>Couplers and Tuners for SSR1 production CMs:</a:t>
            </a:r>
          </a:p>
          <a:p>
            <a:pPr lvl="2">
              <a:spcBef>
                <a:spcPts val="300"/>
              </a:spcBef>
            </a:pPr>
            <a:r>
              <a:rPr lang="en-US" sz="1800" dirty="0"/>
              <a:t>Req in the system March 2023</a:t>
            </a:r>
          </a:p>
          <a:p>
            <a:endParaRPr lang="en-US" dirty="0"/>
          </a:p>
        </p:txBody>
      </p:sp>
      <p:sp>
        <p:nvSpPr>
          <p:cNvPr id="3" name="Title 2">
            <a:extLst>
              <a:ext uri="{FF2B5EF4-FFF2-40B4-BE49-F238E27FC236}">
                <a16:creationId xmlns:a16="http://schemas.microsoft.com/office/drawing/2014/main" id="{540251DE-2627-48D5-A415-C089170852F8}"/>
              </a:ext>
            </a:extLst>
          </p:cNvPr>
          <p:cNvSpPr>
            <a:spLocks noGrp="1"/>
          </p:cNvSpPr>
          <p:nvPr>
            <p:ph type="title"/>
          </p:nvPr>
        </p:nvSpPr>
        <p:spPr/>
        <p:txBody>
          <a:bodyPr/>
          <a:lstStyle/>
          <a:p>
            <a:r>
              <a:rPr lang="en-US" dirty="0"/>
              <a:t>Near Term Milestones </a:t>
            </a:r>
          </a:p>
        </p:txBody>
      </p:sp>
      <p:sp>
        <p:nvSpPr>
          <p:cNvPr id="4" name="Date Placeholder 3">
            <a:extLst>
              <a:ext uri="{FF2B5EF4-FFF2-40B4-BE49-F238E27FC236}">
                <a16:creationId xmlns:a16="http://schemas.microsoft.com/office/drawing/2014/main" id="{AD17B671-BEA7-476F-9FBF-B5B9385F665B}"/>
              </a:ext>
            </a:extLst>
          </p:cNvPr>
          <p:cNvSpPr>
            <a:spLocks noGrp="1"/>
          </p:cNvSpPr>
          <p:nvPr>
            <p:ph type="dt" sz="half" idx="10"/>
          </p:nvPr>
        </p:nvSpPr>
        <p:spPr/>
        <p:txBody>
          <a:bodyPr/>
          <a:lstStyle/>
          <a:p>
            <a:pPr>
              <a:defRPr/>
            </a:pPr>
            <a:r>
              <a:rPr lang="en-US"/>
              <a:t>12/22/2022</a:t>
            </a:r>
          </a:p>
        </p:txBody>
      </p:sp>
      <p:sp>
        <p:nvSpPr>
          <p:cNvPr id="5" name="Footer Placeholder 4">
            <a:extLst>
              <a:ext uri="{FF2B5EF4-FFF2-40B4-BE49-F238E27FC236}">
                <a16:creationId xmlns:a16="http://schemas.microsoft.com/office/drawing/2014/main" id="{DFCC8BE3-62FE-48F4-B0BE-3B8E51FA0734}"/>
              </a:ext>
            </a:extLst>
          </p:cNvPr>
          <p:cNvSpPr>
            <a:spLocks noGrp="1"/>
          </p:cNvSpPr>
          <p:nvPr>
            <p:ph type="ftr" sz="quarter" idx="11"/>
          </p:nvPr>
        </p:nvSpPr>
        <p:spPr/>
        <p:txBody>
          <a:bodyPr/>
          <a:lstStyle/>
          <a:p>
            <a:pPr>
              <a:defRPr/>
            </a:pPr>
            <a:r>
              <a:rPr lang="en-US" b="1"/>
              <a:t>ALL Partners Coordination Meeting: FNAL Update</a:t>
            </a:r>
          </a:p>
        </p:txBody>
      </p:sp>
      <p:sp>
        <p:nvSpPr>
          <p:cNvPr id="6" name="Slide Number Placeholder 5">
            <a:extLst>
              <a:ext uri="{FF2B5EF4-FFF2-40B4-BE49-F238E27FC236}">
                <a16:creationId xmlns:a16="http://schemas.microsoft.com/office/drawing/2014/main" id="{F11E81C0-D906-4D59-BE84-2F1CB38593CA}"/>
              </a:ext>
            </a:extLst>
          </p:cNvPr>
          <p:cNvSpPr>
            <a:spLocks noGrp="1"/>
          </p:cNvSpPr>
          <p:nvPr>
            <p:ph type="sldNum" sz="quarter" idx="12"/>
          </p:nvPr>
        </p:nvSpPr>
        <p:spPr/>
        <p:txBody>
          <a:bodyPr/>
          <a:lstStyle/>
          <a:p>
            <a:pPr>
              <a:defRPr/>
            </a:pPr>
            <a:fld id="{148C009B-CB69-E04A-B9B3-34B26D69E9CF}" type="slidenum">
              <a:rPr lang="en-US" smtClean="0"/>
              <a:pPr>
                <a:defRPr/>
              </a:pPr>
              <a:t>28</a:t>
            </a:fld>
            <a:endParaRPr lang="en-US"/>
          </a:p>
        </p:txBody>
      </p:sp>
    </p:spTree>
    <p:extLst>
      <p:ext uri="{BB962C8B-B14F-4D97-AF65-F5344CB8AC3E}">
        <p14:creationId xmlns:p14="http://schemas.microsoft.com/office/powerpoint/2010/main" val="685695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3BA422-DEA9-4DBB-8A3A-7E2B0152FB29}"/>
              </a:ext>
            </a:extLst>
          </p:cNvPr>
          <p:cNvSpPr>
            <a:spLocks noGrp="1"/>
          </p:cNvSpPr>
          <p:nvPr>
            <p:ph idx="1"/>
          </p:nvPr>
        </p:nvSpPr>
        <p:spPr/>
        <p:txBody>
          <a:bodyPr/>
          <a:lstStyle/>
          <a:p>
            <a:pPr marL="342900" indent="-342900"/>
            <a:r>
              <a:rPr lang="en-US" dirty="0"/>
              <a:t>BARC: cavities tooling </a:t>
            </a:r>
            <a:r>
              <a:rPr lang="en-US" dirty="0">
                <a:highlight>
                  <a:srgbClr val="00FFFF"/>
                </a:highlight>
              </a:rPr>
              <a:t>Technical discussion ongoing</a:t>
            </a:r>
            <a:endParaRPr lang="en-US" i="1" dirty="0">
              <a:highlight>
                <a:srgbClr val="00FFFF"/>
              </a:highlight>
            </a:endParaRPr>
          </a:p>
          <a:p>
            <a:pPr marL="342900" indent="-342900"/>
            <a:r>
              <a:rPr lang="en-US" dirty="0"/>
              <a:t>BARC: Plan tuner Manufacturing Readiness Review</a:t>
            </a:r>
            <a:r>
              <a:rPr lang="en-US" dirty="0">
                <a:highlight>
                  <a:srgbClr val="00FFFF"/>
                </a:highlight>
              </a:rPr>
              <a:t> Discussion in progress</a:t>
            </a:r>
            <a:endParaRPr lang="en-US" i="1" dirty="0">
              <a:highlight>
                <a:srgbClr val="00FFFF"/>
              </a:highlight>
            </a:endParaRPr>
          </a:p>
          <a:p>
            <a:pPr marL="342900" indent="-342900"/>
            <a:r>
              <a:rPr lang="en-US" dirty="0"/>
              <a:t>Release TRS/ISD for the SSR2 cryomodule </a:t>
            </a:r>
            <a:r>
              <a:rPr lang="en-US" i="1" dirty="0">
                <a:highlight>
                  <a:srgbClr val="00FFFF"/>
                </a:highlight>
              </a:rPr>
              <a:t>Released!!!</a:t>
            </a:r>
          </a:p>
          <a:p>
            <a:endParaRPr lang="en-US" dirty="0"/>
          </a:p>
        </p:txBody>
      </p:sp>
      <p:sp>
        <p:nvSpPr>
          <p:cNvPr id="3" name="Title 2">
            <a:extLst>
              <a:ext uri="{FF2B5EF4-FFF2-40B4-BE49-F238E27FC236}">
                <a16:creationId xmlns:a16="http://schemas.microsoft.com/office/drawing/2014/main" id="{6B877E19-F753-4333-BFAD-920A49FFB6CF}"/>
              </a:ext>
            </a:extLst>
          </p:cNvPr>
          <p:cNvSpPr>
            <a:spLocks noGrp="1"/>
          </p:cNvSpPr>
          <p:nvPr>
            <p:ph type="title"/>
          </p:nvPr>
        </p:nvSpPr>
        <p:spPr/>
        <p:txBody>
          <a:bodyPr/>
          <a:lstStyle/>
          <a:p>
            <a:r>
              <a:rPr lang="en-US" dirty="0"/>
              <a:t>Action items from previous meetings</a:t>
            </a:r>
          </a:p>
        </p:txBody>
      </p:sp>
      <p:sp>
        <p:nvSpPr>
          <p:cNvPr id="4" name="Date Placeholder 3">
            <a:extLst>
              <a:ext uri="{FF2B5EF4-FFF2-40B4-BE49-F238E27FC236}">
                <a16:creationId xmlns:a16="http://schemas.microsoft.com/office/drawing/2014/main" id="{82ACAA2E-8B3A-47A8-A730-E4BF6A6BB98B}"/>
              </a:ext>
            </a:extLst>
          </p:cNvPr>
          <p:cNvSpPr>
            <a:spLocks noGrp="1"/>
          </p:cNvSpPr>
          <p:nvPr>
            <p:ph type="dt" sz="half" idx="10"/>
          </p:nvPr>
        </p:nvSpPr>
        <p:spPr/>
        <p:txBody>
          <a:bodyPr/>
          <a:lstStyle/>
          <a:p>
            <a:pPr>
              <a:defRPr/>
            </a:pPr>
            <a:r>
              <a:rPr lang="en-US"/>
              <a:t>12/22/2022</a:t>
            </a:r>
          </a:p>
        </p:txBody>
      </p:sp>
      <p:sp>
        <p:nvSpPr>
          <p:cNvPr id="5" name="Footer Placeholder 4">
            <a:extLst>
              <a:ext uri="{FF2B5EF4-FFF2-40B4-BE49-F238E27FC236}">
                <a16:creationId xmlns:a16="http://schemas.microsoft.com/office/drawing/2014/main" id="{2B433746-76C2-460F-AF16-E96AF7BAC9FA}"/>
              </a:ext>
            </a:extLst>
          </p:cNvPr>
          <p:cNvSpPr>
            <a:spLocks noGrp="1"/>
          </p:cNvSpPr>
          <p:nvPr>
            <p:ph type="ftr" sz="quarter" idx="11"/>
          </p:nvPr>
        </p:nvSpPr>
        <p:spPr/>
        <p:txBody>
          <a:bodyPr/>
          <a:lstStyle/>
          <a:p>
            <a:pPr>
              <a:defRPr/>
            </a:pPr>
            <a:r>
              <a:rPr lang="en-US" b="1"/>
              <a:t>ALL Partners Coordination Meeting: FNAL Update</a:t>
            </a:r>
          </a:p>
        </p:txBody>
      </p:sp>
      <p:sp>
        <p:nvSpPr>
          <p:cNvPr id="6" name="Slide Number Placeholder 5">
            <a:extLst>
              <a:ext uri="{FF2B5EF4-FFF2-40B4-BE49-F238E27FC236}">
                <a16:creationId xmlns:a16="http://schemas.microsoft.com/office/drawing/2014/main" id="{2DEEB25F-FE18-4579-9513-1343DD945772}"/>
              </a:ext>
            </a:extLst>
          </p:cNvPr>
          <p:cNvSpPr>
            <a:spLocks noGrp="1"/>
          </p:cNvSpPr>
          <p:nvPr>
            <p:ph type="sldNum" sz="quarter" idx="12"/>
          </p:nvPr>
        </p:nvSpPr>
        <p:spPr/>
        <p:txBody>
          <a:bodyPr/>
          <a:lstStyle/>
          <a:p>
            <a:pPr>
              <a:defRPr/>
            </a:pPr>
            <a:fld id="{148C009B-CB69-E04A-B9B3-34B26D69E9CF}" type="slidenum">
              <a:rPr lang="en-US" smtClean="0"/>
              <a:pPr>
                <a:defRPr/>
              </a:pPr>
              <a:t>29</a:t>
            </a:fld>
            <a:endParaRPr lang="en-US"/>
          </a:p>
        </p:txBody>
      </p:sp>
    </p:spTree>
    <p:extLst>
      <p:ext uri="{BB962C8B-B14F-4D97-AF65-F5344CB8AC3E}">
        <p14:creationId xmlns:p14="http://schemas.microsoft.com/office/powerpoint/2010/main" val="2063917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958069-DBD7-4564-8538-EB11D5E780B4}"/>
              </a:ext>
            </a:extLst>
          </p:cNvPr>
          <p:cNvSpPr>
            <a:spLocks noGrp="1"/>
          </p:cNvSpPr>
          <p:nvPr>
            <p:ph type="title"/>
          </p:nvPr>
        </p:nvSpPr>
        <p:spPr/>
        <p:txBody>
          <a:bodyPr/>
          <a:lstStyle/>
          <a:p>
            <a:r>
              <a:rPr lang="en-US" sz="3200" dirty="0">
                <a:cs typeface="Helvetica"/>
              </a:rPr>
              <a:t>Flow-down of Requirement and Interface Specifications</a:t>
            </a:r>
            <a:endParaRPr lang="en-US" dirty="0"/>
          </a:p>
        </p:txBody>
      </p:sp>
      <p:sp>
        <p:nvSpPr>
          <p:cNvPr id="4" name="Date Placeholder 3">
            <a:extLst>
              <a:ext uri="{FF2B5EF4-FFF2-40B4-BE49-F238E27FC236}">
                <a16:creationId xmlns:a16="http://schemas.microsoft.com/office/drawing/2014/main" id="{8DE85F12-8458-430A-8F89-4492A1354B64}"/>
              </a:ext>
            </a:extLst>
          </p:cNvPr>
          <p:cNvSpPr>
            <a:spLocks noGrp="1"/>
          </p:cNvSpPr>
          <p:nvPr>
            <p:ph type="dt" sz="half" idx="10"/>
          </p:nvPr>
        </p:nvSpPr>
        <p:spPr/>
        <p:txBody>
          <a:bodyPr/>
          <a:lstStyle/>
          <a:p>
            <a:pPr>
              <a:defRPr/>
            </a:pPr>
            <a:r>
              <a:rPr lang="en-US"/>
              <a:t>12/22/2022</a:t>
            </a:r>
          </a:p>
        </p:txBody>
      </p:sp>
      <p:sp>
        <p:nvSpPr>
          <p:cNvPr id="5" name="Footer Placeholder 4">
            <a:extLst>
              <a:ext uri="{FF2B5EF4-FFF2-40B4-BE49-F238E27FC236}">
                <a16:creationId xmlns:a16="http://schemas.microsoft.com/office/drawing/2014/main" id="{575B9F74-ADF3-43A8-9D46-B62A7FFF1034}"/>
              </a:ext>
            </a:extLst>
          </p:cNvPr>
          <p:cNvSpPr>
            <a:spLocks noGrp="1"/>
          </p:cNvSpPr>
          <p:nvPr>
            <p:ph type="ftr" sz="quarter" idx="11"/>
          </p:nvPr>
        </p:nvSpPr>
        <p:spPr/>
        <p:txBody>
          <a:bodyPr/>
          <a:lstStyle/>
          <a:p>
            <a:pPr>
              <a:defRPr/>
            </a:pPr>
            <a:r>
              <a:rPr lang="en-US" b="1"/>
              <a:t>ALL Partners Coordination Meeting: FNAL Update</a:t>
            </a:r>
          </a:p>
        </p:txBody>
      </p:sp>
      <p:sp>
        <p:nvSpPr>
          <p:cNvPr id="6" name="Slide Number Placeholder 5">
            <a:extLst>
              <a:ext uri="{FF2B5EF4-FFF2-40B4-BE49-F238E27FC236}">
                <a16:creationId xmlns:a16="http://schemas.microsoft.com/office/drawing/2014/main" id="{C578B288-9E13-42D7-A730-0F04CE3364BE}"/>
              </a:ext>
            </a:extLst>
          </p:cNvPr>
          <p:cNvSpPr>
            <a:spLocks noGrp="1"/>
          </p:cNvSpPr>
          <p:nvPr>
            <p:ph type="sldNum" sz="quarter" idx="12"/>
          </p:nvPr>
        </p:nvSpPr>
        <p:spPr/>
        <p:txBody>
          <a:bodyPr/>
          <a:lstStyle/>
          <a:p>
            <a:pPr>
              <a:defRPr/>
            </a:pPr>
            <a:fld id="{148C009B-CB69-E04A-B9B3-34B26D69E9CF}" type="slidenum">
              <a:rPr lang="en-US" smtClean="0"/>
              <a:pPr>
                <a:defRPr/>
              </a:pPr>
              <a:t>3</a:t>
            </a:fld>
            <a:endParaRPr lang="en-US"/>
          </a:p>
        </p:txBody>
      </p:sp>
      <p:pic>
        <p:nvPicPr>
          <p:cNvPr id="7" name="Picture 9">
            <a:extLst>
              <a:ext uri="{FF2B5EF4-FFF2-40B4-BE49-F238E27FC236}">
                <a16:creationId xmlns:a16="http://schemas.microsoft.com/office/drawing/2014/main" id="{78D5262F-C4E5-4E14-8859-7DC768075A3F}"/>
              </a:ext>
            </a:extLst>
          </p:cNvPr>
          <p:cNvPicPr>
            <a:picLocks noGrp="1" noChangeAspect="1"/>
          </p:cNvPicPr>
          <p:nvPr>
            <p:ph idx="1"/>
          </p:nvPr>
        </p:nvPicPr>
        <p:blipFill>
          <a:blip r:embed="rId2"/>
          <a:stretch>
            <a:fillRect/>
          </a:stretch>
        </p:blipFill>
        <p:spPr>
          <a:xfrm>
            <a:off x="665729" y="971550"/>
            <a:ext cx="10841492" cy="5059363"/>
          </a:xfrm>
          <a:prstGeom prst="rect">
            <a:avLst/>
          </a:prstGeom>
        </p:spPr>
      </p:pic>
    </p:spTree>
    <p:extLst>
      <p:ext uri="{BB962C8B-B14F-4D97-AF65-F5344CB8AC3E}">
        <p14:creationId xmlns:p14="http://schemas.microsoft.com/office/powerpoint/2010/main" val="5595151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5E88CD-8AEE-43FB-B446-A26A9BD1B6AA}"/>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8A961692-3987-4641-8171-6C456E603BB3}"/>
              </a:ext>
            </a:extLst>
          </p:cNvPr>
          <p:cNvSpPr>
            <a:spLocks noGrp="1"/>
          </p:cNvSpPr>
          <p:nvPr>
            <p:ph type="title"/>
          </p:nvPr>
        </p:nvSpPr>
        <p:spPr/>
        <p:txBody>
          <a:bodyPr/>
          <a:lstStyle/>
          <a:p>
            <a:r>
              <a:rPr lang="en-US" dirty="0"/>
              <a:t>Action Items</a:t>
            </a:r>
          </a:p>
        </p:txBody>
      </p:sp>
      <p:sp>
        <p:nvSpPr>
          <p:cNvPr id="4" name="Date Placeholder 3">
            <a:extLst>
              <a:ext uri="{FF2B5EF4-FFF2-40B4-BE49-F238E27FC236}">
                <a16:creationId xmlns:a16="http://schemas.microsoft.com/office/drawing/2014/main" id="{B3EAF2CF-8728-44A1-B1E8-63EAFB718CD9}"/>
              </a:ext>
            </a:extLst>
          </p:cNvPr>
          <p:cNvSpPr>
            <a:spLocks noGrp="1"/>
          </p:cNvSpPr>
          <p:nvPr>
            <p:ph type="dt" sz="half" idx="10"/>
          </p:nvPr>
        </p:nvSpPr>
        <p:spPr/>
        <p:txBody>
          <a:bodyPr/>
          <a:lstStyle/>
          <a:p>
            <a:pPr>
              <a:defRPr/>
            </a:pPr>
            <a:r>
              <a:rPr lang="en-US"/>
              <a:t>12/22/2022</a:t>
            </a:r>
          </a:p>
        </p:txBody>
      </p:sp>
      <p:sp>
        <p:nvSpPr>
          <p:cNvPr id="5" name="Footer Placeholder 4">
            <a:extLst>
              <a:ext uri="{FF2B5EF4-FFF2-40B4-BE49-F238E27FC236}">
                <a16:creationId xmlns:a16="http://schemas.microsoft.com/office/drawing/2014/main" id="{9ADB8C28-DA1C-4842-90EC-5361F3E5EBF6}"/>
              </a:ext>
            </a:extLst>
          </p:cNvPr>
          <p:cNvSpPr>
            <a:spLocks noGrp="1"/>
          </p:cNvSpPr>
          <p:nvPr>
            <p:ph type="ftr" sz="quarter" idx="11"/>
          </p:nvPr>
        </p:nvSpPr>
        <p:spPr/>
        <p:txBody>
          <a:bodyPr/>
          <a:lstStyle/>
          <a:p>
            <a:pPr>
              <a:defRPr/>
            </a:pPr>
            <a:r>
              <a:rPr lang="en-US" b="1"/>
              <a:t>ALL Partners Coordination Meeting: FNAL Update</a:t>
            </a:r>
          </a:p>
        </p:txBody>
      </p:sp>
      <p:sp>
        <p:nvSpPr>
          <p:cNvPr id="6" name="Slide Number Placeholder 5">
            <a:extLst>
              <a:ext uri="{FF2B5EF4-FFF2-40B4-BE49-F238E27FC236}">
                <a16:creationId xmlns:a16="http://schemas.microsoft.com/office/drawing/2014/main" id="{0C476039-F875-4C22-B8EC-46900802CA8D}"/>
              </a:ext>
            </a:extLst>
          </p:cNvPr>
          <p:cNvSpPr>
            <a:spLocks noGrp="1"/>
          </p:cNvSpPr>
          <p:nvPr>
            <p:ph type="sldNum" sz="quarter" idx="12"/>
          </p:nvPr>
        </p:nvSpPr>
        <p:spPr/>
        <p:txBody>
          <a:bodyPr/>
          <a:lstStyle/>
          <a:p>
            <a:pPr>
              <a:defRPr/>
            </a:pPr>
            <a:fld id="{148C009B-CB69-E04A-B9B3-34B26D69E9CF}" type="slidenum">
              <a:rPr lang="en-US" smtClean="0"/>
              <a:pPr>
                <a:defRPr/>
              </a:pPr>
              <a:t>30</a:t>
            </a:fld>
            <a:endParaRPr lang="en-US"/>
          </a:p>
        </p:txBody>
      </p:sp>
    </p:spTree>
    <p:extLst>
      <p:ext uri="{BB962C8B-B14F-4D97-AF65-F5344CB8AC3E}">
        <p14:creationId xmlns:p14="http://schemas.microsoft.com/office/powerpoint/2010/main" val="640702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717B64-FC1B-446D-99B3-69CD31C922EB}"/>
              </a:ext>
            </a:extLst>
          </p:cNvPr>
          <p:cNvSpPr>
            <a:spLocks noGrp="1"/>
          </p:cNvSpPr>
          <p:nvPr>
            <p:ph type="title"/>
          </p:nvPr>
        </p:nvSpPr>
        <p:spPr/>
        <p:txBody>
          <a:bodyPr/>
          <a:lstStyle/>
          <a:p>
            <a:r>
              <a:rPr lang="en-US" dirty="0"/>
              <a:t>Status of Design Reviews</a:t>
            </a:r>
          </a:p>
        </p:txBody>
      </p:sp>
      <p:sp>
        <p:nvSpPr>
          <p:cNvPr id="4" name="Date Placeholder 3">
            <a:extLst>
              <a:ext uri="{FF2B5EF4-FFF2-40B4-BE49-F238E27FC236}">
                <a16:creationId xmlns:a16="http://schemas.microsoft.com/office/drawing/2014/main" id="{DEC5783A-85F4-4A5E-8C83-EB390C97E01A}"/>
              </a:ext>
            </a:extLst>
          </p:cNvPr>
          <p:cNvSpPr>
            <a:spLocks noGrp="1"/>
          </p:cNvSpPr>
          <p:nvPr>
            <p:ph type="dt" sz="half" idx="10"/>
          </p:nvPr>
        </p:nvSpPr>
        <p:spPr/>
        <p:txBody>
          <a:bodyPr/>
          <a:lstStyle/>
          <a:p>
            <a:pPr>
              <a:defRPr/>
            </a:pPr>
            <a:r>
              <a:rPr lang="en-US"/>
              <a:t>12/22/2022</a:t>
            </a:r>
          </a:p>
        </p:txBody>
      </p:sp>
      <p:sp>
        <p:nvSpPr>
          <p:cNvPr id="5" name="Footer Placeholder 4">
            <a:extLst>
              <a:ext uri="{FF2B5EF4-FFF2-40B4-BE49-F238E27FC236}">
                <a16:creationId xmlns:a16="http://schemas.microsoft.com/office/drawing/2014/main" id="{BA48DD68-0193-429E-81CB-4FD88B828907}"/>
              </a:ext>
            </a:extLst>
          </p:cNvPr>
          <p:cNvSpPr>
            <a:spLocks noGrp="1"/>
          </p:cNvSpPr>
          <p:nvPr>
            <p:ph type="ftr" sz="quarter" idx="11"/>
          </p:nvPr>
        </p:nvSpPr>
        <p:spPr/>
        <p:txBody>
          <a:bodyPr/>
          <a:lstStyle/>
          <a:p>
            <a:pPr>
              <a:defRPr/>
            </a:pPr>
            <a:r>
              <a:rPr lang="en-US" b="1"/>
              <a:t>ALL Partners Coordination Meeting: FNAL Update</a:t>
            </a:r>
          </a:p>
        </p:txBody>
      </p:sp>
      <p:sp>
        <p:nvSpPr>
          <p:cNvPr id="6" name="Slide Number Placeholder 5">
            <a:extLst>
              <a:ext uri="{FF2B5EF4-FFF2-40B4-BE49-F238E27FC236}">
                <a16:creationId xmlns:a16="http://schemas.microsoft.com/office/drawing/2014/main" id="{FB1AFA7E-AFF6-4F35-AE34-2E1B05768CE8}"/>
              </a:ext>
            </a:extLst>
          </p:cNvPr>
          <p:cNvSpPr>
            <a:spLocks noGrp="1"/>
          </p:cNvSpPr>
          <p:nvPr>
            <p:ph type="sldNum" sz="quarter" idx="12"/>
          </p:nvPr>
        </p:nvSpPr>
        <p:spPr/>
        <p:txBody>
          <a:bodyPr/>
          <a:lstStyle/>
          <a:p>
            <a:pPr>
              <a:defRPr/>
            </a:pPr>
            <a:fld id="{148C009B-CB69-E04A-B9B3-34B26D69E9CF}" type="slidenum">
              <a:rPr lang="en-US" smtClean="0"/>
              <a:pPr>
                <a:defRPr/>
              </a:pPr>
              <a:t>4</a:t>
            </a:fld>
            <a:endParaRPr lang="en-US"/>
          </a:p>
        </p:txBody>
      </p:sp>
      <p:pic>
        <p:nvPicPr>
          <p:cNvPr id="7" name="Picture 10">
            <a:extLst>
              <a:ext uri="{FF2B5EF4-FFF2-40B4-BE49-F238E27FC236}">
                <a16:creationId xmlns:a16="http://schemas.microsoft.com/office/drawing/2014/main" id="{960FB1C6-277A-4788-81A0-AE500C88881E}"/>
              </a:ext>
            </a:extLst>
          </p:cNvPr>
          <p:cNvPicPr>
            <a:picLocks noGrp="1" noChangeAspect="1"/>
          </p:cNvPicPr>
          <p:nvPr>
            <p:ph idx="1"/>
          </p:nvPr>
        </p:nvPicPr>
        <p:blipFill>
          <a:blip r:embed="rId2"/>
          <a:stretch>
            <a:fillRect/>
          </a:stretch>
        </p:blipFill>
        <p:spPr>
          <a:xfrm>
            <a:off x="2617285" y="971550"/>
            <a:ext cx="6938380" cy="5059363"/>
          </a:xfrm>
          <a:prstGeom prst="rect">
            <a:avLst/>
          </a:prstGeom>
        </p:spPr>
      </p:pic>
    </p:spTree>
    <p:extLst>
      <p:ext uri="{BB962C8B-B14F-4D97-AF65-F5344CB8AC3E}">
        <p14:creationId xmlns:p14="http://schemas.microsoft.com/office/powerpoint/2010/main" val="496930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4B98E59-69D6-45F8-8B42-93842CBAD07C}"/>
              </a:ext>
            </a:extLst>
          </p:cNvPr>
          <p:cNvSpPr>
            <a:spLocks noGrp="1"/>
          </p:cNvSpPr>
          <p:nvPr>
            <p:ph type="dt" sz="half" idx="10"/>
          </p:nvPr>
        </p:nvSpPr>
        <p:spPr/>
        <p:txBody>
          <a:bodyPr/>
          <a:lstStyle/>
          <a:p>
            <a:pPr>
              <a:defRPr/>
            </a:pPr>
            <a:r>
              <a:rPr lang="en-US"/>
              <a:t>12/22/2022</a:t>
            </a:r>
          </a:p>
        </p:txBody>
      </p:sp>
      <p:sp>
        <p:nvSpPr>
          <p:cNvPr id="5" name="Footer Placeholder 4">
            <a:extLst>
              <a:ext uri="{FF2B5EF4-FFF2-40B4-BE49-F238E27FC236}">
                <a16:creationId xmlns:a16="http://schemas.microsoft.com/office/drawing/2014/main" id="{27E4CD60-3485-492E-A327-F9556076FB22}"/>
              </a:ext>
            </a:extLst>
          </p:cNvPr>
          <p:cNvSpPr>
            <a:spLocks noGrp="1"/>
          </p:cNvSpPr>
          <p:nvPr>
            <p:ph type="ftr" sz="quarter" idx="11"/>
          </p:nvPr>
        </p:nvSpPr>
        <p:spPr/>
        <p:txBody>
          <a:bodyPr/>
          <a:lstStyle/>
          <a:p>
            <a:pPr>
              <a:defRPr/>
            </a:pPr>
            <a:r>
              <a:rPr lang="en-US" b="1"/>
              <a:t>ALL Partners Coordination Meeting: FNAL Update</a:t>
            </a:r>
          </a:p>
        </p:txBody>
      </p:sp>
      <p:sp>
        <p:nvSpPr>
          <p:cNvPr id="6" name="Slide Number Placeholder 5">
            <a:extLst>
              <a:ext uri="{FF2B5EF4-FFF2-40B4-BE49-F238E27FC236}">
                <a16:creationId xmlns:a16="http://schemas.microsoft.com/office/drawing/2014/main" id="{D66F9A93-F494-42B2-80E6-651C024C2CBF}"/>
              </a:ext>
            </a:extLst>
          </p:cNvPr>
          <p:cNvSpPr>
            <a:spLocks noGrp="1"/>
          </p:cNvSpPr>
          <p:nvPr>
            <p:ph type="sldNum" sz="quarter" idx="12"/>
          </p:nvPr>
        </p:nvSpPr>
        <p:spPr/>
        <p:txBody>
          <a:bodyPr/>
          <a:lstStyle/>
          <a:p>
            <a:pPr>
              <a:defRPr/>
            </a:pPr>
            <a:fld id="{148C009B-CB69-E04A-B9B3-34B26D69E9CF}" type="slidenum">
              <a:rPr lang="en-US" smtClean="0"/>
              <a:pPr>
                <a:defRPr/>
              </a:pPr>
              <a:t>5</a:t>
            </a:fld>
            <a:endParaRPr lang="en-US"/>
          </a:p>
        </p:txBody>
      </p:sp>
      <p:sp>
        <p:nvSpPr>
          <p:cNvPr id="8" name="TextBox 7">
            <a:extLst>
              <a:ext uri="{FF2B5EF4-FFF2-40B4-BE49-F238E27FC236}">
                <a16:creationId xmlns:a16="http://schemas.microsoft.com/office/drawing/2014/main" id="{F46F5875-93F4-4FC2-BD5F-344AA49C1F12}"/>
              </a:ext>
            </a:extLst>
          </p:cNvPr>
          <p:cNvSpPr txBox="1"/>
          <p:nvPr/>
        </p:nvSpPr>
        <p:spPr>
          <a:xfrm>
            <a:off x="3383667" y="2397948"/>
            <a:ext cx="5424666" cy="2062103"/>
          </a:xfrm>
          <a:prstGeom prst="rect">
            <a:avLst/>
          </a:prstGeom>
          <a:solidFill>
            <a:schemeClr val="bg1"/>
          </a:solidFill>
        </p:spPr>
        <p:txBody>
          <a:bodyPr wrap="square" rtlCol="0">
            <a:spAutoFit/>
          </a:bodyPr>
          <a:lstStyle/>
          <a:p>
            <a:pPr algn="ctr"/>
            <a:r>
              <a:rPr lang="en-US" sz="4400"/>
              <a:t>SSRs Niobium and Cavities</a:t>
            </a:r>
          </a:p>
          <a:p>
            <a:pPr algn="r"/>
            <a:r>
              <a:rPr lang="en-US" sz="2000"/>
              <a:t>SPM: P. Berrutti</a:t>
            </a:r>
          </a:p>
          <a:p>
            <a:pPr algn="r"/>
            <a:r>
              <a:rPr lang="en-US" sz="2000"/>
              <a:t>Presenter: M. Parise</a:t>
            </a:r>
          </a:p>
        </p:txBody>
      </p:sp>
    </p:spTree>
    <p:extLst>
      <p:ext uri="{BB962C8B-B14F-4D97-AF65-F5344CB8AC3E}">
        <p14:creationId xmlns:p14="http://schemas.microsoft.com/office/powerpoint/2010/main" val="3446309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3DE516-1CB8-45C3-B1B7-87035BC7D147}"/>
              </a:ext>
            </a:extLst>
          </p:cNvPr>
          <p:cNvSpPr>
            <a:spLocks noGrp="1"/>
          </p:cNvSpPr>
          <p:nvPr>
            <p:ph idx="1"/>
          </p:nvPr>
        </p:nvSpPr>
        <p:spPr>
          <a:xfrm>
            <a:off x="304799" y="904974"/>
            <a:ext cx="11747501" cy="5125942"/>
          </a:xfrm>
        </p:spPr>
        <p:txBody>
          <a:bodyPr/>
          <a:lstStyle/>
          <a:p>
            <a:pPr>
              <a:spcBef>
                <a:spcPts val="300"/>
              </a:spcBef>
            </a:pPr>
            <a:r>
              <a:rPr lang="en-US" sz="2200" dirty="0"/>
              <a:t>SSR1</a:t>
            </a:r>
          </a:p>
          <a:p>
            <a:pPr lvl="1">
              <a:spcBef>
                <a:spcPts val="300"/>
              </a:spcBef>
            </a:pPr>
            <a:r>
              <a:rPr lang="en-US" sz="1800" dirty="0"/>
              <a:t>PO677710 with ATI</a:t>
            </a:r>
          </a:p>
          <a:p>
            <a:pPr lvl="1">
              <a:spcBef>
                <a:spcPts val="300"/>
              </a:spcBef>
            </a:pPr>
            <a:r>
              <a:rPr lang="en-US" sz="1800" dirty="0"/>
              <a:t>All material was received and </a:t>
            </a:r>
            <a:r>
              <a:rPr lang="en-US" sz="1800" dirty="0" err="1"/>
              <a:t>QCed</a:t>
            </a:r>
            <a:r>
              <a:rPr lang="en-US" sz="1800" dirty="0"/>
              <a:t> at Fermi. Strengths are above the required one on average. No major defects were found during visual inspection. Thickness is within the tolerances specified on drawings.</a:t>
            </a:r>
          </a:p>
          <a:p>
            <a:pPr lvl="1">
              <a:spcBef>
                <a:spcPts val="300"/>
              </a:spcBef>
            </a:pPr>
            <a:r>
              <a:rPr lang="en-US" sz="1800" dirty="0"/>
              <a:t>Crates are on their way to Zanon for SSR1 Production Cavities Manufacturing</a:t>
            </a:r>
          </a:p>
          <a:p>
            <a:pPr lvl="1">
              <a:spcBef>
                <a:spcPts val="300"/>
              </a:spcBef>
            </a:pPr>
            <a:endParaRPr lang="en-US" sz="1800" dirty="0"/>
          </a:p>
          <a:p>
            <a:pPr lvl="1">
              <a:spcBef>
                <a:spcPts val="300"/>
              </a:spcBef>
            </a:pPr>
            <a:endParaRPr lang="en-US" sz="1800" dirty="0"/>
          </a:p>
          <a:p>
            <a:pPr lvl="1">
              <a:spcBef>
                <a:spcPts val="300"/>
              </a:spcBef>
            </a:pPr>
            <a:endParaRPr lang="en-US" sz="1800" dirty="0"/>
          </a:p>
          <a:p>
            <a:pPr lvl="1">
              <a:spcBef>
                <a:spcPts val="300"/>
              </a:spcBef>
            </a:pPr>
            <a:endParaRPr lang="en-US" sz="1800" dirty="0"/>
          </a:p>
          <a:p>
            <a:pPr lvl="1">
              <a:spcBef>
                <a:spcPts val="300"/>
              </a:spcBef>
            </a:pPr>
            <a:endParaRPr lang="en-US" sz="1800" dirty="0"/>
          </a:p>
          <a:p>
            <a:pPr lvl="1">
              <a:spcBef>
                <a:spcPts val="300"/>
              </a:spcBef>
            </a:pPr>
            <a:endParaRPr lang="en-US" sz="1800" dirty="0"/>
          </a:p>
          <a:p>
            <a:pPr lvl="1">
              <a:spcBef>
                <a:spcPts val="300"/>
              </a:spcBef>
            </a:pPr>
            <a:endParaRPr lang="en-US" sz="1800" dirty="0"/>
          </a:p>
          <a:p>
            <a:pPr lvl="1">
              <a:spcBef>
                <a:spcPts val="300"/>
              </a:spcBef>
            </a:pPr>
            <a:r>
              <a:rPr lang="en-US" sz="1800" dirty="0"/>
              <a:t>Awarding second PO for CM2</a:t>
            </a:r>
          </a:p>
          <a:p>
            <a:pPr>
              <a:spcBef>
                <a:spcPts val="300"/>
              </a:spcBef>
            </a:pPr>
            <a:r>
              <a:rPr lang="en-US" sz="2200" dirty="0"/>
              <a:t>SSR2</a:t>
            </a:r>
          </a:p>
          <a:p>
            <a:pPr lvl="1">
              <a:spcBef>
                <a:spcPts val="300"/>
              </a:spcBef>
            </a:pPr>
            <a:r>
              <a:rPr lang="en-US" sz="1800" dirty="0"/>
              <a:t>Acquisition Plan approved by FSO</a:t>
            </a:r>
          </a:p>
          <a:p>
            <a:pPr lvl="1">
              <a:spcBef>
                <a:spcPts val="300"/>
              </a:spcBef>
            </a:pPr>
            <a:r>
              <a:rPr lang="en-US" sz="1800" dirty="0"/>
              <a:t>RFP for Production Niobium is being prepared</a:t>
            </a:r>
          </a:p>
          <a:p>
            <a:pPr lvl="1">
              <a:spcBef>
                <a:spcPts val="300"/>
              </a:spcBef>
            </a:pPr>
            <a:endParaRPr lang="en-US" sz="1800" dirty="0"/>
          </a:p>
          <a:p>
            <a:pPr marL="376757" lvl="1" indent="0">
              <a:spcBef>
                <a:spcPts val="300"/>
              </a:spcBef>
              <a:buNone/>
            </a:pPr>
            <a:endParaRPr lang="en-US" sz="1800" dirty="0"/>
          </a:p>
        </p:txBody>
      </p:sp>
      <p:sp>
        <p:nvSpPr>
          <p:cNvPr id="3" name="Title 2">
            <a:extLst>
              <a:ext uri="{FF2B5EF4-FFF2-40B4-BE49-F238E27FC236}">
                <a16:creationId xmlns:a16="http://schemas.microsoft.com/office/drawing/2014/main" id="{46D2A13D-D372-40F5-AAC8-167643998BA9}"/>
              </a:ext>
            </a:extLst>
          </p:cNvPr>
          <p:cNvSpPr>
            <a:spLocks noGrp="1"/>
          </p:cNvSpPr>
          <p:nvPr>
            <p:ph type="title"/>
          </p:nvPr>
        </p:nvSpPr>
        <p:spPr/>
        <p:txBody>
          <a:bodyPr/>
          <a:lstStyle/>
          <a:p>
            <a:r>
              <a:rPr lang="en-US" dirty="0"/>
              <a:t>Niobium </a:t>
            </a:r>
          </a:p>
        </p:txBody>
      </p:sp>
      <p:sp>
        <p:nvSpPr>
          <p:cNvPr id="4" name="Date Placeholder 3">
            <a:extLst>
              <a:ext uri="{FF2B5EF4-FFF2-40B4-BE49-F238E27FC236}">
                <a16:creationId xmlns:a16="http://schemas.microsoft.com/office/drawing/2014/main" id="{864F499D-F5C3-4AF6-91A4-708F0DA302E1}"/>
              </a:ext>
            </a:extLst>
          </p:cNvPr>
          <p:cNvSpPr>
            <a:spLocks noGrp="1"/>
          </p:cNvSpPr>
          <p:nvPr>
            <p:ph type="dt" sz="half" idx="10"/>
          </p:nvPr>
        </p:nvSpPr>
        <p:spPr/>
        <p:txBody>
          <a:bodyPr/>
          <a:lstStyle/>
          <a:p>
            <a:pPr>
              <a:defRPr/>
            </a:pPr>
            <a:r>
              <a:rPr lang="en-US"/>
              <a:t>12/22/2022</a:t>
            </a:r>
            <a:endParaRPr lang="en-US" dirty="0"/>
          </a:p>
        </p:txBody>
      </p:sp>
      <p:sp>
        <p:nvSpPr>
          <p:cNvPr id="5" name="Footer Placeholder 4">
            <a:extLst>
              <a:ext uri="{FF2B5EF4-FFF2-40B4-BE49-F238E27FC236}">
                <a16:creationId xmlns:a16="http://schemas.microsoft.com/office/drawing/2014/main" id="{A90FF680-9C9C-4B3E-B699-5BFF3A75831F}"/>
              </a:ext>
            </a:extLst>
          </p:cNvPr>
          <p:cNvSpPr>
            <a:spLocks noGrp="1"/>
          </p:cNvSpPr>
          <p:nvPr>
            <p:ph type="ftr" sz="quarter" idx="11"/>
          </p:nvPr>
        </p:nvSpPr>
        <p:spPr/>
        <p:txBody>
          <a:bodyPr/>
          <a:lstStyle/>
          <a:p>
            <a:pPr>
              <a:defRPr/>
            </a:pPr>
            <a:r>
              <a:rPr lang="en-US" b="1"/>
              <a:t>ALL Partners Coordination Meeting: FNAL Update</a:t>
            </a:r>
            <a:endParaRPr lang="en-US" b="1" dirty="0"/>
          </a:p>
        </p:txBody>
      </p:sp>
      <p:sp>
        <p:nvSpPr>
          <p:cNvPr id="6" name="Slide Number Placeholder 5">
            <a:extLst>
              <a:ext uri="{FF2B5EF4-FFF2-40B4-BE49-F238E27FC236}">
                <a16:creationId xmlns:a16="http://schemas.microsoft.com/office/drawing/2014/main" id="{D18F4BF1-E4C0-4409-8261-A59EE7E08925}"/>
              </a:ext>
            </a:extLst>
          </p:cNvPr>
          <p:cNvSpPr>
            <a:spLocks noGrp="1"/>
          </p:cNvSpPr>
          <p:nvPr>
            <p:ph type="sldNum" sz="quarter" idx="12"/>
          </p:nvPr>
        </p:nvSpPr>
        <p:spPr/>
        <p:txBody>
          <a:bodyPr/>
          <a:lstStyle/>
          <a:p>
            <a:pPr>
              <a:defRPr/>
            </a:pPr>
            <a:fld id="{148C009B-CB69-E04A-B9B3-34B26D69E9CF}" type="slidenum">
              <a:rPr lang="en-US" smtClean="0"/>
              <a:pPr>
                <a:defRPr/>
              </a:pPr>
              <a:t>6</a:t>
            </a:fld>
            <a:endParaRPr lang="en-US"/>
          </a:p>
        </p:txBody>
      </p:sp>
      <p:pic>
        <p:nvPicPr>
          <p:cNvPr id="8" name="Picture 7" descr="A picture containing text, old&#10;&#10;Description automatically generated">
            <a:extLst>
              <a:ext uri="{FF2B5EF4-FFF2-40B4-BE49-F238E27FC236}">
                <a16:creationId xmlns:a16="http://schemas.microsoft.com/office/drawing/2014/main" id="{05C08C25-5AAC-4B9E-949C-E4A3FA6408D5}"/>
              </a:ext>
            </a:extLst>
          </p:cNvPr>
          <p:cNvPicPr>
            <a:picLocks noChangeAspect="1"/>
          </p:cNvPicPr>
          <p:nvPr/>
        </p:nvPicPr>
        <p:blipFill rotWithShape="1">
          <a:blip r:embed="rId3"/>
          <a:srcRect l="6318" t="15717" r="10751" b="14506"/>
          <a:stretch/>
        </p:blipFill>
        <p:spPr>
          <a:xfrm>
            <a:off x="1190982" y="2510140"/>
            <a:ext cx="3331861" cy="2102528"/>
          </a:xfrm>
          <a:prstGeom prst="rect">
            <a:avLst/>
          </a:prstGeom>
        </p:spPr>
      </p:pic>
      <p:pic>
        <p:nvPicPr>
          <p:cNvPr id="10" name="Picture 9" descr="Calendar&#10;&#10;Description automatically generated">
            <a:extLst>
              <a:ext uri="{FF2B5EF4-FFF2-40B4-BE49-F238E27FC236}">
                <a16:creationId xmlns:a16="http://schemas.microsoft.com/office/drawing/2014/main" id="{3ECBA4B2-ECFE-4632-A66F-64A76E6AF615}"/>
              </a:ext>
            </a:extLst>
          </p:cNvPr>
          <p:cNvPicPr>
            <a:picLocks noChangeAspect="1"/>
          </p:cNvPicPr>
          <p:nvPr/>
        </p:nvPicPr>
        <p:blipFill rotWithShape="1">
          <a:blip r:embed="rId4"/>
          <a:srcRect t="30112" b="3111"/>
          <a:stretch/>
        </p:blipFill>
        <p:spPr>
          <a:xfrm>
            <a:off x="4758660" y="2510140"/>
            <a:ext cx="2362942" cy="2102528"/>
          </a:xfrm>
          <a:prstGeom prst="rect">
            <a:avLst/>
          </a:prstGeom>
        </p:spPr>
      </p:pic>
      <p:pic>
        <p:nvPicPr>
          <p:cNvPr id="12" name="Picture 11" descr="A picture containing indoor, floor&#10;&#10;Description automatically generated">
            <a:extLst>
              <a:ext uri="{FF2B5EF4-FFF2-40B4-BE49-F238E27FC236}">
                <a16:creationId xmlns:a16="http://schemas.microsoft.com/office/drawing/2014/main" id="{559CEDB9-EF3C-430A-AE9B-335DCEB9AD23}"/>
              </a:ext>
            </a:extLst>
          </p:cNvPr>
          <p:cNvPicPr>
            <a:picLocks noChangeAspect="1"/>
          </p:cNvPicPr>
          <p:nvPr/>
        </p:nvPicPr>
        <p:blipFill rotWithShape="1">
          <a:blip r:embed="rId5"/>
          <a:srcRect l="11866" t="19646" b="11456"/>
          <a:stretch/>
        </p:blipFill>
        <p:spPr>
          <a:xfrm>
            <a:off x="7290756" y="2510140"/>
            <a:ext cx="3602897" cy="2112369"/>
          </a:xfrm>
          <a:prstGeom prst="rect">
            <a:avLst/>
          </a:prstGeom>
        </p:spPr>
      </p:pic>
      <p:sp>
        <p:nvSpPr>
          <p:cNvPr id="18" name="TextBox 17">
            <a:extLst>
              <a:ext uri="{FF2B5EF4-FFF2-40B4-BE49-F238E27FC236}">
                <a16:creationId xmlns:a16="http://schemas.microsoft.com/office/drawing/2014/main" id="{6E1DC89B-5A3F-488D-91D2-1A11E69E8D20}"/>
              </a:ext>
            </a:extLst>
          </p:cNvPr>
          <p:cNvSpPr txBox="1"/>
          <p:nvPr/>
        </p:nvSpPr>
        <p:spPr>
          <a:xfrm>
            <a:off x="9026881" y="4345510"/>
            <a:ext cx="1866772" cy="276999"/>
          </a:xfrm>
          <a:prstGeom prst="rect">
            <a:avLst/>
          </a:prstGeom>
          <a:solidFill>
            <a:schemeClr val="bg1"/>
          </a:solidFill>
        </p:spPr>
        <p:txBody>
          <a:bodyPr wrap="square" rtlCol="0">
            <a:spAutoFit/>
          </a:bodyPr>
          <a:lstStyle/>
          <a:p>
            <a:pPr algn="ctr"/>
            <a:r>
              <a:rPr lang="en-US" sz="1200" i="1" dirty="0">
                <a:solidFill>
                  <a:srgbClr val="4E4E4E"/>
                </a:solidFill>
              </a:rPr>
              <a:t>RRR Grade Niobium Sheet</a:t>
            </a:r>
            <a:endParaRPr lang="en-US" sz="1800" i="1" dirty="0">
              <a:solidFill>
                <a:srgbClr val="4E4E4E"/>
              </a:solidFill>
            </a:endParaRPr>
          </a:p>
        </p:txBody>
      </p:sp>
      <p:sp>
        <p:nvSpPr>
          <p:cNvPr id="19" name="TextBox 18">
            <a:extLst>
              <a:ext uri="{FF2B5EF4-FFF2-40B4-BE49-F238E27FC236}">
                <a16:creationId xmlns:a16="http://schemas.microsoft.com/office/drawing/2014/main" id="{B7E10C56-FEE2-47CF-8365-A71AB77245CF}"/>
              </a:ext>
            </a:extLst>
          </p:cNvPr>
          <p:cNvSpPr txBox="1"/>
          <p:nvPr/>
        </p:nvSpPr>
        <p:spPr>
          <a:xfrm>
            <a:off x="5568696" y="4345509"/>
            <a:ext cx="1552905" cy="276999"/>
          </a:xfrm>
          <a:prstGeom prst="rect">
            <a:avLst/>
          </a:prstGeom>
          <a:solidFill>
            <a:schemeClr val="bg1"/>
          </a:solidFill>
        </p:spPr>
        <p:txBody>
          <a:bodyPr wrap="square" rtlCol="0">
            <a:spAutoFit/>
          </a:bodyPr>
          <a:lstStyle/>
          <a:p>
            <a:pPr algn="ctr"/>
            <a:r>
              <a:rPr lang="en-US" sz="1200" i="1" dirty="0">
                <a:solidFill>
                  <a:srgbClr val="4E4E4E"/>
                </a:solidFill>
              </a:rPr>
              <a:t>Tubes and Gr1 Crates</a:t>
            </a:r>
            <a:endParaRPr lang="en-US" sz="1800" i="1" dirty="0">
              <a:solidFill>
                <a:srgbClr val="4E4E4E"/>
              </a:solidFill>
            </a:endParaRPr>
          </a:p>
        </p:txBody>
      </p:sp>
      <p:sp>
        <p:nvSpPr>
          <p:cNvPr id="20" name="TextBox 19">
            <a:extLst>
              <a:ext uri="{FF2B5EF4-FFF2-40B4-BE49-F238E27FC236}">
                <a16:creationId xmlns:a16="http://schemas.microsoft.com/office/drawing/2014/main" id="{0EEAA8AA-FF10-4FD2-849E-0E5BB956E403}"/>
              </a:ext>
            </a:extLst>
          </p:cNvPr>
          <p:cNvSpPr txBox="1"/>
          <p:nvPr/>
        </p:nvSpPr>
        <p:spPr>
          <a:xfrm>
            <a:off x="2835970" y="4345508"/>
            <a:ext cx="1686874" cy="276999"/>
          </a:xfrm>
          <a:prstGeom prst="rect">
            <a:avLst/>
          </a:prstGeom>
          <a:solidFill>
            <a:schemeClr val="bg1"/>
          </a:solidFill>
        </p:spPr>
        <p:txBody>
          <a:bodyPr wrap="square" rtlCol="0">
            <a:spAutoFit/>
          </a:bodyPr>
          <a:lstStyle/>
          <a:p>
            <a:pPr algn="ctr"/>
            <a:r>
              <a:rPr lang="en-US" sz="1200" i="1" dirty="0">
                <a:solidFill>
                  <a:srgbClr val="4E4E4E"/>
                </a:solidFill>
              </a:rPr>
              <a:t>RRR Grade Sheet Crates</a:t>
            </a:r>
            <a:endParaRPr lang="en-US" sz="1800" i="1" dirty="0">
              <a:solidFill>
                <a:srgbClr val="4E4E4E"/>
              </a:solidFill>
            </a:endParaRPr>
          </a:p>
        </p:txBody>
      </p:sp>
    </p:spTree>
    <p:extLst>
      <p:ext uri="{BB962C8B-B14F-4D97-AF65-F5344CB8AC3E}">
        <p14:creationId xmlns:p14="http://schemas.microsoft.com/office/powerpoint/2010/main" val="944166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3DE516-1CB8-45C3-B1B7-87035BC7D147}"/>
              </a:ext>
            </a:extLst>
          </p:cNvPr>
          <p:cNvSpPr>
            <a:spLocks noGrp="1"/>
          </p:cNvSpPr>
          <p:nvPr>
            <p:ph idx="1"/>
          </p:nvPr>
        </p:nvSpPr>
        <p:spPr>
          <a:xfrm>
            <a:off x="304799" y="734090"/>
            <a:ext cx="4898123" cy="5709736"/>
          </a:xfrm>
        </p:spPr>
        <p:txBody>
          <a:bodyPr/>
          <a:lstStyle/>
          <a:p>
            <a:pPr>
              <a:spcBef>
                <a:spcPts val="300"/>
              </a:spcBef>
            </a:pPr>
            <a:r>
              <a:rPr lang="en-US" sz="1800" dirty="0"/>
              <a:t>SSR1</a:t>
            </a:r>
          </a:p>
          <a:p>
            <a:pPr lvl="1">
              <a:spcBef>
                <a:spcPts val="300"/>
              </a:spcBef>
            </a:pPr>
            <a:r>
              <a:rPr lang="en-US" sz="1400" dirty="0"/>
              <a:t>PO 690591 with Zanon for the fabrication of 9 Production Cavities. Next milestone is the MRR to be scheduled early 2023.</a:t>
            </a:r>
          </a:p>
          <a:p>
            <a:pPr>
              <a:spcBef>
                <a:spcPts val="300"/>
              </a:spcBef>
            </a:pPr>
            <a:r>
              <a:rPr lang="en-US" sz="1800" dirty="0"/>
              <a:t>SSR2</a:t>
            </a:r>
          </a:p>
          <a:p>
            <a:pPr marL="0" indent="0">
              <a:spcBef>
                <a:spcPts val="300"/>
              </a:spcBef>
              <a:buNone/>
            </a:pPr>
            <a:r>
              <a:rPr lang="en-US" sz="1800" dirty="0"/>
              <a:t>	</a:t>
            </a:r>
            <a:r>
              <a:rPr lang="en-US" sz="1600" u="sng" dirty="0"/>
              <a:t>Fabrication and processing</a:t>
            </a:r>
          </a:p>
          <a:p>
            <a:pPr lvl="1">
              <a:spcBef>
                <a:spcPts val="300"/>
              </a:spcBef>
            </a:pPr>
            <a:r>
              <a:rPr lang="en-US" sz="1400" dirty="0"/>
              <a:t>3 ppSSR2 cavities (S2-ZA-001/2/3) were manufactured by Zanon. S2-ZA-001 was fully processed. S2-ZA-003 will complete processing early January. S2-ZA-002 is being processed at IJCLab.</a:t>
            </a:r>
          </a:p>
          <a:p>
            <a:pPr lvl="1">
              <a:spcBef>
                <a:spcPts val="300"/>
              </a:spcBef>
            </a:pPr>
            <a:r>
              <a:rPr lang="en-US" sz="1400" dirty="0"/>
              <a:t>Other 3 are expected to be completed (manufactured and processed) in spring 2023 by Zanon.</a:t>
            </a:r>
          </a:p>
          <a:p>
            <a:pPr lvl="1">
              <a:spcBef>
                <a:spcPts val="300"/>
              </a:spcBef>
            </a:pPr>
            <a:r>
              <a:rPr lang="en-US" sz="1400" dirty="0"/>
              <a:t>RI is working on the fabrication of 3 cavities. MRR was performed. First cavity (manufactured and processed) ready in late spring 2023.</a:t>
            </a:r>
          </a:p>
          <a:p>
            <a:pPr marL="0" indent="0">
              <a:spcBef>
                <a:spcPts val="300"/>
              </a:spcBef>
              <a:buNone/>
            </a:pPr>
            <a:r>
              <a:rPr lang="en-US" sz="1600" dirty="0">
                <a:ea typeface="ＭＳ Ｐゴシック" charset="0"/>
              </a:rPr>
              <a:t>	</a:t>
            </a:r>
            <a:r>
              <a:rPr lang="en-US" sz="1600" u="sng" dirty="0">
                <a:ea typeface="ＭＳ Ｐゴシック" charset="0"/>
              </a:rPr>
              <a:t>Testing</a:t>
            </a:r>
          </a:p>
          <a:p>
            <a:pPr lvl="1">
              <a:spcBef>
                <a:spcPts val="300"/>
              </a:spcBef>
            </a:pPr>
            <a:r>
              <a:rPr lang="en-US" sz="1400" dirty="0"/>
              <a:t>S2-ZA-001 was tested at IJCLab. Structurally sound. </a:t>
            </a:r>
            <a:r>
              <a:rPr lang="en-US" sz="1400" dirty="0" err="1"/>
              <a:t>Df</a:t>
            </a:r>
            <a:r>
              <a:rPr lang="en-US" sz="1400" dirty="0"/>
              <a:t>/</a:t>
            </a:r>
            <a:r>
              <a:rPr lang="en-US" sz="1400" dirty="0" err="1"/>
              <a:t>dp</a:t>
            </a:r>
            <a:r>
              <a:rPr lang="en-US" sz="1400" dirty="0"/>
              <a:t> ~ 3 Hz/mbar. Performance limited by FE. New HPR at IJCLab and testing again in January. </a:t>
            </a:r>
          </a:p>
          <a:p>
            <a:pPr>
              <a:spcBef>
                <a:spcPts val="300"/>
              </a:spcBef>
            </a:pPr>
            <a:r>
              <a:rPr lang="en-US" sz="1800" u="sng" dirty="0">
                <a:ea typeface="ＭＳ Ｐゴシック" charset="0"/>
              </a:rPr>
              <a:t>ES&amp;H Compliance</a:t>
            </a:r>
          </a:p>
          <a:p>
            <a:pPr lvl="1">
              <a:spcBef>
                <a:spcPts val="300"/>
              </a:spcBef>
            </a:pPr>
            <a:r>
              <a:rPr lang="en-US" sz="1533" dirty="0" err="1"/>
              <a:t>Eng</a:t>
            </a:r>
            <a:r>
              <a:rPr lang="en-US" sz="1533" dirty="0"/>
              <a:t> note for S2-ZA-001 is approved and released in TC (EN08416)</a:t>
            </a:r>
          </a:p>
          <a:p>
            <a:pPr lvl="1">
              <a:spcBef>
                <a:spcPts val="300"/>
              </a:spcBef>
            </a:pPr>
            <a:r>
              <a:rPr lang="en-US" sz="1533" dirty="0">
                <a:ea typeface="ＭＳ Ｐゴシック" charset="0"/>
              </a:rPr>
              <a:t>Ma</a:t>
            </a:r>
            <a:r>
              <a:rPr lang="en-US" sz="1533" dirty="0"/>
              <a:t>ster Eng. Note </a:t>
            </a:r>
            <a:r>
              <a:rPr lang="en-US" sz="1533"/>
              <a:t>for ppSSR2 </a:t>
            </a:r>
            <a:r>
              <a:rPr lang="en-US" sz="1533" dirty="0"/>
              <a:t>is EN03693 </a:t>
            </a:r>
            <a:endParaRPr lang="en-US" sz="1533" dirty="0">
              <a:ea typeface="ＭＳ Ｐゴシック" charset="0"/>
            </a:endParaRPr>
          </a:p>
          <a:p>
            <a:pPr>
              <a:spcBef>
                <a:spcPts val="300"/>
              </a:spcBef>
            </a:pPr>
            <a:endParaRPr lang="en-US" sz="1667" dirty="0"/>
          </a:p>
          <a:p>
            <a:pPr marL="0" indent="0">
              <a:spcBef>
                <a:spcPts val="300"/>
              </a:spcBef>
              <a:buNone/>
            </a:pPr>
            <a:endParaRPr lang="en-US" sz="1600" u="sng" dirty="0">
              <a:ea typeface="ＭＳ Ｐゴシック" charset="0"/>
            </a:endParaRPr>
          </a:p>
          <a:p>
            <a:pPr>
              <a:spcBef>
                <a:spcPts val="300"/>
              </a:spcBef>
            </a:pPr>
            <a:endParaRPr lang="en-US" sz="1800" dirty="0"/>
          </a:p>
          <a:p>
            <a:pPr>
              <a:spcBef>
                <a:spcPts val="300"/>
              </a:spcBef>
            </a:pPr>
            <a:endParaRPr lang="en-US" sz="1800" dirty="0"/>
          </a:p>
          <a:p>
            <a:pPr lvl="1">
              <a:spcBef>
                <a:spcPts val="300"/>
              </a:spcBef>
            </a:pPr>
            <a:endParaRPr lang="en-US" sz="1200" dirty="0"/>
          </a:p>
        </p:txBody>
      </p:sp>
      <p:sp>
        <p:nvSpPr>
          <p:cNvPr id="3" name="Title 2">
            <a:extLst>
              <a:ext uri="{FF2B5EF4-FFF2-40B4-BE49-F238E27FC236}">
                <a16:creationId xmlns:a16="http://schemas.microsoft.com/office/drawing/2014/main" id="{46D2A13D-D372-40F5-AAC8-167643998BA9}"/>
              </a:ext>
            </a:extLst>
          </p:cNvPr>
          <p:cNvSpPr>
            <a:spLocks noGrp="1"/>
          </p:cNvSpPr>
          <p:nvPr>
            <p:ph type="title"/>
          </p:nvPr>
        </p:nvSpPr>
        <p:spPr/>
        <p:txBody>
          <a:bodyPr/>
          <a:lstStyle/>
          <a:p>
            <a:r>
              <a:rPr lang="en-US" dirty="0"/>
              <a:t>Cavities </a:t>
            </a:r>
          </a:p>
        </p:txBody>
      </p:sp>
      <p:sp>
        <p:nvSpPr>
          <p:cNvPr id="4" name="Date Placeholder 3">
            <a:extLst>
              <a:ext uri="{FF2B5EF4-FFF2-40B4-BE49-F238E27FC236}">
                <a16:creationId xmlns:a16="http://schemas.microsoft.com/office/drawing/2014/main" id="{864F499D-F5C3-4AF6-91A4-708F0DA302E1}"/>
              </a:ext>
            </a:extLst>
          </p:cNvPr>
          <p:cNvSpPr>
            <a:spLocks noGrp="1"/>
          </p:cNvSpPr>
          <p:nvPr>
            <p:ph type="dt" sz="half" idx="10"/>
          </p:nvPr>
        </p:nvSpPr>
        <p:spPr/>
        <p:txBody>
          <a:bodyPr/>
          <a:lstStyle/>
          <a:p>
            <a:pPr>
              <a:defRPr/>
            </a:pPr>
            <a:r>
              <a:rPr lang="en-US"/>
              <a:t>12/22/2022</a:t>
            </a:r>
            <a:endParaRPr lang="en-US" dirty="0"/>
          </a:p>
        </p:txBody>
      </p:sp>
      <p:sp>
        <p:nvSpPr>
          <p:cNvPr id="5" name="Footer Placeholder 4">
            <a:extLst>
              <a:ext uri="{FF2B5EF4-FFF2-40B4-BE49-F238E27FC236}">
                <a16:creationId xmlns:a16="http://schemas.microsoft.com/office/drawing/2014/main" id="{A90FF680-9C9C-4B3E-B699-5BFF3A75831F}"/>
              </a:ext>
            </a:extLst>
          </p:cNvPr>
          <p:cNvSpPr>
            <a:spLocks noGrp="1"/>
          </p:cNvSpPr>
          <p:nvPr>
            <p:ph type="ftr" sz="quarter" idx="11"/>
          </p:nvPr>
        </p:nvSpPr>
        <p:spPr/>
        <p:txBody>
          <a:bodyPr/>
          <a:lstStyle/>
          <a:p>
            <a:pPr>
              <a:defRPr/>
            </a:pPr>
            <a:r>
              <a:rPr lang="en-US" b="1"/>
              <a:t>ALL Partners Coordination Meeting: FNAL Update</a:t>
            </a:r>
            <a:endParaRPr lang="en-US" b="1" dirty="0"/>
          </a:p>
        </p:txBody>
      </p:sp>
      <p:sp>
        <p:nvSpPr>
          <p:cNvPr id="6" name="Slide Number Placeholder 5">
            <a:extLst>
              <a:ext uri="{FF2B5EF4-FFF2-40B4-BE49-F238E27FC236}">
                <a16:creationId xmlns:a16="http://schemas.microsoft.com/office/drawing/2014/main" id="{D18F4BF1-E4C0-4409-8261-A59EE7E08925}"/>
              </a:ext>
            </a:extLst>
          </p:cNvPr>
          <p:cNvSpPr>
            <a:spLocks noGrp="1"/>
          </p:cNvSpPr>
          <p:nvPr>
            <p:ph type="sldNum" sz="quarter" idx="12"/>
          </p:nvPr>
        </p:nvSpPr>
        <p:spPr/>
        <p:txBody>
          <a:bodyPr/>
          <a:lstStyle/>
          <a:p>
            <a:pPr>
              <a:defRPr/>
            </a:pPr>
            <a:fld id="{148C009B-CB69-E04A-B9B3-34B26D69E9CF}" type="slidenum">
              <a:rPr lang="en-US" smtClean="0"/>
              <a:pPr>
                <a:defRPr/>
              </a:pPr>
              <a:t>7</a:t>
            </a:fld>
            <a:endParaRPr lang="en-US"/>
          </a:p>
        </p:txBody>
      </p:sp>
      <p:grpSp>
        <p:nvGrpSpPr>
          <p:cNvPr id="16" name="Group 15">
            <a:extLst>
              <a:ext uri="{FF2B5EF4-FFF2-40B4-BE49-F238E27FC236}">
                <a16:creationId xmlns:a16="http://schemas.microsoft.com/office/drawing/2014/main" id="{CFE3223E-0270-4765-A8DC-4EFC816E4CEF}"/>
              </a:ext>
            </a:extLst>
          </p:cNvPr>
          <p:cNvGrpSpPr/>
          <p:nvPr/>
        </p:nvGrpSpPr>
        <p:grpSpPr>
          <a:xfrm>
            <a:off x="5630369" y="62068"/>
            <a:ext cx="2422315" cy="2201631"/>
            <a:chOff x="9675527" y="73429"/>
            <a:chExt cx="2692109" cy="2446845"/>
          </a:xfrm>
        </p:grpSpPr>
        <p:pic>
          <p:nvPicPr>
            <p:cNvPr id="17" name="Picture 16">
              <a:extLst>
                <a:ext uri="{FF2B5EF4-FFF2-40B4-BE49-F238E27FC236}">
                  <a16:creationId xmlns:a16="http://schemas.microsoft.com/office/drawing/2014/main" id="{B5AC1434-AA32-4970-BCB3-AE2342D89AC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28462" y="73429"/>
              <a:ext cx="2639174" cy="2356780"/>
            </a:xfrm>
            <a:prstGeom prst="rect">
              <a:avLst/>
            </a:prstGeom>
            <a:noFill/>
            <a:ln>
              <a:noFill/>
            </a:ln>
          </p:spPr>
        </p:pic>
        <p:sp>
          <p:nvSpPr>
            <p:cNvPr id="18" name="TextBox 17">
              <a:extLst>
                <a:ext uri="{FF2B5EF4-FFF2-40B4-BE49-F238E27FC236}">
                  <a16:creationId xmlns:a16="http://schemas.microsoft.com/office/drawing/2014/main" id="{6E1DC89B-5A3F-488D-91D2-1A11E69E8D20}"/>
                </a:ext>
              </a:extLst>
            </p:cNvPr>
            <p:cNvSpPr txBox="1"/>
            <p:nvPr/>
          </p:nvSpPr>
          <p:spPr>
            <a:xfrm>
              <a:off x="9675527" y="2212423"/>
              <a:ext cx="2692109" cy="307851"/>
            </a:xfrm>
            <a:prstGeom prst="rect">
              <a:avLst/>
            </a:prstGeom>
            <a:solidFill>
              <a:schemeClr val="bg1"/>
            </a:solidFill>
          </p:spPr>
          <p:txBody>
            <a:bodyPr wrap="square" rtlCol="0">
              <a:spAutoFit/>
            </a:bodyPr>
            <a:lstStyle/>
            <a:p>
              <a:pPr algn="ctr"/>
              <a:r>
                <a:rPr lang="en-US" sz="1200" i="1" dirty="0">
                  <a:solidFill>
                    <a:srgbClr val="4E4E4E"/>
                  </a:solidFill>
                </a:rPr>
                <a:t>S2-ZA-001 at IJCLab with Tuner</a:t>
              </a:r>
              <a:endParaRPr lang="en-US" sz="1800" i="1" dirty="0">
                <a:solidFill>
                  <a:srgbClr val="4E4E4E"/>
                </a:solidFill>
              </a:endParaRPr>
            </a:p>
          </p:txBody>
        </p:sp>
      </p:grpSp>
      <p:pic>
        <p:nvPicPr>
          <p:cNvPr id="10" name="Image 6">
            <a:extLst>
              <a:ext uri="{FF2B5EF4-FFF2-40B4-BE49-F238E27FC236}">
                <a16:creationId xmlns:a16="http://schemas.microsoft.com/office/drawing/2014/main" id="{AF4892E0-155A-44A2-9F23-C5274306EA2C}"/>
              </a:ext>
            </a:extLst>
          </p:cNvPr>
          <p:cNvPicPr>
            <a:picLocks noChangeAspect="1"/>
          </p:cNvPicPr>
          <p:nvPr/>
        </p:nvPicPr>
        <p:blipFill>
          <a:blip r:embed="rId4"/>
          <a:stretch>
            <a:fillRect/>
          </a:stretch>
        </p:blipFill>
        <p:spPr>
          <a:xfrm>
            <a:off x="8100314" y="62068"/>
            <a:ext cx="3420773" cy="2120592"/>
          </a:xfrm>
          <a:prstGeom prst="rect">
            <a:avLst/>
          </a:prstGeom>
        </p:spPr>
      </p:pic>
      <p:sp>
        <p:nvSpPr>
          <p:cNvPr id="11" name="TextBox 10">
            <a:extLst>
              <a:ext uri="{FF2B5EF4-FFF2-40B4-BE49-F238E27FC236}">
                <a16:creationId xmlns:a16="http://schemas.microsoft.com/office/drawing/2014/main" id="{F7BBABDF-855F-4F1E-A895-524ABFD45747}"/>
              </a:ext>
            </a:extLst>
          </p:cNvPr>
          <p:cNvSpPr txBox="1"/>
          <p:nvPr/>
        </p:nvSpPr>
        <p:spPr>
          <a:xfrm>
            <a:off x="8586826" y="78811"/>
            <a:ext cx="2476800" cy="276999"/>
          </a:xfrm>
          <a:prstGeom prst="rect">
            <a:avLst/>
          </a:prstGeom>
          <a:solidFill>
            <a:schemeClr val="bg1"/>
          </a:solidFill>
        </p:spPr>
        <p:txBody>
          <a:bodyPr wrap="square" rtlCol="0">
            <a:spAutoFit/>
          </a:bodyPr>
          <a:lstStyle/>
          <a:p>
            <a:pPr algn="ctr"/>
            <a:r>
              <a:rPr lang="en-US" sz="1200" i="1" dirty="0">
                <a:solidFill>
                  <a:srgbClr val="4E4E4E"/>
                </a:solidFill>
              </a:rPr>
              <a:t>S2-ZA-001 E vs Q</a:t>
            </a:r>
            <a:r>
              <a:rPr lang="en-US" sz="1200" i="1" baseline="-25000" dirty="0">
                <a:solidFill>
                  <a:srgbClr val="4E4E4E"/>
                </a:solidFill>
              </a:rPr>
              <a:t>0</a:t>
            </a:r>
            <a:r>
              <a:rPr lang="en-US" sz="1200" i="1" dirty="0">
                <a:solidFill>
                  <a:srgbClr val="4E4E4E"/>
                </a:solidFill>
              </a:rPr>
              <a:t> Plot</a:t>
            </a:r>
            <a:endParaRPr lang="en-US" sz="1800" i="1" dirty="0">
              <a:solidFill>
                <a:srgbClr val="4E4E4E"/>
              </a:solidFill>
            </a:endParaRPr>
          </a:p>
        </p:txBody>
      </p:sp>
      <p:pic>
        <p:nvPicPr>
          <p:cNvPr id="12" name="Image 24">
            <a:extLst>
              <a:ext uri="{FF2B5EF4-FFF2-40B4-BE49-F238E27FC236}">
                <a16:creationId xmlns:a16="http://schemas.microsoft.com/office/drawing/2014/main" id="{F2F04338-F668-4812-9295-7D4416F22B83}"/>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195166" y="2263700"/>
            <a:ext cx="2244108" cy="2114822"/>
          </a:xfrm>
          <a:prstGeom prst="rect">
            <a:avLst/>
          </a:prstGeom>
        </p:spPr>
      </p:pic>
      <p:sp>
        <p:nvSpPr>
          <p:cNvPr id="13" name="TextBox 12">
            <a:extLst>
              <a:ext uri="{FF2B5EF4-FFF2-40B4-BE49-F238E27FC236}">
                <a16:creationId xmlns:a16="http://schemas.microsoft.com/office/drawing/2014/main" id="{CF1E4245-E7BB-4999-AABF-ED79CDF5AF36}"/>
              </a:ext>
            </a:extLst>
          </p:cNvPr>
          <p:cNvSpPr txBox="1"/>
          <p:nvPr/>
        </p:nvSpPr>
        <p:spPr>
          <a:xfrm>
            <a:off x="6164511" y="4129491"/>
            <a:ext cx="2422315" cy="276999"/>
          </a:xfrm>
          <a:prstGeom prst="rect">
            <a:avLst/>
          </a:prstGeom>
          <a:solidFill>
            <a:schemeClr val="bg1"/>
          </a:solidFill>
        </p:spPr>
        <p:txBody>
          <a:bodyPr wrap="square" rtlCol="0">
            <a:spAutoFit/>
          </a:bodyPr>
          <a:lstStyle/>
          <a:p>
            <a:pPr algn="ctr"/>
            <a:r>
              <a:rPr lang="en-US" sz="1200" i="1" dirty="0">
                <a:solidFill>
                  <a:srgbClr val="4E4E4E"/>
                </a:solidFill>
              </a:rPr>
              <a:t>S2-ZA-002 at IJCLab during QC</a:t>
            </a:r>
            <a:endParaRPr lang="en-US" sz="1800" i="1" dirty="0">
              <a:solidFill>
                <a:srgbClr val="4E4E4E"/>
              </a:solidFill>
            </a:endParaRPr>
          </a:p>
        </p:txBody>
      </p:sp>
      <p:pic>
        <p:nvPicPr>
          <p:cNvPr id="8" name="Picture 7">
            <a:extLst>
              <a:ext uri="{FF2B5EF4-FFF2-40B4-BE49-F238E27FC236}">
                <a16:creationId xmlns:a16="http://schemas.microsoft.com/office/drawing/2014/main" id="{E35BBF3D-0F07-468F-B00B-0F96236645C6}"/>
              </a:ext>
            </a:extLst>
          </p:cNvPr>
          <p:cNvPicPr>
            <a:picLocks noChangeAspect="1"/>
          </p:cNvPicPr>
          <p:nvPr/>
        </p:nvPicPr>
        <p:blipFill>
          <a:blip r:embed="rId6"/>
          <a:stretch>
            <a:fillRect/>
          </a:stretch>
        </p:blipFill>
        <p:spPr>
          <a:xfrm>
            <a:off x="8751239" y="2251543"/>
            <a:ext cx="2110350" cy="2138759"/>
          </a:xfrm>
          <a:prstGeom prst="rect">
            <a:avLst/>
          </a:prstGeom>
        </p:spPr>
      </p:pic>
      <p:sp>
        <p:nvSpPr>
          <p:cNvPr id="19" name="TextBox 18">
            <a:extLst>
              <a:ext uri="{FF2B5EF4-FFF2-40B4-BE49-F238E27FC236}">
                <a16:creationId xmlns:a16="http://schemas.microsoft.com/office/drawing/2014/main" id="{8D7A8FEE-DB54-4C75-85C2-C67C66BC1700}"/>
              </a:ext>
            </a:extLst>
          </p:cNvPr>
          <p:cNvSpPr txBox="1"/>
          <p:nvPr/>
        </p:nvSpPr>
        <p:spPr>
          <a:xfrm>
            <a:off x="8641311" y="4129491"/>
            <a:ext cx="2422315" cy="276999"/>
          </a:xfrm>
          <a:prstGeom prst="rect">
            <a:avLst/>
          </a:prstGeom>
          <a:solidFill>
            <a:schemeClr val="bg1"/>
          </a:solidFill>
        </p:spPr>
        <p:txBody>
          <a:bodyPr wrap="square" rtlCol="0">
            <a:spAutoFit/>
          </a:bodyPr>
          <a:lstStyle/>
          <a:p>
            <a:pPr algn="ctr"/>
            <a:r>
              <a:rPr lang="en-US" sz="1200" i="1" dirty="0">
                <a:solidFill>
                  <a:srgbClr val="4E4E4E"/>
                </a:solidFill>
              </a:rPr>
              <a:t>S2-ZA-003 at Zanon post fabrication</a:t>
            </a:r>
            <a:endParaRPr lang="en-US" sz="1800" i="1" dirty="0">
              <a:solidFill>
                <a:srgbClr val="4E4E4E"/>
              </a:solidFill>
            </a:endParaRPr>
          </a:p>
        </p:txBody>
      </p:sp>
      <p:pic>
        <p:nvPicPr>
          <p:cNvPr id="14" name="Picture 13">
            <a:extLst>
              <a:ext uri="{FF2B5EF4-FFF2-40B4-BE49-F238E27FC236}">
                <a16:creationId xmlns:a16="http://schemas.microsoft.com/office/drawing/2014/main" id="{B1F33D3E-D21F-4F49-957D-2BA515672F35}"/>
              </a:ext>
            </a:extLst>
          </p:cNvPr>
          <p:cNvPicPr>
            <a:picLocks noChangeAspect="1"/>
          </p:cNvPicPr>
          <p:nvPr/>
        </p:nvPicPr>
        <p:blipFill>
          <a:blip r:embed="rId7"/>
          <a:stretch>
            <a:fillRect/>
          </a:stretch>
        </p:blipFill>
        <p:spPr>
          <a:xfrm>
            <a:off x="5361760" y="4488664"/>
            <a:ext cx="4463466" cy="1681344"/>
          </a:xfrm>
          <a:prstGeom prst="rect">
            <a:avLst/>
          </a:prstGeom>
        </p:spPr>
      </p:pic>
      <p:pic>
        <p:nvPicPr>
          <p:cNvPr id="20" name="Picture 19">
            <a:extLst>
              <a:ext uri="{FF2B5EF4-FFF2-40B4-BE49-F238E27FC236}">
                <a16:creationId xmlns:a16="http://schemas.microsoft.com/office/drawing/2014/main" id="{E0E3BC1B-6429-42D6-B7B1-BF14C03AC028}"/>
              </a:ext>
            </a:extLst>
          </p:cNvPr>
          <p:cNvPicPr>
            <a:picLocks noChangeAspect="1"/>
          </p:cNvPicPr>
          <p:nvPr/>
        </p:nvPicPr>
        <p:blipFill>
          <a:blip r:embed="rId8"/>
          <a:stretch>
            <a:fillRect/>
          </a:stretch>
        </p:blipFill>
        <p:spPr>
          <a:xfrm>
            <a:off x="9968041" y="4482486"/>
            <a:ext cx="1683715" cy="1681344"/>
          </a:xfrm>
          <a:prstGeom prst="rect">
            <a:avLst/>
          </a:prstGeom>
        </p:spPr>
      </p:pic>
      <p:sp>
        <p:nvSpPr>
          <p:cNvPr id="21" name="TextBox 20">
            <a:extLst>
              <a:ext uri="{FF2B5EF4-FFF2-40B4-BE49-F238E27FC236}">
                <a16:creationId xmlns:a16="http://schemas.microsoft.com/office/drawing/2014/main" id="{A3EDF142-EECA-4E62-8FC8-AD02981E06E6}"/>
              </a:ext>
            </a:extLst>
          </p:cNvPr>
          <p:cNvSpPr txBox="1"/>
          <p:nvPr/>
        </p:nvSpPr>
        <p:spPr>
          <a:xfrm>
            <a:off x="5350475" y="6166827"/>
            <a:ext cx="5713151" cy="276999"/>
          </a:xfrm>
          <a:prstGeom prst="rect">
            <a:avLst/>
          </a:prstGeom>
          <a:solidFill>
            <a:schemeClr val="bg1"/>
          </a:solidFill>
        </p:spPr>
        <p:txBody>
          <a:bodyPr wrap="square" rtlCol="0">
            <a:spAutoFit/>
          </a:bodyPr>
          <a:lstStyle/>
          <a:p>
            <a:pPr algn="ctr"/>
            <a:r>
              <a:rPr lang="en-US" sz="1200" i="1" dirty="0">
                <a:solidFill>
                  <a:srgbClr val="4E4E4E"/>
                </a:solidFill>
              </a:rPr>
              <a:t>S2-ZA-004/5/6 parts fabricated and welded at Zanon</a:t>
            </a:r>
            <a:endParaRPr lang="en-US" sz="1800" i="1" dirty="0">
              <a:solidFill>
                <a:srgbClr val="4E4E4E"/>
              </a:solidFill>
            </a:endParaRPr>
          </a:p>
        </p:txBody>
      </p:sp>
    </p:spTree>
    <p:extLst>
      <p:ext uri="{BB962C8B-B14F-4D97-AF65-F5344CB8AC3E}">
        <p14:creationId xmlns:p14="http://schemas.microsoft.com/office/powerpoint/2010/main" val="2628559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C467ACF-7AD3-4448-9B9C-AA0703786F23}"/>
              </a:ext>
            </a:extLst>
          </p:cNvPr>
          <p:cNvSpPr>
            <a:spLocks noGrp="1"/>
          </p:cNvSpPr>
          <p:nvPr>
            <p:ph type="dt" sz="half" idx="10"/>
          </p:nvPr>
        </p:nvSpPr>
        <p:spPr/>
        <p:txBody>
          <a:bodyPr/>
          <a:lstStyle/>
          <a:p>
            <a:pPr>
              <a:defRPr/>
            </a:pPr>
            <a:r>
              <a:rPr lang="en-US"/>
              <a:t>12/22/2022</a:t>
            </a:r>
          </a:p>
        </p:txBody>
      </p:sp>
      <p:sp>
        <p:nvSpPr>
          <p:cNvPr id="5" name="Footer Placeholder 4">
            <a:extLst>
              <a:ext uri="{FF2B5EF4-FFF2-40B4-BE49-F238E27FC236}">
                <a16:creationId xmlns:a16="http://schemas.microsoft.com/office/drawing/2014/main" id="{D6C416F7-7543-41BB-8BC5-C970AC7635DB}"/>
              </a:ext>
            </a:extLst>
          </p:cNvPr>
          <p:cNvSpPr>
            <a:spLocks noGrp="1"/>
          </p:cNvSpPr>
          <p:nvPr>
            <p:ph type="ftr" sz="quarter" idx="11"/>
          </p:nvPr>
        </p:nvSpPr>
        <p:spPr/>
        <p:txBody>
          <a:bodyPr/>
          <a:lstStyle/>
          <a:p>
            <a:pPr>
              <a:defRPr/>
            </a:pPr>
            <a:r>
              <a:rPr lang="en-US" b="1"/>
              <a:t>ALL Partners Coordination Meeting: FNAL Update</a:t>
            </a:r>
          </a:p>
        </p:txBody>
      </p:sp>
      <p:sp>
        <p:nvSpPr>
          <p:cNvPr id="6" name="Slide Number Placeholder 5">
            <a:extLst>
              <a:ext uri="{FF2B5EF4-FFF2-40B4-BE49-F238E27FC236}">
                <a16:creationId xmlns:a16="http://schemas.microsoft.com/office/drawing/2014/main" id="{07B54172-0D69-4FAE-ADD1-360242DB7188}"/>
              </a:ext>
            </a:extLst>
          </p:cNvPr>
          <p:cNvSpPr>
            <a:spLocks noGrp="1"/>
          </p:cNvSpPr>
          <p:nvPr>
            <p:ph type="sldNum" sz="quarter" idx="12"/>
          </p:nvPr>
        </p:nvSpPr>
        <p:spPr/>
        <p:txBody>
          <a:bodyPr/>
          <a:lstStyle/>
          <a:p>
            <a:pPr>
              <a:defRPr/>
            </a:pPr>
            <a:fld id="{148C009B-CB69-E04A-B9B3-34B26D69E9CF}" type="slidenum">
              <a:rPr lang="en-US" smtClean="0"/>
              <a:pPr>
                <a:defRPr/>
              </a:pPr>
              <a:t>8</a:t>
            </a:fld>
            <a:endParaRPr lang="en-US"/>
          </a:p>
        </p:txBody>
      </p:sp>
      <p:sp>
        <p:nvSpPr>
          <p:cNvPr id="7" name="TextBox 6">
            <a:extLst>
              <a:ext uri="{FF2B5EF4-FFF2-40B4-BE49-F238E27FC236}">
                <a16:creationId xmlns:a16="http://schemas.microsoft.com/office/drawing/2014/main" id="{1B0C2D34-3DD5-4787-82C2-147319F4DE93}"/>
              </a:ext>
            </a:extLst>
          </p:cNvPr>
          <p:cNvSpPr txBox="1"/>
          <p:nvPr/>
        </p:nvSpPr>
        <p:spPr>
          <a:xfrm>
            <a:off x="3747372" y="2462964"/>
            <a:ext cx="4697257" cy="1384995"/>
          </a:xfrm>
          <a:prstGeom prst="rect">
            <a:avLst/>
          </a:prstGeom>
          <a:solidFill>
            <a:schemeClr val="bg1"/>
          </a:solidFill>
        </p:spPr>
        <p:txBody>
          <a:bodyPr wrap="square" lIns="91440" tIns="45720" rIns="91440" bIns="45720" rtlCol="0" anchor="t">
            <a:spAutoFit/>
          </a:bodyPr>
          <a:lstStyle/>
          <a:p>
            <a:pPr algn="r"/>
            <a:r>
              <a:rPr lang="en-US" sz="4400" dirty="0">
                <a:latin typeface="Calibri"/>
              </a:rPr>
              <a:t>SSRs Solenoids</a:t>
            </a:r>
            <a:endParaRPr lang="en-US" dirty="0"/>
          </a:p>
          <a:p>
            <a:pPr algn="r"/>
            <a:r>
              <a:rPr lang="en-US" sz="2000" dirty="0">
                <a:latin typeface="Calibri"/>
              </a:rPr>
              <a:t>SPM: Miao Yu</a:t>
            </a:r>
          </a:p>
          <a:p>
            <a:pPr algn="r"/>
            <a:r>
              <a:rPr lang="en-US" sz="2000" dirty="0">
                <a:latin typeface="Calibri"/>
              </a:rPr>
              <a:t>Presenter: Miao Yu</a:t>
            </a:r>
            <a:endParaRPr lang="en-US" sz="2000" dirty="0"/>
          </a:p>
        </p:txBody>
      </p:sp>
    </p:spTree>
    <p:extLst>
      <p:ext uri="{BB962C8B-B14F-4D97-AF65-F5344CB8AC3E}">
        <p14:creationId xmlns:p14="http://schemas.microsoft.com/office/powerpoint/2010/main" val="1517713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 indoor&#10;&#10;Description automatically generated">
            <a:extLst>
              <a:ext uri="{FF2B5EF4-FFF2-40B4-BE49-F238E27FC236}">
                <a16:creationId xmlns:a16="http://schemas.microsoft.com/office/drawing/2014/main" id="{288EB591-EB14-4A78-8D7A-4488874FDD5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870177" y="705950"/>
            <a:ext cx="2876531" cy="5446100"/>
          </a:xfrm>
          <a:prstGeom prst="rect">
            <a:avLst/>
          </a:prstGeom>
        </p:spPr>
      </p:pic>
      <p:sp>
        <p:nvSpPr>
          <p:cNvPr id="3" name="Title 2">
            <a:extLst>
              <a:ext uri="{FF2B5EF4-FFF2-40B4-BE49-F238E27FC236}">
                <a16:creationId xmlns:a16="http://schemas.microsoft.com/office/drawing/2014/main" id="{E739BA03-6A40-4F4C-85EE-A314CE978E71}"/>
              </a:ext>
            </a:extLst>
          </p:cNvPr>
          <p:cNvSpPr>
            <a:spLocks noGrp="1"/>
          </p:cNvSpPr>
          <p:nvPr>
            <p:ph type="title"/>
          </p:nvPr>
        </p:nvSpPr>
        <p:spPr/>
        <p:txBody>
          <a:bodyPr/>
          <a:lstStyle/>
          <a:p>
            <a:r>
              <a:rPr lang="en-US" dirty="0"/>
              <a:t>SSR solenoid status update – FNAL activities</a:t>
            </a:r>
          </a:p>
        </p:txBody>
      </p:sp>
      <p:sp>
        <p:nvSpPr>
          <p:cNvPr id="4" name="Date Placeholder 3">
            <a:extLst>
              <a:ext uri="{FF2B5EF4-FFF2-40B4-BE49-F238E27FC236}">
                <a16:creationId xmlns:a16="http://schemas.microsoft.com/office/drawing/2014/main" id="{EB44F787-1B43-4238-86C0-0296031BCBDE}"/>
              </a:ext>
            </a:extLst>
          </p:cNvPr>
          <p:cNvSpPr>
            <a:spLocks noGrp="1"/>
          </p:cNvSpPr>
          <p:nvPr>
            <p:ph type="dt" sz="half" idx="10"/>
          </p:nvPr>
        </p:nvSpPr>
        <p:spPr/>
        <p:txBody>
          <a:bodyPr/>
          <a:lstStyle/>
          <a:p>
            <a:pPr>
              <a:defRPr/>
            </a:pPr>
            <a:r>
              <a:rPr lang="en-US"/>
              <a:t>12/22/2022</a:t>
            </a:r>
          </a:p>
        </p:txBody>
      </p:sp>
      <p:sp>
        <p:nvSpPr>
          <p:cNvPr id="5" name="Footer Placeholder 4">
            <a:extLst>
              <a:ext uri="{FF2B5EF4-FFF2-40B4-BE49-F238E27FC236}">
                <a16:creationId xmlns:a16="http://schemas.microsoft.com/office/drawing/2014/main" id="{0FF981A0-2CC3-488F-9BFE-0DDC9619CDE2}"/>
              </a:ext>
            </a:extLst>
          </p:cNvPr>
          <p:cNvSpPr>
            <a:spLocks noGrp="1"/>
          </p:cNvSpPr>
          <p:nvPr>
            <p:ph type="ftr" sz="quarter" idx="11"/>
          </p:nvPr>
        </p:nvSpPr>
        <p:spPr/>
        <p:txBody>
          <a:bodyPr/>
          <a:lstStyle/>
          <a:p>
            <a:pPr>
              <a:defRPr/>
            </a:pPr>
            <a:r>
              <a:rPr lang="en-US" b="1"/>
              <a:t>ALL Partners Coordination Meeting: FNAL Update</a:t>
            </a:r>
          </a:p>
        </p:txBody>
      </p:sp>
      <p:sp>
        <p:nvSpPr>
          <p:cNvPr id="6" name="Slide Number Placeholder 5">
            <a:extLst>
              <a:ext uri="{FF2B5EF4-FFF2-40B4-BE49-F238E27FC236}">
                <a16:creationId xmlns:a16="http://schemas.microsoft.com/office/drawing/2014/main" id="{85A59BF3-8E6B-4D3E-80B3-2081CD85B2E8}"/>
              </a:ext>
            </a:extLst>
          </p:cNvPr>
          <p:cNvSpPr>
            <a:spLocks noGrp="1"/>
          </p:cNvSpPr>
          <p:nvPr>
            <p:ph type="sldNum" sz="quarter" idx="12"/>
          </p:nvPr>
        </p:nvSpPr>
        <p:spPr/>
        <p:txBody>
          <a:bodyPr/>
          <a:lstStyle/>
          <a:p>
            <a:pPr>
              <a:defRPr/>
            </a:pPr>
            <a:fld id="{148C009B-CB69-E04A-B9B3-34B26D69E9CF}" type="slidenum">
              <a:rPr lang="en-US" smtClean="0"/>
              <a:pPr>
                <a:defRPr/>
              </a:pPr>
              <a:t>9</a:t>
            </a:fld>
            <a:endParaRPr lang="en-US"/>
          </a:p>
        </p:txBody>
      </p:sp>
      <p:sp>
        <p:nvSpPr>
          <p:cNvPr id="7" name="Content Placeholder 10">
            <a:extLst>
              <a:ext uri="{FF2B5EF4-FFF2-40B4-BE49-F238E27FC236}">
                <a16:creationId xmlns:a16="http://schemas.microsoft.com/office/drawing/2014/main" id="{981B8539-2B4C-477C-8E95-D6A9CDED4AB7}"/>
              </a:ext>
            </a:extLst>
          </p:cNvPr>
          <p:cNvSpPr txBox="1">
            <a:spLocks/>
          </p:cNvSpPr>
          <p:nvPr/>
        </p:nvSpPr>
        <p:spPr>
          <a:xfrm>
            <a:off x="225231" y="809805"/>
            <a:ext cx="5387293" cy="4139855"/>
          </a:xfrm>
          <a:prstGeom prst="rect">
            <a:avLst/>
          </a:prstGeom>
        </p:spPr>
        <p:txBody>
          <a:bodyPr lIns="0" tIns="0" rIns="0" bIns="0" anchor="t"/>
          <a:lstStyle>
            <a:lvl1pPr marL="457189" indent="-457189" algn="l" defTabSz="609585"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342265" indent="-285750"/>
            <a:endParaRPr lang="en-US" sz="2800">
              <a:ea typeface="ＭＳ Ｐゴシック"/>
            </a:endParaRPr>
          </a:p>
          <a:p>
            <a:pPr marL="457200" lvl="1" indent="0">
              <a:buFont typeface="Arial" charset="0"/>
              <a:buNone/>
            </a:pPr>
            <a:endParaRPr lang="en-US" sz="2400">
              <a:ea typeface="ＭＳ Ｐゴシック"/>
            </a:endParaRPr>
          </a:p>
        </p:txBody>
      </p:sp>
      <p:sp>
        <p:nvSpPr>
          <p:cNvPr id="8" name="Content Placeholder 1">
            <a:extLst>
              <a:ext uri="{FF2B5EF4-FFF2-40B4-BE49-F238E27FC236}">
                <a16:creationId xmlns:a16="http://schemas.microsoft.com/office/drawing/2014/main" id="{DF981FFE-CEE6-4615-809C-32C9CE6E456C}"/>
              </a:ext>
            </a:extLst>
          </p:cNvPr>
          <p:cNvSpPr txBox="1">
            <a:spLocks/>
          </p:cNvSpPr>
          <p:nvPr/>
        </p:nvSpPr>
        <p:spPr>
          <a:xfrm>
            <a:off x="228602" y="971551"/>
            <a:ext cx="5629864" cy="5059363"/>
          </a:xfrm>
          <a:prstGeom prst="rect">
            <a:avLst/>
          </a:prstGeom>
        </p:spPr>
        <p:txBody>
          <a:bodyPr lIns="0" tIns="0" rIns="0" bIns="0" anchor="t"/>
          <a:lstStyle>
            <a:lvl1pPr marL="342904" indent="-342904" algn="l" defTabSz="457206"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9" indent="-285754" algn="l" defTabSz="457206"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14" indent="-228603" algn="l" defTabSz="457206"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20" indent="-228603" algn="l" defTabSz="457206"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26" indent="-228603" algn="l" defTabSz="457206"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32" indent="-228603" algn="l" defTabSz="457206" rtl="0" eaLnBrk="1" latinLnBrk="0" hangingPunct="1">
              <a:spcBef>
                <a:spcPct val="20000"/>
              </a:spcBef>
              <a:buFont typeface="Arial"/>
              <a:buChar char="•"/>
              <a:defRPr sz="2000" kern="1200">
                <a:solidFill>
                  <a:schemeClr val="tx1"/>
                </a:solidFill>
                <a:latin typeface="+mn-lt"/>
                <a:ea typeface="+mn-ea"/>
                <a:cs typeface="+mn-cs"/>
              </a:defRPr>
            </a:lvl6pPr>
            <a:lvl7pPr marL="2971837" indent="-228603" algn="l" defTabSz="457206" rtl="0" eaLnBrk="1" latinLnBrk="0" hangingPunct="1">
              <a:spcBef>
                <a:spcPct val="20000"/>
              </a:spcBef>
              <a:buFont typeface="Arial"/>
              <a:buChar char="•"/>
              <a:defRPr sz="2000" kern="1200">
                <a:solidFill>
                  <a:schemeClr val="tx1"/>
                </a:solidFill>
                <a:latin typeface="+mn-lt"/>
                <a:ea typeface="+mn-ea"/>
                <a:cs typeface="+mn-cs"/>
              </a:defRPr>
            </a:lvl7pPr>
            <a:lvl8pPr marL="3429043" indent="-228603" algn="l" defTabSz="457206" rtl="0" eaLnBrk="1" latinLnBrk="0" hangingPunct="1">
              <a:spcBef>
                <a:spcPct val="20000"/>
              </a:spcBef>
              <a:buFont typeface="Arial"/>
              <a:buChar char="•"/>
              <a:defRPr sz="2000" kern="1200">
                <a:solidFill>
                  <a:schemeClr val="tx1"/>
                </a:solidFill>
                <a:latin typeface="+mn-lt"/>
                <a:ea typeface="+mn-ea"/>
                <a:cs typeface="+mn-cs"/>
              </a:defRPr>
            </a:lvl8pPr>
            <a:lvl9pPr marL="3886249" indent="-228603" algn="l" defTabSz="457206"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r>
              <a:rPr lang="en-US" sz="2000" dirty="0">
                <a:solidFill>
                  <a:srgbClr val="505050"/>
                </a:solidFill>
                <a:ea typeface="ＭＳ Ｐゴシック"/>
              </a:rPr>
              <a:t>Prototype solenoid is under inspection.</a:t>
            </a:r>
          </a:p>
          <a:p>
            <a:pPr marL="342900" indent="-342900"/>
            <a:endParaRPr lang="en-US" sz="2000" dirty="0">
              <a:solidFill>
                <a:srgbClr val="505050"/>
              </a:solidFill>
              <a:ea typeface="ＭＳ Ｐゴシック"/>
            </a:endParaRPr>
          </a:p>
          <a:p>
            <a:pPr marL="342900" indent="-342900"/>
            <a:endParaRPr lang="en-US" sz="2000" dirty="0">
              <a:solidFill>
                <a:srgbClr val="505050"/>
              </a:solidFill>
              <a:ea typeface="ＭＳ Ｐゴシック"/>
            </a:endParaRPr>
          </a:p>
          <a:p>
            <a:pPr marL="342900" indent="-342900"/>
            <a:endParaRPr lang="en-US" sz="2000" dirty="0">
              <a:solidFill>
                <a:srgbClr val="505050"/>
              </a:solidFill>
              <a:ea typeface="ＭＳ Ｐゴシック"/>
            </a:endParaRPr>
          </a:p>
          <a:p>
            <a:pPr marL="342900" indent="-342900"/>
            <a:endParaRPr lang="en-US" sz="2000" dirty="0">
              <a:solidFill>
                <a:srgbClr val="505050"/>
              </a:solidFill>
              <a:ea typeface="ＭＳ Ｐゴシック"/>
            </a:endParaRPr>
          </a:p>
          <a:p>
            <a:pPr marL="342900" indent="-342900"/>
            <a:endParaRPr lang="en-US" sz="2000" dirty="0">
              <a:solidFill>
                <a:srgbClr val="505050"/>
              </a:solidFill>
              <a:ea typeface="ＭＳ Ｐゴシック"/>
            </a:endParaRPr>
          </a:p>
          <a:p>
            <a:pPr marL="342900" indent="-342900"/>
            <a:endParaRPr lang="en-US" sz="2000" dirty="0">
              <a:solidFill>
                <a:srgbClr val="505050"/>
              </a:solidFill>
              <a:ea typeface="ＭＳ Ｐゴシック"/>
            </a:endParaRPr>
          </a:p>
          <a:p>
            <a:pPr marL="342900" indent="-342900"/>
            <a:endParaRPr lang="en-US" sz="2000" dirty="0">
              <a:solidFill>
                <a:srgbClr val="505050"/>
              </a:solidFill>
              <a:ea typeface="ＭＳ Ｐゴシック"/>
            </a:endParaRPr>
          </a:p>
          <a:p>
            <a:pPr marL="342900" indent="-342900"/>
            <a:endParaRPr lang="en-US" sz="2000" dirty="0">
              <a:solidFill>
                <a:srgbClr val="505050"/>
              </a:solidFill>
              <a:ea typeface="ＭＳ Ｐゴシック"/>
            </a:endParaRPr>
          </a:p>
          <a:p>
            <a:pPr marL="342900" indent="-342900"/>
            <a:endParaRPr lang="en-US" sz="2000" dirty="0">
              <a:solidFill>
                <a:srgbClr val="505050"/>
              </a:solidFill>
              <a:ea typeface="ＭＳ Ｐゴシック"/>
            </a:endParaRPr>
          </a:p>
          <a:p>
            <a:pPr marL="342900" indent="-342900"/>
            <a:r>
              <a:rPr lang="en-US" sz="2000" dirty="0">
                <a:solidFill>
                  <a:srgbClr val="505050"/>
                </a:solidFill>
                <a:ea typeface="ＭＳ Ｐゴシック"/>
              </a:rPr>
              <a:t>The final assembly will be done in Jan. 2023</a:t>
            </a:r>
          </a:p>
          <a:p>
            <a:pPr marL="342900" indent="-342900"/>
            <a:r>
              <a:rPr lang="en-US" sz="2000" dirty="0">
                <a:solidFill>
                  <a:srgbClr val="505050"/>
                </a:solidFill>
                <a:ea typeface="ＭＳ Ｐゴシック"/>
              </a:rPr>
              <a:t>The cold test to verify the prototype and commissioning the test stand is planned after.</a:t>
            </a:r>
          </a:p>
          <a:p>
            <a:pPr marL="1143000" lvl="2" indent="-228600"/>
            <a:endParaRPr lang="en-US" sz="1600">
              <a:solidFill>
                <a:srgbClr val="505050"/>
              </a:solidFill>
              <a:ea typeface="ＭＳ Ｐゴシック"/>
            </a:endParaRPr>
          </a:p>
          <a:p>
            <a:pPr marL="1143000" lvl="2" indent="-228600"/>
            <a:endParaRPr lang="en-US" sz="1600">
              <a:solidFill>
                <a:srgbClr val="505050"/>
              </a:solidFill>
              <a:ea typeface="ＭＳ Ｐゴシック"/>
            </a:endParaRPr>
          </a:p>
        </p:txBody>
      </p:sp>
      <p:pic>
        <p:nvPicPr>
          <p:cNvPr id="9" name="Picture 8" descr="Logo, company name&#10;&#10;Description automatically generated">
            <a:extLst>
              <a:ext uri="{FF2B5EF4-FFF2-40B4-BE49-F238E27FC236}">
                <a16:creationId xmlns:a16="http://schemas.microsoft.com/office/drawing/2014/main" id="{B8DC0AAF-43F0-4B05-AAD7-14241AF620D5}"/>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6116119" y="3724997"/>
            <a:ext cx="2425700" cy="1943100"/>
          </a:xfrm>
          <a:prstGeom prst="rect">
            <a:avLst/>
          </a:prstGeom>
        </p:spPr>
      </p:pic>
      <p:pic>
        <p:nvPicPr>
          <p:cNvPr id="10" name="Picture 8">
            <a:extLst>
              <a:ext uri="{FF2B5EF4-FFF2-40B4-BE49-F238E27FC236}">
                <a16:creationId xmlns:a16="http://schemas.microsoft.com/office/drawing/2014/main" id="{2082017A-085E-4876-A893-D77E07E1DDC3}"/>
              </a:ext>
            </a:extLst>
          </p:cNvPr>
          <p:cNvPicPr>
            <a:picLocks noChangeAspect="1"/>
          </p:cNvPicPr>
          <p:nvPr/>
        </p:nvPicPr>
        <p:blipFill>
          <a:blip r:embed="rId4"/>
          <a:stretch>
            <a:fillRect/>
          </a:stretch>
        </p:blipFill>
        <p:spPr>
          <a:xfrm>
            <a:off x="590719" y="1286633"/>
            <a:ext cx="2358828" cy="3146790"/>
          </a:xfrm>
          <a:prstGeom prst="rect">
            <a:avLst/>
          </a:prstGeom>
        </p:spPr>
      </p:pic>
      <p:pic>
        <p:nvPicPr>
          <p:cNvPr id="11" name="Picture 11">
            <a:extLst>
              <a:ext uri="{FF2B5EF4-FFF2-40B4-BE49-F238E27FC236}">
                <a16:creationId xmlns:a16="http://schemas.microsoft.com/office/drawing/2014/main" id="{6C611235-2087-4D69-BEB2-CE722C0D33F8}"/>
              </a:ext>
            </a:extLst>
          </p:cNvPr>
          <p:cNvPicPr>
            <a:picLocks noChangeAspect="1"/>
          </p:cNvPicPr>
          <p:nvPr/>
        </p:nvPicPr>
        <p:blipFill>
          <a:blip r:embed="rId5"/>
          <a:stretch>
            <a:fillRect/>
          </a:stretch>
        </p:blipFill>
        <p:spPr>
          <a:xfrm>
            <a:off x="3240860" y="1286634"/>
            <a:ext cx="2374001" cy="3156905"/>
          </a:xfrm>
          <a:prstGeom prst="rect">
            <a:avLst/>
          </a:prstGeom>
        </p:spPr>
      </p:pic>
    </p:spTree>
    <p:extLst>
      <p:ext uri="{BB962C8B-B14F-4D97-AF65-F5344CB8AC3E}">
        <p14:creationId xmlns:p14="http://schemas.microsoft.com/office/powerpoint/2010/main" val="1729518516"/>
      </p:ext>
    </p:extLst>
  </p:cSld>
  <p:clrMapOvr>
    <a:masterClrMapping/>
  </p:clrMapOvr>
</p:sld>
</file>

<file path=ppt/theme/theme1.xml><?xml version="1.0" encoding="utf-8"?>
<a:theme xmlns:a="http://schemas.openxmlformats.org/drawingml/2006/main" name="1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NAL_PowerPoint_16x9_073020v2" id="{C3AFBADF-C702-034C-A072-F7CD3BBBBC17}" vid="{C997F739-40B4-5A47-99D3-0EE8AE3DFCDD}"/>
    </a:ext>
  </a:extLst>
</a:theme>
</file>

<file path=ppt/theme/theme2.xml><?xml version="1.0" encoding="utf-8"?>
<a:theme xmlns:a="http://schemas.openxmlformats.org/drawingml/2006/main" name="2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NAL_PowerPoint_16x9_073020v2" id="{C3AFBADF-C702-034C-A072-F7CD3BBBBC17}" vid="{C997F739-40B4-5A47-99D3-0EE8AE3DFCD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aa0dec3-50e4-4fdd-85a6-36fdae68bb6a">
      <Terms xmlns="http://schemas.microsoft.com/office/infopath/2007/PartnerControls"/>
    </lcf76f155ced4ddcb4097134ff3c332f>
    <TaxCatchAll xmlns="6af097bf-c6cc-4829-adcd-4351e0b3f2c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F2990B351F44B45B6EFCEEA90A1904F" ma:contentTypeVersion="20" ma:contentTypeDescription="Create a new document." ma:contentTypeScope="" ma:versionID="21eed47c82cf76ee5196fe4924fbadf7">
  <xsd:schema xmlns:xsd="http://www.w3.org/2001/XMLSchema" xmlns:xs="http://www.w3.org/2001/XMLSchema" xmlns:p="http://schemas.microsoft.com/office/2006/metadata/properties" xmlns:ns1="http://schemas.microsoft.com/sharepoint/v3" xmlns:ns2="6aa0dec3-50e4-4fdd-85a6-36fdae68bb6a" xmlns:ns3="6af097bf-c6cc-4829-adcd-4351e0b3f2c1" targetNamespace="http://schemas.microsoft.com/office/2006/metadata/properties" ma:root="true" ma:fieldsID="f2a66193d1014a02c354a7f1093b494a" ns1:_="" ns2:_="" ns3:_="">
    <xsd:import namespace="http://schemas.microsoft.com/sharepoint/v3"/>
    <xsd:import namespace="6aa0dec3-50e4-4fdd-85a6-36fdae68bb6a"/>
    <xsd:import namespace="6af097bf-c6cc-4829-adcd-4351e0b3f2c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AutoKeyPoints" minOccurs="0"/>
                <xsd:element ref="ns2:MediaServiceKeyPoints" minOccurs="0"/>
                <xsd:element ref="ns2:MediaServiceLocation"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a0dec3-50e4-4fdd-85a6-36fdae68bb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12ca68d6-c86e-4960-a0df-15f27d65cdf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af097bf-c6cc-4829-adcd-4351e0b3f2c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a12cdc2a-447d-465a-93b4-8783a73d580f}" ma:internalName="TaxCatchAll" ma:showField="CatchAllData" ma:web="6af097bf-c6cc-4829-adcd-4351e0b3f2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73E239-737B-4DF5-B0F4-23AFC3CA1EBB}">
  <ds:schemaRefs>
    <ds:schemaRef ds:uri="http://schemas.microsoft.com/sharepoint/v3/contenttype/forms"/>
  </ds:schemaRefs>
</ds:datastoreItem>
</file>

<file path=customXml/itemProps2.xml><?xml version="1.0" encoding="utf-8"?>
<ds:datastoreItem xmlns:ds="http://schemas.openxmlformats.org/officeDocument/2006/customXml" ds:itemID="{BE1F245F-DB62-428D-A566-B113377E9116}">
  <ds:schemaRefs>
    <ds:schemaRef ds:uri="http://purl.org/dc/dcmitype/"/>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6af097bf-c6cc-4829-adcd-4351e0b3f2c1"/>
    <ds:schemaRef ds:uri="92485e06-9da7-46fa-9080-79815be1dff2"/>
    <ds:schemaRef ds:uri="http://purl.org/dc/terms/"/>
    <ds:schemaRef ds:uri="http://schemas.microsoft.com/sharepoint/v3"/>
    <ds:schemaRef ds:uri="http://schemas.microsoft.com/office/2006/metadata/properties"/>
    <ds:schemaRef ds:uri="http://www.w3.org/XML/1998/namespace"/>
    <ds:schemaRef ds:uri="6aa0dec3-50e4-4fdd-85a6-36fdae68bb6a"/>
  </ds:schemaRefs>
</ds:datastoreItem>
</file>

<file path=customXml/itemProps3.xml><?xml version="1.0" encoding="utf-8"?>
<ds:datastoreItem xmlns:ds="http://schemas.openxmlformats.org/officeDocument/2006/customXml" ds:itemID="{EC56C9C9-609F-4672-A11E-D48498DCA3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aa0dec3-50e4-4fdd-85a6-36fdae68bb6a"/>
    <ds:schemaRef ds:uri="6af097bf-c6cc-4829-adcd-4351e0b3f2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Fermilab_PPT_090815</Template>
  <TotalTime>220</TotalTime>
  <Words>1802</Words>
  <Application>Microsoft Office PowerPoint</Application>
  <PresentationFormat>Widescreen</PresentationFormat>
  <Paragraphs>305</Paragraphs>
  <Slides>30</Slides>
  <Notes>6</Notes>
  <HiddenSlides>0</HiddenSlides>
  <MMClips>0</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1_Fermilab_PPT_090915</vt:lpstr>
      <vt:lpstr>2_Fermilab_PPT_090915</vt:lpstr>
      <vt:lpstr>PowerPoint Presentation</vt:lpstr>
      <vt:lpstr>EPDM for PIP-II/SSRs scope</vt:lpstr>
      <vt:lpstr>Flow-down of Requirement and Interface Specifications</vt:lpstr>
      <vt:lpstr>Status of Design Reviews</vt:lpstr>
      <vt:lpstr>PowerPoint Presentation</vt:lpstr>
      <vt:lpstr>Niobium </vt:lpstr>
      <vt:lpstr>Cavities </vt:lpstr>
      <vt:lpstr>PowerPoint Presentation</vt:lpstr>
      <vt:lpstr>SSR solenoid status update – FNAL activities</vt:lpstr>
      <vt:lpstr>SSR solenoid status update – BARC activities</vt:lpstr>
      <vt:lpstr>PowerPoint Presentation</vt:lpstr>
      <vt:lpstr>Procurements </vt:lpstr>
      <vt:lpstr>Procurements </vt:lpstr>
      <vt:lpstr>SSR2 coupler test stand – First coupler pair </vt:lpstr>
      <vt:lpstr>Other side of the SSR2 coupler test stand</vt:lpstr>
      <vt:lpstr>Testing protocol</vt:lpstr>
      <vt:lpstr>PowerPoint Presentation</vt:lpstr>
      <vt:lpstr>PowerPoint Presentation</vt:lpstr>
      <vt:lpstr>Testing – Second coupler pair </vt:lpstr>
      <vt:lpstr>Power coupler mockup</vt:lpstr>
      <vt:lpstr>Power coupler mockup</vt:lpstr>
      <vt:lpstr>PowerPoint Presentation</vt:lpstr>
      <vt:lpstr> SSR1 Cryomodule Design</vt:lpstr>
      <vt:lpstr> SSR2 Cryomodule Procurement</vt:lpstr>
      <vt:lpstr> SSR2 Cryomodule Procurement</vt:lpstr>
      <vt:lpstr>Instrumentation – ES&amp;H Required Documents</vt:lpstr>
      <vt:lpstr>Vacuum vessel engineering notes</vt:lpstr>
      <vt:lpstr>Near Term Milestones </vt:lpstr>
      <vt:lpstr>Action items from previous meetings</vt:lpstr>
      <vt:lpstr>Action Items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Donato Passarelli</cp:lastModifiedBy>
  <cp:revision>38</cp:revision>
  <cp:lastPrinted>2020-01-24T20:57:46Z</cp:lastPrinted>
  <dcterms:created xsi:type="dcterms:W3CDTF">2019-12-16T19:54:36Z</dcterms:created>
  <dcterms:modified xsi:type="dcterms:W3CDTF">2022-12-21T22:42:33Z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0x0101008F2990B351F44B45B6EFCEEA90A1904F</vt:lpwstr>
  </property>
  <property fmtid="{D5CDD505-2E9C-101B-9397-08002B2CF9AE}" pid="3" name="MediaServiceImageTags">
    <vt:lpwstr/>
  </property>
</Properties>
</file>