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71" r:id="rId3"/>
    <p:sldId id="273" r:id="rId4"/>
    <p:sldId id="274" r:id="rId5"/>
    <p:sldId id="27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1E81-865C-49E4-8AC9-0080656A8289}" type="datetimeFigureOut">
              <a:rPr lang="en-GB" smtClean="0"/>
              <a:t>21/12/2022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A507C-07A9-4F89-A666-C8CCCFCDD43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8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13/08/2020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Patricia DUCHESNE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52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13/08/2020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Patricia DUCHESNE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658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47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13/08/2020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Patricia DUCHESNE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9DA05-D9D3-41BE-965F-93863D60427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567543" y="2301354"/>
            <a:ext cx="9947327" cy="751475"/>
          </a:xfrm>
        </p:spPr>
        <p:txBody>
          <a:bodyPr>
            <a:normAutofit/>
          </a:bodyPr>
          <a:lstStyle/>
          <a:p>
            <a:r>
              <a:rPr lang="en-US" sz="4527" dirty="0"/>
              <a:t>IJCLAB status/updates on SSR2 activities</a:t>
            </a:r>
            <a:endParaRPr lang="fr-FR" sz="4527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1567543" y="3266011"/>
            <a:ext cx="7543752" cy="2237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/>
              <a:t>Patricia Duchesne, </a:t>
            </a:r>
            <a:r>
              <a:rPr lang="fr-FR" sz="1800" dirty="0" err="1" smtClean="0"/>
              <a:t>Sandry</a:t>
            </a:r>
            <a:r>
              <a:rPr lang="fr-FR" sz="1800" dirty="0" smtClean="0"/>
              <a:t> Wallon, Nicolas Gandolfo, Longuevergne David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>On </a:t>
            </a:r>
            <a:r>
              <a:rPr lang="fr-FR" sz="1800" dirty="0" err="1"/>
              <a:t>behalf</a:t>
            </a:r>
            <a:r>
              <a:rPr lang="fr-FR" sz="1800" dirty="0"/>
              <a:t> of PIP-II team at </a:t>
            </a:r>
            <a:r>
              <a:rPr lang="fr-FR" sz="1800" dirty="0" err="1"/>
              <a:t>IJCLab</a:t>
            </a:r>
            <a:endParaRPr lang="fr-FR" sz="18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9072" y="6467913"/>
            <a:ext cx="7563394" cy="364719"/>
          </a:xfrm>
        </p:spPr>
        <p:txBody>
          <a:bodyPr/>
          <a:lstStyle/>
          <a:p>
            <a:r>
              <a:rPr lang="fr-FR" dirty="0"/>
              <a:t>All </a:t>
            </a:r>
            <a:r>
              <a:rPr lang="fr-FR" dirty="0" err="1"/>
              <a:t>Partners</a:t>
            </a:r>
            <a:r>
              <a:rPr lang="fr-FR" dirty="0"/>
              <a:t> Coordination </a:t>
            </a:r>
            <a:r>
              <a:rPr lang="fr-FR" dirty="0" smtClean="0"/>
              <a:t>Meeting - </a:t>
            </a:r>
            <a:r>
              <a:rPr lang="fr-FR" dirty="0" smtClean="0"/>
              <a:t>Duchesne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9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6" name="Titre 445"/>
          <p:cNvSpPr txBox="1">
            <a:spLocks/>
          </p:cNvSpPr>
          <p:nvPr/>
        </p:nvSpPr>
        <p:spPr>
          <a:xfrm>
            <a:off x="2508069" y="143761"/>
            <a:ext cx="7642026" cy="48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16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n-lt"/>
              </a:rPr>
              <a:t>Status of proto couplers fabrication at PMB </a:t>
            </a:r>
            <a:r>
              <a:rPr lang="en-US" sz="2400" dirty="0" err="1">
                <a:latin typeface="+mn-lt"/>
              </a:rPr>
              <a:t>Cie</a:t>
            </a:r>
            <a:endParaRPr lang="en-GB" sz="2400" dirty="0">
              <a:latin typeface="+mn-lt"/>
            </a:endParaRPr>
          </a:p>
        </p:txBody>
      </p:sp>
      <p:sp>
        <p:nvSpPr>
          <p:cNvPr id="15" name="T0 : 17 Nov. 2020 (kick off meeting).…"/>
          <p:cNvSpPr txBox="1"/>
          <p:nvPr/>
        </p:nvSpPr>
        <p:spPr>
          <a:xfrm>
            <a:off x="277582" y="821177"/>
            <a:ext cx="11557201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10552" indent="-210552" defTabSz="914400">
              <a:buSzPct val="100000"/>
              <a:buChar char="•"/>
              <a:defRPr sz="2100"/>
            </a:pPr>
            <a:r>
              <a:rPr lang="en-GB" sz="2000" dirty="0" smtClean="0">
                <a:solidFill>
                  <a:schemeClr val="accent2"/>
                </a:solidFill>
              </a:rPr>
              <a:t>Status :</a:t>
            </a:r>
          </a:p>
          <a:p>
            <a:pPr marL="800100" lvl="1" indent="-342900">
              <a:buSzPct val="100000"/>
              <a:buFont typeface="Courier New" panose="02070309020205020404" pitchFamily="49" charset="0"/>
              <a:buChar char="o"/>
              <a:defRPr sz="2100"/>
            </a:pPr>
            <a:r>
              <a:rPr lang="en-GB" sz="1600" b="1" dirty="0" smtClean="0">
                <a:solidFill>
                  <a:srgbClr val="002060"/>
                </a:solidFill>
              </a:rPr>
              <a:t>Vacuum side </a:t>
            </a:r>
          </a:p>
          <a:p>
            <a:pPr marL="1257300" lvl="2" indent="-342900">
              <a:buSzPct val="100000"/>
              <a:buFont typeface="Arial" panose="020B0604020202020204" pitchFamily="34" charset="0"/>
              <a:buChar char="•"/>
              <a:defRPr sz="2100"/>
            </a:pPr>
            <a:r>
              <a:rPr lang="en-GB" sz="1600" dirty="0" smtClean="0">
                <a:solidFill>
                  <a:srgbClr val="002060"/>
                </a:solidFill>
              </a:rPr>
              <a:t>2 vacuum parts shipped to </a:t>
            </a:r>
            <a:r>
              <a:rPr lang="en-GB" sz="1600" dirty="0" err="1" smtClean="0">
                <a:solidFill>
                  <a:srgbClr val="002060"/>
                </a:solidFill>
              </a:rPr>
              <a:t>Fermilab</a:t>
            </a:r>
            <a:r>
              <a:rPr lang="en-GB" sz="1600" dirty="0" smtClean="0">
                <a:solidFill>
                  <a:srgbClr val="002060"/>
                </a:solidFill>
              </a:rPr>
              <a:t> (flight scheduled for this week)</a:t>
            </a:r>
          </a:p>
          <a:p>
            <a:pPr marL="1257300" lvl="2" indent="-342900">
              <a:buSzPct val="100000"/>
              <a:buFont typeface="Arial" panose="020B0604020202020204" pitchFamily="34" charset="0"/>
              <a:buChar char="•"/>
              <a:defRPr sz="2100"/>
            </a:pPr>
            <a:r>
              <a:rPr lang="en-GB" sz="1600" dirty="0" smtClean="0">
                <a:solidFill>
                  <a:srgbClr val="002060"/>
                </a:solidFill>
              </a:rPr>
              <a:t>2 other vacuum parts presented a leak problem that has been repaired: no leak detected</a:t>
            </a:r>
            <a:endParaRPr lang="en-GB" sz="1600" dirty="0" smtClean="0">
              <a:solidFill>
                <a:srgbClr val="002060"/>
              </a:solidFill>
            </a:endParaRPr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  <a:defRPr sz="2100"/>
            </a:pPr>
            <a:r>
              <a:rPr lang="en-GB" sz="1600" dirty="0" smtClean="0">
                <a:solidFill>
                  <a:srgbClr val="002060"/>
                </a:solidFill>
              </a:rPr>
              <a:t>3 External conductors </a:t>
            </a:r>
            <a:r>
              <a:rPr lang="en-GB" sz="1600" dirty="0" smtClean="0">
                <a:solidFill>
                  <a:srgbClr val="002060"/>
                </a:solidFill>
              </a:rPr>
              <a:t>were </a:t>
            </a:r>
            <a:r>
              <a:rPr lang="en-GB" sz="1600" dirty="0">
                <a:solidFill>
                  <a:srgbClr val="002060"/>
                </a:solidFill>
              </a:rPr>
              <a:t>copper coated: problem of bubbling at the exit of the </a:t>
            </a:r>
            <a:r>
              <a:rPr lang="en-GB" sz="1600" dirty="0" smtClean="0">
                <a:solidFill>
                  <a:srgbClr val="002060"/>
                </a:solidFill>
              </a:rPr>
              <a:t>cone (checks in progress)</a:t>
            </a:r>
            <a:endParaRPr lang="en-GB" sz="1600" dirty="0" smtClean="0">
              <a:solidFill>
                <a:srgbClr val="002060"/>
              </a:solidFill>
            </a:endParaRPr>
          </a:p>
          <a:p>
            <a:pPr marL="800100" lvl="1" indent="-342900">
              <a:buSzPct val="100000"/>
              <a:buFont typeface="Courier New" panose="02070309020205020404" pitchFamily="49" charset="0"/>
              <a:buChar char="o"/>
              <a:defRPr sz="2100"/>
            </a:pPr>
            <a:r>
              <a:rPr lang="en-GB" sz="1600" b="1" dirty="0" smtClean="0">
                <a:solidFill>
                  <a:srgbClr val="002060"/>
                </a:solidFill>
              </a:rPr>
              <a:t>Air side</a:t>
            </a:r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  <a:defRPr sz="2100"/>
            </a:pPr>
            <a:r>
              <a:rPr lang="en-GB" sz="1600" dirty="0" smtClean="0">
                <a:solidFill>
                  <a:srgbClr val="002060"/>
                </a:solidFill>
              </a:rPr>
              <a:t>External conductor of the air side: test piece copper </a:t>
            </a:r>
            <a:r>
              <a:rPr lang="en-GB" sz="1600" dirty="0">
                <a:solidFill>
                  <a:srgbClr val="002060"/>
                </a:solidFill>
              </a:rPr>
              <a:t>coated (thickness measurement in progress)</a:t>
            </a:r>
          </a:p>
          <a:p>
            <a:pPr marL="800100" lvl="1" indent="-342900">
              <a:buSzPct val="100000"/>
              <a:buFont typeface="Courier New" panose="02070309020205020404" pitchFamily="49" charset="0"/>
              <a:buChar char="o"/>
              <a:defRPr sz="2100"/>
            </a:pPr>
            <a:r>
              <a:rPr lang="en-GB" sz="1600" dirty="0" smtClean="0">
                <a:solidFill>
                  <a:srgbClr val="002060"/>
                </a:solidFill>
              </a:rPr>
              <a:t>Visit of PMB reported and planned </a:t>
            </a:r>
            <a:r>
              <a:rPr lang="en-GB" sz="1600" dirty="0" smtClean="0">
                <a:solidFill>
                  <a:srgbClr val="002060"/>
                </a:solidFill>
              </a:rPr>
              <a:t>the end of January</a:t>
            </a:r>
            <a:r>
              <a:rPr lang="en-GB" sz="1600" dirty="0" smtClean="0">
                <a:solidFill>
                  <a:srgbClr val="002060"/>
                </a:solidFill>
              </a:rPr>
              <a:t> for complete assembly and low level RF test.</a:t>
            </a:r>
          </a:p>
        </p:txBody>
      </p:sp>
      <p:sp>
        <p:nvSpPr>
          <p:cNvPr id="1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9072" y="6467913"/>
            <a:ext cx="7563394" cy="364719"/>
          </a:xfrm>
        </p:spPr>
        <p:txBody>
          <a:bodyPr/>
          <a:lstStyle/>
          <a:p>
            <a:r>
              <a:rPr lang="fr-FR" dirty="0"/>
              <a:t>All </a:t>
            </a:r>
            <a:r>
              <a:rPr lang="fr-FR" dirty="0" err="1"/>
              <a:t>Partners</a:t>
            </a:r>
            <a:r>
              <a:rPr lang="fr-FR" dirty="0"/>
              <a:t> Coordination </a:t>
            </a:r>
            <a:r>
              <a:rPr lang="fr-FR" dirty="0" smtClean="0"/>
              <a:t>Meeting - </a:t>
            </a:r>
            <a:r>
              <a:rPr lang="fr-FR" dirty="0" smtClean="0"/>
              <a:t>Duchesne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68" y="3509885"/>
            <a:ext cx="3492695" cy="261602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01126" y="3171331"/>
            <a:ext cx="3389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External conductor of the vacuum side</a:t>
            </a:r>
            <a:endParaRPr lang="en-GB" sz="1600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487" y="3509885"/>
            <a:ext cx="4182730" cy="260165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797511" y="3133268"/>
            <a:ext cx="393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External conductor (test piece) of the air side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7263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itre 445"/>
          <p:cNvSpPr>
            <a:spLocks noGrp="1"/>
          </p:cNvSpPr>
          <p:nvPr>
            <p:ph type="title"/>
          </p:nvPr>
        </p:nvSpPr>
        <p:spPr>
          <a:xfrm>
            <a:off x="2591738" y="169116"/>
            <a:ext cx="7642026" cy="48898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>Progresses on cavity prototypes</a:t>
            </a:r>
            <a:endParaRPr lang="en-GB" sz="2400" dirty="0">
              <a:latin typeface="+mn-lt"/>
            </a:endParaRPr>
          </a:p>
        </p:txBody>
      </p:sp>
      <p:sp>
        <p:nvSpPr>
          <p:cNvPr id="18" name="Espace réservé du contenu 3"/>
          <p:cNvSpPr txBox="1">
            <a:spLocks/>
          </p:cNvSpPr>
          <p:nvPr/>
        </p:nvSpPr>
        <p:spPr>
          <a:xfrm>
            <a:off x="410290" y="822691"/>
            <a:ext cx="11532226" cy="52971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solidFill>
                  <a:schemeClr val="accent2"/>
                </a:solidFill>
              </a:rPr>
              <a:t>3 </a:t>
            </a:r>
            <a:r>
              <a:rPr lang="fr-FR" sz="2400" dirty="0" err="1" smtClean="0">
                <a:solidFill>
                  <a:schemeClr val="accent2"/>
                </a:solidFill>
              </a:rPr>
              <a:t>cavities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being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built</a:t>
            </a:r>
            <a:r>
              <a:rPr lang="fr-FR" sz="2400" dirty="0" smtClean="0">
                <a:solidFill>
                  <a:schemeClr val="accent2"/>
                </a:solidFill>
              </a:rPr>
              <a:t> @</a:t>
            </a:r>
            <a:r>
              <a:rPr lang="fr-FR" sz="2400" dirty="0" err="1" smtClean="0">
                <a:solidFill>
                  <a:schemeClr val="accent2"/>
                </a:solidFill>
              </a:rPr>
              <a:t>Zanon</a:t>
            </a:r>
            <a:r>
              <a:rPr lang="fr-FR" sz="2400" dirty="0" smtClean="0">
                <a:solidFill>
                  <a:schemeClr val="accent2"/>
                </a:solidFill>
              </a:rPr>
              <a:t>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u="sng" dirty="0" smtClean="0">
                <a:solidFill>
                  <a:srgbClr val="002060"/>
                </a:solidFill>
              </a:rPr>
              <a:t>First Prototype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</a:rPr>
              <a:t>Processed </a:t>
            </a:r>
            <a:r>
              <a:rPr lang="en-US" sz="1600" dirty="0" smtClean="0">
                <a:solidFill>
                  <a:srgbClr val="002060"/>
                </a:solidFill>
              </a:rPr>
              <a:t>@</a:t>
            </a:r>
            <a:r>
              <a:rPr lang="en-US" sz="1600" dirty="0" err="1" smtClean="0">
                <a:solidFill>
                  <a:srgbClr val="002060"/>
                </a:solidFill>
              </a:rPr>
              <a:t>Zanon</a:t>
            </a:r>
            <a:r>
              <a:rPr lang="en-US" sz="1600" dirty="0" smtClean="0">
                <a:solidFill>
                  <a:srgbClr val="002060"/>
                </a:solidFill>
              </a:rPr>
              <a:t>, tested </a:t>
            </a:r>
            <a:r>
              <a:rPr lang="en-US" sz="1600" dirty="0" smtClean="0">
                <a:solidFill>
                  <a:srgbClr val="002060"/>
                </a:solidFill>
              </a:rPr>
              <a:t>in vertical cryostat @</a:t>
            </a:r>
            <a:r>
              <a:rPr lang="en-US" sz="1600" dirty="0" err="1" smtClean="0">
                <a:solidFill>
                  <a:srgbClr val="002060"/>
                </a:solidFill>
              </a:rPr>
              <a:t>IJCLab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the 25</a:t>
            </a:r>
            <a:r>
              <a:rPr lang="en-US" sz="1600" baseline="30000" dirty="0" smtClean="0">
                <a:solidFill>
                  <a:srgbClr val="002060"/>
                </a:solidFill>
              </a:rPr>
              <a:t>th</a:t>
            </a:r>
            <a:r>
              <a:rPr lang="en-US" sz="1600" dirty="0" smtClean="0">
                <a:solidFill>
                  <a:srgbClr val="002060"/>
                </a:solidFill>
              </a:rPr>
              <a:t> of October 2022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</a:rPr>
              <a:t>Re-processed @</a:t>
            </a:r>
            <a:r>
              <a:rPr lang="en-US" sz="1600" dirty="0" err="1" smtClean="0">
                <a:solidFill>
                  <a:srgbClr val="002060"/>
                </a:solidFill>
              </a:rPr>
              <a:t>IJCLab</a:t>
            </a:r>
            <a:r>
              <a:rPr lang="en-US" sz="1600" dirty="0" smtClean="0">
                <a:solidFill>
                  <a:srgbClr val="002060"/>
                </a:solidFill>
              </a:rPr>
              <a:t>: HPR, pumping, baking 120°C, from 5</a:t>
            </a:r>
            <a:r>
              <a:rPr lang="en-US" sz="1600" baseline="30000" dirty="0" smtClean="0">
                <a:solidFill>
                  <a:srgbClr val="002060"/>
                </a:solidFill>
              </a:rPr>
              <a:t>th</a:t>
            </a:r>
            <a:r>
              <a:rPr lang="en-US" sz="1600" dirty="0" smtClean="0">
                <a:solidFill>
                  <a:srgbClr val="002060"/>
                </a:solidFill>
              </a:rPr>
              <a:t> to 15</a:t>
            </a:r>
            <a:r>
              <a:rPr lang="en-US" sz="1600" baseline="30000" dirty="0" smtClean="0">
                <a:solidFill>
                  <a:srgbClr val="002060"/>
                </a:solidFill>
              </a:rPr>
              <a:t>th</a:t>
            </a:r>
            <a:r>
              <a:rPr lang="en-US" sz="1600" dirty="0" smtClean="0">
                <a:solidFill>
                  <a:srgbClr val="002060"/>
                </a:solidFill>
              </a:rPr>
              <a:t> of December 2022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</a:rPr>
              <a:t>Preparation for the cold test from end of December 2022 to the 1</a:t>
            </a:r>
            <a:r>
              <a:rPr lang="en-US" sz="1600" baseline="30000" dirty="0" smtClean="0">
                <a:solidFill>
                  <a:srgbClr val="002060"/>
                </a:solidFill>
              </a:rPr>
              <a:t>rst</a:t>
            </a:r>
            <a:r>
              <a:rPr lang="en-US" sz="1600" dirty="0" smtClean="0">
                <a:solidFill>
                  <a:srgbClr val="002060"/>
                </a:solidFill>
              </a:rPr>
              <a:t> week of January 2023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</a:rPr>
              <a:t>Test in vertical cryostat @</a:t>
            </a:r>
            <a:r>
              <a:rPr lang="en-US" sz="1600" dirty="0" err="1" smtClean="0">
                <a:solidFill>
                  <a:srgbClr val="002060"/>
                </a:solidFill>
              </a:rPr>
              <a:t>IJCLab</a:t>
            </a:r>
            <a:r>
              <a:rPr lang="en-US" sz="1600" dirty="0" smtClean="0">
                <a:solidFill>
                  <a:srgbClr val="002060"/>
                </a:solidFill>
              </a:rPr>
              <a:t> planned the 2</a:t>
            </a:r>
            <a:r>
              <a:rPr lang="en-US" sz="1600" baseline="30000" dirty="0" smtClean="0">
                <a:solidFill>
                  <a:srgbClr val="002060"/>
                </a:solidFill>
              </a:rPr>
              <a:t>nd</a:t>
            </a:r>
            <a:r>
              <a:rPr lang="en-US" sz="1600" dirty="0" smtClean="0">
                <a:solidFill>
                  <a:srgbClr val="002060"/>
                </a:solidFill>
              </a:rPr>
              <a:t> week of January 2023</a:t>
            </a:r>
          </a:p>
          <a:p>
            <a:pPr lvl="2"/>
            <a:endParaRPr lang="en-US" sz="1600" b="1" dirty="0" smtClean="0">
              <a:solidFill>
                <a:srgbClr val="00206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u="sng" dirty="0" smtClean="0">
                <a:solidFill>
                  <a:srgbClr val="002060"/>
                </a:solidFill>
              </a:rPr>
              <a:t>Second prototype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</a:rPr>
              <a:t>Bare cavity delivered </a:t>
            </a:r>
            <a:r>
              <a:rPr lang="en-US" sz="1600" dirty="0" smtClean="0">
                <a:solidFill>
                  <a:srgbClr val="002060"/>
                </a:solidFill>
              </a:rPr>
              <a:t>@</a:t>
            </a:r>
            <a:r>
              <a:rPr lang="en-US" sz="1600" dirty="0" err="1" smtClean="0">
                <a:solidFill>
                  <a:srgbClr val="002060"/>
                </a:solidFill>
              </a:rPr>
              <a:t>IJCLab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in May 2022 for rotational BCP treatment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</a:rPr>
              <a:t>Shipped </a:t>
            </a:r>
            <a:r>
              <a:rPr lang="en-US" sz="1600" dirty="0" smtClean="0">
                <a:solidFill>
                  <a:srgbClr val="002060"/>
                </a:solidFill>
              </a:rPr>
              <a:t>back @</a:t>
            </a:r>
            <a:r>
              <a:rPr lang="en-US" sz="1600" dirty="0" err="1" smtClean="0">
                <a:solidFill>
                  <a:srgbClr val="002060"/>
                </a:solidFill>
              </a:rPr>
              <a:t>Zanon</a:t>
            </a:r>
            <a:r>
              <a:rPr lang="en-US" sz="1600" dirty="0" smtClean="0">
                <a:solidFill>
                  <a:srgbClr val="002060"/>
                </a:solidFill>
              </a:rPr>
              <a:t> for HPR, </a:t>
            </a:r>
            <a:r>
              <a:rPr lang="en-US" sz="1600" dirty="0" smtClean="0">
                <a:solidFill>
                  <a:srgbClr val="002060"/>
                </a:solidFill>
              </a:rPr>
              <a:t>heat </a:t>
            </a:r>
            <a:r>
              <a:rPr lang="en-US" sz="1600" dirty="0" smtClean="0">
                <a:solidFill>
                  <a:srgbClr val="002060"/>
                </a:solidFill>
              </a:rPr>
              <a:t>treatment and tank </a:t>
            </a:r>
            <a:r>
              <a:rPr lang="en-US" sz="1600" dirty="0" smtClean="0">
                <a:solidFill>
                  <a:srgbClr val="002060"/>
                </a:solidFill>
              </a:rPr>
              <a:t>integration, delivered </a:t>
            </a:r>
            <a:r>
              <a:rPr lang="en-US" sz="1600" dirty="0" smtClean="0">
                <a:solidFill>
                  <a:srgbClr val="002060"/>
                </a:solidFill>
              </a:rPr>
              <a:t>back @</a:t>
            </a:r>
            <a:r>
              <a:rPr lang="en-US" sz="1600" dirty="0" err="1" smtClean="0">
                <a:solidFill>
                  <a:srgbClr val="002060"/>
                </a:solidFill>
              </a:rPr>
              <a:t>IJCLab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the 1</a:t>
            </a:r>
            <a:r>
              <a:rPr lang="en-US" sz="1600" baseline="30000" dirty="0" smtClean="0">
                <a:solidFill>
                  <a:srgbClr val="002060"/>
                </a:solidFill>
              </a:rPr>
              <a:t>rst</a:t>
            </a:r>
            <a:r>
              <a:rPr lang="en-US" sz="1600" dirty="0" smtClean="0">
                <a:solidFill>
                  <a:srgbClr val="002060"/>
                </a:solidFill>
              </a:rPr>
              <a:t> of December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</a:rPr>
              <a:t>Measurements with: dummy tuner (cavity stiffness &amp; tuning sensitivity), power coupler mockup (</a:t>
            </a:r>
            <a:r>
              <a:rPr lang="en-US" sz="1600" dirty="0" err="1" smtClean="0">
                <a:solidFill>
                  <a:srgbClr val="002060"/>
                </a:solidFill>
              </a:rPr>
              <a:t>Qext</a:t>
            </a:r>
            <a:r>
              <a:rPr lang="en-US" sz="1600" dirty="0" smtClean="0">
                <a:solidFill>
                  <a:srgbClr val="002060"/>
                </a:solidFill>
              </a:rPr>
              <a:t>), Tuner 2 (tuning sensitivity, efficiency)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</a:rPr>
              <a:t>Final BCP the 1rst week of January 2023; HPR, pumping, baking 120°C until the end of January 2023</a:t>
            </a:r>
          </a:p>
          <a:p>
            <a:pPr lvl="2"/>
            <a:endParaRPr lang="en-US" sz="1600" dirty="0">
              <a:solidFill>
                <a:srgbClr val="00206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u="sng" dirty="0" smtClean="0">
                <a:solidFill>
                  <a:srgbClr val="002060"/>
                </a:solidFill>
              </a:rPr>
              <a:t>Third prototype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</a:rPr>
              <a:t>To </a:t>
            </a:r>
            <a:r>
              <a:rPr lang="en-US" sz="1600" dirty="0" smtClean="0">
                <a:solidFill>
                  <a:srgbClr val="002060"/>
                </a:solidFill>
              </a:rPr>
              <a:t>be delivered ready for vertical testing </a:t>
            </a:r>
            <a:r>
              <a:rPr lang="en-US" sz="1600" dirty="0" smtClean="0">
                <a:solidFill>
                  <a:srgbClr val="002060"/>
                </a:solidFill>
              </a:rPr>
              <a:t>the beginning of January 2023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</a:rPr>
              <a:t>If sufficient Helium storage, possibility to test it in vertical cryostat @</a:t>
            </a:r>
            <a:r>
              <a:rPr lang="en-US" sz="1600" dirty="0" err="1" smtClean="0">
                <a:solidFill>
                  <a:srgbClr val="002060"/>
                </a:solidFill>
              </a:rPr>
              <a:t>IJClab</a:t>
            </a:r>
            <a:r>
              <a:rPr lang="en-US" sz="1600" dirty="0" smtClean="0">
                <a:solidFill>
                  <a:srgbClr val="002060"/>
                </a:solidFill>
              </a:rPr>
              <a:t> with the 1</a:t>
            </a:r>
            <a:r>
              <a:rPr lang="en-US" sz="1600" baseline="30000" dirty="0" smtClean="0">
                <a:solidFill>
                  <a:srgbClr val="002060"/>
                </a:solidFill>
              </a:rPr>
              <a:t>rst</a:t>
            </a:r>
            <a:r>
              <a:rPr lang="en-US" sz="1600" dirty="0" smtClean="0">
                <a:solidFill>
                  <a:srgbClr val="002060"/>
                </a:solidFill>
              </a:rPr>
              <a:t> prototype</a:t>
            </a:r>
          </a:p>
          <a:p>
            <a:r>
              <a:rPr lang="fr-FR" sz="2400" dirty="0" smtClean="0">
                <a:solidFill>
                  <a:schemeClr val="accent2"/>
                </a:solidFill>
              </a:rPr>
              <a:t>3 </a:t>
            </a:r>
            <a:r>
              <a:rPr lang="fr-FR" sz="2400" dirty="0" err="1" smtClean="0">
                <a:solidFill>
                  <a:schemeClr val="accent2"/>
                </a:solidFill>
              </a:rPr>
              <a:t>additional</a:t>
            </a:r>
            <a:r>
              <a:rPr lang="fr-FR" sz="2400" dirty="0" smtClean="0">
                <a:solidFill>
                  <a:schemeClr val="accent2"/>
                </a:solidFill>
              </a:rPr>
              <a:t> prototypes </a:t>
            </a:r>
            <a:r>
              <a:rPr lang="fr-FR" sz="2400" dirty="0" err="1" smtClean="0">
                <a:solidFill>
                  <a:schemeClr val="accent2"/>
                </a:solidFill>
              </a:rPr>
              <a:t>being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built</a:t>
            </a:r>
            <a:r>
              <a:rPr lang="fr-FR" sz="2400" dirty="0" smtClean="0">
                <a:solidFill>
                  <a:schemeClr val="accent2"/>
                </a:solidFill>
              </a:rPr>
              <a:t> to </a:t>
            </a:r>
            <a:r>
              <a:rPr lang="fr-FR" sz="2400" dirty="0" err="1" smtClean="0">
                <a:solidFill>
                  <a:schemeClr val="accent2"/>
                </a:solidFill>
              </a:rPr>
              <a:t>be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delivered</a:t>
            </a:r>
            <a:r>
              <a:rPr lang="fr-FR" sz="2400" dirty="0" smtClean="0">
                <a:solidFill>
                  <a:schemeClr val="accent2"/>
                </a:solidFill>
              </a:rPr>
              <a:t> @IJCLab </a:t>
            </a:r>
            <a:r>
              <a:rPr lang="fr-FR" sz="2400" dirty="0" err="1" smtClean="0">
                <a:solidFill>
                  <a:schemeClr val="accent2"/>
                </a:solidFill>
              </a:rPr>
              <a:t>ready</a:t>
            </a:r>
            <a:r>
              <a:rPr lang="fr-FR" sz="2400" dirty="0" smtClean="0">
                <a:solidFill>
                  <a:schemeClr val="accent2"/>
                </a:solidFill>
              </a:rPr>
              <a:t> for test in </a:t>
            </a:r>
            <a:r>
              <a:rPr lang="fr-FR" sz="2400" dirty="0" err="1" smtClean="0">
                <a:solidFill>
                  <a:schemeClr val="accent2"/>
                </a:solidFill>
              </a:rPr>
              <a:t>spring</a:t>
            </a:r>
            <a:r>
              <a:rPr lang="fr-FR" sz="2400" dirty="0" smtClean="0">
                <a:solidFill>
                  <a:schemeClr val="accent2"/>
                </a:solidFill>
              </a:rPr>
              <a:t> 2023.</a:t>
            </a:r>
          </a:p>
          <a:p>
            <a:endParaRPr lang="fr-FR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accent2"/>
                </a:solidFill>
              </a:rPr>
              <a:t> </a:t>
            </a:r>
          </a:p>
          <a:p>
            <a:endParaRPr lang="fr-FR" sz="2400" dirty="0" smtClean="0">
              <a:solidFill>
                <a:schemeClr val="accent2"/>
              </a:solidFill>
            </a:endParaRPr>
          </a:p>
        </p:txBody>
      </p:sp>
      <p:sp>
        <p:nvSpPr>
          <p:cNvPr id="13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9072" y="6467913"/>
            <a:ext cx="7563394" cy="364719"/>
          </a:xfrm>
        </p:spPr>
        <p:txBody>
          <a:bodyPr/>
          <a:lstStyle/>
          <a:p>
            <a:r>
              <a:rPr lang="fr-FR" dirty="0"/>
              <a:t>All </a:t>
            </a:r>
            <a:r>
              <a:rPr lang="fr-FR" dirty="0" err="1"/>
              <a:t>Partners</a:t>
            </a:r>
            <a:r>
              <a:rPr lang="fr-FR" dirty="0"/>
              <a:t> Coordination </a:t>
            </a:r>
            <a:r>
              <a:rPr lang="fr-FR" dirty="0" smtClean="0"/>
              <a:t>Meeting - </a:t>
            </a:r>
            <a:r>
              <a:rPr lang="fr-FR" dirty="0" smtClean="0"/>
              <a:t>Duchesne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08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itre 445"/>
          <p:cNvSpPr>
            <a:spLocks noGrp="1"/>
          </p:cNvSpPr>
          <p:nvPr>
            <p:ph type="title"/>
          </p:nvPr>
        </p:nvSpPr>
        <p:spPr>
          <a:xfrm>
            <a:off x="2591738" y="169116"/>
            <a:ext cx="7642026" cy="48898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>Progresses on cavity prototypes</a:t>
            </a:r>
            <a:endParaRPr lang="en-GB" sz="2400" dirty="0">
              <a:latin typeface="+mn-lt"/>
            </a:endParaRPr>
          </a:p>
        </p:txBody>
      </p:sp>
      <p:sp>
        <p:nvSpPr>
          <p:cNvPr id="13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9072" y="6467913"/>
            <a:ext cx="7563394" cy="364719"/>
          </a:xfrm>
        </p:spPr>
        <p:txBody>
          <a:bodyPr/>
          <a:lstStyle/>
          <a:p>
            <a:r>
              <a:rPr lang="fr-FR" dirty="0"/>
              <a:t>All </a:t>
            </a:r>
            <a:r>
              <a:rPr lang="fr-FR" dirty="0" err="1"/>
              <a:t>Partners</a:t>
            </a:r>
            <a:r>
              <a:rPr lang="fr-FR" dirty="0"/>
              <a:t> Coordination </a:t>
            </a:r>
            <a:r>
              <a:rPr lang="fr-FR" dirty="0" smtClean="0"/>
              <a:t>Meeting - </a:t>
            </a:r>
            <a:r>
              <a:rPr lang="fr-FR" dirty="0" smtClean="0"/>
              <a:t>Duchesne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04" y="1897593"/>
            <a:ext cx="4099348" cy="30745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t="32815" r="18001" b="18830"/>
          <a:stretch/>
        </p:blipFill>
        <p:spPr>
          <a:xfrm rot="16200000">
            <a:off x="3709201" y="2252143"/>
            <a:ext cx="3478550" cy="236541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t="33653" r="17092" b="18456"/>
          <a:stretch/>
        </p:blipFill>
        <p:spPr>
          <a:xfrm rot="16200000">
            <a:off x="1200515" y="2203853"/>
            <a:ext cx="3477260" cy="246328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28996" y="1234515"/>
            <a:ext cx="67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HPR</a:t>
            </a:r>
            <a:endParaRPr lang="en-GB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8355702" y="1504263"/>
            <a:ext cx="168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Baking at 120°C</a:t>
            </a:r>
            <a:endParaRPr lang="en-GB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657690" y="5133511"/>
            <a:ext cx="209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rod through the beam tubes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4412622" y="5174125"/>
            <a:ext cx="209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rod through the side tubes</a:t>
            </a:r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7584129" y="4996102"/>
            <a:ext cx="3229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Heat gun connected to the helium tank: hot air blow come from the clean room</a:t>
            </a: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130628" y="774746"/>
            <a:ext cx="160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Prototype 1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4939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itre 445"/>
          <p:cNvSpPr>
            <a:spLocks noGrp="1"/>
          </p:cNvSpPr>
          <p:nvPr>
            <p:ph type="title"/>
          </p:nvPr>
        </p:nvSpPr>
        <p:spPr>
          <a:xfrm>
            <a:off x="2591738" y="169116"/>
            <a:ext cx="7642026" cy="48898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>Progresses on cavity prototypes</a:t>
            </a:r>
            <a:endParaRPr lang="en-GB" sz="2400" dirty="0">
              <a:latin typeface="+mn-lt"/>
            </a:endParaRPr>
          </a:p>
        </p:txBody>
      </p:sp>
      <p:sp>
        <p:nvSpPr>
          <p:cNvPr id="13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9072" y="6467913"/>
            <a:ext cx="7563394" cy="364719"/>
          </a:xfrm>
        </p:spPr>
        <p:txBody>
          <a:bodyPr/>
          <a:lstStyle/>
          <a:p>
            <a:r>
              <a:rPr lang="fr-FR" dirty="0"/>
              <a:t>All </a:t>
            </a:r>
            <a:r>
              <a:rPr lang="fr-FR" dirty="0" err="1"/>
              <a:t>Partners</a:t>
            </a:r>
            <a:r>
              <a:rPr lang="fr-FR" dirty="0"/>
              <a:t> Coordination </a:t>
            </a:r>
            <a:r>
              <a:rPr lang="fr-FR" dirty="0" smtClean="0"/>
              <a:t>Meeting - </a:t>
            </a:r>
            <a:r>
              <a:rPr lang="fr-FR" dirty="0" smtClean="0"/>
              <a:t>Duchesne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t="2987" r="13637" b="35679"/>
          <a:stretch/>
        </p:blipFill>
        <p:spPr>
          <a:xfrm rot="5400000">
            <a:off x="2567693" y="2065725"/>
            <a:ext cx="3031438" cy="18878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0507" y="1923010"/>
            <a:ext cx="3347783" cy="25108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30" y="1629666"/>
            <a:ext cx="3561711" cy="267128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65" y="1983926"/>
            <a:ext cx="3045215" cy="203762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30628" y="774746"/>
            <a:ext cx="160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Prototype 2</a:t>
            </a:r>
            <a:endParaRPr lang="en-GB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568739" y="1127439"/>
            <a:ext cx="209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With dummy tuner</a:t>
            </a:r>
            <a:endParaRPr lang="en-GB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206088" y="1112467"/>
            <a:ext cx="193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With tuner</a:t>
            </a:r>
            <a:endParaRPr lang="en-GB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359363" y="1137227"/>
            <a:ext cx="286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With power coupler </a:t>
            </a:r>
            <a:r>
              <a:rPr lang="en-GB" i="1" dirty="0" err="1" smtClean="0"/>
              <a:t>mockup</a:t>
            </a:r>
            <a:endParaRPr lang="en-GB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8584915" y="1145790"/>
            <a:ext cx="286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With moveable coupler</a:t>
            </a:r>
            <a:endParaRPr lang="en-GB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298447" y="4525348"/>
            <a:ext cx="2243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Cavity thickness @RT:</a:t>
            </a:r>
          </a:p>
          <a:p>
            <a:r>
              <a:rPr lang="en-GB" sz="1600" dirty="0" smtClean="0"/>
              <a:t>Measure </a:t>
            </a:r>
            <a:r>
              <a:rPr lang="en-GB" sz="1600" dirty="0">
                <a:sym typeface="Symbol" panose="05050102010706020507" pitchFamily="18" charset="2"/>
              </a:rPr>
              <a:t> </a:t>
            </a:r>
            <a:r>
              <a:rPr lang="en-GB" sz="1600" dirty="0" smtClean="0"/>
              <a:t>15.5kN/mm</a:t>
            </a:r>
          </a:p>
          <a:p>
            <a:r>
              <a:rPr lang="en-GB" sz="1600" dirty="0" smtClean="0"/>
              <a:t>FEM: 15kN/mm </a:t>
            </a:r>
          </a:p>
          <a:p>
            <a:endParaRPr lang="en-GB" sz="1600" dirty="0" smtClean="0"/>
          </a:p>
          <a:p>
            <a:r>
              <a:rPr lang="en-GB" sz="1600" dirty="0" smtClean="0"/>
              <a:t>Tuning sensitivity:</a:t>
            </a:r>
          </a:p>
          <a:p>
            <a:r>
              <a:rPr lang="en-GB" sz="1600" dirty="0" smtClean="0"/>
              <a:t>Measure </a:t>
            </a:r>
            <a:r>
              <a:rPr lang="en-GB" sz="1600" dirty="0">
                <a:sym typeface="Symbol" panose="05050102010706020507" pitchFamily="18" charset="2"/>
              </a:rPr>
              <a:t> </a:t>
            </a:r>
            <a:r>
              <a:rPr lang="en-GB" sz="1600" dirty="0" smtClean="0"/>
              <a:t> 322 kHz/mm</a:t>
            </a:r>
          </a:p>
          <a:p>
            <a:r>
              <a:rPr lang="en-GB" sz="1600" dirty="0" smtClean="0"/>
              <a:t>FEM: 308 kHz/mm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060052" y="4652032"/>
            <a:ext cx="2222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Tuning sensitivity:</a:t>
            </a:r>
          </a:p>
          <a:p>
            <a:r>
              <a:rPr lang="en-GB" sz="1600" dirty="0" smtClean="0"/>
              <a:t>Measure </a:t>
            </a:r>
            <a:r>
              <a:rPr lang="en-GB" sz="1600" dirty="0" smtClean="0">
                <a:sym typeface="Symbol" panose="05050102010706020507" pitchFamily="18" charset="2"/>
              </a:rPr>
              <a:t></a:t>
            </a:r>
            <a:r>
              <a:rPr lang="en-GB" sz="1600" dirty="0" smtClean="0"/>
              <a:t> 340 kHz/mm</a:t>
            </a:r>
          </a:p>
          <a:p>
            <a:r>
              <a:rPr lang="en-GB" sz="1600" dirty="0" smtClean="0"/>
              <a:t>(308 kHz/mm FEM)</a:t>
            </a:r>
          </a:p>
          <a:p>
            <a:endParaRPr lang="en-GB" sz="1600" dirty="0"/>
          </a:p>
          <a:p>
            <a:r>
              <a:rPr lang="en-GB" sz="1600" dirty="0" err="1" smtClean="0"/>
              <a:t>Ucav</a:t>
            </a:r>
            <a:r>
              <a:rPr lang="en-GB" sz="1600" dirty="0" smtClean="0"/>
              <a:t>/</a:t>
            </a:r>
            <a:r>
              <a:rPr lang="en-GB" sz="1600" dirty="0" err="1" smtClean="0"/>
              <a:t>Uscrew</a:t>
            </a:r>
            <a:r>
              <a:rPr lang="en-GB" sz="1600" dirty="0" smtClean="0"/>
              <a:t> = 0.6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410899" y="4968933"/>
            <a:ext cx="2598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Qext</a:t>
            </a:r>
            <a:r>
              <a:rPr lang="en-GB" sz="1600" dirty="0" smtClean="0"/>
              <a:t> = 4.07e6 for 292.26mm of penetration</a:t>
            </a:r>
          </a:p>
          <a:p>
            <a:r>
              <a:rPr lang="en-GB" sz="1600" dirty="0" smtClean="0"/>
              <a:t>(4.2 e6 FEM)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149433" y="4377892"/>
            <a:ext cx="365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Adjust the antenna length during the cold test to obtain the </a:t>
            </a:r>
            <a:r>
              <a:rPr lang="en-GB" sz="1600" dirty="0" err="1" smtClean="0"/>
              <a:t>adequat</a:t>
            </a:r>
            <a:r>
              <a:rPr lang="en-GB" sz="1600" dirty="0" smtClean="0"/>
              <a:t> Qi</a:t>
            </a:r>
          </a:p>
        </p:txBody>
      </p:sp>
    </p:spTree>
    <p:extLst>
      <p:ext uri="{BB962C8B-B14F-4D97-AF65-F5344CB8AC3E}">
        <p14:creationId xmlns:p14="http://schemas.microsoft.com/office/powerpoint/2010/main" val="27626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497</Words>
  <Application>Microsoft Office PowerPoint</Application>
  <PresentationFormat>Grand écran</PresentationFormat>
  <Paragraphs>69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Symbol</vt:lpstr>
      <vt:lpstr>Wingdings</vt:lpstr>
      <vt:lpstr>1_Thème Office</vt:lpstr>
      <vt:lpstr>Présentation PowerPoint</vt:lpstr>
      <vt:lpstr>Présentation PowerPoint</vt:lpstr>
      <vt:lpstr>Progresses on cavity prototypes</vt:lpstr>
      <vt:lpstr>Progresses on cavity prototypes</vt:lpstr>
      <vt:lpstr>Progresses on cavity prototypes</vt:lpstr>
    </vt:vector>
  </TitlesOfParts>
  <Company>I.P.N.Orsay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</dc:title>
  <dc:creator>Patricia Duchesne</dc:creator>
  <cp:lastModifiedBy>Patricia Duchesne</cp:lastModifiedBy>
  <cp:revision>156</cp:revision>
  <dcterms:created xsi:type="dcterms:W3CDTF">2021-01-26T15:43:19Z</dcterms:created>
  <dcterms:modified xsi:type="dcterms:W3CDTF">2022-12-22T12:20:11Z</dcterms:modified>
</cp:coreProperties>
</file>