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4122" r:id="rId2"/>
  </p:sldMasterIdLst>
  <p:sldIdLst>
    <p:sldId id="256" r:id="rId3"/>
    <p:sldId id="258" r:id="rId4"/>
    <p:sldId id="267" r:id="rId5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3655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688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174">
          <p15:clr>
            <a:srgbClr val="A4A3A4"/>
          </p15:clr>
        </p15:guide>
        <p15:guide id="7" orient="horz" pos="128">
          <p15:clr>
            <a:srgbClr val="A4A3A4"/>
          </p15:clr>
        </p15:guide>
        <p15:guide id="8" pos="5621">
          <p15:clr>
            <a:srgbClr val="A4A3A4"/>
          </p15:clr>
        </p15:guide>
        <p15:guide id="9" pos="136">
          <p15:clr>
            <a:srgbClr val="A4A3A4"/>
          </p15:clr>
        </p15:guide>
        <p15:guide id="10" pos="589">
          <p15:clr>
            <a:srgbClr val="A4A3A4"/>
          </p15:clr>
        </p15:guide>
        <p15:guide id="11" pos="3572">
          <p15:clr>
            <a:srgbClr val="A4A3A4"/>
          </p15:clr>
        </p15:guide>
        <p15:guide id="12" pos="5163">
          <p15:clr>
            <a:srgbClr val="A4A3A4"/>
          </p15:clr>
        </p15:guide>
        <p15:guide id="13" pos="4632">
          <p15:clr>
            <a:srgbClr val="A4A3A4"/>
          </p15:clr>
        </p15:guide>
        <p15:guide id="14" pos="44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6" y="108"/>
      </p:cViewPr>
      <p:guideLst>
        <p:guide orient="horz" pos="4142"/>
        <p:guide orient="horz" pos="3655"/>
        <p:guide orient="horz" pos="1698"/>
        <p:guide orient="horz" pos="688"/>
        <p:guide orient="horz" pos="2790"/>
        <p:guide orient="horz" pos="174"/>
        <p:guide orient="horz" pos="128"/>
        <p:guide pos="5621"/>
        <p:guide pos="136"/>
        <p:guide pos="589"/>
        <p:guide pos="3572"/>
        <p:guide pos="5163"/>
        <p:guide pos="4632"/>
        <p:guide pos="444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rmilab + Extra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19720" y="4963774"/>
            <a:ext cx="4941110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507658" y="629213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19719" y="3951843"/>
            <a:ext cx="8667106" cy="1003049"/>
          </a:xfrm>
          <a:prstGeom prst="rect">
            <a:avLst/>
          </a:prstGeom>
        </p:spPr>
        <p:txBody>
          <a:bodyPr vert="horz" wrap="square" lIns="0" tIns="27432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1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1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1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1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57CEE6-7DAC-40F3-833E-0E8F757BFF24}"/>
              </a:ext>
            </a:extLst>
          </p:cNvPr>
          <p:cNvSpPr txBox="1"/>
          <p:nvPr userDrawn="1"/>
        </p:nvSpPr>
        <p:spPr>
          <a:xfrm>
            <a:off x="5500541" y="5705962"/>
            <a:ext cx="338628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Helvetica"/>
                <a:cs typeface="Helvetica"/>
              </a:rPr>
              <a:t>In partnership with: 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FNAL</a:t>
            </a:r>
            <a:r>
              <a:rPr lang="en-US" sz="1200" dirty="0">
                <a:latin typeface="Helvetica"/>
                <a:cs typeface="Helvetica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2837" y="1063959"/>
            <a:ext cx="73088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Bhabha Atomic Research Centre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" y="1095904"/>
            <a:ext cx="669086" cy="643996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10102"/>
              </p:ext>
            </p:extLst>
          </p:nvPr>
        </p:nvGraphicFramePr>
        <p:xfrm>
          <a:off x="1521618" y="1771845"/>
          <a:ext cx="681116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1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Centre for Design and Manufacture                     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6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17,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Aravind T |      Colloquium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5F5C-0F57-47CE-AF4C-B1F13282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4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8874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033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978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6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6" y="4943011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173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63DC-D9DD-45D0-9C93-969A5B091E01}" type="datetimeFigureOut">
              <a:rPr lang="en-US" smtClean="0"/>
              <a:pPr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63856-B704-48AC-B70B-57FD73031D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4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5" y="3951843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1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1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1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1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5"/>
            <a:ext cx="9010786" cy="30189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62837" y="1063959"/>
            <a:ext cx="73088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Bhabha Atomic Research Centre 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" y="1095904"/>
            <a:ext cx="669086" cy="64399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10102"/>
              </p:ext>
            </p:extLst>
          </p:nvPr>
        </p:nvGraphicFramePr>
        <p:xfrm>
          <a:off x="1521618" y="1771845"/>
          <a:ext cx="681116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1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Centre for Design and Manufacture                     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111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971552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64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3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8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3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3" y="958852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8" y="6504213"/>
            <a:ext cx="675368" cy="241300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2" y="6504215"/>
            <a:ext cx="6262119" cy="250031"/>
          </a:xfrm>
          <a:prstGeom prst="rect">
            <a:avLst/>
          </a:prstGeo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7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4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404040"/>
                </a:solidFill>
              </a:defRPr>
            </a:lvl1pPr>
            <a:lvl2pPr>
              <a:defRPr sz="1650">
                <a:solidFill>
                  <a:srgbClr val="404040"/>
                </a:solidFill>
              </a:defRPr>
            </a:lvl2pPr>
            <a:lvl3pPr>
              <a:defRPr sz="1500">
                <a:solidFill>
                  <a:srgbClr val="404040"/>
                </a:solidFill>
              </a:defRPr>
            </a:lvl3pPr>
            <a:lvl4pPr>
              <a:defRPr sz="1350">
                <a:solidFill>
                  <a:srgbClr val="40404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1" y="6315146"/>
            <a:ext cx="8677275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127926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8571" y="6495483"/>
            <a:ext cx="6742542" cy="23728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69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2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200">
                <a:solidFill>
                  <a:srgbClr val="50505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7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721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153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8" y="6504213"/>
            <a:ext cx="675368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5"/>
            <a:ext cx="6272278" cy="24287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23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2" y="103666"/>
            <a:ext cx="8672512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spcBef>
                <a:spcPts val="900"/>
              </a:spcBef>
              <a:defRPr sz="1800">
                <a:solidFill>
                  <a:srgbClr val="404040"/>
                </a:solidFill>
              </a:defRPr>
            </a:lvl1pPr>
            <a:lvl2pPr>
              <a:spcBef>
                <a:spcPts val="150"/>
              </a:spcBef>
              <a:defRPr sz="1650">
                <a:solidFill>
                  <a:srgbClr val="404040"/>
                </a:solidFill>
              </a:defRPr>
            </a:lvl2pPr>
            <a:lvl3pPr>
              <a:spcBef>
                <a:spcPts val="0"/>
              </a:spcBef>
              <a:defRPr sz="1500">
                <a:solidFill>
                  <a:srgbClr val="404040"/>
                </a:solidFill>
              </a:defRPr>
            </a:lvl3pPr>
            <a:lvl4pPr>
              <a:spcBef>
                <a:spcPts val="0"/>
              </a:spcBef>
              <a:defRPr sz="1350">
                <a:solidFill>
                  <a:srgbClr val="404040"/>
                </a:solidFill>
              </a:defRPr>
            </a:lvl4pPr>
            <a:lvl5pPr marL="1543050" indent="-171450">
              <a:spcBef>
                <a:spcPts val="0"/>
              </a:spcBef>
              <a:buFont typeface="Arial"/>
              <a:buChar char="•"/>
              <a:defRPr sz="135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718354" cy="2413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April 17, 2019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078CA2-75EA-4F42-B0AF-FB097537354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2122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rmilab + Extra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19720" y="4963774"/>
            <a:ext cx="4941110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574189" y="6360810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19719" y="3951843"/>
            <a:ext cx="8667106" cy="1003049"/>
          </a:xfrm>
          <a:prstGeom prst="rect">
            <a:avLst/>
          </a:prstGeom>
        </p:spPr>
        <p:txBody>
          <a:bodyPr vert="horz" wrap="square" lIns="0" tIns="27432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1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1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1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1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33" name="Picture 32" descr="FermiLogoBar_DOE_KO_horiz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88919"/>
            <a:ext cx="9010786" cy="3018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30E44DA-468D-4764-9AF0-0922B4266F82}"/>
              </a:ext>
            </a:extLst>
          </p:cNvPr>
          <p:cNvSpPr txBox="1"/>
          <p:nvPr/>
        </p:nvSpPr>
        <p:spPr>
          <a:xfrm>
            <a:off x="5541485" y="5027249"/>
            <a:ext cx="338628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Helvetica"/>
                <a:cs typeface="Helvetica"/>
              </a:rPr>
              <a:t>In partnership with: 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UK/STFC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France/CEA/</a:t>
            </a:r>
            <a:r>
              <a:rPr lang="en-US" sz="1200" kern="1200" baseline="0" dirty="0" err="1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Irfu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, CNRS/IN2P3 </a:t>
            </a:r>
            <a:endParaRPr lang="en-US" sz="1200" kern="1200" baseline="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D4385A-2640-462D-A0F9-1CDE8B819E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1" y="840137"/>
            <a:ext cx="9189720" cy="330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0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860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8797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0" y="1043696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87970" y="1043696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6" y="6495483"/>
            <a:ext cx="123444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1504" y="6495483"/>
            <a:ext cx="6822706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5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3" y="1043696"/>
            <a:ext cx="5347605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2071506" y="6495484"/>
            <a:ext cx="4997633" cy="242873"/>
          </a:xfr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0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686800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200">
                <a:solidFill>
                  <a:srgbClr val="50505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7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1506" y="6495484"/>
            <a:ext cx="4997633" cy="242873"/>
          </a:xfr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4DF0CCB-7EA3-7341-A46D-36EC5E85E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4073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51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71506" y="6495484"/>
            <a:ext cx="4997633" cy="237285"/>
          </a:xfrm>
        </p:spPr>
        <p:txBody>
          <a:bodyPr/>
          <a:lstStyle/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468313"/>
            <a:ext cx="8675688" cy="568486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1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071506" y="6495484"/>
            <a:ext cx="4997633" cy="242873"/>
          </a:xfrm>
        </p:spPr>
        <p:txBody>
          <a:bodyPr/>
          <a:lstStyle/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1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8600" y="46379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6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5" y="971553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 marL="172641" indent="-172641">
              <a:defRPr sz="1350">
                <a:solidFill>
                  <a:srgbClr val="505050"/>
                </a:solidFill>
              </a:defRPr>
            </a:lvl1pPr>
            <a:lvl2pPr marL="384572" indent="-172641">
              <a:defRPr sz="1200">
                <a:solidFill>
                  <a:srgbClr val="505050"/>
                </a:solidFill>
              </a:defRPr>
            </a:lvl2pPr>
            <a:lvl3pPr marL="602456" indent="-172641">
              <a:defRPr sz="1125">
                <a:solidFill>
                  <a:srgbClr val="505050"/>
                </a:solidFill>
              </a:defRPr>
            </a:lvl3pPr>
            <a:lvl4pPr marL="814388" indent="-171450">
              <a:defRPr sz="1050">
                <a:solidFill>
                  <a:srgbClr val="505050"/>
                </a:solidFill>
              </a:defRPr>
            </a:lvl4pPr>
            <a:lvl5pPr marL="1027510" indent="-172641">
              <a:buFont typeface="Arial"/>
              <a:buChar char="•"/>
              <a:defRPr sz="105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65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8" y="6504215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4" y="6504218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675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7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4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1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 marL="172641" indent="-172641">
              <a:defRPr sz="1350">
                <a:solidFill>
                  <a:srgbClr val="505050"/>
                </a:solidFill>
              </a:defRPr>
            </a:lvl1pPr>
            <a:lvl2pPr marL="384572" indent="-172641">
              <a:defRPr sz="1200">
                <a:solidFill>
                  <a:srgbClr val="505050"/>
                </a:solidFill>
              </a:defRPr>
            </a:lvl2pPr>
            <a:lvl3pPr marL="602456" indent="-172641">
              <a:defRPr sz="1125">
                <a:solidFill>
                  <a:srgbClr val="505050"/>
                </a:solidFill>
              </a:defRPr>
            </a:lvl3pPr>
            <a:lvl4pPr marL="814388" indent="-171450">
              <a:defRPr sz="1050">
                <a:solidFill>
                  <a:srgbClr val="505050"/>
                </a:solidFill>
              </a:defRPr>
            </a:lvl4pPr>
            <a:lvl5pPr marL="1027510" indent="-172641">
              <a:buFont typeface="Arial"/>
              <a:buChar char="•"/>
              <a:defRPr sz="10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7" y="971551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 marL="172641" indent="-172641">
              <a:defRPr sz="1350">
                <a:solidFill>
                  <a:srgbClr val="505050"/>
                </a:solidFill>
              </a:defRPr>
            </a:lvl1pPr>
            <a:lvl2pPr marL="384572" indent="-172641">
              <a:defRPr sz="1200">
                <a:solidFill>
                  <a:srgbClr val="505050"/>
                </a:solidFill>
              </a:defRPr>
            </a:lvl2pPr>
            <a:lvl3pPr marL="604838" indent="-171450">
              <a:defRPr sz="1125">
                <a:solidFill>
                  <a:srgbClr val="505050"/>
                </a:solidFill>
              </a:defRPr>
            </a:lvl3pPr>
            <a:lvl4pPr marL="815579" indent="-171450">
              <a:defRPr sz="1050">
                <a:solidFill>
                  <a:srgbClr val="505050"/>
                </a:solidFill>
              </a:defRPr>
            </a:lvl4pPr>
            <a:lvl5pPr marL="1027510" indent="-171450">
              <a:buFont typeface="Arial"/>
              <a:buChar char="•"/>
              <a:defRPr sz="10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3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75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3" y="4765103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75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8" y="6504215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8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675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7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65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1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123444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1506" y="6495484"/>
            <a:ext cx="6826432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14800" y="6315146"/>
            <a:ext cx="8704708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5"/>
          <p:cNvSpPr txBox="1">
            <a:spLocks/>
          </p:cNvSpPr>
          <p:nvPr/>
        </p:nvSpPr>
        <p:spPr>
          <a:xfrm>
            <a:off x="381001" y="666750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004C97"/>
                </a:solidFill>
                <a:latin typeface="Helvetica" charset="0"/>
                <a:ea typeface="Geneva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endParaRPr lang="en-US" sz="9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9722" y="233019"/>
            <a:ext cx="8675370" cy="7253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98" r:id="rId2"/>
    <p:sldLayoutId id="2147484099" r:id="rId3"/>
    <p:sldLayoutId id="2147484100" r:id="rId4"/>
    <p:sldLayoutId id="2147484101" r:id="rId5"/>
    <p:sldLayoutId id="2147484121" r:id="rId6"/>
    <p:sldLayoutId id="2147484113" r:id="rId7"/>
    <p:sldLayoutId id="2147484132" r:id="rId8"/>
    <p:sldLayoutId id="2147484133" r:id="rId9"/>
    <p:sldLayoutId id="2147484134" r:id="rId10"/>
    <p:sldLayoutId id="2147484139" r:id="rId11"/>
    <p:sldLayoutId id="2147484140" r:id="rId12"/>
    <p:sldLayoutId id="2147484141" r:id="rId13"/>
    <p:sldLayoutId id="2147484142" r:id="rId14"/>
    <p:sldLayoutId id="2147484143" r:id="rId15"/>
  </p:sldLayoutIdLst>
  <p:hf hdr="0" ftr="0" dt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1275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5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 txBox="1">
            <a:spLocks/>
          </p:cNvSpPr>
          <p:nvPr/>
        </p:nvSpPr>
        <p:spPr>
          <a:xfrm>
            <a:off x="6450014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15900" y="6362733"/>
            <a:ext cx="8675370" cy="0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84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</p:sldLayoutIdLst>
  <p:hf hdr="0" ftr="0" dt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1275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5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Status Update – Dec 22, 2022</a:t>
            </a:r>
          </a:p>
        </p:txBody>
      </p:sp>
    </p:spTree>
    <p:extLst>
      <p:ext uri="{BB962C8B-B14F-4D97-AF65-F5344CB8AC3E}">
        <p14:creationId xmlns:p14="http://schemas.microsoft.com/office/powerpoint/2010/main" val="70442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SSR2 Cavity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6"/>
            <a:ext cx="8672513" cy="5117959"/>
          </a:xfrm>
        </p:spPr>
        <p:txBody>
          <a:bodyPr>
            <a:normAutofit/>
          </a:bodyPr>
          <a:lstStyle/>
          <a:p>
            <a:r>
              <a:rPr lang="en-US" dirty="0"/>
              <a:t>Cavity Component Forming</a:t>
            </a:r>
          </a:p>
          <a:p>
            <a:pPr lvl="1"/>
            <a:r>
              <a:rPr lang="en-US" dirty="0"/>
              <a:t>End Wall copper trial under progress</a:t>
            </a:r>
          </a:p>
          <a:p>
            <a:endParaRPr lang="en-US" dirty="0"/>
          </a:p>
          <a:p>
            <a:r>
              <a:rPr lang="en-US" dirty="0"/>
              <a:t>EBW Trials</a:t>
            </a:r>
          </a:p>
          <a:p>
            <a:pPr lvl="1"/>
            <a:r>
              <a:rPr lang="en-US" dirty="0"/>
              <a:t>Trials completed; Acceptable parameters achieved for all weld types</a:t>
            </a:r>
          </a:p>
          <a:p>
            <a:pPr lvl="1"/>
            <a:r>
              <a:rPr lang="en-US" dirty="0"/>
              <a:t>WPS, PQR completed for 3.2 mm </a:t>
            </a:r>
            <a:r>
              <a:rPr lang="en-US" dirty="0" err="1"/>
              <a:t>Nb-Nb</a:t>
            </a:r>
            <a:r>
              <a:rPr lang="en-US" dirty="0"/>
              <a:t>, 4.0 mm, 4.7mm </a:t>
            </a:r>
            <a:r>
              <a:rPr lang="en-US" dirty="0" err="1"/>
              <a:t>Nb-Nb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Weld coupon EB weld completed for 4.0 mm </a:t>
            </a:r>
            <a:r>
              <a:rPr lang="en-US" dirty="0" err="1"/>
              <a:t>Nb</a:t>
            </a:r>
            <a:r>
              <a:rPr lang="en-US" dirty="0"/>
              <a:t>-Ti Grade 2; Testing u/p. </a:t>
            </a:r>
          </a:p>
          <a:p>
            <a:pPr lvl="1"/>
            <a:r>
              <a:rPr lang="en-US" dirty="0"/>
              <a:t>Weld coupon EB weld u/p for 13mm </a:t>
            </a:r>
            <a:r>
              <a:rPr lang="en-US" dirty="0" err="1"/>
              <a:t>Nb</a:t>
            </a:r>
            <a:r>
              <a:rPr lang="en-US" dirty="0"/>
              <a:t>-Ti Grade 5. </a:t>
            </a:r>
          </a:p>
          <a:p>
            <a:pPr lvl="1"/>
            <a:endParaRPr lang="en-US" dirty="0"/>
          </a:p>
          <a:p>
            <a:r>
              <a:rPr lang="en-US" dirty="0" err="1"/>
              <a:t>Nb</a:t>
            </a:r>
            <a:r>
              <a:rPr lang="en-US" dirty="0"/>
              <a:t> Components Machining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 4.7 mm sheet cutting completed. </a:t>
            </a:r>
          </a:p>
          <a:p>
            <a:pPr lvl="1"/>
            <a:r>
              <a:rPr lang="en-US" dirty="0"/>
              <a:t>Components which can be made from tubes completed.</a:t>
            </a:r>
          </a:p>
          <a:p>
            <a:pPr lvl="1"/>
            <a:endParaRPr lang="en-US" dirty="0"/>
          </a:p>
          <a:p>
            <a:r>
              <a:rPr lang="en-US" dirty="0"/>
              <a:t>Weld Fixture scheme and Drawing completed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7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SSR2 Tuner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Sheet Prepared</a:t>
            </a:r>
          </a:p>
          <a:p>
            <a:endParaRPr lang="en-US" dirty="0"/>
          </a:p>
          <a:p>
            <a:r>
              <a:rPr lang="en-US" dirty="0"/>
              <a:t>Manufacturing under progress; 40% Complete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401" y="2311401"/>
            <a:ext cx="5569000" cy="371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957499"/>
      </p:ext>
    </p:extLst>
  </p:cSld>
  <p:clrMapOvr>
    <a:masterClrMapping/>
  </p:clrMapOvr>
</p:sld>
</file>

<file path=ppt/theme/theme1.xml><?xml version="1.0" encoding="utf-8"?>
<a:theme xmlns:a="http://schemas.openxmlformats.org/drawingml/2006/main" name="BARC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RC" id="{0CDB8508-94BF-462B-928F-2F4E568712AE}" vid="{4F6E58F1-3410-4886-ACC9-00B72AFC5A3A}"/>
    </a:ext>
  </a:extLst>
</a:theme>
</file>

<file path=ppt/theme/theme2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4x3_100716 [Read-Only]" id="{B81737F8-D419-4D0C-9352-DF10F5D39923}" vid="{3CF56E4B-1339-4923-B68D-C89D45FFE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BARC</Template>
  <TotalTime>1330</TotalTime>
  <Words>113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BARC</vt:lpstr>
      <vt:lpstr>Fermilab_PPT_090815</vt:lpstr>
      <vt:lpstr>PowerPoint Presentation</vt:lpstr>
      <vt:lpstr>SSR2 Cavity</vt:lpstr>
      <vt:lpstr>SSR2 Tuner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Aravind</dc:creator>
  <cp:lastModifiedBy>Aravind T</cp:lastModifiedBy>
  <cp:revision>51</cp:revision>
  <dcterms:created xsi:type="dcterms:W3CDTF">2021-01-28T08:16:50Z</dcterms:created>
  <dcterms:modified xsi:type="dcterms:W3CDTF">2022-12-22T13:33:59Z</dcterms:modified>
</cp:coreProperties>
</file>