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sldIdLst>
    <p:sldId id="444" r:id="rId2"/>
    <p:sldId id="648" r:id="rId3"/>
    <p:sldId id="599" r:id="rId4"/>
    <p:sldId id="592" r:id="rId5"/>
    <p:sldId id="626" r:id="rId6"/>
    <p:sldId id="655" r:id="rId7"/>
    <p:sldId id="602" r:id="rId8"/>
    <p:sldId id="607" r:id="rId9"/>
    <p:sldId id="631" r:id="rId10"/>
    <p:sldId id="641" r:id="rId11"/>
    <p:sldId id="608" r:id="rId12"/>
    <p:sldId id="609" r:id="rId13"/>
    <p:sldId id="658" r:id="rId14"/>
    <p:sldId id="653" r:id="rId15"/>
    <p:sldId id="650" r:id="rId16"/>
    <p:sldId id="651" r:id="rId17"/>
    <p:sldId id="652" r:id="rId18"/>
    <p:sldId id="649" r:id="rId19"/>
    <p:sldId id="412" r:id="rId20"/>
    <p:sldId id="663" r:id="rId21"/>
    <p:sldId id="656" r:id="rId22"/>
    <p:sldId id="657" r:id="rId23"/>
    <p:sldId id="659" r:id="rId24"/>
    <p:sldId id="660" r:id="rId25"/>
    <p:sldId id="661" r:id="rId26"/>
    <p:sldId id="662" r:id="rId27"/>
  </p:sldIdLst>
  <p:sldSz cx="10080625" cy="7559675"/>
  <p:notesSz cx="7315200" cy="96012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sz="16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sz="16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sz="16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sz="16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0066FF"/>
    <a:srgbClr val="66FFFF"/>
    <a:srgbClr val="00FFCC"/>
    <a:srgbClr val="FF0000"/>
    <a:srgbClr val="CC0000"/>
    <a:srgbClr val="CC0099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3" autoAdjust="0"/>
    <p:restoredTop sz="94534" autoAdjust="0"/>
  </p:normalViewPr>
  <p:slideViewPr>
    <p:cSldViewPr>
      <p:cViewPr>
        <p:scale>
          <a:sx n="66" d="100"/>
          <a:sy n="66" d="100"/>
        </p:scale>
        <p:origin x="-1656" y="-81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1100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87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585"/>
        <p:guide pos="20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43038" y="922338"/>
            <a:ext cx="4429125" cy="33226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1889" y="4567238"/>
            <a:ext cx="5057775" cy="368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170859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32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6138" y="627063"/>
            <a:ext cx="2151062" cy="6234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1363" y="627063"/>
            <a:ext cx="6302375" cy="6234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71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63" y="627063"/>
            <a:ext cx="8605837" cy="1258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5925" cy="4759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19688" y="2101850"/>
            <a:ext cx="4227512" cy="2303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19688" y="4557713"/>
            <a:ext cx="4227512" cy="2303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95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41363" y="627063"/>
            <a:ext cx="8605837" cy="6234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4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32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9223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5925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9688" y="2101850"/>
            <a:ext cx="4227512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32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53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1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703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052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369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627063"/>
            <a:ext cx="8605837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2101850"/>
            <a:ext cx="8605837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2"/>
        <a:defRPr sz="4400">
          <a:solidFill>
            <a:srgbClr val="FFFFFF"/>
          </a:solidFill>
          <a:latin typeface="+mj-lt"/>
          <a:ea typeface="Lucida Sans Unicode" pitchFamily="34" charset="0"/>
          <a:cs typeface="+mj-cs"/>
        </a:defRPr>
      </a:lvl1pPr>
      <a:lvl2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2"/>
        <a:defRPr sz="4400">
          <a:solidFill>
            <a:srgbClr val="FFFFFF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2pPr>
      <a:lvl3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2"/>
        <a:defRPr sz="4400">
          <a:solidFill>
            <a:srgbClr val="FFFFFF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3pPr>
      <a:lvl4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2"/>
        <a:defRPr sz="4400">
          <a:solidFill>
            <a:srgbClr val="FFFFFF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4pPr>
      <a:lvl5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2"/>
        <a:defRPr sz="4400">
          <a:solidFill>
            <a:srgbClr val="FFFFFF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5pPr>
      <a:lvl6pPr marL="457200" algn="l" defTabSz="449263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2"/>
        <a:defRPr sz="4400">
          <a:solidFill>
            <a:srgbClr val="000000"/>
          </a:solidFill>
          <a:latin typeface="Times New Roman" pitchFamily="18" charset="0"/>
          <a:cs typeface="Lucida Sans Unicode" pitchFamily="34" charset="0"/>
        </a:defRPr>
      </a:lvl6pPr>
      <a:lvl7pPr marL="914400" algn="l" defTabSz="449263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2"/>
        <a:defRPr sz="4400">
          <a:solidFill>
            <a:srgbClr val="000000"/>
          </a:solidFill>
          <a:latin typeface="Times New Roman" pitchFamily="18" charset="0"/>
          <a:cs typeface="Lucida Sans Unicode" pitchFamily="34" charset="0"/>
        </a:defRPr>
      </a:lvl7pPr>
      <a:lvl8pPr marL="1371600" algn="l" defTabSz="449263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2"/>
        <a:defRPr sz="4400">
          <a:solidFill>
            <a:srgbClr val="000000"/>
          </a:solidFill>
          <a:latin typeface="Times New Roman" pitchFamily="18" charset="0"/>
          <a:cs typeface="Lucida Sans Unicode" pitchFamily="34" charset="0"/>
        </a:defRPr>
      </a:lvl8pPr>
      <a:lvl9pPr marL="1828800" algn="l" defTabSz="449263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2"/>
        <a:defRPr sz="4400">
          <a:solidFill>
            <a:srgbClr val="000000"/>
          </a:solidFill>
          <a:latin typeface="Times New Roman" pitchFamily="18" charset="0"/>
          <a:cs typeface="Lucida Sans Unicode" pitchFamily="34" charset="0"/>
        </a:defRPr>
      </a:lvl9pPr>
    </p:titleStyle>
    <p:bodyStyle>
      <a:lvl1pPr marL="430213" indent="-323850" algn="l" defTabSz="449263" rtl="0" eaLnBrk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FFFFFF"/>
        </a:buClr>
        <a:buChar char="•"/>
        <a:defRPr sz="3200">
          <a:solidFill>
            <a:srgbClr val="FFFFFF"/>
          </a:solidFill>
          <a:latin typeface="+mn-lt"/>
          <a:ea typeface="Lucida Sans Unicode" pitchFamily="34" charset="0"/>
          <a:cs typeface="+mn-cs"/>
        </a:defRPr>
      </a:lvl1pPr>
      <a:lvl2pPr marL="862013" indent="-285750" algn="l" defTabSz="449263" rtl="0" eaLnBrk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FFFFFF"/>
        </a:buClr>
        <a:buFont typeface="Wingdings" pitchFamily="2" charset="2"/>
        <a:buChar char="§"/>
        <a:defRPr sz="2800">
          <a:solidFill>
            <a:srgbClr val="FFFFFF"/>
          </a:solidFill>
          <a:latin typeface="+mn-lt"/>
          <a:ea typeface="Lucida Sans Unicode" pitchFamily="34" charset="0"/>
          <a:cs typeface="+mn-cs"/>
        </a:defRPr>
      </a:lvl2pPr>
      <a:lvl3pPr marL="1293813" indent="-215900" algn="l" defTabSz="449263" rtl="0" eaLnBrk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FFFFFF"/>
        </a:buClr>
        <a:buChar char="•"/>
        <a:defRPr sz="2400">
          <a:solidFill>
            <a:srgbClr val="FFFFFF"/>
          </a:solidFill>
          <a:latin typeface="+mn-lt"/>
          <a:ea typeface="Lucida Sans Unicode" pitchFamily="34" charset="0"/>
          <a:cs typeface="+mn-cs"/>
        </a:defRPr>
      </a:lvl3pPr>
      <a:lvl4pPr marL="1725613" indent="-214313" algn="l" defTabSz="449263" rtl="0" eaLnBrk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FFFFFF"/>
        </a:buClr>
        <a:buChar char="•"/>
        <a:defRPr sz="2000">
          <a:solidFill>
            <a:srgbClr val="FFFFFF"/>
          </a:solidFill>
          <a:latin typeface="+mn-lt"/>
          <a:ea typeface="Lucida Sans Unicode" pitchFamily="34" charset="0"/>
          <a:cs typeface="+mn-cs"/>
        </a:defRPr>
      </a:lvl4pPr>
      <a:lvl5pPr marL="2157413" indent="-215900" algn="l" defTabSz="449263" rtl="0" eaLnBrk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FFFFFF"/>
        </a:buClr>
        <a:buChar char="•"/>
        <a:defRPr sz="2000">
          <a:solidFill>
            <a:srgbClr val="FFFFFF"/>
          </a:solidFill>
          <a:latin typeface="+mn-lt"/>
          <a:ea typeface="Lucida Sans Unicode" pitchFamily="34" charset="0"/>
          <a:cs typeface="+mn-cs"/>
        </a:defRPr>
      </a:lvl5pPr>
      <a:lvl6pPr marL="2614613" indent="-2159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FFFFFF"/>
        </a:buClr>
        <a:buChar char="•"/>
        <a:defRPr sz="2000">
          <a:solidFill>
            <a:srgbClr val="FFFFFF"/>
          </a:solidFill>
          <a:latin typeface="+mn-lt"/>
          <a:cs typeface="+mn-cs"/>
        </a:defRPr>
      </a:lvl6pPr>
      <a:lvl7pPr marL="3071813" indent="-2159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FFFFFF"/>
        </a:buClr>
        <a:buChar char="•"/>
        <a:defRPr sz="2000">
          <a:solidFill>
            <a:srgbClr val="FFFFFF"/>
          </a:solidFill>
          <a:latin typeface="+mn-lt"/>
          <a:cs typeface="+mn-cs"/>
        </a:defRPr>
      </a:lvl7pPr>
      <a:lvl8pPr marL="3529013" indent="-2159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FFFFFF"/>
        </a:buClr>
        <a:buChar char="•"/>
        <a:defRPr sz="2000">
          <a:solidFill>
            <a:srgbClr val="FFFFFF"/>
          </a:solidFill>
          <a:latin typeface="+mn-lt"/>
          <a:cs typeface="+mn-cs"/>
        </a:defRPr>
      </a:lvl8pPr>
      <a:lvl9pPr marL="3986213" indent="-2159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FFFFFF"/>
        </a:buClr>
        <a:buChar char="•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fnal.gov/conferenceDisplay.py?confId=5398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newsline.linearcollider.org/2012/02/02/a-visit-to-the-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077913" y="350837"/>
            <a:ext cx="8496298" cy="13716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Brief update of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Muon Collider Higgs Physics studies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96912" y="2027237"/>
            <a:ext cx="9144000" cy="3429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Higgs  &amp;  4th Family </a:t>
            </a:r>
            <a:r>
              <a:rPr lang="en-US" dirty="0">
                <a:solidFill>
                  <a:srgbClr val="FFFF00"/>
                </a:solidFill>
              </a:rPr>
              <a:t>Physics </a:t>
            </a:r>
            <a:r>
              <a:rPr lang="en-US" dirty="0" smtClean="0">
                <a:solidFill>
                  <a:srgbClr val="FFFF00"/>
                </a:solidFill>
              </a:rPr>
              <a:t>Studies          </a:t>
            </a:r>
            <a:r>
              <a:rPr lang="en-US" sz="2400" dirty="0" smtClean="0">
                <a:solidFill>
                  <a:srgbClr val="FFFF00"/>
                </a:solidFill>
              </a:rPr>
              <a:t>3/21/2012</a:t>
            </a: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sz="2800" dirty="0">
                <a:solidFill>
                  <a:srgbClr val="FFFF00"/>
                </a:solidFill>
                <a:hlinkClick r:id="rId2"/>
              </a:rPr>
              <a:t>https://</a:t>
            </a:r>
            <a:r>
              <a:rPr lang="en-US" sz="2800" dirty="0" smtClean="0">
                <a:solidFill>
                  <a:srgbClr val="FFFF00"/>
                </a:solidFill>
                <a:hlinkClick r:id="rId2"/>
              </a:rPr>
              <a:t>indico.fnal.gov/conferenceDisplay.py?confId=5398</a:t>
            </a:r>
            <a:endParaRPr lang="en-US" sz="2800" dirty="0" smtClean="0">
              <a:solidFill>
                <a:srgbClr val="FFFF00"/>
              </a:solidFill>
            </a:endParaRPr>
          </a:p>
          <a:p>
            <a:pPr>
              <a:defRPr/>
            </a:pPr>
            <a:endParaRPr lang="en-US" sz="2800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Higgs Observation by CMS, Atlas, LHC    7/4/2012</a:t>
            </a:r>
          </a:p>
          <a:p>
            <a:pPr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This update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9155111" y="122237"/>
            <a:ext cx="83820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+mj-lt"/>
                <a:ea typeface="Lucida Sans Unicode" pitchFamily="34" charset="0"/>
                <a:cs typeface="+mj-cs"/>
              </a:defRPr>
            </a:lvl1pPr>
            <a:lvl2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4572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9144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13716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18288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001713" y="6294437"/>
            <a:ext cx="822959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+mj-lt"/>
                <a:ea typeface="Lucida Sans Unicode" pitchFamily="34" charset="0"/>
                <a:cs typeface="+mj-cs"/>
              </a:defRPr>
            </a:lvl1pPr>
            <a:lvl2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4572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9144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13716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18288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r>
              <a:rPr lang="en-US" sz="3600" dirty="0" smtClean="0">
                <a:solidFill>
                  <a:srgbClr val="FFFF00"/>
                </a:solidFill>
              </a:rPr>
              <a:t>G P  Yeh      </a:t>
            </a:r>
            <a:r>
              <a:rPr lang="en-US" sz="2800" dirty="0" smtClean="0">
                <a:solidFill>
                  <a:srgbClr val="FFFF00"/>
                </a:solidFill>
              </a:rPr>
              <a:t>8/1/2012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7" y="3379787"/>
            <a:ext cx="877760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7" y="1517456"/>
            <a:ext cx="8777605" cy="142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9155112" y="55782"/>
            <a:ext cx="827088" cy="44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+mj-lt"/>
                <a:ea typeface="Lucida Sans Unicode" pitchFamily="34" charset="0"/>
                <a:cs typeface="+mj-cs"/>
              </a:defRPr>
            </a:lvl1pPr>
            <a:lvl2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4572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9144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13716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18288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138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gpyeh\AppData\Local\Temp\H_s_0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126"/>
            <a:ext cx="10080624" cy="694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3135312" y="962918"/>
            <a:ext cx="0" cy="3733800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Straight Connector 3"/>
          <p:cNvCxnSpPr/>
          <p:nvPr/>
        </p:nvCxnSpPr>
        <p:spPr bwMode="auto">
          <a:xfrm>
            <a:off x="5345112" y="962918"/>
            <a:ext cx="0" cy="3733800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9383712" y="962918"/>
            <a:ext cx="0" cy="3733800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itle 1"/>
          <p:cNvSpPr txBox="1">
            <a:spLocks/>
          </p:cNvSpPr>
          <p:nvPr/>
        </p:nvSpPr>
        <p:spPr bwMode="auto">
          <a:xfrm>
            <a:off x="9155112" y="55782"/>
            <a:ext cx="827088" cy="44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+mj-lt"/>
                <a:ea typeface="Lucida Sans Unicode" pitchFamily="34" charset="0"/>
                <a:cs typeface="+mj-cs"/>
              </a:defRPr>
            </a:lvl1pPr>
            <a:lvl2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4572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9144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13716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18288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840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gpyeh\AppData\Local\Temp\H_s_003_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237"/>
            <a:ext cx="10080625" cy="694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488112" y="5913437"/>
            <a:ext cx="3505200" cy="6096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+mj-lt"/>
                <a:ea typeface="Lucida Sans Unicode" pitchFamily="34" charset="0"/>
                <a:cs typeface="+mj-cs"/>
              </a:defRPr>
            </a:lvl1pPr>
            <a:lvl2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4572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9144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13716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18288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r>
              <a:rPr lang="en-US" sz="3200" dirty="0" smtClean="0">
                <a:solidFill>
                  <a:srgbClr val="FF0000"/>
                </a:solidFill>
              </a:rPr>
              <a:t>L </a:t>
            </a:r>
            <a:r>
              <a:rPr lang="en-US" sz="3200" b="1" dirty="0" smtClean="0">
                <a:solidFill>
                  <a:srgbClr val="FF0000"/>
                </a:solidFill>
              </a:rPr>
              <a:t>~</a:t>
            </a:r>
            <a:r>
              <a:rPr lang="en-US" sz="3200" dirty="0" smtClean="0">
                <a:solidFill>
                  <a:srgbClr val="FF0000"/>
                </a:solidFill>
              </a:rPr>
              <a:t> 0.2 </a:t>
            </a:r>
            <a:r>
              <a:rPr lang="en-US" sz="3200" dirty="0" err="1" smtClean="0">
                <a:solidFill>
                  <a:srgbClr val="FF0000"/>
                </a:solidFill>
              </a:rPr>
              <a:t>fb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   needed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9155112" y="131982"/>
            <a:ext cx="827088" cy="44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+mj-lt"/>
                <a:ea typeface="Lucida Sans Unicode" pitchFamily="34" charset="0"/>
                <a:cs typeface="+mj-cs"/>
              </a:defRPr>
            </a:lvl1pPr>
            <a:lvl2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4572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9144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13716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18288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983412" y="5913438"/>
            <a:ext cx="190500" cy="30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+mj-lt"/>
                <a:ea typeface="Lucida Sans Unicode" pitchFamily="34" charset="0"/>
                <a:cs typeface="+mj-cs"/>
              </a:defRPr>
            </a:lvl1pPr>
            <a:lvl2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4572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9144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13716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18288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r>
              <a:rPr lang="en-US" sz="3600" b="1" dirty="0">
                <a:solidFill>
                  <a:srgbClr val="FF0000"/>
                </a:solidFill>
              </a:rPr>
              <a:t>&gt;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240712" y="5837237"/>
            <a:ext cx="342900" cy="5334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+mj-lt"/>
                <a:ea typeface="Lucida Sans Unicode" pitchFamily="34" charset="0"/>
                <a:cs typeface="+mj-cs"/>
              </a:defRPr>
            </a:lvl1pPr>
            <a:lvl2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4572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9144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13716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18288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r>
              <a:rPr lang="en-US" sz="2400" dirty="0" smtClean="0">
                <a:solidFill>
                  <a:srgbClr val="FF0000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841337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Lucida Sans Unicode" charset="0"/>
            </a:endParaRPr>
          </a:p>
        </p:txBody>
      </p:sp>
      <p:pic>
        <p:nvPicPr>
          <p:cNvPr id="17411" name="Picture 3" descr="Screen shot 2012-01-27 at 1.50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30163"/>
            <a:ext cx="10080625" cy="717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5875111" y="7132637"/>
            <a:ext cx="4190999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+mj-lt"/>
                <a:ea typeface="Lucida Sans Unicode" pitchFamily="34" charset="0"/>
                <a:cs typeface="+mj-cs"/>
              </a:defRPr>
            </a:lvl1pPr>
            <a:lvl2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4572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9144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13716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18288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r>
              <a:rPr lang="en-US" sz="2400" smtClean="0">
                <a:ea typeface="Lucida Sans Unicode" charset="0"/>
              </a:rPr>
              <a:t>Eichten            9/2011</a:t>
            </a:r>
            <a:endParaRPr lang="en-US" sz="2400" dirty="0" smtClean="0">
              <a:ea typeface="Lucida Sans Unicode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9155112" y="0"/>
            <a:ext cx="827088" cy="44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+mj-lt"/>
                <a:ea typeface="Lucida Sans Unicode" pitchFamily="34" charset="0"/>
                <a:cs typeface="+mj-cs"/>
              </a:defRPr>
            </a:lvl1pPr>
            <a:lvl2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4572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9144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13716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18288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22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pyeh\AppData\Local\Temp\Mu_pa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2" y="46037"/>
            <a:ext cx="8558165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73112" y="6294437"/>
            <a:ext cx="4929367" cy="9906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+mj-lt"/>
                <a:ea typeface="Lucida Sans Unicode" pitchFamily="34" charset="0"/>
                <a:cs typeface="+mj-cs"/>
              </a:defRPr>
            </a:lvl1pPr>
            <a:lvl2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4572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9144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13716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18288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r>
              <a:rPr lang="en-US" sz="3200" dirty="0" smtClean="0">
                <a:solidFill>
                  <a:srgbClr val="FF0000"/>
                </a:solidFill>
              </a:rPr>
              <a:t>Project X :    Multi  mA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Intensity Frontier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861195" y="5913437"/>
            <a:ext cx="4331517" cy="30480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9155112" y="55782"/>
            <a:ext cx="827088" cy="44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+mj-lt"/>
                <a:ea typeface="Lucida Sans Unicode" pitchFamily="34" charset="0"/>
                <a:cs typeface="+mj-cs"/>
              </a:defRPr>
            </a:lvl1pPr>
            <a:lvl2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4572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9144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13716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18288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460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pyeh\AppData\Local\Temp\E_mum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92" y="55782"/>
            <a:ext cx="9187920" cy="722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9155112" y="55782"/>
            <a:ext cx="827088" cy="44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+mj-lt"/>
                <a:ea typeface="Lucida Sans Unicode" pitchFamily="34" charset="0"/>
                <a:cs typeface="+mj-cs"/>
              </a:defRPr>
            </a:lvl1pPr>
            <a:lvl2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4572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9144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13716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18288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354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pyeh\AppData\Local\Temp\E_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143" y="55783"/>
            <a:ext cx="6323503" cy="750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9155112" y="55782"/>
            <a:ext cx="827088" cy="44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+mj-lt"/>
                <a:ea typeface="Lucida Sans Unicode" pitchFamily="34" charset="0"/>
                <a:cs typeface="+mj-cs"/>
              </a:defRPr>
            </a:lvl1pPr>
            <a:lvl2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4572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9144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13716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18288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031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pyeh\AppData\Local\Temp\E_h_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" y="174160"/>
            <a:ext cx="8686800" cy="695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9155112" y="55782"/>
            <a:ext cx="827088" cy="44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+mj-lt"/>
                <a:ea typeface="Lucida Sans Unicode" pitchFamily="34" charset="0"/>
                <a:cs typeface="+mj-cs"/>
              </a:defRPr>
            </a:lvl1pPr>
            <a:lvl2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4572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9144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13716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18288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440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pyeh\AppData\Local\Temp\H_Tab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11" y="55782"/>
            <a:ext cx="9103901" cy="745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9155112" y="55782"/>
            <a:ext cx="827088" cy="44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+mj-lt"/>
                <a:ea typeface="Lucida Sans Unicode" pitchFamily="34" charset="0"/>
                <a:cs typeface="+mj-cs"/>
              </a:defRPr>
            </a:lvl1pPr>
            <a:lvl2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4572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9144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13716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18288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420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2297112" y="122237"/>
            <a:ext cx="5137149" cy="838199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113" y="1189037"/>
            <a:ext cx="9209087" cy="5410200"/>
          </a:xfrm>
        </p:spPr>
        <p:txBody>
          <a:bodyPr/>
          <a:lstStyle/>
          <a:p>
            <a:pPr marL="106363" indent="0">
              <a:buNone/>
              <a:defRPr/>
            </a:pPr>
            <a:r>
              <a:rPr lang="en-US" dirty="0" smtClean="0">
                <a:solidFill>
                  <a:srgbClr val="FFFF00"/>
                </a:solidFill>
                <a:ea typeface="+mn-ea"/>
                <a:sym typeface="Wingdings" pitchFamily="2" charset="2"/>
              </a:rPr>
              <a:t>LHC has discovered  </a:t>
            </a:r>
            <a:r>
              <a:rPr lang="en-US" sz="4000" dirty="0" smtClean="0">
                <a:solidFill>
                  <a:srgbClr val="FFFF00"/>
                </a:solidFill>
                <a:ea typeface="+mn-ea"/>
                <a:sym typeface="Wingdings" pitchFamily="2" charset="2"/>
              </a:rPr>
              <a:t>Higgs </a:t>
            </a:r>
            <a:endParaRPr lang="en-US" sz="4000" dirty="0">
              <a:solidFill>
                <a:srgbClr val="FFFF00"/>
              </a:solidFill>
              <a:ea typeface="+mn-ea"/>
              <a:sym typeface="Wingdings" pitchFamily="2" charset="2"/>
            </a:endParaRP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ea typeface="+mn-ea"/>
                <a:sym typeface="Wingdings" pitchFamily="2" charset="2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Symbol" pitchFamily="18" charset="2"/>
                <a:ea typeface="+mn-ea"/>
                <a:sym typeface="Wingdings" pitchFamily="2" charset="2"/>
              </a:rPr>
              <a:t>m+ m-         </a:t>
            </a:r>
            <a:r>
              <a:rPr lang="en-US" dirty="0" smtClean="0">
                <a:solidFill>
                  <a:schemeClr val="bg1"/>
                </a:solidFill>
                <a:latin typeface="Symbol" pitchFamily="18" charset="2"/>
                <a:ea typeface="+mn-ea"/>
                <a:sym typeface="Wingdings" pitchFamily="2" charset="2"/>
              </a:rPr>
              <a:t>H     ZH     </a:t>
            </a:r>
            <a:r>
              <a:rPr lang="en-US" dirty="0" err="1" smtClean="0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nnH</a:t>
            </a:r>
            <a:r>
              <a:rPr lang="en-US" dirty="0" smtClean="0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       </a:t>
            </a:r>
            <a:r>
              <a:rPr lang="en-US" dirty="0" err="1" smtClean="0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mmH</a:t>
            </a:r>
            <a:r>
              <a:rPr lang="en-US" dirty="0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     </a:t>
            </a:r>
            <a:r>
              <a:rPr lang="en-US" dirty="0" err="1" smtClean="0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nnHH</a:t>
            </a:r>
            <a:r>
              <a:rPr lang="en-US" dirty="0" smtClean="0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   </a:t>
            </a:r>
            <a:br>
              <a:rPr lang="en-US" dirty="0" smtClean="0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</a:br>
            <a:r>
              <a:rPr lang="en-US" dirty="0" smtClean="0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                        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h    A    H    </a:t>
            </a:r>
            <a:r>
              <a:rPr lang="en-US" dirty="0" err="1" smtClean="0">
                <a:solidFill>
                  <a:schemeClr val="bg1"/>
                </a:solidFill>
                <a:sym typeface="Wingdings" pitchFamily="2" charset="2"/>
              </a:rPr>
              <a:t>H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   </a:t>
            </a:r>
            <a:r>
              <a:rPr lang="en-US" sz="36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sym typeface="Wingdings" pitchFamily="2" charset="2"/>
              </a:rPr>
              <a:t>H</a:t>
            </a:r>
            <a:r>
              <a:rPr lang="en-US" sz="3600" dirty="0" smtClean="0">
                <a:solidFill>
                  <a:schemeClr val="bg1"/>
                </a:solidFill>
                <a:sym typeface="Wingdings" pitchFamily="2" charset="2"/>
              </a:rPr>
              <a:t>   ? </a:t>
            </a:r>
            <a:br>
              <a:rPr lang="en-US" sz="3600" dirty="0" smtClean="0">
                <a:solidFill>
                  <a:schemeClr val="bg1"/>
                </a:solidFill>
                <a:sym typeface="Wingdings" pitchFamily="2" charset="2"/>
              </a:rPr>
            </a:br>
            <a:r>
              <a:rPr lang="en-US" sz="3600" dirty="0" smtClean="0">
                <a:solidFill>
                  <a:schemeClr val="bg1"/>
                </a:solidFill>
                <a:sym typeface="Wingdings" pitchFamily="2" charset="2"/>
              </a:rPr>
              <a:t>    </a:t>
            </a:r>
            <a:br>
              <a:rPr lang="en-US" sz="3600" dirty="0" smtClean="0">
                <a:solidFill>
                  <a:schemeClr val="bg1"/>
                </a:solidFill>
                <a:sym typeface="Wingdings" pitchFamily="2" charset="2"/>
              </a:rPr>
            </a:br>
            <a:endParaRPr lang="en-US" sz="3600" dirty="0" smtClean="0">
              <a:solidFill>
                <a:srgbClr val="FFFF00"/>
              </a:solidFill>
              <a:ea typeface="+mn-ea"/>
              <a:sym typeface="Wingdings" pitchFamily="2" charset="2"/>
            </a:endParaRP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Muon Collider Higgs Factory   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m+ m-         </a:t>
            </a:r>
            <a:r>
              <a:rPr lang="en-US" sz="2800" dirty="0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H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  measure H </a:t>
            </a:r>
            <a:r>
              <a:rPr lang="en-US" dirty="0">
                <a:solidFill>
                  <a:srgbClr val="FFFF00"/>
                </a:solidFill>
              </a:rPr>
              <a:t>mass &amp; width  </a:t>
            </a:r>
            <a:r>
              <a:rPr lang="en-US" dirty="0" smtClean="0">
                <a:solidFill>
                  <a:srgbClr val="FFFF00"/>
                </a:solidFill>
              </a:rPr>
              <a:t>              to   MeV </a:t>
            </a:r>
            <a:r>
              <a:rPr lang="en-US" dirty="0">
                <a:solidFill>
                  <a:srgbClr val="FFFF00"/>
                </a:solidFill>
              </a:rPr>
              <a:t>level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  measure H coupling to   b  W  </a:t>
            </a:r>
            <a:r>
              <a:rPr lang="en-US" dirty="0" smtClean="0">
                <a:solidFill>
                  <a:srgbClr val="FFFF00"/>
                </a:solidFill>
              </a:rPr>
              <a:t>       to   few </a:t>
            </a:r>
            <a:r>
              <a:rPr lang="en-US" dirty="0">
                <a:solidFill>
                  <a:srgbClr val="FFFF00"/>
                </a:solidFill>
              </a:rPr>
              <a:t>%</a:t>
            </a:r>
            <a:r>
              <a:rPr lang="en-US" dirty="0" smtClean="0">
                <a:solidFill>
                  <a:srgbClr val="FFFF00"/>
                </a:solidFill>
                <a:ea typeface="+mn-ea"/>
                <a:sym typeface="Wingdings" pitchFamily="2" charset="2"/>
              </a:rPr>
              <a:t/>
            </a:r>
            <a:br>
              <a:rPr lang="en-US" dirty="0" smtClean="0">
                <a:solidFill>
                  <a:srgbClr val="FFFF00"/>
                </a:solidFill>
                <a:ea typeface="+mn-ea"/>
                <a:sym typeface="Wingdings" pitchFamily="2" charset="2"/>
              </a:rPr>
            </a:br>
            <a:r>
              <a:rPr lang="en-US" dirty="0" smtClean="0">
                <a:solidFill>
                  <a:srgbClr val="FFFF00"/>
                </a:solidFill>
                <a:ea typeface="+mn-ea"/>
                <a:sym typeface="Wingdings" pitchFamily="2" charset="2"/>
              </a:rPr>
              <a:t>  </a:t>
            </a:r>
            <a:endParaRPr lang="en-US" dirty="0">
              <a:solidFill>
                <a:srgbClr val="FFFF00"/>
              </a:solidFill>
              <a:ea typeface="+mn-ea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2754312" y="2255837"/>
            <a:ext cx="457200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Title 1"/>
          <p:cNvSpPr txBox="1">
            <a:spLocks/>
          </p:cNvSpPr>
          <p:nvPr/>
        </p:nvSpPr>
        <p:spPr bwMode="auto">
          <a:xfrm>
            <a:off x="3821112" y="2408237"/>
            <a:ext cx="190500" cy="30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+mj-lt"/>
                <a:ea typeface="Lucida Sans Unicode" pitchFamily="34" charset="0"/>
                <a:cs typeface="+mj-cs"/>
              </a:defRPr>
            </a:lvl1pPr>
            <a:lvl2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4572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9144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13716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18288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468812" y="2408237"/>
            <a:ext cx="190500" cy="30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+mj-lt"/>
                <a:ea typeface="Lucida Sans Unicode" pitchFamily="34" charset="0"/>
                <a:cs typeface="+mj-cs"/>
              </a:defRPr>
            </a:lvl1pPr>
            <a:lvl2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4572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9144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13716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18288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192712" y="2408237"/>
            <a:ext cx="190500" cy="30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+mj-lt"/>
                <a:ea typeface="Lucida Sans Unicode" pitchFamily="34" charset="0"/>
                <a:cs typeface="+mj-cs"/>
              </a:defRPr>
            </a:lvl1pPr>
            <a:lvl2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4572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9144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13716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18288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9155112" y="55782"/>
            <a:ext cx="827088" cy="44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+mj-lt"/>
                <a:ea typeface="Lucida Sans Unicode" pitchFamily="34" charset="0"/>
                <a:cs typeface="+mj-cs"/>
              </a:defRPr>
            </a:lvl1pPr>
            <a:lvl2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4572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9144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13716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18288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954712" y="2408236"/>
            <a:ext cx="190500" cy="30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+mj-lt"/>
                <a:ea typeface="Lucida Sans Unicode" pitchFamily="34" charset="0"/>
                <a:cs typeface="+mj-cs"/>
              </a:defRPr>
            </a:lvl1pPr>
            <a:lvl2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4572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9144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13716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18288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</a:rPr>
              <a:t>+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640512" y="2332037"/>
            <a:ext cx="190500" cy="30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+mj-lt"/>
                <a:ea typeface="Lucida Sans Unicode" pitchFamily="34" charset="0"/>
                <a:cs typeface="+mj-cs"/>
              </a:defRPr>
            </a:lvl1pPr>
            <a:lvl2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4572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9144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13716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18288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-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2" y="3543173"/>
            <a:ext cx="4043363" cy="46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5345112" y="3465512"/>
            <a:ext cx="4502606" cy="6191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+mj-lt"/>
                <a:ea typeface="Lucida Sans Unicode" pitchFamily="34" charset="0"/>
                <a:cs typeface="+mj-cs"/>
              </a:defRPr>
            </a:lvl1pPr>
            <a:lvl2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4572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9144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13716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18288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</a:rPr>
              <a:t>L </a:t>
            </a:r>
            <a:r>
              <a:rPr lang="en-US" sz="3600" b="1" dirty="0" smtClean="0">
                <a:solidFill>
                  <a:schemeClr val="tx1"/>
                </a:solidFill>
              </a:rPr>
              <a:t>~</a:t>
            </a:r>
            <a:r>
              <a:rPr lang="en-US" sz="3600" dirty="0" smtClean="0">
                <a:solidFill>
                  <a:schemeClr val="tx1"/>
                </a:solidFill>
              </a:rPr>
              <a:t> 10       for </a:t>
            </a:r>
            <a:r>
              <a:rPr lang="en-US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3600" dirty="0" err="1" smtClean="0">
                <a:solidFill>
                  <a:schemeClr val="tx1"/>
                </a:solidFill>
              </a:rPr>
              <a:t>h</a:t>
            </a:r>
            <a:r>
              <a:rPr lang="en-US" sz="3600" dirty="0" smtClean="0">
                <a:solidFill>
                  <a:schemeClr val="tx1"/>
                </a:solidFill>
              </a:rPr>
              <a:t>=125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6640512" y="3403600"/>
            <a:ext cx="381000" cy="3762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+mj-lt"/>
                <a:ea typeface="Lucida Sans Unicode" pitchFamily="34" charset="0"/>
                <a:cs typeface="+mj-cs"/>
              </a:defRPr>
            </a:lvl1pPr>
            <a:lvl2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4572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9144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13716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18288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r>
              <a:rPr lang="en-US" sz="2400" b="1" dirty="0" smtClean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5916612" y="3475038"/>
            <a:ext cx="190500" cy="30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+mj-lt"/>
                <a:ea typeface="Lucida Sans Unicode" pitchFamily="34" charset="0"/>
                <a:cs typeface="+mj-cs"/>
              </a:defRPr>
            </a:lvl1pPr>
            <a:lvl2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4572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9144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13716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18288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r>
              <a:rPr lang="en-US" sz="3600" b="1" dirty="0">
                <a:solidFill>
                  <a:schemeClr val="tx1"/>
                </a:solidFill>
              </a:rPr>
              <a:t>&gt;</a:t>
            </a:r>
            <a:endParaRPr lang="en-US" sz="3600" b="1" dirty="0" smtClean="0">
              <a:solidFill>
                <a:schemeClr val="tx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3573462" y="3551237"/>
            <a:ext cx="3429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+mj-lt"/>
                <a:ea typeface="Lucida Sans Unicode" pitchFamily="34" charset="0"/>
                <a:cs typeface="+mj-cs"/>
              </a:defRPr>
            </a:lvl1pPr>
            <a:lvl2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4572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9144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13716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18288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r>
              <a:rPr lang="en-US" sz="3600" b="1" dirty="0">
                <a:solidFill>
                  <a:schemeClr val="tx1"/>
                </a:solidFill>
              </a:rPr>
              <a:t>~</a:t>
            </a:r>
            <a:endParaRPr lang="en-US" sz="3600" b="1" dirty="0" smtClean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2525712" y="4922837"/>
            <a:ext cx="457200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9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2" y="697661"/>
            <a:ext cx="4876800" cy="468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49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" y="752525"/>
            <a:ext cx="4946073" cy="462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9155111" y="122237"/>
            <a:ext cx="83820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+mj-lt"/>
                <a:ea typeface="Lucida Sans Unicode" pitchFamily="34" charset="0"/>
                <a:cs typeface="+mj-cs"/>
              </a:defRPr>
            </a:lvl1pPr>
            <a:lvl2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4572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9144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13716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18288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37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12" y="2789237"/>
            <a:ext cx="6203949" cy="1171574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Additional   Info    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155112" y="55782"/>
            <a:ext cx="827088" cy="44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+mj-lt"/>
                <a:ea typeface="Lucida Sans Unicode" pitchFamily="34" charset="0"/>
                <a:cs typeface="+mj-cs"/>
              </a:defRPr>
            </a:lvl1pPr>
            <a:lvl2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4572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9144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13716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18288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15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gpyeh\AppData\Local\Microsoft\Windows\Temporary Internet Files\Low\Content.IE5\H8TLECU1\H_CLIC_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56" y="1"/>
            <a:ext cx="9841556" cy="744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9231312" y="0"/>
            <a:ext cx="628161" cy="44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+mj-lt"/>
                <a:ea typeface="Lucida Sans Unicode" pitchFamily="34" charset="0"/>
                <a:cs typeface="+mj-cs"/>
              </a:defRPr>
            </a:lvl1pPr>
            <a:lvl2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4572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9144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13716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18288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3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" y="731837"/>
            <a:ext cx="2438400" cy="609600"/>
          </a:xfrm>
        </p:spPr>
        <p:txBody>
          <a:bodyPr/>
          <a:lstStyle/>
          <a:p>
            <a:r>
              <a:rPr lang="en-US" dirty="0" smtClean="0"/>
              <a:t>Pythia:  </a:t>
            </a:r>
            <a:endParaRPr lang="en-US" dirty="0"/>
          </a:p>
        </p:txBody>
      </p:sp>
      <p:pic>
        <p:nvPicPr>
          <p:cNvPr id="63491" name="Picture 3" descr="C:\Users\gpyeh\AppData\Local\Microsoft\Windows\Temporary Internet Files\Low\Content.IE5\28WM3GPU\H_width_Dawson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372" y="579437"/>
            <a:ext cx="755314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>
            <a:off x="4216853" y="4922837"/>
            <a:ext cx="4680631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6517365" y="1646237"/>
            <a:ext cx="0" cy="39624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15912" y="1485445"/>
            <a:ext cx="1600200" cy="54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0213" indent="-323850" algn="l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425"/>
              </a:spcAft>
              <a:buClr>
                <a:srgbClr val="FFFFFF"/>
              </a:buClr>
              <a:buChar char="•"/>
              <a:defRPr sz="3200">
                <a:solidFill>
                  <a:srgbClr val="FFFFFF"/>
                </a:solidFill>
                <a:latin typeface="+mn-lt"/>
                <a:ea typeface="Lucida Sans Unicode" pitchFamily="34" charset="0"/>
                <a:cs typeface="+mn-cs"/>
              </a:defRPr>
            </a:lvl1pPr>
            <a:lvl2pPr marL="862013" indent="-285750" algn="l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138"/>
              </a:spcAft>
              <a:buClr>
                <a:srgbClr val="FFFFFF"/>
              </a:buClr>
              <a:buFont typeface="Wingdings" pitchFamily="2" charset="2"/>
              <a:buChar char="§"/>
              <a:defRPr sz="2800">
                <a:solidFill>
                  <a:srgbClr val="FFFFFF"/>
                </a:solidFill>
                <a:latin typeface="+mn-lt"/>
                <a:ea typeface="Lucida Sans Unicode" pitchFamily="34" charset="0"/>
                <a:cs typeface="+mn-cs"/>
              </a:defRPr>
            </a:lvl2pPr>
            <a:lvl3pPr marL="1293813" indent="-215900" algn="l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850"/>
              </a:spcAft>
              <a:buClr>
                <a:srgbClr val="FFFFFF"/>
              </a:buClr>
              <a:buChar char="•"/>
              <a:defRPr sz="2400">
                <a:solidFill>
                  <a:srgbClr val="FFFFFF"/>
                </a:solidFill>
                <a:latin typeface="+mn-lt"/>
                <a:ea typeface="Lucida Sans Unicode" pitchFamily="34" charset="0"/>
                <a:cs typeface="+mn-cs"/>
              </a:defRPr>
            </a:lvl3pPr>
            <a:lvl4pPr marL="1725613" indent="-214313" algn="l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575"/>
              </a:spcAft>
              <a:buClr>
                <a:srgbClr val="FFFFFF"/>
              </a:buClr>
              <a:buChar char="•"/>
              <a:defRPr sz="2000">
                <a:solidFill>
                  <a:srgbClr val="FFFFFF"/>
                </a:solidFill>
                <a:latin typeface="+mn-lt"/>
                <a:ea typeface="Lucida Sans Unicode" pitchFamily="34" charset="0"/>
                <a:cs typeface="+mn-cs"/>
              </a:defRPr>
            </a:lvl4pPr>
            <a:lvl5pPr marL="2157413" indent="-215900" algn="l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FFFFFF"/>
              </a:buClr>
              <a:buChar char="•"/>
              <a:defRPr sz="2000">
                <a:solidFill>
                  <a:srgbClr val="FFFFFF"/>
                </a:solidFill>
                <a:latin typeface="+mn-lt"/>
                <a:ea typeface="Lucida Sans Unicode" pitchFamily="34" charset="0"/>
                <a:cs typeface="+mn-cs"/>
              </a:defRPr>
            </a:lvl5pPr>
            <a:lvl6pPr marL="2614613" indent="-215900" algn="l" defTabSz="449263" rtl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FFFFFF"/>
              </a:buClr>
              <a:buChar char="•"/>
              <a:defRPr sz="2000">
                <a:solidFill>
                  <a:srgbClr val="FFFFFF"/>
                </a:solidFill>
                <a:latin typeface="+mn-lt"/>
                <a:cs typeface="+mn-cs"/>
              </a:defRPr>
            </a:lvl6pPr>
            <a:lvl7pPr marL="3071813" indent="-215900" algn="l" defTabSz="449263" rtl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FFFFFF"/>
              </a:buClr>
              <a:buChar char="•"/>
              <a:defRPr sz="2000">
                <a:solidFill>
                  <a:srgbClr val="FFFFFF"/>
                </a:solidFill>
                <a:latin typeface="+mn-lt"/>
                <a:cs typeface="+mn-cs"/>
              </a:defRPr>
            </a:lvl7pPr>
            <a:lvl8pPr marL="3529013" indent="-215900" algn="l" defTabSz="449263" rtl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FFFFFF"/>
              </a:buClr>
              <a:buChar char="•"/>
              <a:defRPr sz="2000">
                <a:solidFill>
                  <a:srgbClr val="FFFFFF"/>
                </a:solidFill>
                <a:latin typeface="+mn-lt"/>
                <a:cs typeface="+mn-cs"/>
              </a:defRPr>
            </a:lvl8pPr>
            <a:lvl9pPr marL="3986213" indent="-215900" algn="l" defTabSz="449263" rtl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FFFFFF"/>
              </a:buClr>
              <a:buChar char="•"/>
              <a:defRPr sz="2000">
                <a:solidFill>
                  <a:srgbClr val="FFFFFF"/>
                </a:solidFill>
                <a:latin typeface="+mn-lt"/>
                <a:cs typeface="+mn-cs"/>
              </a:defRPr>
            </a:lvl9pPr>
          </a:lstStyle>
          <a:p>
            <a:pPr marL="106363" indent="0">
              <a:buNone/>
            </a:pPr>
            <a:r>
              <a:rPr lang="en-US" dirty="0" smtClean="0">
                <a:latin typeface="Symbol" pitchFamily="18" charset="2"/>
              </a:rPr>
              <a:t>G(125) =</a:t>
            </a:r>
          </a:p>
          <a:p>
            <a:pPr marL="106363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773112" y="2103437"/>
            <a:ext cx="1676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0213" indent="-323850" algn="l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425"/>
              </a:spcAft>
              <a:buClr>
                <a:srgbClr val="FFFFFF"/>
              </a:buClr>
              <a:buChar char="•"/>
              <a:defRPr sz="3200">
                <a:solidFill>
                  <a:srgbClr val="FFFFFF"/>
                </a:solidFill>
                <a:latin typeface="+mn-lt"/>
                <a:ea typeface="Lucida Sans Unicode" pitchFamily="34" charset="0"/>
                <a:cs typeface="+mn-cs"/>
              </a:defRPr>
            </a:lvl1pPr>
            <a:lvl2pPr marL="862013" indent="-285750" algn="l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138"/>
              </a:spcAft>
              <a:buClr>
                <a:srgbClr val="FFFFFF"/>
              </a:buClr>
              <a:buFont typeface="Wingdings" pitchFamily="2" charset="2"/>
              <a:buChar char="§"/>
              <a:defRPr sz="2800">
                <a:solidFill>
                  <a:srgbClr val="FFFFFF"/>
                </a:solidFill>
                <a:latin typeface="+mn-lt"/>
                <a:ea typeface="Lucida Sans Unicode" pitchFamily="34" charset="0"/>
                <a:cs typeface="+mn-cs"/>
              </a:defRPr>
            </a:lvl2pPr>
            <a:lvl3pPr marL="1293813" indent="-215900" algn="l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850"/>
              </a:spcAft>
              <a:buClr>
                <a:srgbClr val="FFFFFF"/>
              </a:buClr>
              <a:buChar char="•"/>
              <a:defRPr sz="2400">
                <a:solidFill>
                  <a:srgbClr val="FFFFFF"/>
                </a:solidFill>
                <a:latin typeface="+mn-lt"/>
                <a:ea typeface="Lucida Sans Unicode" pitchFamily="34" charset="0"/>
                <a:cs typeface="+mn-cs"/>
              </a:defRPr>
            </a:lvl3pPr>
            <a:lvl4pPr marL="1725613" indent="-214313" algn="l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575"/>
              </a:spcAft>
              <a:buClr>
                <a:srgbClr val="FFFFFF"/>
              </a:buClr>
              <a:buChar char="•"/>
              <a:defRPr sz="2000">
                <a:solidFill>
                  <a:srgbClr val="FFFFFF"/>
                </a:solidFill>
                <a:latin typeface="+mn-lt"/>
                <a:ea typeface="Lucida Sans Unicode" pitchFamily="34" charset="0"/>
                <a:cs typeface="+mn-cs"/>
              </a:defRPr>
            </a:lvl4pPr>
            <a:lvl5pPr marL="2157413" indent="-215900" algn="l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FFFFFF"/>
              </a:buClr>
              <a:buChar char="•"/>
              <a:defRPr sz="2000">
                <a:solidFill>
                  <a:srgbClr val="FFFFFF"/>
                </a:solidFill>
                <a:latin typeface="+mn-lt"/>
                <a:ea typeface="Lucida Sans Unicode" pitchFamily="34" charset="0"/>
                <a:cs typeface="+mn-cs"/>
              </a:defRPr>
            </a:lvl5pPr>
            <a:lvl6pPr marL="2614613" indent="-215900" algn="l" defTabSz="449263" rtl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FFFFFF"/>
              </a:buClr>
              <a:buChar char="•"/>
              <a:defRPr sz="2000">
                <a:solidFill>
                  <a:srgbClr val="FFFFFF"/>
                </a:solidFill>
                <a:latin typeface="+mn-lt"/>
                <a:cs typeface="+mn-cs"/>
              </a:defRPr>
            </a:lvl6pPr>
            <a:lvl7pPr marL="3071813" indent="-215900" algn="l" defTabSz="449263" rtl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FFFFFF"/>
              </a:buClr>
              <a:buChar char="•"/>
              <a:defRPr sz="2000">
                <a:solidFill>
                  <a:srgbClr val="FFFFFF"/>
                </a:solidFill>
                <a:latin typeface="+mn-lt"/>
                <a:cs typeface="+mn-cs"/>
              </a:defRPr>
            </a:lvl7pPr>
            <a:lvl8pPr marL="3529013" indent="-215900" algn="l" defTabSz="449263" rtl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FFFFFF"/>
              </a:buClr>
              <a:buChar char="•"/>
              <a:defRPr sz="2000">
                <a:solidFill>
                  <a:srgbClr val="FFFFFF"/>
                </a:solidFill>
                <a:latin typeface="+mn-lt"/>
                <a:cs typeface="+mn-cs"/>
              </a:defRPr>
            </a:lvl8pPr>
            <a:lvl9pPr marL="3986213" indent="-215900" algn="l" defTabSz="449263" rtl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FFFFFF"/>
              </a:buClr>
              <a:buChar char="•"/>
              <a:defRPr sz="2000">
                <a:solidFill>
                  <a:srgbClr val="FFFFFF"/>
                </a:solidFill>
                <a:latin typeface="+mn-lt"/>
                <a:cs typeface="+mn-cs"/>
              </a:defRPr>
            </a:lvl9pPr>
          </a:lstStyle>
          <a:p>
            <a:pPr marL="106363" indent="0">
              <a:buNone/>
            </a:pPr>
            <a:r>
              <a:rPr lang="en-US" dirty="0" smtClean="0"/>
              <a:t>3.6 MeV  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5878512" y="6133645"/>
            <a:ext cx="1600200" cy="54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0213" indent="-323850" algn="l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425"/>
              </a:spcAft>
              <a:buClr>
                <a:srgbClr val="FFFFFF"/>
              </a:buClr>
              <a:buChar char="•"/>
              <a:defRPr sz="3200">
                <a:solidFill>
                  <a:srgbClr val="FFFFFF"/>
                </a:solidFill>
                <a:latin typeface="+mn-lt"/>
                <a:ea typeface="Lucida Sans Unicode" pitchFamily="34" charset="0"/>
                <a:cs typeface="+mn-cs"/>
              </a:defRPr>
            </a:lvl1pPr>
            <a:lvl2pPr marL="862013" indent="-285750" algn="l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138"/>
              </a:spcAft>
              <a:buClr>
                <a:srgbClr val="FFFFFF"/>
              </a:buClr>
              <a:buFont typeface="Wingdings" pitchFamily="2" charset="2"/>
              <a:buChar char="§"/>
              <a:defRPr sz="2800">
                <a:solidFill>
                  <a:srgbClr val="FFFFFF"/>
                </a:solidFill>
                <a:latin typeface="+mn-lt"/>
                <a:ea typeface="Lucida Sans Unicode" pitchFamily="34" charset="0"/>
                <a:cs typeface="+mn-cs"/>
              </a:defRPr>
            </a:lvl2pPr>
            <a:lvl3pPr marL="1293813" indent="-215900" algn="l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850"/>
              </a:spcAft>
              <a:buClr>
                <a:srgbClr val="FFFFFF"/>
              </a:buClr>
              <a:buChar char="•"/>
              <a:defRPr sz="2400">
                <a:solidFill>
                  <a:srgbClr val="FFFFFF"/>
                </a:solidFill>
                <a:latin typeface="+mn-lt"/>
                <a:ea typeface="Lucida Sans Unicode" pitchFamily="34" charset="0"/>
                <a:cs typeface="+mn-cs"/>
              </a:defRPr>
            </a:lvl3pPr>
            <a:lvl4pPr marL="1725613" indent="-214313" algn="l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575"/>
              </a:spcAft>
              <a:buClr>
                <a:srgbClr val="FFFFFF"/>
              </a:buClr>
              <a:buChar char="•"/>
              <a:defRPr sz="2000">
                <a:solidFill>
                  <a:srgbClr val="FFFFFF"/>
                </a:solidFill>
                <a:latin typeface="+mn-lt"/>
                <a:ea typeface="Lucida Sans Unicode" pitchFamily="34" charset="0"/>
                <a:cs typeface="+mn-cs"/>
              </a:defRPr>
            </a:lvl4pPr>
            <a:lvl5pPr marL="2157413" indent="-215900" algn="l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FFFFFF"/>
              </a:buClr>
              <a:buChar char="•"/>
              <a:defRPr sz="2000">
                <a:solidFill>
                  <a:srgbClr val="FFFFFF"/>
                </a:solidFill>
                <a:latin typeface="+mn-lt"/>
                <a:ea typeface="Lucida Sans Unicode" pitchFamily="34" charset="0"/>
                <a:cs typeface="+mn-cs"/>
              </a:defRPr>
            </a:lvl5pPr>
            <a:lvl6pPr marL="2614613" indent="-215900" algn="l" defTabSz="449263" rtl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FFFFFF"/>
              </a:buClr>
              <a:buChar char="•"/>
              <a:defRPr sz="2000">
                <a:solidFill>
                  <a:srgbClr val="FFFFFF"/>
                </a:solidFill>
                <a:latin typeface="+mn-lt"/>
                <a:cs typeface="+mn-cs"/>
              </a:defRPr>
            </a:lvl6pPr>
            <a:lvl7pPr marL="3071813" indent="-215900" algn="l" defTabSz="449263" rtl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FFFFFF"/>
              </a:buClr>
              <a:buChar char="•"/>
              <a:defRPr sz="2000">
                <a:solidFill>
                  <a:srgbClr val="FFFFFF"/>
                </a:solidFill>
                <a:latin typeface="+mn-lt"/>
                <a:cs typeface="+mn-cs"/>
              </a:defRPr>
            </a:lvl7pPr>
            <a:lvl8pPr marL="3529013" indent="-215900" algn="l" defTabSz="449263" rtl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FFFFFF"/>
              </a:buClr>
              <a:buChar char="•"/>
              <a:defRPr sz="2000">
                <a:solidFill>
                  <a:srgbClr val="FFFFFF"/>
                </a:solidFill>
                <a:latin typeface="+mn-lt"/>
                <a:cs typeface="+mn-cs"/>
              </a:defRPr>
            </a:lvl8pPr>
            <a:lvl9pPr marL="3986213" indent="-215900" algn="l" defTabSz="449263" rtl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FFFFFF"/>
              </a:buClr>
              <a:buChar char="•"/>
              <a:defRPr sz="2000">
                <a:solidFill>
                  <a:srgbClr val="FFFFFF"/>
                </a:solidFill>
                <a:latin typeface="+mn-lt"/>
                <a:cs typeface="+mn-cs"/>
              </a:defRPr>
            </a:lvl9pPr>
          </a:lstStyle>
          <a:p>
            <a:pPr marL="106363" indent="0">
              <a:buNone/>
            </a:pP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G(125) =</a:t>
            </a:r>
          </a:p>
          <a:p>
            <a:pPr marL="106363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7449684" y="6142037"/>
            <a:ext cx="144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0213" indent="-323850" algn="l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425"/>
              </a:spcAft>
              <a:buClr>
                <a:srgbClr val="FFFFFF"/>
              </a:buClr>
              <a:buChar char="•"/>
              <a:defRPr sz="3200">
                <a:solidFill>
                  <a:srgbClr val="FFFFFF"/>
                </a:solidFill>
                <a:latin typeface="+mn-lt"/>
                <a:ea typeface="Lucida Sans Unicode" pitchFamily="34" charset="0"/>
                <a:cs typeface="+mn-cs"/>
              </a:defRPr>
            </a:lvl1pPr>
            <a:lvl2pPr marL="862013" indent="-285750" algn="l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138"/>
              </a:spcAft>
              <a:buClr>
                <a:srgbClr val="FFFFFF"/>
              </a:buClr>
              <a:buFont typeface="Wingdings" pitchFamily="2" charset="2"/>
              <a:buChar char="§"/>
              <a:defRPr sz="2800">
                <a:solidFill>
                  <a:srgbClr val="FFFFFF"/>
                </a:solidFill>
                <a:latin typeface="+mn-lt"/>
                <a:ea typeface="Lucida Sans Unicode" pitchFamily="34" charset="0"/>
                <a:cs typeface="+mn-cs"/>
              </a:defRPr>
            </a:lvl2pPr>
            <a:lvl3pPr marL="1293813" indent="-215900" algn="l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850"/>
              </a:spcAft>
              <a:buClr>
                <a:srgbClr val="FFFFFF"/>
              </a:buClr>
              <a:buChar char="•"/>
              <a:defRPr sz="2400">
                <a:solidFill>
                  <a:srgbClr val="FFFFFF"/>
                </a:solidFill>
                <a:latin typeface="+mn-lt"/>
                <a:ea typeface="Lucida Sans Unicode" pitchFamily="34" charset="0"/>
                <a:cs typeface="+mn-cs"/>
              </a:defRPr>
            </a:lvl3pPr>
            <a:lvl4pPr marL="1725613" indent="-214313" algn="l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575"/>
              </a:spcAft>
              <a:buClr>
                <a:srgbClr val="FFFFFF"/>
              </a:buClr>
              <a:buChar char="•"/>
              <a:defRPr sz="2000">
                <a:solidFill>
                  <a:srgbClr val="FFFFFF"/>
                </a:solidFill>
                <a:latin typeface="+mn-lt"/>
                <a:ea typeface="Lucida Sans Unicode" pitchFamily="34" charset="0"/>
                <a:cs typeface="+mn-cs"/>
              </a:defRPr>
            </a:lvl4pPr>
            <a:lvl5pPr marL="2157413" indent="-215900" algn="l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FFFFFF"/>
              </a:buClr>
              <a:buChar char="•"/>
              <a:defRPr sz="2000">
                <a:solidFill>
                  <a:srgbClr val="FFFFFF"/>
                </a:solidFill>
                <a:latin typeface="+mn-lt"/>
                <a:ea typeface="Lucida Sans Unicode" pitchFamily="34" charset="0"/>
                <a:cs typeface="+mn-cs"/>
              </a:defRPr>
            </a:lvl5pPr>
            <a:lvl6pPr marL="2614613" indent="-215900" algn="l" defTabSz="449263" rtl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FFFFFF"/>
              </a:buClr>
              <a:buChar char="•"/>
              <a:defRPr sz="2000">
                <a:solidFill>
                  <a:srgbClr val="FFFFFF"/>
                </a:solidFill>
                <a:latin typeface="+mn-lt"/>
                <a:cs typeface="+mn-cs"/>
              </a:defRPr>
            </a:lvl6pPr>
            <a:lvl7pPr marL="3071813" indent="-215900" algn="l" defTabSz="449263" rtl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FFFFFF"/>
              </a:buClr>
              <a:buChar char="•"/>
              <a:defRPr sz="2000">
                <a:solidFill>
                  <a:srgbClr val="FFFFFF"/>
                </a:solidFill>
                <a:latin typeface="+mn-lt"/>
                <a:cs typeface="+mn-cs"/>
              </a:defRPr>
            </a:lvl7pPr>
            <a:lvl8pPr marL="3529013" indent="-215900" algn="l" defTabSz="449263" rtl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FFFFFF"/>
              </a:buClr>
              <a:buChar char="•"/>
              <a:defRPr sz="2000">
                <a:solidFill>
                  <a:srgbClr val="FFFFFF"/>
                </a:solidFill>
                <a:latin typeface="+mn-lt"/>
                <a:cs typeface="+mn-cs"/>
              </a:defRPr>
            </a:lvl8pPr>
            <a:lvl9pPr marL="3986213" indent="-215900" algn="l" defTabSz="449263" rtl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FFFFFF"/>
              </a:buClr>
              <a:buChar char="•"/>
              <a:defRPr sz="2000">
                <a:solidFill>
                  <a:srgbClr val="FFFFFF"/>
                </a:solidFill>
                <a:latin typeface="+mn-lt"/>
                <a:cs typeface="+mn-cs"/>
              </a:defRPr>
            </a:lvl9pPr>
          </a:lstStyle>
          <a:p>
            <a:pPr marL="106363" indent="0">
              <a:buNone/>
            </a:pPr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 MeV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2982912" y="90941"/>
            <a:ext cx="5181601" cy="48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0213" indent="-323850" algn="l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425"/>
              </a:spcAft>
              <a:buClr>
                <a:srgbClr val="FFFFFF"/>
              </a:buClr>
              <a:buChar char="•"/>
              <a:defRPr sz="3200">
                <a:solidFill>
                  <a:srgbClr val="FFFFFF"/>
                </a:solidFill>
                <a:latin typeface="+mn-lt"/>
                <a:ea typeface="Lucida Sans Unicode" pitchFamily="34" charset="0"/>
                <a:cs typeface="+mn-cs"/>
              </a:defRPr>
            </a:lvl1pPr>
            <a:lvl2pPr marL="862013" indent="-285750" algn="l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138"/>
              </a:spcAft>
              <a:buClr>
                <a:srgbClr val="FFFFFF"/>
              </a:buClr>
              <a:buFont typeface="Wingdings" pitchFamily="2" charset="2"/>
              <a:buChar char="§"/>
              <a:defRPr sz="2800">
                <a:solidFill>
                  <a:srgbClr val="FFFFFF"/>
                </a:solidFill>
                <a:latin typeface="+mn-lt"/>
                <a:ea typeface="Lucida Sans Unicode" pitchFamily="34" charset="0"/>
                <a:cs typeface="+mn-cs"/>
              </a:defRPr>
            </a:lvl2pPr>
            <a:lvl3pPr marL="1293813" indent="-215900" algn="l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850"/>
              </a:spcAft>
              <a:buClr>
                <a:srgbClr val="FFFFFF"/>
              </a:buClr>
              <a:buChar char="•"/>
              <a:defRPr sz="2400">
                <a:solidFill>
                  <a:srgbClr val="FFFFFF"/>
                </a:solidFill>
                <a:latin typeface="+mn-lt"/>
                <a:ea typeface="Lucida Sans Unicode" pitchFamily="34" charset="0"/>
                <a:cs typeface="+mn-cs"/>
              </a:defRPr>
            </a:lvl3pPr>
            <a:lvl4pPr marL="1725613" indent="-214313" algn="l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575"/>
              </a:spcAft>
              <a:buClr>
                <a:srgbClr val="FFFFFF"/>
              </a:buClr>
              <a:buChar char="•"/>
              <a:defRPr sz="2000">
                <a:solidFill>
                  <a:srgbClr val="FFFFFF"/>
                </a:solidFill>
                <a:latin typeface="+mn-lt"/>
                <a:ea typeface="Lucida Sans Unicode" pitchFamily="34" charset="0"/>
                <a:cs typeface="+mn-cs"/>
              </a:defRPr>
            </a:lvl4pPr>
            <a:lvl5pPr marL="2157413" indent="-215900" algn="l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FFFFFF"/>
              </a:buClr>
              <a:buChar char="•"/>
              <a:defRPr sz="2000">
                <a:solidFill>
                  <a:srgbClr val="FFFFFF"/>
                </a:solidFill>
                <a:latin typeface="+mn-lt"/>
                <a:ea typeface="Lucida Sans Unicode" pitchFamily="34" charset="0"/>
                <a:cs typeface="+mn-cs"/>
              </a:defRPr>
            </a:lvl5pPr>
            <a:lvl6pPr marL="2614613" indent="-215900" algn="l" defTabSz="449263" rtl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FFFFFF"/>
              </a:buClr>
              <a:buChar char="•"/>
              <a:defRPr sz="2000">
                <a:solidFill>
                  <a:srgbClr val="FFFFFF"/>
                </a:solidFill>
                <a:latin typeface="+mn-lt"/>
                <a:cs typeface="+mn-cs"/>
              </a:defRPr>
            </a:lvl6pPr>
            <a:lvl7pPr marL="3071813" indent="-215900" algn="l" defTabSz="449263" rtl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FFFFFF"/>
              </a:buClr>
              <a:buChar char="•"/>
              <a:defRPr sz="2000">
                <a:solidFill>
                  <a:srgbClr val="FFFFFF"/>
                </a:solidFill>
                <a:latin typeface="+mn-lt"/>
                <a:cs typeface="+mn-cs"/>
              </a:defRPr>
            </a:lvl7pPr>
            <a:lvl8pPr marL="3529013" indent="-215900" algn="l" defTabSz="449263" rtl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FFFFFF"/>
              </a:buClr>
              <a:buChar char="•"/>
              <a:defRPr sz="2000">
                <a:solidFill>
                  <a:srgbClr val="FFFFFF"/>
                </a:solidFill>
                <a:latin typeface="+mn-lt"/>
                <a:cs typeface="+mn-cs"/>
              </a:defRPr>
            </a:lvl8pPr>
            <a:lvl9pPr marL="3986213" indent="-215900" algn="l" defTabSz="449263" rtl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FFFFFF"/>
              </a:buClr>
              <a:buChar char="•"/>
              <a:defRPr sz="2000">
                <a:solidFill>
                  <a:srgbClr val="FFFFFF"/>
                </a:solidFill>
                <a:latin typeface="+mn-lt"/>
                <a:cs typeface="+mn-cs"/>
              </a:defRPr>
            </a:lvl9pPr>
          </a:lstStyle>
          <a:p>
            <a:pPr marL="106363" indent="0">
              <a:buNone/>
            </a:pPr>
            <a:r>
              <a:rPr lang="en-US" sz="2800" dirty="0" smtClean="0"/>
              <a:t>S. Dawson, </a:t>
            </a:r>
            <a:r>
              <a:rPr lang="en-US" sz="2800" dirty="0" err="1" smtClean="0"/>
              <a:t>arXiv:hep-ph</a:t>
            </a:r>
            <a:r>
              <a:rPr lang="en-US" sz="2800" dirty="0" smtClean="0"/>
              <a:t>/9703387  </a:t>
            </a:r>
            <a:endParaRPr lang="en-US" sz="2800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9155112" y="55782"/>
            <a:ext cx="827088" cy="44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+mj-lt"/>
                <a:ea typeface="Lucida Sans Unicode" pitchFamily="34" charset="0"/>
                <a:cs typeface="+mj-cs"/>
              </a:defRPr>
            </a:lvl1pPr>
            <a:lvl2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4572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9144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13716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18288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22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267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gpyeh\AppData\Local\Temp\H_s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619" y="1"/>
            <a:ext cx="7651385" cy="755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4506912" y="739773"/>
            <a:ext cx="0" cy="4030663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itle 1"/>
          <p:cNvSpPr txBox="1">
            <a:spLocks/>
          </p:cNvSpPr>
          <p:nvPr/>
        </p:nvSpPr>
        <p:spPr bwMode="auto">
          <a:xfrm>
            <a:off x="9155112" y="55782"/>
            <a:ext cx="827088" cy="44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+mj-lt"/>
                <a:ea typeface="Lucida Sans Unicode" pitchFamily="34" charset="0"/>
                <a:cs typeface="+mj-cs"/>
              </a:defRPr>
            </a:lvl1pPr>
            <a:lvl2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4572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9144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13716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18288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613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Users\gpyeh\AppData\Local\Temp\H_s_01_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224" y="-1"/>
            <a:ext cx="7012177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9155112" y="55782"/>
            <a:ext cx="827088" cy="44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+mj-lt"/>
                <a:ea typeface="Lucida Sans Unicode" pitchFamily="34" charset="0"/>
                <a:cs typeface="+mj-cs"/>
              </a:defRPr>
            </a:lvl1pPr>
            <a:lvl2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4572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9144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13716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18288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20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:\Users\gpyeh\AppData\Local\Temp\H_s_01_wid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8" y="1"/>
            <a:ext cx="9235464" cy="755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2525712" y="3398837"/>
            <a:ext cx="5638800" cy="0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itle 1"/>
          <p:cNvSpPr txBox="1">
            <a:spLocks/>
          </p:cNvSpPr>
          <p:nvPr/>
        </p:nvSpPr>
        <p:spPr>
          <a:xfrm>
            <a:off x="6107112" y="4694237"/>
            <a:ext cx="3505200" cy="6096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+mj-lt"/>
                <a:ea typeface="Lucida Sans Unicode" pitchFamily="34" charset="0"/>
                <a:cs typeface="+mj-cs"/>
              </a:defRPr>
            </a:lvl1pPr>
            <a:lvl2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4572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9144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13716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18288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r>
              <a:rPr lang="en-US" sz="3200" dirty="0" smtClean="0">
                <a:solidFill>
                  <a:srgbClr val="FF0000"/>
                </a:solidFill>
              </a:rPr>
              <a:t>L = 2 fb-1 needed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9242424" y="-30163"/>
            <a:ext cx="827088" cy="44745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+mj-lt"/>
                <a:ea typeface="Lucida Sans Unicode" pitchFamily="34" charset="0"/>
                <a:cs typeface="+mj-cs"/>
              </a:defRPr>
            </a:lvl1pPr>
            <a:lvl2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4572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9144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13716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18288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754812" y="4694238"/>
            <a:ext cx="190500" cy="30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+mj-lt"/>
                <a:ea typeface="Lucida Sans Unicode" pitchFamily="34" charset="0"/>
                <a:cs typeface="+mj-cs"/>
              </a:defRPr>
            </a:lvl1pPr>
            <a:lvl2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4572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9144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13716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18288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r>
              <a:rPr lang="en-US" sz="3600" b="1" dirty="0">
                <a:solidFill>
                  <a:srgbClr val="FF0000"/>
                </a:solidFill>
              </a:rPr>
              <a:t>&gt;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707312" y="4618037"/>
            <a:ext cx="3429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+mj-lt"/>
                <a:ea typeface="Lucida Sans Unicode" pitchFamily="34" charset="0"/>
                <a:cs typeface="+mj-cs"/>
              </a:defRPr>
            </a:lvl1pPr>
            <a:lvl2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4572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9144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13716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18288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r>
              <a:rPr lang="en-US" sz="2400" dirty="0" smtClean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935912" y="4160837"/>
            <a:ext cx="2133600" cy="6096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+mj-lt"/>
                <a:ea typeface="Lucida Sans Unicode" pitchFamily="34" charset="0"/>
                <a:cs typeface="+mj-cs"/>
              </a:defRPr>
            </a:lvl1pPr>
            <a:lvl2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4572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9144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13716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18288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</a:rPr>
              <a:t>R</a:t>
            </a:r>
            <a:r>
              <a:rPr lang="en-US" sz="3200" dirty="0" smtClean="0">
                <a:solidFill>
                  <a:srgbClr val="FF0000"/>
                </a:solidFill>
              </a:rPr>
              <a:t> = 0.01%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2203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gpyeh\AppData\Local\Temp\H_s_mh0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51" y="0"/>
            <a:ext cx="8992161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9242424" y="-30163"/>
            <a:ext cx="827088" cy="44745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+mj-lt"/>
                <a:ea typeface="Lucida Sans Unicode" pitchFamily="34" charset="0"/>
                <a:cs typeface="+mj-cs"/>
              </a:defRPr>
            </a:lvl1pPr>
            <a:lvl2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4572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9144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13716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18288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938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12" y="6980237"/>
            <a:ext cx="9764713" cy="533400"/>
          </a:xfrm>
        </p:spPr>
        <p:txBody>
          <a:bodyPr/>
          <a:lstStyle/>
          <a:p>
            <a:r>
              <a:rPr lang="en-US" sz="2400" dirty="0" smtClean="0"/>
              <a:t>Christophe </a:t>
            </a:r>
            <a:r>
              <a:rPr lang="en-US" sz="2400" dirty="0" err="1" smtClean="0"/>
              <a:t>Grojean</a:t>
            </a:r>
            <a:r>
              <a:rPr lang="en-US" sz="2400" dirty="0" smtClean="0"/>
              <a:t>          Physics @ SLHC        </a:t>
            </a:r>
            <a:r>
              <a:rPr lang="en-US" sz="2400" dirty="0" err="1" smtClean="0"/>
              <a:t>Saclay</a:t>
            </a:r>
            <a:r>
              <a:rPr lang="en-US" sz="2400" dirty="0" smtClean="0"/>
              <a:t>         Feb. 7, 2011 </a:t>
            </a:r>
            <a:endParaRPr lang="en-US" sz="2400" dirty="0"/>
          </a:p>
        </p:txBody>
      </p:sp>
      <p:pic>
        <p:nvPicPr>
          <p:cNvPr id="64514" name="Picture 2" descr="C:\Users\gpyeh\AppData\Local\Microsoft\Windows\Temporary Internet Files\Low\Content.IE5\28WM3GPU\H_SLHC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" y="46037"/>
            <a:ext cx="9591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9155111" y="46037"/>
            <a:ext cx="83820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+mj-lt"/>
                <a:ea typeface="Lucida Sans Unicode" pitchFamily="34" charset="0"/>
                <a:cs typeface="+mj-cs"/>
              </a:defRPr>
            </a:lvl1pPr>
            <a:lvl2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4572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9144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13716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18288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248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fnal.gov/pub/today/images12/japanese_sit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10080625" cy="505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54309" y="5151437"/>
            <a:ext cx="5526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newsline.linearcollider.org/2012/02/02/a-visit-to-the-</a:t>
            </a:r>
            <a:endParaRPr lang="en-US" dirty="0" smtClean="0"/>
          </a:p>
          <a:p>
            <a:r>
              <a:rPr lang="en-US" dirty="0" smtClean="0"/>
              <a:t>                                               two-candidate-</a:t>
            </a:r>
            <a:r>
              <a:rPr lang="en-US" dirty="0" err="1" smtClean="0"/>
              <a:t>japanese</a:t>
            </a:r>
            <a:r>
              <a:rPr lang="en-US" dirty="0" smtClean="0"/>
              <a:t>-</a:t>
            </a:r>
            <a:r>
              <a:rPr lang="en-US" dirty="0" err="1" smtClean="0"/>
              <a:t>ilc</a:t>
            </a:r>
            <a:r>
              <a:rPr lang="en-US" dirty="0" smtClean="0"/>
              <a:t>-sites</a:t>
            </a:r>
            <a:r>
              <a:rPr lang="en-US" dirty="0"/>
              <a:t>/</a:t>
            </a: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4618037"/>
            <a:ext cx="3482898" cy="280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112" y="46037"/>
            <a:ext cx="762000" cy="381000"/>
          </a:xfrm>
          <a:solidFill>
            <a:schemeClr val="bg1"/>
          </a:solidFill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ILC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3225798" y="6294439"/>
            <a:ext cx="1328511" cy="139906"/>
          </a:xfrm>
          <a:prstGeom prst="straightConnector1">
            <a:avLst/>
          </a:prstGeom>
          <a:solidFill>
            <a:srgbClr val="00B8FF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itle 1"/>
          <p:cNvSpPr txBox="1">
            <a:spLocks/>
          </p:cNvSpPr>
          <p:nvPr/>
        </p:nvSpPr>
        <p:spPr>
          <a:xfrm>
            <a:off x="4659312" y="6109098"/>
            <a:ext cx="1981200" cy="650494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+mj-lt"/>
                <a:ea typeface="Lucida Sans Unicode" pitchFamily="34" charset="0"/>
                <a:cs typeface="+mj-cs"/>
              </a:defRPr>
            </a:lvl1pPr>
            <a:lvl2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4572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9144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13716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18288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r>
              <a:rPr lang="en-US" sz="3600" dirty="0" smtClean="0">
                <a:solidFill>
                  <a:srgbClr val="FF0000"/>
                </a:solidFill>
              </a:rPr>
              <a:t>Okinawa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9155111" y="46037"/>
            <a:ext cx="83820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+mj-lt"/>
                <a:ea typeface="Lucida Sans Unicode" pitchFamily="34" charset="0"/>
                <a:cs typeface="+mj-cs"/>
              </a:defRPr>
            </a:lvl1pPr>
            <a:lvl2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4572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9144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13716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18288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027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ggsb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" y="0"/>
            <a:ext cx="9220200" cy="701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" y="6988175"/>
            <a:ext cx="59721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7" y="6999514"/>
            <a:ext cx="23336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9459912" y="0"/>
            <a:ext cx="551318" cy="44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+mj-lt"/>
                <a:ea typeface="Lucida Sans Unicode" pitchFamily="34" charset="0"/>
                <a:cs typeface="+mj-cs"/>
              </a:defRPr>
            </a:lvl1pPr>
            <a:lvl2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4572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9144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13716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18288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584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512" y="1"/>
            <a:ext cx="6858000" cy="113162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SM Higgs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786769" y="7056437"/>
            <a:ext cx="4615743" cy="329464"/>
          </a:xfrm>
          <a:prstGeom prst="rect">
            <a:avLst/>
          </a:prstGeom>
        </p:spPr>
        <p:txBody>
          <a:bodyPr lIns="100794" tIns="50397" rIns="100794" bIns="50397"/>
          <a:lstStyle/>
          <a:p>
            <a:r>
              <a:rPr lang="en-US" dirty="0" smtClean="0">
                <a:solidFill>
                  <a:schemeClr val="accent6"/>
                </a:solidFill>
              </a:rPr>
              <a:t>Lucie </a:t>
            </a:r>
            <a:r>
              <a:rPr lang="en-US" dirty="0" err="1" smtClean="0">
                <a:solidFill>
                  <a:schemeClr val="accent6"/>
                </a:solidFill>
              </a:rPr>
              <a:t>Linssen</a:t>
            </a:r>
            <a:r>
              <a:rPr lang="en-US" dirty="0" smtClean="0">
                <a:solidFill>
                  <a:schemeClr val="accent6"/>
                </a:solidFill>
              </a:rPr>
              <a:t>, colloquium Fermilab, June 6</a:t>
            </a:r>
            <a:r>
              <a:rPr lang="en-US" baseline="30000" dirty="0" smtClean="0">
                <a:solidFill>
                  <a:schemeClr val="accent6"/>
                </a:solidFill>
              </a:rPr>
              <a:t>th</a:t>
            </a:r>
            <a:r>
              <a:rPr lang="en-US" dirty="0" smtClean="0">
                <a:solidFill>
                  <a:schemeClr val="accent6"/>
                </a:solidFill>
              </a:rPr>
              <a:t>, 2012 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24448" y="7230576"/>
            <a:ext cx="2352146" cy="255664"/>
          </a:xfrm>
          <a:prstGeom prst="rect">
            <a:avLst/>
          </a:prstGeom>
        </p:spPr>
        <p:txBody>
          <a:bodyPr lIns="100794" tIns="50397" rIns="100794" bIns="50397"/>
          <a:lstStyle/>
          <a:p>
            <a:fld id="{57C39CEA-1F7B-3444-B605-6C36DF480EDC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Screen Shot 2012-06-03 at 6.50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2" y="2179637"/>
            <a:ext cx="8435523" cy="41849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71777" y="960437"/>
            <a:ext cx="6064135" cy="901997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lIns="100794" tIns="50397" rIns="100794" bIns="50397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Current understanding of SM-like Higgs coupling precision at CLIC </a:t>
            </a:r>
          </a:p>
          <a:p>
            <a:r>
              <a:rPr lang="en-US" sz="1800" dirty="0">
                <a:solidFill>
                  <a:srgbClr val="FF0000"/>
                </a:solidFill>
              </a:rPr>
              <a:t>(including theoretical uncertainty)</a:t>
            </a: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(still some work to do, e.g. top coupling still derived from ILC)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9459912" y="0"/>
            <a:ext cx="551318" cy="44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+mj-lt"/>
                <a:ea typeface="Lucida Sans Unicode" pitchFamily="34" charset="0"/>
                <a:cs typeface="+mj-cs"/>
              </a:defRPr>
            </a:lvl1pPr>
            <a:lvl2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4572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9144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13716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18288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771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gpyeh\AppData\Local\Microsoft\Windows\Temporary Internet Files\Low\Content.IE5\NZUYYQE4\H_CLIC_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" y="1"/>
            <a:ext cx="10042123" cy="755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9155112" y="0"/>
            <a:ext cx="827088" cy="44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+mj-lt"/>
                <a:ea typeface="Lucida Sans Unicode" pitchFamily="34" charset="0"/>
                <a:cs typeface="+mj-cs"/>
              </a:defRPr>
            </a:lvl1pPr>
            <a:lvl2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4572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9144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13716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18288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328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gpyeh\AppData\Local\Temp\Mu_1999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141"/>
            <a:ext cx="10080625" cy="596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9155112" y="55782"/>
            <a:ext cx="827088" cy="44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+mj-lt"/>
                <a:ea typeface="Lucida Sans Unicode" pitchFamily="34" charset="0"/>
                <a:cs typeface="+mj-cs"/>
              </a:defRPr>
            </a:lvl1pPr>
            <a:lvl2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4572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9144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13716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18288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87312" y="4389437"/>
            <a:ext cx="9982200" cy="0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87312" y="6238874"/>
            <a:ext cx="9982200" cy="0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08193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gpyeh\AppData\Local\Temp\Mu_1999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085" y="0"/>
            <a:ext cx="7028454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9155112" y="0"/>
            <a:ext cx="827088" cy="44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+mj-lt"/>
                <a:ea typeface="Lucida Sans Unicode" pitchFamily="34" charset="0"/>
                <a:cs typeface="+mj-cs"/>
              </a:defRPr>
            </a:lvl1pPr>
            <a:lvl2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4572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9144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13716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1828800" algn="l" defTabSz="449263" rtl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StarSymbol" charset="2"/>
              <a:defRPr sz="4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89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Lucida Sans Unicode"/>
      </a:majorFont>
      <a:minorFont>
        <a:latin typeface="Times New Roman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7879</TotalTime>
  <Words>229</Words>
  <Application>Microsoft Macintosh PowerPoint</Application>
  <PresentationFormat>Custom</PresentationFormat>
  <Paragraphs>76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Brief update of Muon Collider Higgs Physics studies</vt:lpstr>
      <vt:lpstr>PowerPoint Presentation</vt:lpstr>
      <vt:lpstr>Christophe Grojean          Physics @ SLHC        Saclay         Feb. 7, 2011 </vt:lpstr>
      <vt:lpstr>ILC</vt:lpstr>
      <vt:lpstr>PowerPoint Presentation</vt:lpstr>
      <vt:lpstr>SM Higgs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Additional   Info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Gong P. Yeh x2358 06874N</dc:creator>
  <cp:lastModifiedBy>Ronald Lipton</cp:lastModifiedBy>
  <cp:revision>663</cp:revision>
  <cp:lastPrinted>2012-03-20T07:06:01Z</cp:lastPrinted>
  <dcterms:modified xsi:type="dcterms:W3CDTF">2012-08-01T13:06:08Z</dcterms:modified>
</cp:coreProperties>
</file>