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8362" r:id="rId1"/>
  </p:sldMasterIdLst>
  <p:notesMasterIdLst>
    <p:notesMasterId r:id="rId26"/>
  </p:notesMasterIdLst>
  <p:sldIdLst>
    <p:sldId id="1913" r:id="rId2"/>
    <p:sldId id="1546" r:id="rId3"/>
    <p:sldId id="1998" r:id="rId4"/>
    <p:sldId id="1843" r:id="rId5"/>
    <p:sldId id="1844" r:id="rId6"/>
    <p:sldId id="1963" r:id="rId7"/>
    <p:sldId id="1999" r:id="rId8"/>
    <p:sldId id="2001" r:id="rId9"/>
    <p:sldId id="1682" r:id="rId10"/>
    <p:sldId id="1304" r:id="rId11"/>
    <p:sldId id="1941" r:id="rId12"/>
    <p:sldId id="1745" r:id="rId13"/>
    <p:sldId id="1977" r:id="rId14"/>
    <p:sldId id="1638" r:id="rId15"/>
    <p:sldId id="1945" r:id="rId16"/>
    <p:sldId id="1981" r:id="rId17"/>
    <p:sldId id="1964" r:id="rId18"/>
    <p:sldId id="2033" r:id="rId19"/>
    <p:sldId id="1651" r:id="rId20"/>
    <p:sldId id="2046" r:id="rId21"/>
    <p:sldId id="2037" r:id="rId22"/>
    <p:sldId id="2011" r:id="rId23"/>
    <p:sldId id="2043" r:id="rId24"/>
    <p:sldId id="2004"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64EC"/>
    <a:srgbClr val="00FFFF"/>
    <a:srgbClr val="52D568"/>
    <a:srgbClr val="000810"/>
    <a:srgbClr val="49A4FF"/>
    <a:srgbClr val="A62411"/>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2789" autoAdjust="0"/>
  </p:normalViewPr>
  <p:slideViewPr>
    <p:cSldViewPr>
      <p:cViewPr varScale="1">
        <p:scale>
          <a:sx n="118" d="100"/>
          <a:sy n="118" d="100"/>
        </p:scale>
        <p:origin x="1016" y="208"/>
      </p:cViewPr>
      <p:guideLst>
        <p:guide orient="horz" pos="2160"/>
        <p:guide pos="2880"/>
      </p:guideLst>
    </p:cSldViewPr>
  </p:slideViewPr>
  <p:outlineViewPr>
    <p:cViewPr>
      <p:scale>
        <a:sx n="33" d="100"/>
        <a:sy n="33" d="100"/>
      </p:scale>
      <p:origin x="0" y="2951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22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53AFD06-E11E-1240-9534-1538ACEB1ED6}" type="slidenum">
              <a:rPr lang="en-US"/>
              <a:pPr>
                <a:defRPr/>
              </a:pPr>
              <a:t>‹#›</a:t>
            </a:fld>
            <a:endParaRPr lang="en-US"/>
          </a:p>
        </p:txBody>
      </p:sp>
    </p:spTree>
    <p:extLst>
      <p:ext uri="{BB962C8B-B14F-4D97-AF65-F5344CB8AC3E}">
        <p14:creationId xmlns:p14="http://schemas.microsoft.com/office/powerpoint/2010/main" val="41142524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AFD06-E11E-1240-9534-1538ACEB1ED6}" type="slidenum">
              <a:rPr lang="en-US" smtClean="0"/>
              <a:pPr>
                <a:defRPr/>
              </a:pPr>
              <a:t>1</a:t>
            </a:fld>
            <a:endParaRPr lang="en-US"/>
          </a:p>
        </p:txBody>
      </p:sp>
    </p:spTree>
    <p:extLst>
      <p:ext uri="{BB962C8B-B14F-4D97-AF65-F5344CB8AC3E}">
        <p14:creationId xmlns:p14="http://schemas.microsoft.com/office/powerpoint/2010/main" val="2276592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2FEC3-7AB0-E94F-8996-2FA197BD7726}" type="slidenum">
              <a:rPr lang="en-US" sz="1200">
                <a:solidFill>
                  <a:srgbClr val="000000"/>
                </a:solidFill>
              </a:rPr>
              <a:pPr/>
              <a:t>3</a:t>
            </a:fld>
            <a:endParaRPr lang="en-US" sz="1200">
              <a:solidFill>
                <a:srgbClr val="000000"/>
              </a:solidFill>
            </a:endParaRPr>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pitchFamily="-97" charset="-128"/>
                <a:cs typeface="ＭＳ Ｐゴシック" pitchFamily="-97" charset="-128"/>
              </a:rPr>
              <a:t>primordial black holes in the mass range 10−10 M⊙ to 10−8 M⊙ could still constitute the entirety of the dark matter.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pitchFamily="-97" charset="-128"/>
                <a:cs typeface="ＭＳ Ｐゴシック" pitchFamily="-97" charset="-128"/>
              </a:rPr>
              <a:t>LISA should be a formidable machine to detect the stochastic signal from the accumulated collection of such objects that have been gravitationally captured by </a:t>
            </a:r>
            <a:r>
              <a:rPr lang="en-US" sz="1200" kern="1200" dirty="0" err="1">
                <a:solidFill>
                  <a:schemeClr val="tx1"/>
                </a:solidFill>
                <a:effectLst/>
                <a:latin typeface="Arial" pitchFamily="-112" charset="0"/>
                <a:ea typeface="ＭＳ Ｐゴシック" pitchFamily="-97" charset="-128"/>
                <a:cs typeface="ＭＳ Ｐゴシック" pitchFamily="-97" charset="-128"/>
              </a:rPr>
              <a:t>SgrA</a:t>
            </a:r>
            <a:r>
              <a:rPr lang="en-US" sz="1200" kern="1200" dirty="0">
                <a:solidFill>
                  <a:schemeClr val="tx1"/>
                </a:solidFill>
                <a:effectLst/>
                <a:latin typeface="Arial" pitchFamily="-112" charset="0"/>
                <a:ea typeface="ＭＳ Ｐゴシック" pitchFamily="-97" charset="-128"/>
                <a:cs typeface="ＭＳ Ｐゴシック" pitchFamily="-97" charset="-128"/>
              </a:rPr>
              <a:t>∗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688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3AFD06-E11E-1240-9534-1538ACEB1ED6}" type="slidenum">
              <a:rPr lang="en-US" smtClean="0"/>
              <a:pPr>
                <a:defRPr/>
              </a:pPr>
              <a:t>4</a:t>
            </a:fld>
            <a:endParaRPr lang="en-US"/>
          </a:p>
        </p:txBody>
      </p:sp>
    </p:spTree>
    <p:extLst>
      <p:ext uri="{BB962C8B-B14F-4D97-AF65-F5344CB8AC3E}">
        <p14:creationId xmlns:p14="http://schemas.microsoft.com/office/powerpoint/2010/main" val="1405990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itchFamily="-112" charset="0"/>
                <a:ea typeface="ＭＳ Ｐゴシック" pitchFamily="-97" charset="-128"/>
                <a:cs typeface="ＭＳ Ｐゴシック" pitchFamily="-97" charset="-128"/>
              </a:rPr>
              <a:t>BAO are 6dFGS, </a:t>
            </a:r>
            <a:r>
              <a:rPr lang="en-US" sz="1200" b="0" i="0" kern="1200" dirty="0" err="1">
                <a:solidFill>
                  <a:schemeClr val="tx1"/>
                </a:solidFill>
                <a:effectLst/>
                <a:latin typeface="Arial" pitchFamily="-112" charset="0"/>
                <a:ea typeface="ＭＳ Ｐゴシック" pitchFamily="-97" charset="-128"/>
                <a:cs typeface="ＭＳ Ｐゴシック" pitchFamily="-97" charset="-128"/>
              </a:rPr>
              <a:t>WiggleZ</a:t>
            </a:r>
            <a:r>
              <a:rPr lang="en-US" sz="1200" b="0" i="0" kern="1200" dirty="0">
                <a:solidFill>
                  <a:schemeClr val="tx1"/>
                </a:solidFill>
                <a:effectLst/>
                <a:latin typeface="Arial" pitchFamily="-112" charset="0"/>
                <a:ea typeface="ＭＳ Ｐゴシック" pitchFamily="-97" charset="-128"/>
                <a:cs typeface="ＭＳ Ｐゴシック" pitchFamily="-97" charset="-128"/>
              </a:rPr>
              <a:t>, BOSS DR11 CMASS, BOSS DR11 LOWZ</a:t>
            </a:r>
            <a:endParaRPr lang="en-US" dirty="0"/>
          </a:p>
        </p:txBody>
      </p:sp>
      <p:sp>
        <p:nvSpPr>
          <p:cNvPr id="4" name="Slide Number Placeholder 3"/>
          <p:cNvSpPr>
            <a:spLocks noGrp="1"/>
          </p:cNvSpPr>
          <p:nvPr>
            <p:ph type="sldNum" sz="quarter" idx="10"/>
          </p:nvPr>
        </p:nvSpPr>
        <p:spPr/>
        <p:txBody>
          <a:bodyPr/>
          <a:lstStyle/>
          <a:p>
            <a:pPr>
              <a:defRPr/>
            </a:pPr>
            <a:fld id="{653AFD06-E11E-1240-9534-1538ACEB1ED6}" type="slidenum">
              <a:rPr lang="en-US" smtClean="0"/>
              <a:pPr>
                <a:defRPr/>
              </a:pPr>
              <a:t>5</a:t>
            </a:fld>
            <a:endParaRPr lang="en-US"/>
          </a:p>
        </p:txBody>
      </p:sp>
    </p:spTree>
    <p:extLst>
      <p:ext uri="{BB962C8B-B14F-4D97-AF65-F5344CB8AC3E}">
        <p14:creationId xmlns:p14="http://schemas.microsoft.com/office/powerpoint/2010/main" val="90172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53AFD06-E11E-1240-9534-1538ACEB1ED6}" type="slidenum">
              <a:rPr lang="en-US" smtClean="0"/>
              <a:pPr>
                <a:defRPr/>
              </a:pPr>
              <a:t>6</a:t>
            </a:fld>
            <a:endParaRPr lang="en-US"/>
          </a:p>
        </p:txBody>
      </p:sp>
    </p:spTree>
    <p:extLst>
      <p:ext uri="{BB962C8B-B14F-4D97-AF65-F5344CB8AC3E}">
        <p14:creationId xmlns:p14="http://schemas.microsoft.com/office/powerpoint/2010/main" val="58584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E4957B-0C45-3141-AC41-D8346E456DCE}" type="slidenum">
              <a:rPr lang="en-US" sz="1200"/>
              <a:pPr/>
              <a:t>10</a:t>
            </a:fld>
            <a:endParaRPr lang="en-US" sz="1200"/>
          </a:p>
        </p:txBody>
      </p:sp>
      <p:sp>
        <p:nvSpPr>
          <p:cNvPr id="70658" name="Rectangle 2"/>
          <p:cNvSpPr>
            <a:spLocks noGrp="1" noRot="1" noChangeAspec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59414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7B044A-D70F-9D4F-A3F9-EBD5A08F7BFE}" type="slidenum">
              <a:rPr lang="en-US" smtClean="0"/>
              <a:t>20</a:t>
            </a:fld>
            <a:endParaRPr lang="en-US"/>
          </a:p>
        </p:txBody>
      </p:sp>
    </p:spTree>
    <p:extLst>
      <p:ext uri="{BB962C8B-B14F-4D97-AF65-F5344CB8AC3E}">
        <p14:creationId xmlns:p14="http://schemas.microsoft.com/office/powerpoint/2010/main" val="2812570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A4B249C2-9F39-8618-691C-E4AF50022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9FF5F3-EABA-F347-BD25-60C6E216B57E}" type="slidenum">
              <a:rPr lang="en-US" altLang="en-US" sz="1200" smtClean="0"/>
              <a:pPr/>
              <a:t>21</a:t>
            </a:fld>
            <a:endParaRPr lang="en-US" altLang="en-US" sz="1200"/>
          </a:p>
        </p:txBody>
      </p:sp>
      <p:sp>
        <p:nvSpPr>
          <p:cNvPr id="24578" name="Rectangle 1026">
            <a:extLst>
              <a:ext uri="{FF2B5EF4-FFF2-40B4-BE49-F238E27FC236}">
                <a16:creationId xmlns:a16="http://schemas.microsoft.com/office/drawing/2014/main" id="{06289658-FB58-55E8-F57F-5BEA72769809}"/>
              </a:ext>
            </a:extLst>
          </p:cNvPr>
          <p:cNvSpPr>
            <a:spLocks noGrp="1" noRot="1" noChangeAspect="1" noChangeArrowheads="1" noTextEdit="1"/>
          </p:cNvSpPr>
          <p:nvPr>
            <p:ph type="sldImg"/>
          </p:nvPr>
        </p:nvSpPr>
        <p:spPr>
          <a:ln/>
        </p:spPr>
      </p:sp>
      <p:sp>
        <p:nvSpPr>
          <p:cNvPr id="24579" name="Rectangle 1027">
            <a:extLst>
              <a:ext uri="{FF2B5EF4-FFF2-40B4-BE49-F238E27FC236}">
                <a16:creationId xmlns:a16="http://schemas.microsoft.com/office/drawing/2014/main" id="{62D6B552-6CF3-83C5-5047-C9AB7FD3CD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8793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8229600" y="0"/>
            <a:ext cx="914400" cy="6858000"/>
          </a:xfrm>
          <a:prstGeom prst="rect">
            <a:avLst/>
          </a:prstGeom>
          <a:gradFill rotWithShape="0">
            <a:gsLst>
              <a:gs pos="0">
                <a:srgbClr val="003399"/>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nchor="ctr"/>
          <a:lstStyle/>
          <a:p>
            <a:endParaRPr lang="en-US">
              <a:solidFill>
                <a:srgbClr val="FFFFFF"/>
              </a:solidFill>
            </a:endParaRPr>
          </a:p>
        </p:txBody>
      </p:sp>
      <p:sp>
        <p:nvSpPr>
          <p:cNvPr id="5" name="Line 3"/>
          <p:cNvSpPr>
            <a:spLocks noChangeShapeType="1"/>
          </p:cNvSpPr>
          <p:nvPr/>
        </p:nvSpPr>
        <p:spPr bwMode="auto">
          <a:xfrm>
            <a:off x="0" y="2513013"/>
            <a:ext cx="9147175" cy="0"/>
          </a:xfrm>
          <a:prstGeom prst="line">
            <a:avLst/>
          </a:prstGeom>
          <a:noFill/>
          <a:ln w="12700" cap="sq">
            <a:solidFill>
              <a:schemeClr val="bg2"/>
            </a:solidFill>
            <a:round/>
            <a:headEnd type="none" w="sm" len="sm"/>
            <a:tailEnd type="none" w="sm" len="sm"/>
          </a:ln>
          <a:extLst>
            <a:ext uri="{909E8E84-426E-40dd-AFC4-6F175D3DCCD1}">
              <a14:hiddenFill xmlns="" xmlns:a14="http://schemas.microsoft.com/office/drawing/2010/main">
                <a:noFill/>
              </a14:hiddenFill>
            </a:ext>
          </a:extLst>
        </p:spPr>
        <p:txBody>
          <a:bodyPr lIns="91421" tIns="45711" rIns="91421" bIns="45711"/>
          <a:lstStyle/>
          <a:p>
            <a:endParaRPr lang="en-US">
              <a:solidFill>
                <a:srgbClr val="FFFFFF"/>
              </a:solidFill>
            </a:endParaRPr>
          </a:p>
        </p:txBody>
      </p:sp>
      <p:sp>
        <p:nvSpPr>
          <p:cNvPr id="6" name="Arc 4"/>
          <p:cNvSpPr>
            <a:spLocks/>
          </p:cNvSpPr>
          <p:nvPr/>
        </p:nvSpPr>
        <p:spPr bwMode="auto">
          <a:xfrm>
            <a:off x="0" y="2284413"/>
            <a:ext cx="4570413" cy="45704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50000">
                <a:srgbClr val="003399"/>
              </a:gs>
              <a:gs pos="100000">
                <a:schemeClr val="bg1"/>
              </a:gs>
            </a:gsLst>
            <a:lin ang="18900000" scaled="1"/>
          </a:gradFill>
          <a:ln w="9525">
            <a:noFill/>
            <a:round/>
            <a:headEnd type="none" w="sm" len="sm"/>
            <a:tailEnd type="none" w="sm" len="sm"/>
          </a:ln>
          <a:effectLst/>
        </p:spPr>
        <p:txBody>
          <a:bodyPr lIns="91421" tIns="45711" rIns="91421" bIns="45711"/>
          <a:lstStyle/>
          <a:p>
            <a:pPr eaLnBrk="1" hangingPunct="1">
              <a:defRPr/>
            </a:pPr>
            <a:endParaRPr kumimoji="1" lang="en-US" sz="2400">
              <a:solidFill>
                <a:srgbClr val="FFFFFF"/>
              </a:solidFill>
              <a:latin typeface="Times New Roman" charset="0"/>
            </a:endParaRPr>
          </a:p>
        </p:txBody>
      </p:sp>
      <p:sp>
        <p:nvSpPr>
          <p:cNvPr id="7" name="Rectangle 5"/>
          <p:cNvSpPr>
            <a:spLocks noChangeArrowheads="1"/>
          </p:cNvSpPr>
          <p:nvPr userDrawn="1"/>
        </p:nvSpPr>
        <p:spPr bwMode="auto">
          <a:xfrm>
            <a:off x="0" y="0"/>
            <a:ext cx="9144000" cy="457200"/>
          </a:xfrm>
          <a:prstGeom prst="rect">
            <a:avLst/>
          </a:prstGeom>
          <a:gradFill rotWithShape="0">
            <a:gsLst>
              <a:gs pos="0">
                <a:schemeClr val="bg1"/>
              </a:gs>
              <a:gs pos="100000">
                <a:srgbClr val="003399"/>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nchor="ctr"/>
          <a:lstStyle/>
          <a:p>
            <a:endParaRPr lang="en-US">
              <a:solidFill>
                <a:srgbClr val="FFFFFF"/>
              </a:solidFill>
            </a:endParaRPr>
          </a:p>
        </p:txBody>
      </p:sp>
      <p:sp>
        <p:nvSpPr>
          <p:cNvPr id="8" name="Rectangle 6"/>
          <p:cNvSpPr>
            <a:spLocks noChangeArrowheads="1"/>
          </p:cNvSpPr>
          <p:nvPr userDrawn="1"/>
        </p:nvSpPr>
        <p:spPr bwMode="auto">
          <a:xfrm>
            <a:off x="8229600" y="0"/>
            <a:ext cx="914400" cy="457200"/>
          </a:xfrm>
          <a:prstGeom prst="rect">
            <a:avLst/>
          </a:prstGeom>
          <a:gradFill rotWithShape="0">
            <a:gsLst>
              <a:gs pos="0">
                <a:srgbClr val="003399"/>
              </a:gs>
              <a:gs pos="100000">
                <a:schemeClr val="bg1"/>
              </a:gs>
            </a:gsLst>
            <a:path path="rect">
              <a:fillToRect t="100000" r="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nchor="ctr"/>
          <a:lstStyle/>
          <a:p>
            <a:endParaRPr lang="en-US">
              <a:solidFill>
                <a:srgbClr val="FFFFFF"/>
              </a:solidFill>
            </a:endParaRPr>
          </a:p>
        </p:txBody>
      </p:sp>
      <p:sp>
        <p:nvSpPr>
          <p:cNvPr id="9" name="AutoShape 7"/>
          <p:cNvSpPr>
            <a:spLocks noChangeAspect="1" noChangeArrowheads="1"/>
          </p:cNvSpPr>
          <p:nvPr userDrawn="1"/>
        </p:nvSpPr>
        <p:spPr bwMode="auto">
          <a:xfrm>
            <a:off x="0" y="2284413"/>
            <a:ext cx="4570413" cy="4570412"/>
          </a:xfrm>
          <a:prstGeom prst="rtTriangle">
            <a:avLst/>
          </a:prstGeom>
          <a:gradFill rotWithShape="0">
            <a:gsLst>
              <a:gs pos="0">
                <a:schemeClr val="bg1"/>
              </a:gs>
              <a:gs pos="50000">
                <a:srgbClr val="003399"/>
              </a:gs>
              <a:gs pos="100000">
                <a:schemeClr val="bg1"/>
              </a:gs>
            </a:gsLst>
            <a:lin ang="18900000" scaled="1"/>
          </a:gradFill>
          <a:ln w="9525">
            <a:noFill/>
            <a:miter lim="800000"/>
            <a:headEnd/>
            <a:tailEnd/>
          </a:ln>
          <a:effectLst/>
        </p:spPr>
        <p:txBody>
          <a:bodyPr wrap="none" lIns="91421" tIns="45711" rIns="91421" bIns="45711" anchor="ctr"/>
          <a:lstStyle/>
          <a:p>
            <a:pPr>
              <a:defRPr/>
            </a:pPr>
            <a:endParaRPr lang="en-US">
              <a:solidFill>
                <a:srgbClr val="FFFFFF"/>
              </a:solidFill>
            </a:endParaRPr>
          </a:p>
        </p:txBody>
      </p:sp>
      <p:sp>
        <p:nvSpPr>
          <p:cNvPr id="827403" name="Rectangle 11"/>
          <p:cNvSpPr>
            <a:spLocks noGrp="1" noChangeArrowheads="1"/>
          </p:cNvSpPr>
          <p:nvPr>
            <p:ph type="subTitle" sz="quarter" idx="1"/>
          </p:nvPr>
        </p:nvSpPr>
        <p:spPr>
          <a:xfrm>
            <a:off x="3884613" y="3198813"/>
            <a:ext cx="4113212" cy="1828800"/>
          </a:xfrm>
        </p:spPr>
        <p:txBody>
          <a:bodyPr/>
          <a:lstStyle>
            <a:lvl1pPr marL="0" indent="0" algn="ctr">
              <a:buFont typeface="Wingdings" pitchFamily="-112" charset="2"/>
              <a:buNone/>
              <a:defRPr sz="2000"/>
            </a:lvl1pPr>
          </a:lstStyle>
          <a:p>
            <a:r>
              <a:rPr lang="en-US"/>
              <a:t>Click to edit Master subtitle style</a:t>
            </a:r>
          </a:p>
        </p:txBody>
      </p:sp>
      <p:sp>
        <p:nvSpPr>
          <p:cNvPr id="827404" name="Rectangle 12"/>
          <p:cNvSpPr>
            <a:spLocks noGrp="1" noChangeArrowheads="1"/>
          </p:cNvSpPr>
          <p:nvPr>
            <p:ph type="ctrTitle" sz="quarter"/>
          </p:nvPr>
        </p:nvSpPr>
        <p:spPr>
          <a:xfrm>
            <a:off x="1598613" y="685800"/>
            <a:ext cx="6399212" cy="1600200"/>
          </a:xfrm>
        </p:spPr>
        <p:txBody>
          <a:bodyPr anchor="b"/>
          <a:lstStyle>
            <a:lvl1pPr>
              <a:lnSpc>
                <a:spcPct val="80000"/>
              </a:lnSpc>
              <a:defRPr sz="6600">
                <a:effectLst>
                  <a:outerShdw blurRad="38100" dist="38100" dir="2700000" algn="tl">
                    <a:srgbClr val="000000"/>
                  </a:outerShdw>
                </a:effectLst>
              </a:defRPr>
            </a:lvl1pPr>
          </a:lstStyle>
          <a:p>
            <a:r>
              <a:rPr lang="en-US"/>
              <a:t>Click to edit Master title style</a:t>
            </a:r>
          </a:p>
        </p:txBody>
      </p:sp>
      <p:sp>
        <p:nvSpPr>
          <p:cNvPr id="10" name="Rectangle 8"/>
          <p:cNvSpPr>
            <a:spLocks noGrp="1" noChangeArrowheads="1"/>
          </p:cNvSpPr>
          <p:nvPr>
            <p:ph type="dt" sz="half" idx="10"/>
          </p:nvPr>
        </p:nvSpPr>
        <p:spPr/>
        <p:txBody>
          <a:bodyPr/>
          <a:lstStyle>
            <a:lvl1pPr>
              <a:defRPr/>
            </a:lvl1pPr>
          </a:lstStyle>
          <a:p>
            <a:pPr>
              <a:defRPr/>
            </a:pPr>
            <a:endParaRPr lang="en-US"/>
          </a:p>
        </p:txBody>
      </p:sp>
      <p:sp>
        <p:nvSpPr>
          <p:cNvPr id="11" name="Rectangle 9"/>
          <p:cNvSpPr>
            <a:spLocks noGrp="1" noChangeArrowheads="1"/>
          </p:cNvSpPr>
          <p:nvPr>
            <p:ph type="ftr" sz="quarter" idx="11"/>
          </p:nvPr>
        </p:nvSpPr>
        <p:spPr/>
        <p:txBody>
          <a:bodyPr/>
          <a:lstStyle>
            <a:lvl1pPr>
              <a:defRPr/>
            </a:lvl1pPr>
          </a:lstStyle>
          <a:p>
            <a:pPr>
              <a:defRPr/>
            </a:pPr>
            <a:r>
              <a:rPr lang="en-US"/>
              <a:t>ITP, 2002</a:t>
            </a:r>
          </a:p>
        </p:txBody>
      </p:sp>
      <p:sp>
        <p:nvSpPr>
          <p:cNvPr id="12" name="Rectangle 10"/>
          <p:cNvSpPr>
            <a:spLocks noGrp="1" noChangeArrowheads="1"/>
          </p:cNvSpPr>
          <p:nvPr>
            <p:ph type="sldNum" sz="quarter" idx="12"/>
          </p:nvPr>
        </p:nvSpPr>
        <p:spPr/>
        <p:txBody>
          <a:bodyPr/>
          <a:lstStyle>
            <a:lvl1pPr>
              <a:defRPr/>
            </a:lvl1pPr>
          </a:lstStyle>
          <a:p>
            <a:pPr>
              <a:defRPr/>
            </a:pPr>
            <a:fld id="{718B9CD8-74A5-A042-B191-4F6A846BF673}" type="slidenum">
              <a:rPr lang="en-US"/>
              <a:pPr>
                <a:defRPr/>
              </a:pPr>
              <a:t>‹#›</a:t>
            </a:fld>
            <a:endParaRPr lang="en-US"/>
          </a:p>
        </p:txBody>
      </p:sp>
    </p:spTree>
    <p:extLst>
      <p:ext uri="{BB962C8B-B14F-4D97-AF65-F5344CB8AC3E}">
        <p14:creationId xmlns:p14="http://schemas.microsoft.com/office/powerpoint/2010/main" val="1505396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ITP, 2002</a:t>
            </a:r>
          </a:p>
        </p:txBody>
      </p:sp>
      <p:sp>
        <p:nvSpPr>
          <p:cNvPr id="6" name="Rectangle 10"/>
          <p:cNvSpPr>
            <a:spLocks noGrp="1" noChangeArrowheads="1"/>
          </p:cNvSpPr>
          <p:nvPr>
            <p:ph type="sldNum" sz="quarter" idx="12"/>
          </p:nvPr>
        </p:nvSpPr>
        <p:spPr>
          <a:ln/>
        </p:spPr>
        <p:txBody>
          <a:bodyPr/>
          <a:lstStyle>
            <a:lvl1pPr>
              <a:defRPr/>
            </a:lvl1pPr>
          </a:lstStyle>
          <a:p>
            <a:pPr>
              <a:defRPr/>
            </a:pPr>
            <a:fld id="{7F909C43-06C8-F04A-A007-348A5B7AEE9A}" type="slidenum">
              <a:rPr lang="en-US"/>
              <a:pPr>
                <a:defRPr/>
              </a:pPr>
              <a:t>‹#›</a:t>
            </a:fld>
            <a:endParaRPr lang="en-US"/>
          </a:p>
        </p:txBody>
      </p:sp>
    </p:spTree>
    <p:extLst>
      <p:ext uri="{BB962C8B-B14F-4D97-AF65-F5344CB8AC3E}">
        <p14:creationId xmlns:p14="http://schemas.microsoft.com/office/powerpoint/2010/main" val="2497915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4779" y="455613"/>
            <a:ext cx="1998663" cy="57134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455613"/>
            <a:ext cx="5846762" cy="57134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ITP, 2002</a:t>
            </a:r>
          </a:p>
        </p:txBody>
      </p:sp>
      <p:sp>
        <p:nvSpPr>
          <p:cNvPr id="6" name="Rectangle 10"/>
          <p:cNvSpPr>
            <a:spLocks noGrp="1" noChangeArrowheads="1"/>
          </p:cNvSpPr>
          <p:nvPr>
            <p:ph type="sldNum" sz="quarter" idx="12"/>
          </p:nvPr>
        </p:nvSpPr>
        <p:spPr>
          <a:ln/>
        </p:spPr>
        <p:txBody>
          <a:bodyPr/>
          <a:lstStyle>
            <a:lvl1pPr>
              <a:defRPr/>
            </a:lvl1pPr>
          </a:lstStyle>
          <a:p>
            <a:pPr>
              <a:defRPr/>
            </a:pPr>
            <a:fld id="{FB7304B9-1E62-014F-BA2F-EA727260E9A0}" type="slidenum">
              <a:rPr lang="en-US"/>
              <a:pPr>
                <a:defRPr/>
              </a:pPr>
              <a:t>‹#›</a:t>
            </a:fld>
            <a:endParaRPr lang="en-US"/>
          </a:p>
        </p:txBody>
      </p:sp>
    </p:spTree>
    <p:extLst>
      <p:ext uri="{BB962C8B-B14F-4D97-AF65-F5344CB8AC3E}">
        <p14:creationId xmlns:p14="http://schemas.microsoft.com/office/powerpoint/2010/main" val="3108478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5614" y="455613"/>
            <a:ext cx="7769225" cy="1143000"/>
          </a:xfrm>
        </p:spPr>
        <p:txBody>
          <a:bodyPr/>
          <a:lstStyle/>
          <a:p>
            <a:r>
              <a:rPr lang="en-US"/>
              <a:t>Click to edit Master title style</a:t>
            </a:r>
          </a:p>
        </p:txBody>
      </p:sp>
      <p:sp>
        <p:nvSpPr>
          <p:cNvPr id="3" name="Table Placeholder 2"/>
          <p:cNvSpPr>
            <a:spLocks noGrp="1"/>
          </p:cNvSpPr>
          <p:nvPr>
            <p:ph type="tbl" idx="1"/>
          </p:nvPr>
        </p:nvSpPr>
        <p:spPr>
          <a:xfrm>
            <a:off x="684214" y="1598613"/>
            <a:ext cx="7769225" cy="4570412"/>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ITP, 2002</a:t>
            </a:r>
          </a:p>
        </p:txBody>
      </p:sp>
      <p:sp>
        <p:nvSpPr>
          <p:cNvPr id="6" name="Rectangle 10"/>
          <p:cNvSpPr>
            <a:spLocks noGrp="1" noChangeArrowheads="1"/>
          </p:cNvSpPr>
          <p:nvPr>
            <p:ph type="sldNum" sz="quarter" idx="12"/>
          </p:nvPr>
        </p:nvSpPr>
        <p:spPr>
          <a:ln/>
        </p:spPr>
        <p:txBody>
          <a:bodyPr/>
          <a:lstStyle>
            <a:lvl1pPr>
              <a:defRPr/>
            </a:lvl1pPr>
          </a:lstStyle>
          <a:p>
            <a:pPr>
              <a:defRPr/>
            </a:pPr>
            <a:fld id="{3E0E13D9-BE38-C64B-9D8D-AE2892978A2D}" type="slidenum">
              <a:rPr lang="en-US"/>
              <a:pPr>
                <a:defRPr/>
              </a:pPr>
              <a:t>‹#›</a:t>
            </a:fld>
            <a:endParaRPr lang="en-US"/>
          </a:p>
        </p:txBody>
      </p:sp>
    </p:spTree>
    <p:extLst>
      <p:ext uri="{BB962C8B-B14F-4D97-AF65-F5344CB8AC3E}">
        <p14:creationId xmlns:p14="http://schemas.microsoft.com/office/powerpoint/2010/main" val="254421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ITP, 2002</a:t>
            </a:r>
          </a:p>
        </p:txBody>
      </p:sp>
      <p:sp>
        <p:nvSpPr>
          <p:cNvPr id="7" name="Rectangle 6"/>
          <p:cNvSpPr>
            <a:spLocks noGrp="1" noChangeArrowheads="1"/>
          </p:cNvSpPr>
          <p:nvPr>
            <p:ph type="sldNum" sz="quarter" idx="12"/>
          </p:nvPr>
        </p:nvSpPr>
        <p:spPr/>
        <p:txBody>
          <a:bodyPr/>
          <a:lstStyle>
            <a:lvl1pPr>
              <a:defRPr/>
            </a:lvl1pPr>
          </a:lstStyle>
          <a:p>
            <a:pPr>
              <a:defRPr/>
            </a:pPr>
            <a:fld id="{6FFE764C-DDC2-9F45-893B-33B13C7217AA}" type="slidenum">
              <a:rPr lang="en-US"/>
              <a:pPr>
                <a:defRPr/>
              </a:pPr>
              <a:t>‹#›</a:t>
            </a:fld>
            <a:endParaRPr lang="en-US"/>
          </a:p>
        </p:txBody>
      </p:sp>
    </p:spTree>
    <p:extLst>
      <p:ext uri="{BB962C8B-B14F-4D97-AF65-F5344CB8AC3E}">
        <p14:creationId xmlns:p14="http://schemas.microsoft.com/office/powerpoint/2010/main" val="374771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ITP, 2002</a:t>
            </a:r>
          </a:p>
        </p:txBody>
      </p:sp>
      <p:sp>
        <p:nvSpPr>
          <p:cNvPr id="6" name="Rectangle 10"/>
          <p:cNvSpPr>
            <a:spLocks noGrp="1" noChangeArrowheads="1"/>
          </p:cNvSpPr>
          <p:nvPr>
            <p:ph type="sldNum" sz="quarter" idx="12"/>
          </p:nvPr>
        </p:nvSpPr>
        <p:spPr>
          <a:ln/>
        </p:spPr>
        <p:txBody>
          <a:bodyPr/>
          <a:lstStyle>
            <a:lvl1pPr>
              <a:defRPr/>
            </a:lvl1pPr>
          </a:lstStyle>
          <a:p>
            <a:pPr>
              <a:defRPr/>
            </a:pPr>
            <a:fld id="{53B2CDB2-BBC0-4040-952F-82A0BAA8EB4B}" type="slidenum">
              <a:rPr lang="en-US"/>
              <a:pPr>
                <a:defRPr/>
              </a:pPr>
              <a:t>‹#›</a:t>
            </a:fld>
            <a:endParaRPr lang="en-US"/>
          </a:p>
        </p:txBody>
      </p:sp>
    </p:spTree>
    <p:extLst>
      <p:ext uri="{BB962C8B-B14F-4D97-AF65-F5344CB8AC3E}">
        <p14:creationId xmlns:p14="http://schemas.microsoft.com/office/powerpoint/2010/main" val="3882724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ITP, 2002</a:t>
            </a:r>
          </a:p>
        </p:txBody>
      </p:sp>
      <p:sp>
        <p:nvSpPr>
          <p:cNvPr id="6" name="Rectangle 10"/>
          <p:cNvSpPr>
            <a:spLocks noGrp="1" noChangeArrowheads="1"/>
          </p:cNvSpPr>
          <p:nvPr>
            <p:ph type="sldNum" sz="quarter" idx="12"/>
          </p:nvPr>
        </p:nvSpPr>
        <p:spPr>
          <a:ln/>
        </p:spPr>
        <p:txBody>
          <a:bodyPr/>
          <a:lstStyle>
            <a:lvl1pPr>
              <a:defRPr/>
            </a:lvl1pPr>
          </a:lstStyle>
          <a:p>
            <a:pPr>
              <a:defRPr/>
            </a:pPr>
            <a:fld id="{B6D09060-B91E-514F-9CE1-D683BAE6BC00}" type="slidenum">
              <a:rPr lang="en-US"/>
              <a:pPr>
                <a:defRPr/>
              </a:pPr>
              <a:t>‹#›</a:t>
            </a:fld>
            <a:endParaRPr lang="en-US"/>
          </a:p>
        </p:txBody>
      </p:sp>
    </p:spTree>
    <p:extLst>
      <p:ext uri="{BB962C8B-B14F-4D97-AF65-F5344CB8AC3E}">
        <p14:creationId xmlns:p14="http://schemas.microsoft.com/office/powerpoint/2010/main" val="1935448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598613"/>
            <a:ext cx="38084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38084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ITP, 2002</a:t>
            </a:r>
          </a:p>
        </p:txBody>
      </p:sp>
      <p:sp>
        <p:nvSpPr>
          <p:cNvPr id="7" name="Rectangle 10"/>
          <p:cNvSpPr>
            <a:spLocks noGrp="1" noChangeArrowheads="1"/>
          </p:cNvSpPr>
          <p:nvPr>
            <p:ph type="sldNum" sz="quarter" idx="12"/>
          </p:nvPr>
        </p:nvSpPr>
        <p:spPr>
          <a:ln/>
        </p:spPr>
        <p:txBody>
          <a:bodyPr/>
          <a:lstStyle>
            <a:lvl1pPr>
              <a:defRPr/>
            </a:lvl1pPr>
          </a:lstStyle>
          <a:p>
            <a:pPr>
              <a:defRPr/>
            </a:pPr>
            <a:fld id="{77F8B6A9-C41C-734D-82DA-89A2449A65B5}" type="slidenum">
              <a:rPr lang="en-US"/>
              <a:pPr>
                <a:defRPr/>
              </a:pPr>
              <a:t>‹#›</a:t>
            </a:fld>
            <a:endParaRPr lang="en-US"/>
          </a:p>
        </p:txBody>
      </p:sp>
    </p:spTree>
    <p:extLst>
      <p:ext uri="{BB962C8B-B14F-4D97-AF65-F5344CB8AC3E}">
        <p14:creationId xmlns:p14="http://schemas.microsoft.com/office/powerpoint/2010/main" val="4093462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r>
              <a:rPr lang="en-US"/>
              <a:t>ITP, 2002</a:t>
            </a:r>
          </a:p>
        </p:txBody>
      </p:sp>
      <p:sp>
        <p:nvSpPr>
          <p:cNvPr id="9" name="Rectangle 10"/>
          <p:cNvSpPr>
            <a:spLocks noGrp="1" noChangeArrowheads="1"/>
          </p:cNvSpPr>
          <p:nvPr>
            <p:ph type="sldNum" sz="quarter" idx="12"/>
          </p:nvPr>
        </p:nvSpPr>
        <p:spPr>
          <a:ln/>
        </p:spPr>
        <p:txBody>
          <a:bodyPr/>
          <a:lstStyle>
            <a:lvl1pPr>
              <a:defRPr/>
            </a:lvl1pPr>
          </a:lstStyle>
          <a:p>
            <a:pPr>
              <a:defRPr/>
            </a:pPr>
            <a:fld id="{B7B70AD5-4244-7D40-AA2B-524C723F20CF}" type="slidenum">
              <a:rPr lang="en-US"/>
              <a:pPr>
                <a:defRPr/>
              </a:pPr>
              <a:t>‹#›</a:t>
            </a:fld>
            <a:endParaRPr lang="en-US"/>
          </a:p>
        </p:txBody>
      </p:sp>
    </p:spTree>
    <p:extLst>
      <p:ext uri="{BB962C8B-B14F-4D97-AF65-F5344CB8AC3E}">
        <p14:creationId xmlns:p14="http://schemas.microsoft.com/office/powerpoint/2010/main" val="683195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r>
              <a:rPr lang="en-US"/>
              <a:t>ITP, 2002</a:t>
            </a:r>
          </a:p>
        </p:txBody>
      </p:sp>
      <p:sp>
        <p:nvSpPr>
          <p:cNvPr id="5" name="Rectangle 10"/>
          <p:cNvSpPr>
            <a:spLocks noGrp="1" noChangeArrowheads="1"/>
          </p:cNvSpPr>
          <p:nvPr>
            <p:ph type="sldNum" sz="quarter" idx="12"/>
          </p:nvPr>
        </p:nvSpPr>
        <p:spPr>
          <a:ln/>
        </p:spPr>
        <p:txBody>
          <a:bodyPr/>
          <a:lstStyle>
            <a:lvl1pPr>
              <a:defRPr/>
            </a:lvl1pPr>
          </a:lstStyle>
          <a:p>
            <a:pPr>
              <a:defRPr/>
            </a:pPr>
            <a:fld id="{4231758B-B21F-B347-A9BE-760EB5919DC8}" type="slidenum">
              <a:rPr lang="en-US"/>
              <a:pPr>
                <a:defRPr/>
              </a:pPr>
              <a:t>‹#›</a:t>
            </a:fld>
            <a:endParaRPr lang="en-US"/>
          </a:p>
        </p:txBody>
      </p:sp>
    </p:spTree>
    <p:extLst>
      <p:ext uri="{BB962C8B-B14F-4D97-AF65-F5344CB8AC3E}">
        <p14:creationId xmlns:p14="http://schemas.microsoft.com/office/powerpoint/2010/main" val="235228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r>
              <a:rPr lang="en-US"/>
              <a:t>ITP, 2002</a:t>
            </a:r>
          </a:p>
        </p:txBody>
      </p:sp>
      <p:sp>
        <p:nvSpPr>
          <p:cNvPr id="4" name="Rectangle 10"/>
          <p:cNvSpPr>
            <a:spLocks noGrp="1" noChangeArrowheads="1"/>
          </p:cNvSpPr>
          <p:nvPr>
            <p:ph type="sldNum" sz="quarter" idx="12"/>
          </p:nvPr>
        </p:nvSpPr>
        <p:spPr>
          <a:ln/>
        </p:spPr>
        <p:txBody>
          <a:bodyPr/>
          <a:lstStyle>
            <a:lvl1pPr>
              <a:defRPr/>
            </a:lvl1pPr>
          </a:lstStyle>
          <a:p>
            <a:pPr>
              <a:defRPr/>
            </a:pPr>
            <a:fld id="{F42EB89C-8FCE-2148-BDC6-216AD5101033}" type="slidenum">
              <a:rPr lang="en-US"/>
              <a:pPr>
                <a:defRPr/>
              </a:pPr>
              <a:t>‹#›</a:t>
            </a:fld>
            <a:endParaRPr lang="en-US"/>
          </a:p>
        </p:txBody>
      </p:sp>
    </p:spTree>
    <p:extLst>
      <p:ext uri="{BB962C8B-B14F-4D97-AF65-F5344CB8AC3E}">
        <p14:creationId xmlns:p14="http://schemas.microsoft.com/office/powerpoint/2010/main" val="1076072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ITP, 2002</a:t>
            </a:r>
          </a:p>
        </p:txBody>
      </p:sp>
      <p:sp>
        <p:nvSpPr>
          <p:cNvPr id="7" name="Rectangle 10"/>
          <p:cNvSpPr>
            <a:spLocks noGrp="1" noChangeArrowheads="1"/>
          </p:cNvSpPr>
          <p:nvPr>
            <p:ph type="sldNum" sz="quarter" idx="12"/>
          </p:nvPr>
        </p:nvSpPr>
        <p:spPr>
          <a:ln/>
        </p:spPr>
        <p:txBody>
          <a:bodyPr/>
          <a:lstStyle>
            <a:lvl1pPr>
              <a:defRPr/>
            </a:lvl1pPr>
          </a:lstStyle>
          <a:p>
            <a:pPr>
              <a:defRPr/>
            </a:pPr>
            <a:fld id="{E65BAA33-5ECD-AA4A-B05B-81FA7F77FBF8}" type="slidenum">
              <a:rPr lang="en-US"/>
              <a:pPr>
                <a:defRPr/>
              </a:pPr>
              <a:t>‹#›</a:t>
            </a:fld>
            <a:endParaRPr lang="en-US"/>
          </a:p>
        </p:txBody>
      </p:sp>
    </p:spTree>
    <p:extLst>
      <p:ext uri="{BB962C8B-B14F-4D97-AF65-F5344CB8AC3E}">
        <p14:creationId xmlns:p14="http://schemas.microsoft.com/office/powerpoint/2010/main" val="3995535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r>
              <a:rPr lang="en-US"/>
              <a:t>ITP, 2002</a:t>
            </a:r>
          </a:p>
        </p:txBody>
      </p:sp>
      <p:sp>
        <p:nvSpPr>
          <p:cNvPr id="7" name="Rectangle 10"/>
          <p:cNvSpPr>
            <a:spLocks noGrp="1" noChangeArrowheads="1"/>
          </p:cNvSpPr>
          <p:nvPr>
            <p:ph type="sldNum" sz="quarter" idx="12"/>
          </p:nvPr>
        </p:nvSpPr>
        <p:spPr>
          <a:ln/>
        </p:spPr>
        <p:txBody>
          <a:bodyPr/>
          <a:lstStyle>
            <a:lvl1pPr>
              <a:defRPr/>
            </a:lvl1pPr>
          </a:lstStyle>
          <a:p>
            <a:pPr>
              <a:defRPr/>
            </a:pPr>
            <a:fld id="{5AE69B5B-807F-9648-8D20-BA291D7205A2}" type="slidenum">
              <a:rPr lang="en-US"/>
              <a:pPr>
                <a:defRPr/>
              </a:pPr>
              <a:t>‹#›</a:t>
            </a:fld>
            <a:endParaRPr lang="en-US"/>
          </a:p>
        </p:txBody>
      </p:sp>
    </p:spTree>
    <p:extLst>
      <p:ext uri="{BB962C8B-B14F-4D97-AF65-F5344CB8AC3E}">
        <p14:creationId xmlns:p14="http://schemas.microsoft.com/office/powerpoint/2010/main" val="2124384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30722" name="Rectangle 2"/>
          <p:cNvSpPr>
            <a:spLocks noChangeArrowheads="1"/>
          </p:cNvSpPr>
          <p:nvPr userDrawn="1"/>
        </p:nvSpPr>
        <p:spPr bwMode="auto">
          <a:xfrm>
            <a:off x="8229600" y="0"/>
            <a:ext cx="914400" cy="6858000"/>
          </a:xfrm>
          <a:prstGeom prst="rect">
            <a:avLst/>
          </a:prstGeom>
          <a:gradFill rotWithShape="0">
            <a:gsLst>
              <a:gs pos="0">
                <a:srgbClr val="003399"/>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nchor="ctr"/>
          <a:lstStyle/>
          <a:p>
            <a:endParaRPr lang="en-US">
              <a:solidFill>
                <a:srgbClr val="FFFFFF"/>
              </a:solidFill>
            </a:endParaRPr>
          </a:p>
        </p:txBody>
      </p:sp>
      <p:sp>
        <p:nvSpPr>
          <p:cNvPr id="30723" name="Rectangle 3"/>
          <p:cNvSpPr>
            <a:spLocks noChangeArrowheads="1"/>
          </p:cNvSpPr>
          <p:nvPr userDrawn="1"/>
        </p:nvSpPr>
        <p:spPr bwMode="auto">
          <a:xfrm>
            <a:off x="0" y="0"/>
            <a:ext cx="9144000" cy="457200"/>
          </a:xfrm>
          <a:prstGeom prst="rect">
            <a:avLst/>
          </a:prstGeom>
          <a:gradFill rotWithShape="0">
            <a:gsLst>
              <a:gs pos="0">
                <a:schemeClr val="bg1"/>
              </a:gs>
              <a:gs pos="100000">
                <a:srgbClr val="003399"/>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nchor="ctr"/>
          <a:lstStyle/>
          <a:p>
            <a:endParaRPr lang="en-US">
              <a:solidFill>
                <a:srgbClr val="FFFFFF"/>
              </a:solidFill>
            </a:endParaRPr>
          </a:p>
        </p:txBody>
      </p:sp>
      <p:sp>
        <p:nvSpPr>
          <p:cNvPr id="30724" name="Rectangle 4"/>
          <p:cNvSpPr>
            <a:spLocks noChangeArrowheads="1"/>
          </p:cNvSpPr>
          <p:nvPr userDrawn="1"/>
        </p:nvSpPr>
        <p:spPr bwMode="auto">
          <a:xfrm>
            <a:off x="8229600" y="0"/>
            <a:ext cx="914400" cy="457200"/>
          </a:xfrm>
          <a:prstGeom prst="rect">
            <a:avLst/>
          </a:prstGeom>
          <a:gradFill rotWithShape="0">
            <a:gsLst>
              <a:gs pos="0">
                <a:srgbClr val="003399"/>
              </a:gs>
              <a:gs pos="100000">
                <a:schemeClr val="bg1"/>
              </a:gs>
            </a:gsLst>
            <a:path path="rect">
              <a:fillToRect t="100000" r="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1" tIns="45711" rIns="91421" bIns="45711" anchor="ctr"/>
          <a:lstStyle/>
          <a:p>
            <a:endParaRPr lang="en-US">
              <a:solidFill>
                <a:srgbClr val="FFFFFF"/>
              </a:solidFill>
            </a:endParaRPr>
          </a:p>
        </p:txBody>
      </p:sp>
      <p:sp>
        <p:nvSpPr>
          <p:cNvPr id="826373" name="AutoShape 5"/>
          <p:cNvSpPr>
            <a:spLocks noChangeAspect="1" noChangeArrowheads="1"/>
          </p:cNvSpPr>
          <p:nvPr userDrawn="1"/>
        </p:nvSpPr>
        <p:spPr bwMode="auto">
          <a:xfrm>
            <a:off x="0" y="2284413"/>
            <a:ext cx="4570413" cy="4570412"/>
          </a:xfrm>
          <a:prstGeom prst="rtTriangle">
            <a:avLst/>
          </a:prstGeom>
          <a:gradFill rotWithShape="0">
            <a:gsLst>
              <a:gs pos="0">
                <a:schemeClr val="bg1"/>
              </a:gs>
              <a:gs pos="50000">
                <a:srgbClr val="003399"/>
              </a:gs>
              <a:gs pos="100000">
                <a:schemeClr val="bg1"/>
              </a:gs>
            </a:gsLst>
            <a:lin ang="18900000" scaled="1"/>
          </a:gradFill>
          <a:ln w="9525">
            <a:noFill/>
            <a:miter lim="800000"/>
            <a:headEnd/>
            <a:tailEnd/>
          </a:ln>
          <a:effectLst/>
        </p:spPr>
        <p:txBody>
          <a:bodyPr wrap="none" lIns="91421" tIns="45711" rIns="91421" bIns="45711" anchor="ctr"/>
          <a:lstStyle/>
          <a:p>
            <a:pPr>
              <a:defRPr/>
            </a:pPr>
            <a:endParaRPr lang="en-US">
              <a:solidFill>
                <a:srgbClr val="FFFFFF"/>
              </a:solidFill>
            </a:endParaRPr>
          </a:p>
        </p:txBody>
      </p:sp>
      <p:sp>
        <p:nvSpPr>
          <p:cNvPr id="30726" name="Rectangle 6"/>
          <p:cNvSpPr>
            <a:spLocks noGrp="1" noChangeArrowheads="1"/>
          </p:cNvSpPr>
          <p:nvPr>
            <p:ph type="title"/>
          </p:nvPr>
        </p:nvSpPr>
        <p:spPr bwMode="auto">
          <a:xfrm>
            <a:off x="455613" y="455613"/>
            <a:ext cx="776922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8" rIns="92055" bIns="46028" numCol="1" anchor="ctr" anchorCtr="0" compatLnSpc="1">
            <a:prstTxWarp prst="textNoShape">
              <a:avLst/>
            </a:prstTxWarp>
          </a:bodyPr>
          <a:lstStyle/>
          <a:p>
            <a:pPr lvl="0"/>
            <a:r>
              <a:rPr lang="en-US"/>
              <a:t>Click to edit Master title style</a:t>
            </a:r>
          </a:p>
        </p:txBody>
      </p:sp>
      <p:sp>
        <p:nvSpPr>
          <p:cNvPr id="30727" name="Rectangle 7"/>
          <p:cNvSpPr>
            <a:spLocks noGrp="1" noChangeArrowheads="1"/>
          </p:cNvSpPr>
          <p:nvPr>
            <p:ph type="body" idx="1"/>
          </p:nvPr>
        </p:nvSpPr>
        <p:spPr bwMode="auto">
          <a:xfrm>
            <a:off x="684213" y="1598613"/>
            <a:ext cx="7769225" cy="457041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8" rIns="92055" bIns="4602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6" name="Rectangle 8"/>
          <p:cNvSpPr>
            <a:spLocks noGrp="1" noChangeArrowheads="1"/>
          </p:cNvSpPr>
          <p:nvPr>
            <p:ph type="dt" sz="half" idx="2"/>
          </p:nvPr>
        </p:nvSpPr>
        <p:spPr bwMode="auto">
          <a:xfrm>
            <a:off x="457200" y="6172200"/>
            <a:ext cx="1828800" cy="457200"/>
          </a:xfrm>
          <a:prstGeom prst="rect">
            <a:avLst/>
          </a:prstGeom>
          <a:noFill/>
          <a:ln w="9525">
            <a:noFill/>
            <a:miter lim="800000"/>
            <a:headEnd/>
            <a:tailEnd/>
          </a:ln>
          <a:effectLst/>
        </p:spPr>
        <p:txBody>
          <a:bodyPr vert="horz" wrap="square" lIns="92055" tIns="46028" rIns="92055" bIns="46028" numCol="1" anchor="ctr" anchorCtr="0" compatLnSpc="1">
            <a:prstTxWarp prst="textNoShape">
              <a:avLst/>
            </a:prstTxWarp>
          </a:bodyPr>
          <a:lstStyle>
            <a:lvl1pPr eaLnBrk="1" hangingPunct="1">
              <a:defRPr sz="1400">
                <a:solidFill>
                  <a:srgbClr val="FFFFFF"/>
                </a:solidFill>
              </a:defRPr>
            </a:lvl1pPr>
          </a:lstStyle>
          <a:p>
            <a:pPr>
              <a:defRPr/>
            </a:pPr>
            <a:endParaRPr lang="en-US"/>
          </a:p>
        </p:txBody>
      </p:sp>
      <p:sp>
        <p:nvSpPr>
          <p:cNvPr id="826377" name="Rectangle 9"/>
          <p:cNvSpPr>
            <a:spLocks noGrp="1" noChangeArrowheads="1"/>
          </p:cNvSpPr>
          <p:nvPr>
            <p:ph type="ftr" sz="quarter" idx="3"/>
          </p:nvPr>
        </p:nvSpPr>
        <p:spPr bwMode="auto">
          <a:xfrm>
            <a:off x="2514600" y="6172200"/>
            <a:ext cx="3886200" cy="457200"/>
          </a:xfrm>
          <a:prstGeom prst="rect">
            <a:avLst/>
          </a:prstGeom>
          <a:noFill/>
          <a:ln w="9525">
            <a:noFill/>
            <a:miter lim="800000"/>
            <a:headEnd/>
            <a:tailEnd/>
          </a:ln>
          <a:effectLst/>
        </p:spPr>
        <p:txBody>
          <a:bodyPr vert="horz" wrap="square" lIns="92055" tIns="46028" rIns="92055" bIns="46028" numCol="1" anchor="ctr" anchorCtr="0" compatLnSpc="1">
            <a:prstTxWarp prst="textNoShape">
              <a:avLst/>
            </a:prstTxWarp>
          </a:bodyPr>
          <a:lstStyle>
            <a:lvl1pPr algn="ctr" eaLnBrk="1" hangingPunct="1">
              <a:defRPr sz="1400">
                <a:solidFill>
                  <a:srgbClr val="FFFFFF"/>
                </a:solidFill>
              </a:defRPr>
            </a:lvl1pPr>
          </a:lstStyle>
          <a:p>
            <a:pPr>
              <a:defRPr/>
            </a:pPr>
            <a:r>
              <a:rPr lang="en-US"/>
              <a:t>ITP, 2002</a:t>
            </a:r>
          </a:p>
        </p:txBody>
      </p:sp>
      <p:sp>
        <p:nvSpPr>
          <p:cNvPr id="826378" name="Rectangle 10"/>
          <p:cNvSpPr>
            <a:spLocks noGrp="1" noChangeArrowheads="1"/>
          </p:cNvSpPr>
          <p:nvPr>
            <p:ph type="sldNum" sz="quarter" idx="4"/>
          </p:nvPr>
        </p:nvSpPr>
        <p:spPr bwMode="auto">
          <a:xfrm>
            <a:off x="6626225" y="6169025"/>
            <a:ext cx="1828800" cy="457200"/>
          </a:xfrm>
          <a:prstGeom prst="rect">
            <a:avLst/>
          </a:prstGeom>
          <a:noFill/>
          <a:ln w="9525">
            <a:noFill/>
            <a:miter lim="800000"/>
            <a:headEnd/>
            <a:tailEnd/>
          </a:ln>
          <a:effectLst/>
        </p:spPr>
        <p:txBody>
          <a:bodyPr vert="horz" wrap="none" lIns="92055" tIns="46028" rIns="92055" bIns="46028" numCol="1" anchor="ctr" anchorCtr="0" compatLnSpc="1">
            <a:prstTxWarp prst="textNoShape">
              <a:avLst/>
            </a:prstTxWarp>
          </a:bodyPr>
          <a:lstStyle>
            <a:lvl1pPr algn="r" eaLnBrk="1" hangingPunct="1">
              <a:defRPr sz="1400">
                <a:solidFill>
                  <a:srgbClr val="FFFFFF"/>
                </a:solidFill>
              </a:defRPr>
            </a:lvl1pPr>
          </a:lstStyle>
          <a:p>
            <a:pPr>
              <a:defRPr/>
            </a:pPr>
            <a:fld id="{CC0B62F0-F65D-C94D-A90A-830CDFBC134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363" r:id="rId1"/>
    <p:sldLayoutId id="2147488364" r:id="rId2"/>
    <p:sldLayoutId id="2147488365" r:id="rId3"/>
    <p:sldLayoutId id="2147488366" r:id="rId4"/>
    <p:sldLayoutId id="2147488367" r:id="rId5"/>
    <p:sldLayoutId id="2147488368" r:id="rId6"/>
    <p:sldLayoutId id="2147488369" r:id="rId7"/>
    <p:sldLayoutId id="2147488370" r:id="rId8"/>
    <p:sldLayoutId id="2147488371" r:id="rId9"/>
    <p:sldLayoutId id="2147488372" r:id="rId10"/>
    <p:sldLayoutId id="2147488373" r:id="rId11"/>
    <p:sldLayoutId id="2147488374" r:id="rId12"/>
    <p:sldLayoutId id="2147488375" r:id="rId13"/>
  </p:sldLayoutIdLst>
  <p:txStyles>
    <p:titleStyle>
      <a:lvl1pPr algn="l" rtl="0" eaLnBrk="0" fontAlgn="base" hangingPunct="0">
        <a:lnSpc>
          <a:spcPct val="70000"/>
        </a:lnSpc>
        <a:spcBef>
          <a:spcPct val="0"/>
        </a:spcBef>
        <a:spcAft>
          <a:spcPct val="0"/>
        </a:spcAft>
        <a:defRPr sz="4800" b="1">
          <a:solidFill>
            <a:schemeClr val="tx2"/>
          </a:solidFill>
          <a:latin typeface="+mj-lt"/>
          <a:ea typeface="ＭＳ Ｐゴシック" pitchFamily="-112" charset="-128"/>
          <a:cs typeface="ＭＳ Ｐゴシック" pitchFamily="-112" charset="-128"/>
        </a:defRPr>
      </a:lvl1pPr>
      <a:lvl2pPr algn="l" rtl="0" eaLnBrk="0" fontAlgn="base" hangingPunct="0">
        <a:lnSpc>
          <a:spcPct val="70000"/>
        </a:lnSpc>
        <a:spcBef>
          <a:spcPct val="0"/>
        </a:spcBef>
        <a:spcAft>
          <a:spcPct val="0"/>
        </a:spcAft>
        <a:defRPr sz="4800" b="1">
          <a:solidFill>
            <a:schemeClr val="tx2"/>
          </a:solidFill>
          <a:latin typeface="Arial Narrow" pitchFamily="-112" charset="0"/>
          <a:ea typeface="ＭＳ Ｐゴシック" pitchFamily="-112" charset="-128"/>
          <a:cs typeface="ＭＳ Ｐゴシック" pitchFamily="-112" charset="-128"/>
        </a:defRPr>
      </a:lvl2pPr>
      <a:lvl3pPr algn="l" rtl="0" eaLnBrk="0" fontAlgn="base" hangingPunct="0">
        <a:lnSpc>
          <a:spcPct val="70000"/>
        </a:lnSpc>
        <a:spcBef>
          <a:spcPct val="0"/>
        </a:spcBef>
        <a:spcAft>
          <a:spcPct val="0"/>
        </a:spcAft>
        <a:defRPr sz="4800" b="1">
          <a:solidFill>
            <a:schemeClr val="tx2"/>
          </a:solidFill>
          <a:latin typeface="Arial Narrow" pitchFamily="-112" charset="0"/>
          <a:ea typeface="ＭＳ Ｐゴシック" pitchFamily="-112" charset="-128"/>
          <a:cs typeface="ＭＳ Ｐゴシック" pitchFamily="-112" charset="-128"/>
        </a:defRPr>
      </a:lvl3pPr>
      <a:lvl4pPr algn="l" rtl="0" eaLnBrk="0" fontAlgn="base" hangingPunct="0">
        <a:lnSpc>
          <a:spcPct val="70000"/>
        </a:lnSpc>
        <a:spcBef>
          <a:spcPct val="0"/>
        </a:spcBef>
        <a:spcAft>
          <a:spcPct val="0"/>
        </a:spcAft>
        <a:defRPr sz="4800" b="1">
          <a:solidFill>
            <a:schemeClr val="tx2"/>
          </a:solidFill>
          <a:latin typeface="Arial Narrow" pitchFamily="-112" charset="0"/>
          <a:ea typeface="ＭＳ Ｐゴシック" pitchFamily="-112" charset="-128"/>
          <a:cs typeface="ＭＳ Ｐゴシック" pitchFamily="-112" charset="-128"/>
        </a:defRPr>
      </a:lvl4pPr>
      <a:lvl5pPr algn="l" rtl="0" eaLnBrk="0" fontAlgn="base" hangingPunct="0">
        <a:lnSpc>
          <a:spcPct val="70000"/>
        </a:lnSpc>
        <a:spcBef>
          <a:spcPct val="0"/>
        </a:spcBef>
        <a:spcAft>
          <a:spcPct val="0"/>
        </a:spcAft>
        <a:defRPr sz="4800" b="1">
          <a:solidFill>
            <a:schemeClr val="tx2"/>
          </a:solidFill>
          <a:latin typeface="Arial Narrow" pitchFamily="-112" charset="0"/>
          <a:ea typeface="ＭＳ Ｐゴシック" pitchFamily="-112" charset="-128"/>
          <a:cs typeface="ＭＳ Ｐゴシック" pitchFamily="-112" charset="-128"/>
        </a:defRPr>
      </a:lvl5pPr>
      <a:lvl6pPr marL="457106" algn="l" rtl="0" fontAlgn="base">
        <a:lnSpc>
          <a:spcPct val="70000"/>
        </a:lnSpc>
        <a:spcBef>
          <a:spcPct val="0"/>
        </a:spcBef>
        <a:spcAft>
          <a:spcPct val="0"/>
        </a:spcAft>
        <a:defRPr sz="4800" b="1">
          <a:solidFill>
            <a:schemeClr val="tx2"/>
          </a:solidFill>
          <a:latin typeface="Arial Narrow" pitchFamily="-112" charset="0"/>
        </a:defRPr>
      </a:lvl6pPr>
      <a:lvl7pPr marL="914212" algn="l" rtl="0" fontAlgn="base">
        <a:lnSpc>
          <a:spcPct val="70000"/>
        </a:lnSpc>
        <a:spcBef>
          <a:spcPct val="0"/>
        </a:spcBef>
        <a:spcAft>
          <a:spcPct val="0"/>
        </a:spcAft>
        <a:defRPr sz="4800" b="1">
          <a:solidFill>
            <a:schemeClr val="tx2"/>
          </a:solidFill>
          <a:latin typeface="Arial Narrow" pitchFamily="-112" charset="0"/>
        </a:defRPr>
      </a:lvl7pPr>
      <a:lvl8pPr marL="1371320" algn="l" rtl="0" fontAlgn="base">
        <a:lnSpc>
          <a:spcPct val="70000"/>
        </a:lnSpc>
        <a:spcBef>
          <a:spcPct val="0"/>
        </a:spcBef>
        <a:spcAft>
          <a:spcPct val="0"/>
        </a:spcAft>
        <a:defRPr sz="4800" b="1">
          <a:solidFill>
            <a:schemeClr val="tx2"/>
          </a:solidFill>
          <a:latin typeface="Arial Narrow" pitchFamily="-112" charset="0"/>
        </a:defRPr>
      </a:lvl8pPr>
      <a:lvl9pPr marL="1828426" algn="l" rtl="0" fontAlgn="base">
        <a:lnSpc>
          <a:spcPct val="70000"/>
        </a:lnSpc>
        <a:spcBef>
          <a:spcPct val="0"/>
        </a:spcBef>
        <a:spcAft>
          <a:spcPct val="0"/>
        </a:spcAft>
        <a:defRPr sz="4800" b="1">
          <a:solidFill>
            <a:schemeClr val="tx2"/>
          </a:solidFill>
          <a:latin typeface="Arial Narrow" pitchFamily="-112" charset="0"/>
        </a:defRPr>
      </a:lvl9pPr>
    </p:titleStyle>
    <p:bodyStyle>
      <a:lvl1pPr marL="341313" indent="-341313" algn="l" rtl="0" eaLnBrk="0" fontAlgn="base" hangingPunct="0">
        <a:spcBef>
          <a:spcPct val="20000"/>
        </a:spcBef>
        <a:spcAft>
          <a:spcPct val="0"/>
        </a:spcAft>
        <a:buClr>
          <a:schemeClr val="hlink"/>
        </a:buClr>
        <a:buSzPct val="60000"/>
        <a:buFont typeface="Wingdings" charset="0"/>
        <a:buChar char="n"/>
        <a:defRPr sz="2400">
          <a:solidFill>
            <a:schemeClr val="tx1"/>
          </a:solidFill>
          <a:latin typeface="+mn-lt"/>
          <a:ea typeface="ＭＳ Ｐゴシック" pitchFamily="-112" charset="-128"/>
          <a:cs typeface="ＭＳ Ｐゴシック" pitchFamily="-112" charset="-128"/>
        </a:defRPr>
      </a:lvl1pPr>
      <a:lvl2pPr marL="741363" indent="-284163" algn="l" rtl="0" eaLnBrk="0" fontAlgn="base" hangingPunct="0">
        <a:spcBef>
          <a:spcPct val="20000"/>
        </a:spcBef>
        <a:spcAft>
          <a:spcPct val="0"/>
        </a:spcAft>
        <a:buClr>
          <a:schemeClr val="bg2"/>
        </a:buClr>
        <a:buSzPct val="65000"/>
        <a:buFont typeface="Wingdings" charset="0"/>
        <a:buChar char="l"/>
        <a:defRPr sz="2000">
          <a:solidFill>
            <a:schemeClr val="tx1"/>
          </a:solidFill>
          <a:latin typeface="+mn-lt"/>
          <a:ea typeface="ＭＳ Ｐゴシック" pitchFamily="-112" charset="-128"/>
        </a:defRPr>
      </a:lvl2pPr>
      <a:lvl3pPr marL="1141413" indent="-227013" algn="l" rtl="0" eaLnBrk="0" fontAlgn="base" hangingPunct="0">
        <a:spcBef>
          <a:spcPct val="20000"/>
        </a:spcBef>
        <a:spcAft>
          <a:spcPct val="0"/>
        </a:spcAft>
        <a:buClr>
          <a:schemeClr val="tx2"/>
        </a:buClr>
        <a:buSzPct val="65000"/>
        <a:buFont typeface="Wingdings" charset="0"/>
        <a:buChar char="§"/>
        <a:defRPr>
          <a:solidFill>
            <a:schemeClr val="tx1"/>
          </a:solidFill>
          <a:latin typeface="+mn-lt"/>
          <a:ea typeface="ＭＳ Ｐゴシック" pitchFamily="-112" charset="-128"/>
        </a:defRPr>
      </a:lvl3pPr>
      <a:lvl4pPr marL="1598613" indent="-227013" algn="l" rtl="0" eaLnBrk="0" fontAlgn="base" hangingPunct="0">
        <a:spcBef>
          <a:spcPct val="20000"/>
        </a:spcBef>
        <a:spcAft>
          <a:spcPct val="0"/>
        </a:spcAft>
        <a:buClr>
          <a:schemeClr val="tx2"/>
        </a:buClr>
        <a:buSzPct val="100000"/>
        <a:buChar char="•"/>
        <a:defRPr sz="1600">
          <a:solidFill>
            <a:schemeClr val="tx1"/>
          </a:solidFill>
          <a:latin typeface="+mn-lt"/>
          <a:ea typeface="ＭＳ Ｐゴシック" pitchFamily="-112" charset="-128"/>
        </a:defRPr>
      </a:lvl4pPr>
      <a:lvl5pPr marL="2055813" indent="-227013" algn="l" rtl="0" eaLnBrk="0" fontAlgn="base" hangingPunct="0">
        <a:spcBef>
          <a:spcPct val="20000"/>
        </a:spcBef>
        <a:spcAft>
          <a:spcPct val="0"/>
        </a:spcAft>
        <a:buClr>
          <a:schemeClr val="hlink"/>
        </a:buClr>
        <a:buSzPct val="100000"/>
        <a:defRPr sz="1400">
          <a:solidFill>
            <a:schemeClr val="tx1"/>
          </a:solidFill>
          <a:latin typeface="+mn-lt"/>
          <a:ea typeface="ＭＳ Ｐゴシック" pitchFamily="-112" charset="-128"/>
        </a:defRPr>
      </a:lvl5pPr>
      <a:lvl6pPr marL="2514087" indent="-228552" algn="l" rtl="0" fontAlgn="base">
        <a:spcBef>
          <a:spcPct val="20000"/>
        </a:spcBef>
        <a:spcAft>
          <a:spcPct val="0"/>
        </a:spcAft>
        <a:buClr>
          <a:schemeClr val="hlink"/>
        </a:buClr>
        <a:buSzPct val="100000"/>
        <a:defRPr sz="1400">
          <a:solidFill>
            <a:schemeClr val="tx1"/>
          </a:solidFill>
          <a:latin typeface="+mn-lt"/>
          <a:ea typeface="ＭＳ Ｐゴシック" pitchFamily="-112" charset="-128"/>
        </a:defRPr>
      </a:lvl6pPr>
      <a:lvl7pPr marL="2971192" indent="-228552" algn="l" rtl="0" fontAlgn="base">
        <a:spcBef>
          <a:spcPct val="20000"/>
        </a:spcBef>
        <a:spcAft>
          <a:spcPct val="0"/>
        </a:spcAft>
        <a:buClr>
          <a:schemeClr val="hlink"/>
        </a:buClr>
        <a:buSzPct val="100000"/>
        <a:defRPr sz="1400">
          <a:solidFill>
            <a:schemeClr val="tx1"/>
          </a:solidFill>
          <a:latin typeface="+mn-lt"/>
          <a:ea typeface="ＭＳ Ｐゴシック" pitchFamily="-112" charset="-128"/>
        </a:defRPr>
      </a:lvl7pPr>
      <a:lvl8pPr marL="3428299" indent="-228552" algn="l" rtl="0" fontAlgn="base">
        <a:spcBef>
          <a:spcPct val="20000"/>
        </a:spcBef>
        <a:spcAft>
          <a:spcPct val="0"/>
        </a:spcAft>
        <a:buClr>
          <a:schemeClr val="hlink"/>
        </a:buClr>
        <a:buSzPct val="100000"/>
        <a:defRPr sz="1400">
          <a:solidFill>
            <a:schemeClr val="tx1"/>
          </a:solidFill>
          <a:latin typeface="+mn-lt"/>
          <a:ea typeface="ＭＳ Ｐゴシック" pitchFamily="-112" charset="-128"/>
        </a:defRPr>
      </a:lvl8pPr>
      <a:lvl9pPr marL="3885404" indent="-228552" algn="l" rtl="0" fontAlgn="base">
        <a:spcBef>
          <a:spcPct val="20000"/>
        </a:spcBef>
        <a:spcAft>
          <a:spcPct val="0"/>
        </a:spcAft>
        <a:buClr>
          <a:schemeClr val="hlink"/>
        </a:buClr>
        <a:buSzPct val="100000"/>
        <a:defRPr sz="1400">
          <a:solidFill>
            <a:schemeClr val="tx1"/>
          </a:solidFill>
          <a:latin typeface="+mn-lt"/>
          <a:ea typeface="ＭＳ Ｐゴシック" pitchFamily="-112"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cds.cern.ch/record/2275381?ln=en"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42" y="2320250"/>
            <a:ext cx="7769225" cy="1143000"/>
          </a:xfrm>
        </p:spPr>
        <p:txBody>
          <a:bodyPr/>
          <a:lstStyle/>
          <a:p>
            <a:r>
              <a:rPr lang="en-US" dirty="0"/>
              <a:t>Katherine Freese</a:t>
            </a:r>
          </a:p>
        </p:txBody>
      </p:sp>
      <p:sp>
        <p:nvSpPr>
          <p:cNvPr id="3" name="Content Placeholder 2"/>
          <p:cNvSpPr>
            <a:spLocks noGrp="1"/>
          </p:cNvSpPr>
          <p:nvPr>
            <p:ph idx="1"/>
          </p:nvPr>
        </p:nvSpPr>
        <p:spPr>
          <a:xfrm>
            <a:off x="0" y="339050"/>
            <a:ext cx="9169845" cy="6248400"/>
          </a:xfrm>
        </p:spPr>
        <p:txBody>
          <a:bodyPr/>
          <a:lstStyle/>
          <a:p>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r>
              <a:rPr lang="en-US" dirty="0"/>
              <a:t>   </a:t>
            </a:r>
          </a:p>
          <a:p>
            <a:endParaRPr lang="en-US" dirty="0"/>
          </a:p>
          <a:p>
            <a:r>
              <a:rPr lang="en-US" dirty="0"/>
              <a:t>Director, Weinberg Institute for Theoretical </a:t>
            </a:r>
          </a:p>
          <a:p>
            <a:r>
              <a:rPr lang="en-US" dirty="0"/>
              <a:t>Physics, Jeff &amp; Gail </a:t>
            </a:r>
            <a:r>
              <a:rPr lang="en-US" dirty="0" err="1"/>
              <a:t>Kodosky</a:t>
            </a:r>
            <a:r>
              <a:rPr lang="en-US" dirty="0"/>
              <a:t> Chair, </a:t>
            </a:r>
          </a:p>
          <a:p>
            <a:r>
              <a:rPr lang="en-US" dirty="0"/>
              <a:t>Prof of Physics, University of Texas, Austin</a:t>
            </a:r>
          </a:p>
          <a:p>
            <a:r>
              <a:rPr lang="en-US" dirty="0"/>
              <a:t>Guest Professor, Stockholm University</a:t>
            </a:r>
          </a:p>
          <a:p>
            <a:pPr marL="0" indent="0">
              <a:buNone/>
            </a:pPr>
            <a:endParaRPr lang="en-US" dirty="0"/>
          </a:p>
          <a:p>
            <a:r>
              <a:rPr lang="en-US" dirty="0"/>
              <a:t>Director Emerita, </a:t>
            </a:r>
            <a:r>
              <a:rPr lang="en-US" dirty="0" err="1"/>
              <a:t>Nordita</a:t>
            </a:r>
            <a:r>
              <a:rPr lang="en-US" dirty="0"/>
              <a:t> (Nordic Institute for Theoretical Physics, in Stockholm)</a:t>
            </a:r>
          </a:p>
        </p:txBody>
      </p:sp>
      <p:pic>
        <p:nvPicPr>
          <p:cNvPr id="4" name="Picture 3" descr="nordita p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135" y="2049699"/>
            <a:ext cx="2340864" cy="3295571"/>
          </a:xfrm>
          <a:prstGeom prst="rect">
            <a:avLst/>
          </a:prstGeom>
        </p:spPr>
      </p:pic>
      <p:sp>
        <p:nvSpPr>
          <p:cNvPr id="5" name="Title 1"/>
          <p:cNvSpPr txBox="1">
            <a:spLocks/>
          </p:cNvSpPr>
          <p:nvPr/>
        </p:nvSpPr>
        <p:spPr bwMode="auto">
          <a:xfrm>
            <a:off x="0" y="384185"/>
            <a:ext cx="9144000" cy="1524000"/>
          </a:xfrm>
          <a:prstGeom prst="rect">
            <a:avLst/>
          </a:prstGeom>
          <a:solidFill>
            <a:srgbClr val="00FFFF"/>
          </a:solidFill>
          <a:ln>
            <a:noFill/>
          </a:ln>
          <a:effectLst/>
          <a:extLst>
            <a:ext uri="{FAA26D3D-D897-4be2-8F04-BA451C77F1D7}">
              <ma14:placeholderFlag xmlns="" xmlns:ma14="http://schemas.microsoft.com/office/mac/drawingml/2011/main" val="1"/>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2075" tIns="46038" rIns="92075" bIns="46038" numCol="1" anchor="ctr"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mj-lt"/>
                <a:ea typeface="+mj-ea"/>
                <a:cs typeface="ＭＳ Ｐゴシック" charset="0"/>
              </a:defRPr>
            </a:lvl1pPr>
            <a:lvl2pPr algn="l" rtl="0" eaLnBrk="0" fontAlgn="base" hangingPunct="0">
              <a:lnSpc>
                <a:spcPct val="70000"/>
              </a:lnSpc>
              <a:spcBef>
                <a:spcPct val="0"/>
              </a:spcBef>
              <a:spcAft>
                <a:spcPct val="0"/>
              </a:spcAft>
              <a:defRPr sz="4800" b="1">
                <a:solidFill>
                  <a:schemeClr val="tx2"/>
                </a:solidFill>
                <a:latin typeface="Arial Narrow" charset="0"/>
                <a:ea typeface="ＭＳ Ｐゴシック" charset="0"/>
                <a:cs typeface="ＭＳ Ｐゴシック" charset="0"/>
              </a:defRPr>
            </a:lvl2pPr>
            <a:lvl3pPr algn="l" rtl="0" eaLnBrk="0" fontAlgn="base" hangingPunct="0">
              <a:lnSpc>
                <a:spcPct val="70000"/>
              </a:lnSpc>
              <a:spcBef>
                <a:spcPct val="0"/>
              </a:spcBef>
              <a:spcAft>
                <a:spcPct val="0"/>
              </a:spcAft>
              <a:defRPr sz="4800" b="1">
                <a:solidFill>
                  <a:schemeClr val="tx2"/>
                </a:solidFill>
                <a:latin typeface="Arial Narrow" charset="0"/>
                <a:ea typeface="ＭＳ Ｐゴシック" charset="0"/>
                <a:cs typeface="ＭＳ Ｐゴシック" charset="0"/>
              </a:defRPr>
            </a:lvl3pPr>
            <a:lvl4pPr algn="l" rtl="0" eaLnBrk="0" fontAlgn="base" hangingPunct="0">
              <a:lnSpc>
                <a:spcPct val="70000"/>
              </a:lnSpc>
              <a:spcBef>
                <a:spcPct val="0"/>
              </a:spcBef>
              <a:spcAft>
                <a:spcPct val="0"/>
              </a:spcAft>
              <a:defRPr sz="4800" b="1">
                <a:solidFill>
                  <a:schemeClr val="tx2"/>
                </a:solidFill>
                <a:latin typeface="Arial Narrow" charset="0"/>
                <a:ea typeface="ＭＳ Ｐゴシック" charset="0"/>
                <a:cs typeface="ＭＳ Ｐゴシック" charset="0"/>
              </a:defRPr>
            </a:lvl4pPr>
            <a:lvl5pPr algn="l" rtl="0" eaLnBrk="0" fontAlgn="base" hangingPunct="0">
              <a:lnSpc>
                <a:spcPct val="70000"/>
              </a:lnSpc>
              <a:spcBef>
                <a:spcPct val="0"/>
              </a:spcBef>
              <a:spcAft>
                <a:spcPct val="0"/>
              </a:spcAft>
              <a:defRPr sz="4800" b="1">
                <a:solidFill>
                  <a:schemeClr val="tx2"/>
                </a:solidFill>
                <a:latin typeface="Arial Narrow" charset="0"/>
                <a:ea typeface="ＭＳ Ｐゴシック" charset="0"/>
                <a:cs typeface="ＭＳ Ｐゴシック" charset="0"/>
              </a:defRPr>
            </a:lvl5pPr>
            <a:lvl6pPr marL="457200" algn="l" rtl="0" fontAlgn="base">
              <a:lnSpc>
                <a:spcPct val="70000"/>
              </a:lnSpc>
              <a:spcBef>
                <a:spcPct val="0"/>
              </a:spcBef>
              <a:spcAft>
                <a:spcPct val="0"/>
              </a:spcAft>
              <a:defRPr sz="4800" b="1">
                <a:solidFill>
                  <a:schemeClr val="tx2"/>
                </a:solidFill>
                <a:latin typeface="Arial Narrow" charset="0"/>
                <a:ea typeface="ＭＳ Ｐゴシック" charset="0"/>
              </a:defRPr>
            </a:lvl6pPr>
            <a:lvl7pPr marL="914400" algn="l" rtl="0" fontAlgn="base">
              <a:lnSpc>
                <a:spcPct val="70000"/>
              </a:lnSpc>
              <a:spcBef>
                <a:spcPct val="0"/>
              </a:spcBef>
              <a:spcAft>
                <a:spcPct val="0"/>
              </a:spcAft>
              <a:defRPr sz="4800" b="1">
                <a:solidFill>
                  <a:schemeClr val="tx2"/>
                </a:solidFill>
                <a:latin typeface="Arial Narrow" charset="0"/>
                <a:ea typeface="ＭＳ Ｐゴシック" charset="0"/>
              </a:defRPr>
            </a:lvl7pPr>
            <a:lvl8pPr marL="1371600" algn="l" rtl="0" fontAlgn="base">
              <a:lnSpc>
                <a:spcPct val="70000"/>
              </a:lnSpc>
              <a:spcBef>
                <a:spcPct val="0"/>
              </a:spcBef>
              <a:spcAft>
                <a:spcPct val="0"/>
              </a:spcAft>
              <a:defRPr sz="4800" b="1">
                <a:solidFill>
                  <a:schemeClr val="tx2"/>
                </a:solidFill>
                <a:latin typeface="Arial Narrow" charset="0"/>
                <a:ea typeface="ＭＳ Ｐゴシック" charset="0"/>
              </a:defRPr>
            </a:lvl8pPr>
            <a:lvl9pPr marL="1828800" algn="l" rtl="0" fontAlgn="base">
              <a:lnSpc>
                <a:spcPct val="70000"/>
              </a:lnSpc>
              <a:spcBef>
                <a:spcPct val="0"/>
              </a:spcBef>
              <a:spcAft>
                <a:spcPct val="0"/>
              </a:spcAft>
              <a:defRPr sz="4800" b="1">
                <a:solidFill>
                  <a:schemeClr val="tx2"/>
                </a:solidFill>
                <a:latin typeface="Arial Narrow" charset="0"/>
                <a:ea typeface="ＭＳ Ｐゴシック" charset="0"/>
              </a:defRPr>
            </a:lvl9pPr>
          </a:lstStyle>
          <a:p>
            <a:r>
              <a:rPr lang="en-US" sz="5400" dirty="0">
                <a:solidFill>
                  <a:srgbClr val="FF6600"/>
                </a:solidFill>
                <a:latin typeface="Arial Narrow" charset="0"/>
                <a:ea typeface="ＭＳ Ｐゴシック" charset="0"/>
              </a:rPr>
              <a:t>     	</a:t>
            </a:r>
          </a:p>
          <a:p>
            <a:r>
              <a:rPr lang="en-US" sz="5400" dirty="0">
                <a:solidFill>
                  <a:srgbClr val="FF6600"/>
                </a:solidFill>
                <a:latin typeface="Arial Narrow" charset="0"/>
                <a:ea typeface="ＭＳ Ｐゴシック" charset="0"/>
              </a:rPr>
              <a:t>     WHAT IS DARK MATTER?</a:t>
            </a:r>
          </a:p>
          <a:p>
            <a:r>
              <a:rPr lang="en-US" sz="5400" dirty="0">
                <a:solidFill>
                  <a:srgbClr val="FF6600"/>
                </a:solidFill>
                <a:latin typeface="Arial Narrow" charset="0"/>
                <a:ea typeface="ＭＳ Ｐゴシック" charset="0"/>
              </a:rPr>
              <a:t>      </a:t>
            </a:r>
            <a:endParaRPr lang="en-US" sz="5400" dirty="0">
              <a:solidFill>
                <a:schemeClr val="bg1"/>
              </a:solidFill>
              <a:latin typeface="Arial Narrow" charset="0"/>
              <a:ea typeface="ＭＳ Ｐゴシック" charset="0"/>
            </a:endParaRPr>
          </a:p>
        </p:txBody>
      </p:sp>
    </p:spTree>
    <p:extLst>
      <p:ext uri="{BB962C8B-B14F-4D97-AF65-F5344CB8AC3E}">
        <p14:creationId xmlns:p14="http://schemas.microsoft.com/office/powerpoint/2010/main" val="252186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609600" y="457200"/>
            <a:ext cx="7772400" cy="1143000"/>
          </a:xfrm>
          <a:solidFill>
            <a:srgbClr val="FFFF00"/>
          </a:solidFill>
        </p:spPr>
        <p:txBody>
          <a:bodyPr/>
          <a:lstStyle/>
          <a:p>
            <a:pPr eaLnBrk="1" hangingPunct="1"/>
            <a:r>
              <a:rPr lang="en-US" dirty="0">
                <a:solidFill>
                  <a:srgbClr val="FF0000"/>
                </a:solidFill>
                <a:latin typeface="Arial" charset="0"/>
                <a:ea typeface="Osaka" charset="0"/>
                <a:cs typeface="Osaka" charset="0"/>
              </a:rPr>
              <a:t>DAMA annual modulation</a:t>
            </a:r>
            <a:br>
              <a:rPr lang="en-US" dirty="0">
                <a:latin typeface="Arial" charset="0"/>
                <a:ea typeface="Osaka" charset="0"/>
                <a:cs typeface="Osaka" charset="0"/>
              </a:rPr>
            </a:br>
            <a:r>
              <a:rPr lang="en-US" sz="2000" dirty="0" err="1">
                <a:solidFill>
                  <a:srgbClr val="4D3CFE"/>
                </a:solidFill>
                <a:latin typeface="Arial" charset="0"/>
                <a:ea typeface="Osaka" charset="0"/>
                <a:cs typeface="Osaka" charset="0"/>
              </a:rPr>
              <a:t>Drukier</a:t>
            </a:r>
            <a:r>
              <a:rPr lang="en-US" sz="2000" dirty="0">
                <a:solidFill>
                  <a:srgbClr val="4D3CFE"/>
                </a:solidFill>
                <a:latin typeface="Arial" charset="0"/>
                <a:ea typeface="Osaka" charset="0"/>
                <a:cs typeface="Osaka" charset="0"/>
              </a:rPr>
              <a:t>, Freese, and </a:t>
            </a:r>
            <a:r>
              <a:rPr lang="en-US" sz="2000" dirty="0" err="1">
                <a:solidFill>
                  <a:srgbClr val="4D3CFE"/>
                </a:solidFill>
                <a:latin typeface="Arial" charset="0"/>
                <a:ea typeface="Osaka" charset="0"/>
                <a:cs typeface="Osaka" charset="0"/>
              </a:rPr>
              <a:t>Spergel</a:t>
            </a:r>
            <a:r>
              <a:rPr lang="en-US" sz="2000" dirty="0">
                <a:solidFill>
                  <a:srgbClr val="4D3CFE"/>
                </a:solidFill>
                <a:latin typeface="Arial" charset="0"/>
                <a:ea typeface="Osaka" charset="0"/>
                <a:cs typeface="Osaka" charset="0"/>
              </a:rPr>
              <a:t> (1986); </a:t>
            </a:r>
            <a:br>
              <a:rPr lang="en-US" sz="2000" dirty="0">
                <a:solidFill>
                  <a:srgbClr val="4D3CFE"/>
                </a:solidFill>
                <a:latin typeface="Arial" charset="0"/>
                <a:ea typeface="Osaka" charset="0"/>
                <a:cs typeface="Osaka" charset="0"/>
              </a:rPr>
            </a:br>
            <a:r>
              <a:rPr lang="en-US" sz="2000" dirty="0">
                <a:solidFill>
                  <a:srgbClr val="4D3CFE"/>
                </a:solidFill>
                <a:latin typeface="Arial" charset="0"/>
                <a:ea typeface="Osaka" charset="0"/>
                <a:cs typeface="Osaka" charset="0"/>
              </a:rPr>
              <a:t>Freese, </a:t>
            </a:r>
            <a:r>
              <a:rPr lang="en-US" sz="2000" dirty="0" err="1">
                <a:solidFill>
                  <a:srgbClr val="4D3CFE"/>
                </a:solidFill>
                <a:latin typeface="Arial" charset="0"/>
                <a:ea typeface="Osaka" charset="0"/>
                <a:cs typeface="Osaka" charset="0"/>
              </a:rPr>
              <a:t>Frieman</a:t>
            </a:r>
            <a:r>
              <a:rPr lang="en-US" sz="2000" dirty="0">
                <a:solidFill>
                  <a:srgbClr val="4D3CFE"/>
                </a:solidFill>
                <a:latin typeface="Arial" charset="0"/>
                <a:ea typeface="Osaka" charset="0"/>
                <a:cs typeface="Osaka" charset="0"/>
              </a:rPr>
              <a:t>, and Gould (1988)</a:t>
            </a:r>
            <a:endParaRPr lang="en-US" dirty="0">
              <a:latin typeface="Arial" charset="0"/>
              <a:ea typeface="Osaka" charset="0"/>
              <a:cs typeface="Osaka" charset="0"/>
            </a:endParaRPr>
          </a:p>
        </p:txBody>
      </p:sp>
      <p:sp>
        <p:nvSpPr>
          <p:cNvPr id="69634" name="Rectangle 3"/>
          <p:cNvSpPr>
            <a:spLocks noGrp="1" noChangeArrowheads="1"/>
          </p:cNvSpPr>
          <p:nvPr>
            <p:ph type="body" sz="half" idx="2"/>
          </p:nvPr>
        </p:nvSpPr>
        <p:spPr>
          <a:xfrm>
            <a:off x="19050" y="4572000"/>
            <a:ext cx="9124950" cy="1143000"/>
          </a:xfrm>
        </p:spPr>
        <p:txBody>
          <a:bodyPr/>
          <a:lstStyle/>
          <a:p>
            <a:pPr algn="ctr" eaLnBrk="1" hangingPunct="1">
              <a:buFontTx/>
              <a:buNone/>
            </a:pPr>
            <a:r>
              <a:rPr lang="en-US" sz="2800" dirty="0" err="1">
                <a:latin typeface="Arial" charset="0"/>
                <a:ea typeface="Osaka" charset="0"/>
                <a:cs typeface="Osaka" charset="0"/>
              </a:rPr>
              <a:t>NaI</a:t>
            </a:r>
            <a:r>
              <a:rPr lang="en-US" sz="2800" dirty="0">
                <a:latin typeface="Arial" charset="0"/>
                <a:ea typeface="Osaka" charset="0"/>
                <a:cs typeface="Osaka" charset="0"/>
              </a:rPr>
              <a:t> crystals in Gran </a:t>
            </a:r>
            <a:r>
              <a:rPr lang="en-US" sz="2800" dirty="0" err="1">
                <a:latin typeface="Arial" charset="0"/>
                <a:ea typeface="Osaka" charset="0"/>
                <a:cs typeface="Osaka" charset="0"/>
              </a:rPr>
              <a:t>Sasso</a:t>
            </a:r>
            <a:r>
              <a:rPr lang="en-US" sz="2800" dirty="0">
                <a:latin typeface="Arial" charset="0"/>
                <a:ea typeface="Osaka" charset="0"/>
                <a:cs typeface="Osaka" charset="0"/>
              </a:rPr>
              <a:t> Tunnel under the Apennine Mountains near Rome.</a:t>
            </a:r>
          </a:p>
          <a:p>
            <a:pPr algn="ctr" eaLnBrk="1" hangingPunct="1">
              <a:buFontTx/>
              <a:buNone/>
            </a:pPr>
            <a:r>
              <a:rPr lang="en-US" sz="2800" dirty="0">
                <a:latin typeface="Arial" charset="0"/>
                <a:ea typeface="Osaka" charset="0"/>
                <a:cs typeface="Osaka" charset="0"/>
              </a:rPr>
              <a:t>Data do show modulation at 12 sigma! Peak in June, minimum in December (as predicted).  </a:t>
            </a:r>
            <a:r>
              <a:rPr lang="en-US" sz="2800" dirty="0">
                <a:solidFill>
                  <a:srgbClr val="FF0000"/>
                </a:solidFill>
                <a:latin typeface="Arial" charset="0"/>
                <a:ea typeface="Osaka" charset="0"/>
                <a:cs typeface="Osaka" charset="0"/>
              </a:rPr>
              <a:t>Are these WIMPs?? </a:t>
            </a:r>
            <a:endParaRPr lang="en-US" dirty="0">
              <a:solidFill>
                <a:srgbClr val="FF0000"/>
              </a:solidFill>
              <a:latin typeface="Arial" charset="0"/>
              <a:ea typeface="Osaka" charset="0"/>
              <a:cs typeface="Osaka" charset="0"/>
            </a:endParaRPr>
          </a:p>
        </p:txBody>
      </p:sp>
      <p:pic>
        <p:nvPicPr>
          <p:cNvPr id="696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3733800" cy="2590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63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905000"/>
            <a:ext cx="4362450" cy="253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Screen Shot 2014-05-01 at 9.41.0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223" y="2133600"/>
            <a:ext cx="5143777" cy="2222500"/>
          </a:xfrm>
          <a:prstGeom prst="rect">
            <a:avLst/>
          </a:prstGeom>
        </p:spPr>
      </p:pic>
      <p:pic>
        <p:nvPicPr>
          <p:cNvPr id="3" name="Picture 2" descr="Screen Shot 2014-05-01 at 9.42.2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05000"/>
            <a:ext cx="4173157" cy="2590800"/>
          </a:xfrm>
          <a:prstGeom prst="rect">
            <a:avLst/>
          </a:prstGeom>
        </p:spPr>
      </p:pic>
    </p:spTree>
    <p:extLst>
      <p:ext uri="{BB962C8B-B14F-4D97-AF65-F5344CB8AC3E}">
        <p14:creationId xmlns:p14="http://schemas.microsoft.com/office/powerpoint/2010/main" val="2297675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8B3C5-0D84-0A49-BFB3-D80CF150B94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20EE51D-2480-924C-8F82-E5B5CE413149}"/>
              </a:ext>
            </a:extLst>
          </p:cNvPr>
          <p:cNvPicPr>
            <a:picLocks noGrp="1" noChangeAspect="1"/>
          </p:cNvPicPr>
          <p:nvPr>
            <p:ph idx="1"/>
          </p:nvPr>
        </p:nvPicPr>
        <p:blipFill>
          <a:blip r:embed="rId2"/>
          <a:stretch>
            <a:fillRect/>
          </a:stretch>
        </p:blipFill>
        <p:spPr>
          <a:xfrm>
            <a:off x="609600" y="580614"/>
            <a:ext cx="7615238" cy="6353437"/>
          </a:xfrm>
        </p:spPr>
      </p:pic>
    </p:spTree>
    <p:extLst>
      <p:ext uri="{BB962C8B-B14F-4D97-AF65-F5344CB8AC3E}">
        <p14:creationId xmlns:p14="http://schemas.microsoft.com/office/powerpoint/2010/main" val="1838785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Bounds on Spin Independent WIMPs</a:t>
            </a:r>
          </a:p>
        </p:txBody>
      </p:sp>
      <p:sp>
        <p:nvSpPr>
          <p:cNvPr id="8" name="Content Placeholder 7"/>
          <p:cNvSpPr>
            <a:spLocks noGrp="1"/>
          </p:cNvSpPr>
          <p:nvPr>
            <p:ph idx="1"/>
          </p:nvPr>
        </p:nvSpPr>
        <p:spPr/>
        <p:txBody>
          <a:bodyPr>
            <a:normAutofit/>
          </a:bodyPr>
          <a:lstStyle/>
          <a:p>
            <a:endParaRPr lang="en-US" dirty="0"/>
          </a:p>
          <a:p>
            <a:endParaRPr lang="en-US" dirty="0"/>
          </a:p>
        </p:txBody>
      </p:sp>
      <p:pic>
        <p:nvPicPr>
          <p:cNvPr id="5" name="Picture 4" descr="PDG_DM_sigmaSI.png"/>
          <p:cNvPicPr>
            <a:picLocks noChangeAspect="1"/>
          </p:cNvPicPr>
          <p:nvPr/>
        </p:nvPicPr>
        <p:blipFill>
          <a:blip r:embed="rId2">
            <a:clrChange>
              <a:clrFrom>
                <a:srgbClr val="FFFFFF"/>
              </a:clrFrom>
              <a:clrTo>
                <a:srgbClr val="FFFFFF">
                  <a:alpha val="0"/>
                </a:srgbClr>
              </a:clrTo>
            </a:clrChange>
            <a:lum bright="-50000" contrast="65000"/>
          </a:blip>
          <a:stretch>
            <a:fillRect/>
          </a:stretch>
        </p:blipFill>
        <p:spPr>
          <a:xfrm>
            <a:off x="3157537" y="1268750"/>
            <a:ext cx="5529263" cy="5383530"/>
          </a:xfrm>
          <a:prstGeom prst="rect">
            <a:avLst/>
          </a:prstGeom>
          <a:solidFill>
            <a:schemeClr val="bg1"/>
          </a:solidFill>
          <a:ln>
            <a:noFill/>
          </a:ln>
        </p:spPr>
      </p:pic>
      <p:sp>
        <p:nvSpPr>
          <p:cNvPr id="6" name="Text Box 8"/>
          <p:cNvSpPr txBox="1">
            <a:spLocks noChangeArrowheads="1"/>
          </p:cNvSpPr>
          <p:nvPr/>
        </p:nvSpPr>
        <p:spPr bwMode="auto">
          <a:xfrm>
            <a:off x="4917640" y="1268750"/>
            <a:ext cx="1989047" cy="228599"/>
          </a:xfrm>
          <a:prstGeom prst="rect">
            <a:avLst/>
          </a:prstGeom>
          <a:noFill/>
          <a:ln w="9525">
            <a:noFill/>
            <a:miter lim="800000"/>
            <a:headEnd/>
            <a:tailEnd/>
          </a:ln>
          <a:effectLst/>
        </p:spPr>
        <p:txBody>
          <a:bodyPr lIns="0" tIns="0" rIns="0" bIns="0"/>
          <a:lstStyle/>
          <a:p>
            <a:pPr marL="0" marR="0" lvl="0" indent="0" algn="r" defTabSz="914400" eaLnBrk="1" fontAlgn="auto" latinLnBrk="0" hangingPunct="1">
              <a:lnSpc>
                <a:spcPct val="100000"/>
              </a:lnSpc>
              <a:spcBef>
                <a:spcPct val="50000"/>
              </a:spcBef>
              <a:spcAft>
                <a:spcPts val="0"/>
              </a:spcAft>
              <a:buClrTx/>
              <a:buSzTx/>
              <a:buFontTx/>
              <a:buNone/>
              <a:tabLst/>
              <a:defRPr/>
            </a:pPr>
            <a:r>
              <a:rPr lang="en-US" sz="1200" kern="0" dirty="0">
                <a:latin typeface="Times New Roman" pitchFamily="18" charset="0"/>
                <a:cs typeface="Times New Roman" pitchFamily="18" charset="0"/>
              </a:rPr>
              <a:t>PDG 2014</a:t>
            </a:r>
            <a:endParaRPr kumimoji="0" lang="en-US" sz="1200" b="0" i="0" u="none" strike="noStrike" kern="0" cap="none" spc="0" normalizeH="0" baseline="0" noProof="0" dirty="0">
              <a:ln>
                <a:noFill/>
              </a:ln>
              <a:effectLst/>
              <a:uLnTx/>
              <a:uFillTx/>
              <a:latin typeface="Times New Roman" pitchFamily="18" charset="0"/>
              <a:cs typeface="Times New Roman" pitchFamily="18" charset="0"/>
            </a:endParaRPr>
          </a:p>
        </p:txBody>
      </p:sp>
      <p:sp>
        <p:nvSpPr>
          <p:cNvPr id="4" name="TextBox 3"/>
          <p:cNvSpPr txBox="1"/>
          <p:nvPr/>
        </p:nvSpPr>
        <p:spPr>
          <a:xfrm>
            <a:off x="33867" y="3581400"/>
            <a:ext cx="2785533" cy="3323987"/>
          </a:xfrm>
          <a:prstGeom prst="rect">
            <a:avLst/>
          </a:prstGeom>
          <a:noFill/>
        </p:spPr>
        <p:txBody>
          <a:bodyPr wrap="square" rtlCol="0">
            <a:spAutoFit/>
          </a:bodyPr>
          <a:lstStyle/>
          <a:p>
            <a:r>
              <a:rPr lang="en-US" sz="2400" dirty="0"/>
              <a:t>BUT:</a:t>
            </a:r>
          </a:p>
          <a:p>
            <a:r>
              <a:rPr lang="en-US" sz="2400" dirty="0"/>
              <a:t>--- it’s hard to </a:t>
            </a:r>
          </a:p>
          <a:p>
            <a:r>
              <a:rPr lang="en-US" sz="2400" dirty="0"/>
              <a:t>compare results from different detector materials</a:t>
            </a:r>
          </a:p>
          <a:p>
            <a:r>
              <a:rPr lang="en-US" sz="2400" dirty="0"/>
              <a:t>--- can we trust results near threshold?</a:t>
            </a:r>
          </a:p>
          <a:p>
            <a:endParaRPr lang="en-US" dirty="0"/>
          </a:p>
        </p:txBody>
      </p:sp>
    </p:spTree>
    <p:extLst>
      <p:ext uri="{BB962C8B-B14F-4D97-AF65-F5344CB8AC3E}">
        <p14:creationId xmlns:p14="http://schemas.microsoft.com/office/powerpoint/2010/main" val="172605439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1AAA-E11A-5D4F-A3C2-86A5E4F21451}"/>
              </a:ext>
            </a:extLst>
          </p:cNvPr>
          <p:cNvSpPr>
            <a:spLocks noGrp="1"/>
          </p:cNvSpPr>
          <p:nvPr>
            <p:ph type="title"/>
          </p:nvPr>
        </p:nvSpPr>
        <p:spPr>
          <a:xfrm>
            <a:off x="2438400" y="448310"/>
            <a:ext cx="7769225" cy="1143000"/>
          </a:xfrm>
        </p:spPr>
        <p:txBody>
          <a:bodyPr/>
          <a:lstStyle/>
          <a:p>
            <a:r>
              <a:rPr lang="en-US" dirty="0"/>
              <a:t>Future experiments</a:t>
            </a:r>
          </a:p>
        </p:txBody>
      </p:sp>
      <p:pic>
        <p:nvPicPr>
          <p:cNvPr id="7" name="Picture 6" descr="Screen Shot 2015-10-19 at 3.49.25 PM.png">
            <a:extLst>
              <a:ext uri="{FF2B5EF4-FFF2-40B4-BE49-F238E27FC236}">
                <a16:creationId xmlns:a16="http://schemas.microsoft.com/office/drawing/2014/main" id="{17400003-48B5-624C-8A88-8319234595B6}"/>
              </a:ext>
            </a:extLst>
          </p:cNvPr>
          <p:cNvPicPr/>
          <p:nvPr/>
        </p:nvPicPr>
        <p:blipFill>
          <a:blip r:embed="rId2">
            <a:extLst>
              <a:ext uri="{28A0092B-C50C-407E-A947-70E740481C1C}">
                <a14:useLocalDpi xmlns:a14="http://schemas.microsoft.com/office/drawing/2010/main" val="0"/>
              </a:ext>
            </a:extLst>
          </a:blip>
          <a:stretch>
            <a:fillRect/>
          </a:stretch>
        </p:blipFill>
        <p:spPr>
          <a:xfrm>
            <a:off x="1066800" y="1591310"/>
            <a:ext cx="7391400" cy="5266690"/>
          </a:xfrm>
          <a:prstGeom prst="rect">
            <a:avLst/>
          </a:prstGeom>
        </p:spPr>
      </p:pic>
      <p:sp>
        <p:nvSpPr>
          <p:cNvPr id="9" name="Content Placeholder 8">
            <a:extLst>
              <a:ext uri="{FF2B5EF4-FFF2-40B4-BE49-F238E27FC236}">
                <a16:creationId xmlns:a16="http://schemas.microsoft.com/office/drawing/2014/main" id="{261BB14E-B6DE-B9BC-1001-74BB30F46E34}"/>
              </a:ext>
            </a:extLst>
          </p:cNvPr>
          <p:cNvSpPr>
            <a:spLocks noGrp="1"/>
          </p:cNvSpPr>
          <p:nvPr>
            <p:ph idx="1"/>
          </p:nvPr>
        </p:nvSpPr>
        <p:spPr>
          <a:xfrm>
            <a:off x="457200" y="1591310"/>
            <a:ext cx="7769225" cy="4570412"/>
          </a:xfrm>
        </p:spPr>
        <p:txBody>
          <a:bodyPr/>
          <a:lstStyle/>
          <a:p>
            <a:endParaRPr lang="en-US" dirty="0"/>
          </a:p>
        </p:txBody>
      </p:sp>
    </p:spTree>
    <p:extLst>
      <p:ext uri="{BB962C8B-B14F-4D97-AF65-F5344CB8AC3E}">
        <p14:creationId xmlns:p14="http://schemas.microsoft.com/office/powerpoint/2010/main" val="2841766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27" y="228600"/>
            <a:ext cx="8383587" cy="1143000"/>
          </a:xfrm>
        </p:spPr>
        <p:txBody>
          <a:bodyPr/>
          <a:lstStyle/>
          <a:p>
            <a:r>
              <a:rPr lang="en-US" dirty="0"/>
              <a:t>To test DAMA within next 5 years</a:t>
            </a:r>
          </a:p>
        </p:txBody>
      </p:sp>
      <p:sp>
        <p:nvSpPr>
          <p:cNvPr id="3" name="Content Placeholder 2"/>
          <p:cNvSpPr>
            <a:spLocks noGrp="1"/>
          </p:cNvSpPr>
          <p:nvPr>
            <p:ph idx="1"/>
          </p:nvPr>
        </p:nvSpPr>
        <p:spPr>
          <a:xfrm>
            <a:off x="0" y="1143794"/>
            <a:ext cx="8828314" cy="4570412"/>
          </a:xfrm>
        </p:spPr>
        <p:txBody>
          <a:bodyPr/>
          <a:lstStyle/>
          <a:p>
            <a:r>
              <a:rPr lang="en-US" sz="2800" dirty="0"/>
              <a:t>The annual modulation in the data is still there after 13 years and still unexplained.  </a:t>
            </a:r>
          </a:p>
          <a:p>
            <a:r>
              <a:rPr lang="en-US" sz="2800" dirty="0"/>
              <a:t>New DAMA data down to </a:t>
            </a:r>
            <a:r>
              <a:rPr lang="en-US" sz="2800" dirty="0" err="1"/>
              <a:t>keV</a:t>
            </a:r>
            <a:r>
              <a:rPr lang="en-US" sz="2800" dirty="0"/>
              <a:t> still see modulation (DAMA all by itself is not compatible with SI scattering)</a:t>
            </a:r>
          </a:p>
          <a:p>
            <a:r>
              <a:rPr lang="en-US" sz="2800" dirty="0"/>
              <a:t>Other groups are using </a:t>
            </a:r>
            <a:r>
              <a:rPr lang="en-US" sz="2800" dirty="0" err="1"/>
              <a:t>NaI</a:t>
            </a:r>
            <a:r>
              <a:rPr lang="en-US" sz="2800" dirty="0"/>
              <a:t> crystals:</a:t>
            </a:r>
          </a:p>
          <a:p>
            <a:r>
              <a:rPr lang="en-US" sz="2800" dirty="0"/>
              <a:t>COSINE-100 has 1.7 years of data release, will have an answer within 3-5 years </a:t>
            </a:r>
          </a:p>
          <a:p>
            <a:r>
              <a:rPr lang="en-US" sz="2800" dirty="0"/>
              <a:t>SABRE (Princeton) with Australia</a:t>
            </a:r>
          </a:p>
          <a:p>
            <a:r>
              <a:rPr lang="en-US" sz="2800" dirty="0"/>
              <a:t>ANAIS</a:t>
            </a:r>
          </a:p>
          <a:p>
            <a:r>
              <a:rPr lang="en-US" sz="2800" dirty="0"/>
              <a:t>COSINUS</a:t>
            </a:r>
          </a:p>
        </p:txBody>
      </p:sp>
      <p:sp>
        <p:nvSpPr>
          <p:cNvPr id="4" name="TextBox 3">
            <a:extLst>
              <a:ext uri="{FF2B5EF4-FFF2-40B4-BE49-F238E27FC236}">
                <a16:creationId xmlns:a16="http://schemas.microsoft.com/office/drawing/2014/main" id="{A3D76D16-929C-6A42-BAFB-3CBCD0F3D488}"/>
              </a:ext>
            </a:extLst>
          </p:cNvPr>
          <p:cNvSpPr txBox="1"/>
          <p:nvPr/>
        </p:nvSpPr>
        <p:spPr>
          <a:xfrm>
            <a:off x="5976251" y="3407229"/>
            <a:ext cx="2852063" cy="369332"/>
          </a:xfrm>
          <a:prstGeom prst="rect">
            <a:avLst/>
          </a:prstGeom>
          <a:noFill/>
        </p:spPr>
        <p:txBody>
          <a:bodyPr wrap="none" rtlCol="0">
            <a:spAutoFit/>
          </a:bodyPr>
          <a:lstStyle/>
          <a:p>
            <a:r>
              <a:rPr lang="en-US" dirty="0">
                <a:solidFill>
                  <a:srgbClr val="52D568"/>
                </a:solidFill>
              </a:rPr>
              <a:t>Baum, </a:t>
            </a:r>
            <a:r>
              <a:rPr lang="en-US" dirty="0" err="1">
                <a:solidFill>
                  <a:srgbClr val="52D568"/>
                </a:solidFill>
              </a:rPr>
              <a:t>Freese,Kelso</a:t>
            </a:r>
            <a:r>
              <a:rPr lang="en-US" dirty="0">
                <a:solidFill>
                  <a:srgbClr val="52D568"/>
                </a:solidFill>
              </a:rPr>
              <a:t> 2018</a:t>
            </a:r>
          </a:p>
        </p:txBody>
      </p:sp>
    </p:spTree>
    <p:extLst>
      <p:ext uri="{BB962C8B-B14F-4D97-AF65-F5344CB8AC3E}">
        <p14:creationId xmlns:p14="http://schemas.microsoft.com/office/powerpoint/2010/main" val="3680037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63D84-1100-1B44-8A4B-FCD975775099}"/>
              </a:ext>
            </a:extLst>
          </p:cNvPr>
          <p:cNvSpPr>
            <a:spLocks noGrp="1"/>
          </p:cNvSpPr>
          <p:nvPr>
            <p:ph type="title"/>
          </p:nvPr>
        </p:nvSpPr>
        <p:spPr/>
        <p:txBody>
          <a:bodyPr/>
          <a:lstStyle/>
          <a:p>
            <a:r>
              <a:rPr lang="en-US" dirty="0"/>
              <a:t>COSINE-100 1.7 years of data</a:t>
            </a:r>
          </a:p>
        </p:txBody>
      </p:sp>
      <p:pic>
        <p:nvPicPr>
          <p:cNvPr id="13" name="Content Placeholder 12">
            <a:extLst>
              <a:ext uri="{FF2B5EF4-FFF2-40B4-BE49-F238E27FC236}">
                <a16:creationId xmlns:a16="http://schemas.microsoft.com/office/drawing/2014/main" id="{59AC1CED-75E7-8A43-B5FD-A50864CB92CD}"/>
              </a:ext>
            </a:extLst>
          </p:cNvPr>
          <p:cNvPicPr>
            <a:picLocks noGrp="1" noChangeAspect="1"/>
          </p:cNvPicPr>
          <p:nvPr>
            <p:ph idx="1"/>
          </p:nvPr>
        </p:nvPicPr>
        <p:blipFill>
          <a:blip r:embed="rId2"/>
          <a:stretch>
            <a:fillRect/>
          </a:stretch>
        </p:blipFill>
        <p:spPr>
          <a:xfrm>
            <a:off x="1554718" y="1598613"/>
            <a:ext cx="6028215" cy="4570412"/>
          </a:xfrm>
        </p:spPr>
      </p:pic>
      <p:sp>
        <p:nvSpPr>
          <p:cNvPr id="14" name="TextBox 13">
            <a:extLst>
              <a:ext uri="{FF2B5EF4-FFF2-40B4-BE49-F238E27FC236}">
                <a16:creationId xmlns:a16="http://schemas.microsoft.com/office/drawing/2014/main" id="{6DF49735-15BA-CF46-BBEB-0E4F3838246D}"/>
              </a:ext>
            </a:extLst>
          </p:cNvPr>
          <p:cNvSpPr txBox="1"/>
          <p:nvPr/>
        </p:nvSpPr>
        <p:spPr>
          <a:xfrm>
            <a:off x="1295400" y="6324600"/>
            <a:ext cx="3796745" cy="369332"/>
          </a:xfrm>
          <a:prstGeom prst="rect">
            <a:avLst/>
          </a:prstGeom>
          <a:noFill/>
        </p:spPr>
        <p:txBody>
          <a:bodyPr wrap="none" rtlCol="0">
            <a:spAutoFit/>
          </a:bodyPr>
          <a:lstStyle/>
          <a:p>
            <a:r>
              <a:rPr lang="en-US" dirty="0"/>
              <a:t>https://</a:t>
            </a:r>
            <a:r>
              <a:rPr lang="en-US" dirty="0" err="1"/>
              <a:t>arxiv.org</a:t>
            </a:r>
            <a:r>
              <a:rPr lang="en-US" dirty="0"/>
              <a:t>/pdf/1903.10098.pdf</a:t>
            </a:r>
          </a:p>
        </p:txBody>
      </p:sp>
    </p:spTree>
    <p:extLst>
      <p:ext uri="{BB962C8B-B14F-4D97-AF65-F5344CB8AC3E}">
        <p14:creationId xmlns:p14="http://schemas.microsoft.com/office/powerpoint/2010/main" val="3116513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5B73C-229F-B34A-81C5-DFC45B7E4A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5B6C0B0-2565-F248-B66C-605C070FCBCB}"/>
              </a:ext>
            </a:extLst>
          </p:cNvPr>
          <p:cNvPicPr>
            <a:picLocks noGrp="1" noChangeAspect="1"/>
          </p:cNvPicPr>
          <p:nvPr>
            <p:ph idx="1"/>
          </p:nvPr>
        </p:nvPicPr>
        <p:blipFill>
          <a:blip r:embed="rId2"/>
          <a:stretch>
            <a:fillRect/>
          </a:stretch>
        </p:blipFill>
        <p:spPr>
          <a:xfrm>
            <a:off x="2590800" y="-76806"/>
            <a:ext cx="5257800" cy="7021039"/>
          </a:xfrm>
        </p:spPr>
      </p:pic>
    </p:spTree>
    <p:extLst>
      <p:ext uri="{BB962C8B-B14F-4D97-AF65-F5344CB8AC3E}">
        <p14:creationId xmlns:p14="http://schemas.microsoft.com/office/powerpoint/2010/main" val="3728682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9E000-8085-F341-A201-D502AE10672A}"/>
              </a:ext>
            </a:extLst>
          </p:cNvPr>
          <p:cNvSpPr>
            <a:spLocks noGrp="1"/>
          </p:cNvSpPr>
          <p:nvPr>
            <p:ph type="title"/>
          </p:nvPr>
        </p:nvSpPr>
        <p:spPr>
          <a:xfrm>
            <a:off x="455613" y="455613"/>
            <a:ext cx="4040187" cy="1143000"/>
          </a:xfrm>
        </p:spPr>
        <p:txBody>
          <a:bodyPr/>
          <a:lstStyle/>
          <a:p>
            <a:r>
              <a:rPr lang="en-US" dirty="0" err="1"/>
              <a:t>Paleodetectors</a:t>
            </a:r>
            <a:endParaRPr lang="en-US" dirty="0"/>
          </a:p>
        </p:txBody>
      </p:sp>
      <p:pic>
        <p:nvPicPr>
          <p:cNvPr id="5" name="Content Placeholder 4">
            <a:extLst>
              <a:ext uri="{FF2B5EF4-FFF2-40B4-BE49-F238E27FC236}">
                <a16:creationId xmlns:a16="http://schemas.microsoft.com/office/drawing/2014/main" id="{C5B41856-9B44-E042-9EDA-B79136399297}"/>
              </a:ext>
            </a:extLst>
          </p:cNvPr>
          <p:cNvPicPr>
            <a:picLocks noGrp="1" noChangeAspect="1"/>
          </p:cNvPicPr>
          <p:nvPr>
            <p:ph idx="1"/>
          </p:nvPr>
        </p:nvPicPr>
        <p:blipFill>
          <a:blip r:embed="rId2"/>
          <a:stretch>
            <a:fillRect/>
          </a:stretch>
        </p:blipFill>
        <p:spPr>
          <a:xfrm>
            <a:off x="5228299" y="1041764"/>
            <a:ext cx="3973933" cy="5915689"/>
          </a:xfrm>
        </p:spPr>
      </p:pic>
      <p:sp>
        <p:nvSpPr>
          <p:cNvPr id="6" name="TextBox 5">
            <a:extLst>
              <a:ext uri="{FF2B5EF4-FFF2-40B4-BE49-F238E27FC236}">
                <a16:creationId xmlns:a16="http://schemas.microsoft.com/office/drawing/2014/main" id="{F05B9E6A-FDFD-254B-9D71-C5FA32F5C4F2}"/>
              </a:ext>
            </a:extLst>
          </p:cNvPr>
          <p:cNvSpPr txBox="1"/>
          <p:nvPr/>
        </p:nvSpPr>
        <p:spPr>
          <a:xfrm>
            <a:off x="152400" y="1937657"/>
            <a:ext cx="4874604" cy="5170646"/>
          </a:xfrm>
          <a:prstGeom prst="rect">
            <a:avLst/>
          </a:prstGeom>
          <a:noFill/>
        </p:spPr>
        <p:txBody>
          <a:bodyPr wrap="none" rtlCol="0">
            <a:spAutoFit/>
          </a:bodyPr>
          <a:lstStyle/>
          <a:p>
            <a:r>
              <a:rPr lang="en-US" sz="2400" dirty="0"/>
              <a:t>WIMPs leave tracks in ancient </a:t>
            </a:r>
          </a:p>
          <a:p>
            <a:r>
              <a:rPr lang="en-US" sz="2400" dirty="0"/>
              <a:t>minerals from 10km below the </a:t>
            </a:r>
          </a:p>
          <a:p>
            <a:r>
              <a:rPr lang="en-US" sz="2400" dirty="0"/>
              <a:t>surface of the Earth.  </a:t>
            </a:r>
          </a:p>
          <a:p>
            <a:endParaRPr lang="en-US" sz="2400" dirty="0"/>
          </a:p>
          <a:p>
            <a:r>
              <a:rPr lang="en-US" sz="2400" dirty="0"/>
              <a:t>Collecting tracks for 500 </a:t>
            </a:r>
            <a:r>
              <a:rPr lang="en-US" sz="2400" dirty="0" err="1"/>
              <a:t>Myr</a:t>
            </a:r>
            <a:r>
              <a:rPr lang="en-US" sz="2400" dirty="0"/>
              <a:t>.</a:t>
            </a:r>
          </a:p>
          <a:p>
            <a:endParaRPr lang="en-US" sz="2400" dirty="0"/>
          </a:p>
          <a:p>
            <a:r>
              <a:rPr lang="en-US" sz="2400" dirty="0"/>
              <a:t>Backgrounds: Ur-238 decay </a:t>
            </a:r>
          </a:p>
          <a:p>
            <a:r>
              <a:rPr lang="en-US" sz="2400" dirty="0"/>
              <a:t>and fission</a:t>
            </a:r>
          </a:p>
          <a:p>
            <a:r>
              <a:rPr lang="en-US" sz="2400" dirty="0"/>
              <a:t>Take advantage of nanotools: can </a:t>
            </a:r>
          </a:p>
          <a:p>
            <a:r>
              <a:rPr lang="en-US" sz="2400" dirty="0"/>
              <a:t>identify nanometer tracks in 3D</a:t>
            </a:r>
          </a:p>
          <a:p>
            <a:endParaRPr lang="en-US" sz="2400" dirty="0"/>
          </a:p>
          <a:p>
            <a:r>
              <a:rPr lang="en-US" sz="2400" dirty="0">
                <a:solidFill>
                  <a:srgbClr val="FF0000"/>
                </a:solidFill>
              </a:rPr>
              <a:t>Baum, </a:t>
            </a:r>
            <a:r>
              <a:rPr lang="en-US" sz="2400" dirty="0" err="1">
                <a:solidFill>
                  <a:srgbClr val="FF0000"/>
                </a:solidFill>
              </a:rPr>
              <a:t>Drukier</a:t>
            </a:r>
            <a:r>
              <a:rPr lang="en-US" sz="2400" dirty="0">
                <a:solidFill>
                  <a:srgbClr val="FF0000"/>
                </a:solidFill>
              </a:rPr>
              <a:t>, Freese, Gorski, </a:t>
            </a:r>
          </a:p>
          <a:p>
            <a:r>
              <a:rPr lang="en-US" sz="2400" dirty="0">
                <a:solidFill>
                  <a:srgbClr val="FF0000"/>
                </a:solidFill>
              </a:rPr>
              <a:t> Stengel    arXiv:1806.05991</a:t>
            </a:r>
          </a:p>
          <a:p>
            <a:endParaRPr lang="en-US" dirty="0"/>
          </a:p>
        </p:txBody>
      </p:sp>
      <p:sp>
        <p:nvSpPr>
          <p:cNvPr id="7" name="TextBox 6">
            <a:extLst>
              <a:ext uri="{FF2B5EF4-FFF2-40B4-BE49-F238E27FC236}">
                <a16:creationId xmlns:a16="http://schemas.microsoft.com/office/drawing/2014/main" id="{C0C50C60-3604-8846-98E7-22ED6B56EE88}"/>
              </a:ext>
            </a:extLst>
          </p:cNvPr>
          <p:cNvSpPr txBox="1"/>
          <p:nvPr/>
        </p:nvSpPr>
        <p:spPr>
          <a:xfrm>
            <a:off x="5268038" y="3524311"/>
            <a:ext cx="1739579" cy="707886"/>
          </a:xfrm>
          <a:prstGeom prst="rect">
            <a:avLst/>
          </a:prstGeom>
          <a:noFill/>
        </p:spPr>
        <p:txBody>
          <a:bodyPr wrap="none" rtlCol="0">
            <a:spAutoFit/>
          </a:bodyPr>
          <a:lstStyle/>
          <a:p>
            <a:r>
              <a:rPr lang="en-US" sz="2000" dirty="0">
                <a:solidFill>
                  <a:srgbClr val="FF0000"/>
                </a:solidFill>
              </a:rPr>
              <a:t>article in </a:t>
            </a:r>
          </a:p>
          <a:p>
            <a:r>
              <a:rPr lang="en-US" sz="2000" dirty="0">
                <a:solidFill>
                  <a:srgbClr val="FF0000"/>
                </a:solidFill>
              </a:rPr>
              <a:t>New Scientist</a:t>
            </a:r>
          </a:p>
        </p:txBody>
      </p:sp>
      <p:pic>
        <p:nvPicPr>
          <p:cNvPr id="9" name="Picture 8">
            <a:extLst>
              <a:ext uri="{FF2B5EF4-FFF2-40B4-BE49-F238E27FC236}">
                <a16:creationId xmlns:a16="http://schemas.microsoft.com/office/drawing/2014/main" id="{1FB8B2C6-7D5C-2340-B90C-94F4CB75B7E2}"/>
              </a:ext>
            </a:extLst>
          </p:cNvPr>
          <p:cNvPicPr>
            <a:picLocks noChangeAspect="1"/>
          </p:cNvPicPr>
          <p:nvPr/>
        </p:nvPicPr>
        <p:blipFill>
          <a:blip r:embed="rId3"/>
          <a:stretch>
            <a:fillRect/>
          </a:stretch>
        </p:blipFill>
        <p:spPr>
          <a:xfrm>
            <a:off x="7402544" y="93922"/>
            <a:ext cx="1469313" cy="1937657"/>
          </a:xfrm>
          <a:prstGeom prst="rect">
            <a:avLst/>
          </a:prstGeom>
        </p:spPr>
      </p:pic>
      <p:sp>
        <p:nvSpPr>
          <p:cNvPr id="10" name="TextBox 9">
            <a:extLst>
              <a:ext uri="{FF2B5EF4-FFF2-40B4-BE49-F238E27FC236}">
                <a16:creationId xmlns:a16="http://schemas.microsoft.com/office/drawing/2014/main" id="{726A5060-1D8A-C644-826E-7F9658E29879}"/>
              </a:ext>
            </a:extLst>
          </p:cNvPr>
          <p:cNvSpPr txBox="1"/>
          <p:nvPr/>
        </p:nvSpPr>
        <p:spPr>
          <a:xfrm>
            <a:off x="4858832" y="2075657"/>
            <a:ext cx="4238661" cy="400110"/>
          </a:xfrm>
          <a:prstGeom prst="rect">
            <a:avLst/>
          </a:prstGeom>
          <a:noFill/>
        </p:spPr>
        <p:txBody>
          <a:bodyPr wrap="none" rtlCol="0">
            <a:spAutoFit/>
          </a:bodyPr>
          <a:lstStyle/>
          <a:p>
            <a:r>
              <a:rPr lang="en-US" sz="2000" dirty="0"/>
              <a:t>      Pat Stengel      Sebastian Baum</a:t>
            </a:r>
          </a:p>
        </p:txBody>
      </p:sp>
      <p:pic>
        <p:nvPicPr>
          <p:cNvPr id="14" name="Picture 13">
            <a:extLst>
              <a:ext uri="{FF2B5EF4-FFF2-40B4-BE49-F238E27FC236}">
                <a16:creationId xmlns:a16="http://schemas.microsoft.com/office/drawing/2014/main" id="{36B46F46-7B78-824E-8701-3D538D381F14}"/>
              </a:ext>
            </a:extLst>
          </p:cNvPr>
          <p:cNvPicPr>
            <a:picLocks noChangeAspect="1"/>
          </p:cNvPicPr>
          <p:nvPr/>
        </p:nvPicPr>
        <p:blipFill>
          <a:blip r:embed="rId4"/>
          <a:stretch>
            <a:fillRect/>
          </a:stretch>
        </p:blipFill>
        <p:spPr>
          <a:xfrm>
            <a:off x="5464727" y="24558"/>
            <a:ext cx="1346200" cy="2095500"/>
          </a:xfrm>
          <a:prstGeom prst="rect">
            <a:avLst/>
          </a:prstGeom>
        </p:spPr>
      </p:pic>
    </p:spTree>
    <p:extLst>
      <p:ext uri="{BB962C8B-B14F-4D97-AF65-F5344CB8AC3E}">
        <p14:creationId xmlns:p14="http://schemas.microsoft.com/office/powerpoint/2010/main" val="3654303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962A-7CD2-87D0-9EF2-F05FA03DC495}"/>
              </a:ext>
            </a:extLst>
          </p:cNvPr>
          <p:cNvSpPr>
            <a:spLocks noGrp="1"/>
          </p:cNvSpPr>
          <p:nvPr>
            <p:ph type="title"/>
          </p:nvPr>
        </p:nvSpPr>
        <p:spPr>
          <a:xfrm>
            <a:off x="457200" y="658485"/>
            <a:ext cx="7769225" cy="1143000"/>
          </a:xfrm>
        </p:spPr>
        <p:txBody>
          <a:bodyPr/>
          <a:lstStyle/>
          <a:p>
            <a:r>
              <a:rPr lang="en-US" sz="4400" dirty="0">
                <a:effectLst/>
                <a:latin typeface="CMSSBX10"/>
              </a:rPr>
              <a:t>Mineral Detection of Neutrinos and Dark Matter. A Whitepaper </a:t>
            </a:r>
            <a:br>
              <a:rPr lang="en-US" sz="4400" dirty="0"/>
            </a:br>
            <a:endParaRPr lang="en-US" sz="4400" dirty="0"/>
          </a:p>
        </p:txBody>
      </p:sp>
      <p:sp>
        <p:nvSpPr>
          <p:cNvPr id="3" name="Content Placeholder 2">
            <a:extLst>
              <a:ext uri="{FF2B5EF4-FFF2-40B4-BE49-F238E27FC236}">
                <a16:creationId xmlns:a16="http://schemas.microsoft.com/office/drawing/2014/main" id="{7E91E22A-C228-6C85-6321-3BDDF343A8CA}"/>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https://</a:t>
            </a:r>
            <a:r>
              <a:rPr lang="en-US" dirty="0" err="1"/>
              <a:t>arxiv.org</a:t>
            </a:r>
            <a:r>
              <a:rPr lang="en-US" dirty="0"/>
              <a:t>/pdf/2301.07118.pdf</a:t>
            </a:r>
          </a:p>
        </p:txBody>
      </p:sp>
      <p:pic>
        <p:nvPicPr>
          <p:cNvPr id="5" name="Picture 4">
            <a:extLst>
              <a:ext uri="{FF2B5EF4-FFF2-40B4-BE49-F238E27FC236}">
                <a16:creationId xmlns:a16="http://schemas.microsoft.com/office/drawing/2014/main" id="{ED31AB56-667C-EAC3-11B9-83B9F2A28BB7}"/>
              </a:ext>
            </a:extLst>
          </p:cNvPr>
          <p:cNvPicPr>
            <a:picLocks noChangeAspect="1"/>
          </p:cNvPicPr>
          <p:nvPr/>
        </p:nvPicPr>
        <p:blipFill>
          <a:blip r:embed="rId2"/>
          <a:stretch>
            <a:fillRect/>
          </a:stretch>
        </p:blipFill>
        <p:spPr>
          <a:xfrm>
            <a:off x="457200" y="2561853"/>
            <a:ext cx="3232150" cy="3018650"/>
          </a:xfrm>
          <a:prstGeom prst="rect">
            <a:avLst/>
          </a:prstGeom>
        </p:spPr>
      </p:pic>
      <p:sp>
        <p:nvSpPr>
          <p:cNvPr id="6" name="TextBox 5">
            <a:extLst>
              <a:ext uri="{FF2B5EF4-FFF2-40B4-BE49-F238E27FC236}">
                <a16:creationId xmlns:a16="http://schemas.microsoft.com/office/drawing/2014/main" id="{044F1662-63D6-F6EC-502A-AFA774EBD53B}"/>
              </a:ext>
            </a:extLst>
          </p:cNvPr>
          <p:cNvSpPr txBox="1"/>
          <p:nvPr/>
        </p:nvSpPr>
        <p:spPr>
          <a:xfrm>
            <a:off x="4341812" y="3471013"/>
            <a:ext cx="4160113" cy="1200329"/>
          </a:xfrm>
          <a:prstGeom prst="rect">
            <a:avLst/>
          </a:prstGeom>
          <a:noFill/>
        </p:spPr>
        <p:txBody>
          <a:bodyPr wrap="none" rtlCol="0">
            <a:spAutoFit/>
          </a:bodyPr>
          <a:lstStyle/>
          <a:p>
            <a:r>
              <a:rPr lang="en-US" dirty="0"/>
              <a:t>Color Centers:</a:t>
            </a:r>
          </a:p>
          <a:p>
            <a:r>
              <a:rPr lang="en-US" dirty="0"/>
              <a:t>Vacancies in crystal lattice, </a:t>
            </a:r>
          </a:p>
          <a:p>
            <a:r>
              <a:rPr lang="en-US" dirty="0"/>
              <a:t>e pairs fill in, get excited and fluoresce,</a:t>
            </a:r>
          </a:p>
          <a:p>
            <a:r>
              <a:rPr lang="en-US" dirty="0"/>
              <a:t>the crystal changes color</a:t>
            </a:r>
          </a:p>
        </p:txBody>
      </p:sp>
      <p:sp>
        <p:nvSpPr>
          <p:cNvPr id="7" name="TextBox 6">
            <a:extLst>
              <a:ext uri="{FF2B5EF4-FFF2-40B4-BE49-F238E27FC236}">
                <a16:creationId xmlns:a16="http://schemas.microsoft.com/office/drawing/2014/main" id="{E9D738D4-C0F6-AFC4-D42E-27A90CF4B141}"/>
              </a:ext>
            </a:extLst>
          </p:cNvPr>
          <p:cNvSpPr txBox="1"/>
          <p:nvPr/>
        </p:nvSpPr>
        <p:spPr>
          <a:xfrm>
            <a:off x="2179195" y="1579850"/>
            <a:ext cx="6377067" cy="1107996"/>
          </a:xfrm>
          <a:prstGeom prst="rect">
            <a:avLst/>
          </a:prstGeom>
          <a:noFill/>
        </p:spPr>
        <p:txBody>
          <a:bodyPr wrap="none" rtlCol="0">
            <a:spAutoFit/>
          </a:bodyPr>
          <a:lstStyle/>
          <a:p>
            <a:r>
              <a:rPr lang="en-US" sz="2400" dirty="0"/>
              <a:t>Recoiling nuclei lead to defects:</a:t>
            </a:r>
          </a:p>
          <a:p>
            <a:r>
              <a:rPr lang="en-US" sz="2400" dirty="0"/>
              <a:t>Fission tracks, vacancies in crystal lattice, </a:t>
            </a:r>
            <a:r>
              <a:rPr lang="en-US" sz="2400" dirty="0" err="1"/>
              <a:t>etc</a:t>
            </a:r>
            <a:endParaRPr lang="en-US" sz="2400" dirty="0"/>
          </a:p>
          <a:p>
            <a:endParaRPr lang="en-US" dirty="0"/>
          </a:p>
        </p:txBody>
      </p:sp>
    </p:spTree>
    <p:extLst>
      <p:ext uri="{BB962C8B-B14F-4D97-AF65-F5344CB8AC3E}">
        <p14:creationId xmlns:p14="http://schemas.microsoft.com/office/powerpoint/2010/main" val="407446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1143000" y="228600"/>
            <a:ext cx="7793037" cy="1143000"/>
          </a:xfrm>
        </p:spPr>
        <p:txBody>
          <a:bodyPr/>
          <a:lstStyle/>
          <a:p>
            <a:r>
              <a:rPr lang="en-US" dirty="0"/>
              <a:t>Indirect Detection:</a:t>
            </a:r>
            <a:br>
              <a:rPr lang="en-US" dirty="0"/>
            </a:br>
            <a:r>
              <a:rPr lang="en-US" dirty="0"/>
              <a:t>Fermi/LAT gamma-ray excess</a:t>
            </a:r>
            <a:br>
              <a:rPr lang="en-US" dirty="0"/>
            </a:br>
            <a:r>
              <a:rPr lang="en-US" dirty="0"/>
              <a:t>from the Galactic Center</a:t>
            </a:r>
          </a:p>
        </p:txBody>
      </p:sp>
      <p:sp>
        <p:nvSpPr>
          <p:cNvPr id="8" name="Content Placeholder 7"/>
          <p:cNvSpPr>
            <a:spLocks noGrp="1"/>
          </p:cNvSpPr>
          <p:nvPr>
            <p:ph idx="1"/>
          </p:nvPr>
        </p:nvSpPr>
        <p:spPr>
          <a:xfrm>
            <a:off x="25400" y="2133600"/>
            <a:ext cx="7772400" cy="3810000"/>
          </a:xfrm>
        </p:spPr>
        <p:txBody>
          <a:bodyPr>
            <a:normAutofit lnSpcReduction="10000"/>
          </a:bodyPr>
          <a:lstStyle/>
          <a:p>
            <a:pPr marL="0" lvl="1" indent="0">
              <a:buNone/>
            </a:pPr>
            <a:r>
              <a:rPr lang="en-US" sz="2600" dirty="0" err="1"/>
              <a:t>Goodenough</a:t>
            </a:r>
            <a:r>
              <a:rPr lang="en-US" sz="2600" dirty="0"/>
              <a:t> &amp; Hooper (2009)</a:t>
            </a:r>
          </a:p>
          <a:p>
            <a:pPr lvl="4"/>
            <a:endParaRPr lang="en-US" dirty="0"/>
          </a:p>
          <a:p>
            <a:pPr marL="0" lvl="2" indent="0">
              <a:buNone/>
            </a:pPr>
            <a:r>
              <a:rPr lang="en-US" dirty="0" err="1"/>
              <a:t>Daylan</a:t>
            </a:r>
            <a:r>
              <a:rPr lang="en-US" dirty="0"/>
              <a:t>, </a:t>
            </a:r>
            <a:r>
              <a:rPr lang="en-US" dirty="0" err="1"/>
              <a:t>Finkbeiner</a:t>
            </a:r>
            <a:r>
              <a:rPr lang="en-US" dirty="0"/>
              <a:t>, Hooper, Linden,</a:t>
            </a:r>
            <a:br>
              <a:rPr lang="en-US" dirty="0"/>
            </a:br>
            <a:r>
              <a:rPr lang="en-US" dirty="0"/>
              <a:t>  Portillo, Rodd, </a:t>
            </a:r>
            <a:r>
              <a:rPr lang="en-US" dirty="0" err="1"/>
              <a:t>Slatyer</a:t>
            </a:r>
            <a:r>
              <a:rPr lang="en-US" dirty="0"/>
              <a:t> (2014)</a:t>
            </a:r>
          </a:p>
          <a:p>
            <a:endParaRPr lang="en-US" dirty="0"/>
          </a:p>
          <a:p>
            <a:pPr>
              <a:buNone/>
            </a:pPr>
            <a:r>
              <a:rPr lang="en-US" dirty="0"/>
              <a:t>Towards galactic center:</a:t>
            </a:r>
          </a:p>
          <a:p>
            <a:pPr lvl="1"/>
            <a:r>
              <a:rPr lang="en-US" dirty="0"/>
              <a:t>Model and subtract</a:t>
            </a:r>
            <a:br>
              <a:rPr lang="en-US" dirty="0"/>
            </a:br>
            <a:r>
              <a:rPr lang="en-US" dirty="0"/>
              <a:t>astrophysical sources</a:t>
            </a:r>
          </a:p>
          <a:p>
            <a:pPr lvl="1"/>
            <a:r>
              <a:rPr lang="en-US" dirty="0"/>
              <a:t>Excess remains</a:t>
            </a:r>
          </a:p>
          <a:p>
            <a:pPr lvl="1"/>
            <a:r>
              <a:rPr lang="en-US" dirty="0"/>
              <a:t>Spectrum consistent with DM</a:t>
            </a:r>
            <a:br>
              <a:rPr lang="en-US" dirty="0"/>
            </a:br>
            <a:r>
              <a:rPr lang="en-US" dirty="0"/>
              <a:t>  </a:t>
            </a:r>
          </a:p>
        </p:txBody>
      </p:sp>
      <p:pic>
        <p:nvPicPr>
          <p:cNvPr id="6" name="Picture 5" descr="1402.6703_FermiExcess_heatmaps.png"/>
          <p:cNvPicPr>
            <a:picLocks noChangeAspect="1"/>
          </p:cNvPicPr>
          <p:nvPr/>
        </p:nvPicPr>
        <p:blipFill>
          <a:blip r:embed="rId2"/>
          <a:srcRect r="7342"/>
          <a:stretch>
            <a:fillRect/>
          </a:stretch>
        </p:blipFill>
        <p:spPr>
          <a:xfrm>
            <a:off x="4528222" y="1600200"/>
            <a:ext cx="4615778" cy="5057775"/>
          </a:xfrm>
          <a:prstGeom prst="rect">
            <a:avLst/>
          </a:prstGeom>
        </p:spPr>
      </p:pic>
      <p:sp>
        <p:nvSpPr>
          <p:cNvPr id="2" name="TextBox 1">
            <a:extLst>
              <a:ext uri="{FF2B5EF4-FFF2-40B4-BE49-F238E27FC236}">
                <a16:creationId xmlns:a16="http://schemas.microsoft.com/office/drawing/2014/main" id="{C18C294E-9CA2-CF4D-912A-FA880DF349F6}"/>
              </a:ext>
            </a:extLst>
          </p:cNvPr>
          <p:cNvSpPr txBox="1"/>
          <p:nvPr/>
        </p:nvSpPr>
        <p:spPr>
          <a:xfrm>
            <a:off x="218671" y="5910943"/>
            <a:ext cx="4181594" cy="646331"/>
          </a:xfrm>
          <a:prstGeom prst="rect">
            <a:avLst/>
          </a:prstGeom>
          <a:noFill/>
        </p:spPr>
        <p:txBody>
          <a:bodyPr wrap="none" rtlCol="0">
            <a:spAutoFit/>
          </a:bodyPr>
          <a:lstStyle/>
          <a:p>
            <a:r>
              <a:rPr lang="en-US" dirty="0"/>
              <a:t>BUT also consistent with astrophysical </a:t>
            </a:r>
          </a:p>
          <a:p>
            <a:r>
              <a:rPr lang="en-US" dirty="0"/>
              <a:t>point sources.  PULSARS?</a:t>
            </a:r>
          </a:p>
        </p:txBody>
      </p:sp>
    </p:spTree>
    <p:extLst>
      <p:ext uri="{BB962C8B-B14F-4D97-AF65-F5344CB8AC3E}">
        <p14:creationId xmlns:p14="http://schemas.microsoft.com/office/powerpoint/2010/main" val="373036468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 CHART OF THE UNIVERSE</a:t>
            </a:r>
          </a:p>
        </p:txBody>
      </p:sp>
      <p:pic>
        <p:nvPicPr>
          <p:cNvPr id="3" name="Picture 2" descr="Screen Shot 2013-12-07 at 3.45.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2209800"/>
            <a:ext cx="4483100" cy="3162300"/>
          </a:xfrm>
          <a:prstGeom prst="rect">
            <a:avLst/>
          </a:prstGeom>
        </p:spPr>
      </p:pic>
      <p:sp>
        <p:nvSpPr>
          <p:cNvPr id="4" name="TextBox 4"/>
          <p:cNvSpPr txBox="1">
            <a:spLocks noChangeArrowheads="1"/>
          </p:cNvSpPr>
          <p:nvPr/>
        </p:nvSpPr>
        <p:spPr bwMode="auto">
          <a:xfrm>
            <a:off x="609600" y="5755400"/>
            <a:ext cx="8001000" cy="584757"/>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21" tIns="45711" rIns="91421" bIns="4571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dirty="0">
                <a:solidFill>
                  <a:srgbClr val="EAEAEA"/>
                </a:solidFill>
              </a:rPr>
              <a:t>WHAT ARE THE PIECES OF THE PIE???</a:t>
            </a:r>
          </a:p>
        </p:txBody>
      </p:sp>
    </p:spTree>
    <p:extLst>
      <p:ext uri="{BB962C8B-B14F-4D97-AF65-F5344CB8AC3E}">
        <p14:creationId xmlns:p14="http://schemas.microsoft.com/office/powerpoint/2010/main" val="671386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48100" y="3155950"/>
            <a:ext cx="1447800" cy="1765300"/>
          </a:xfrm>
        </p:spPr>
      </p:pic>
      <p:pic>
        <p:nvPicPr>
          <p:cNvPr id="4" name="Picture 3" descr="darkstar"/>
          <p:cNvPicPr>
            <a:picLocks noChangeAspect="1" noChangeArrowheads="1"/>
          </p:cNvPicPr>
          <p:nvPr/>
        </p:nvPicPr>
        <p:blipFill>
          <a:blip r:embed="rId4">
            <a:extLst>
              <a:ext uri="{28A0092B-C50C-407E-A947-70E740481C1C}">
                <a14:useLocalDpi xmlns:a14="http://schemas.microsoft.com/office/drawing/2010/main" val="0"/>
              </a:ext>
            </a:extLst>
          </a:blip>
          <a:srcRect l="13000" b="1527"/>
          <a:stretch>
            <a:fillRect/>
          </a:stretch>
        </p:blipFill>
        <p:spPr bwMode="auto">
          <a:xfrm>
            <a:off x="0" y="2341960"/>
            <a:ext cx="6828951" cy="4598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a:spLocks noGrp="1" noChangeArrowheads="1"/>
          </p:cNvSpPr>
          <p:nvPr>
            <p:ph type="title"/>
          </p:nvPr>
        </p:nvSpPr>
        <p:spPr bwMode="auto">
          <a:xfrm>
            <a:off x="-117566" y="-1"/>
            <a:ext cx="9261566" cy="2259875"/>
          </a:xfrm>
          <a:prstGeom prst="rect">
            <a:avLst/>
          </a:prstGeom>
          <a:solidFill>
            <a:schemeClr val="accent1"/>
          </a:solidFill>
          <a:ln w="9525">
            <a:solidFill>
              <a:schemeClr val="tx1"/>
            </a:solidFill>
            <a:round/>
            <a:headEnd/>
            <a:tailEnd/>
          </a:ln>
        </p:spPr>
        <p:txBody>
          <a:bodyPr/>
          <a:lstStyle/>
          <a:p>
            <a:pPr defTabSz="914400" eaLnBrk="0" fontAlgn="base" hangingPunct="0">
              <a:spcBef>
                <a:spcPct val="0"/>
              </a:spcBef>
              <a:spcAft>
                <a:spcPct val="0"/>
              </a:spcAft>
            </a:pPr>
            <a:r>
              <a:rPr lang="en-US" sz="4800" dirty="0">
                <a:solidFill>
                  <a:srgbClr val="FF0000"/>
                </a:solidFill>
                <a:latin typeface="Arial" charset="0"/>
                <a:ea typeface="ＭＳ Ｐゴシック" charset="0"/>
                <a:cs typeface="ＭＳ Ｐゴシック" charset="0"/>
              </a:rPr>
              <a:t> </a:t>
            </a:r>
            <a:r>
              <a:rPr lang="en-US" sz="3600" dirty="0">
                <a:solidFill>
                  <a:srgbClr val="FF0000"/>
                </a:solidFill>
                <a:latin typeface="Arial" charset="0"/>
                <a:ea typeface="ＭＳ Ｐゴシック" charset="0"/>
                <a:cs typeface="ＭＳ Ｐゴシック" charset="0"/>
              </a:rPr>
              <a:t>Fourth Way:  Find Dark Stars (hydrogen stars powered by dark matter) in James Webb Space Telescope, sequel to Hubble    Space Telescope</a:t>
            </a:r>
          </a:p>
        </p:txBody>
      </p:sp>
      <p:pic>
        <p:nvPicPr>
          <p:cNvPr id="7" name="Picture 1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6708" y="1752600"/>
            <a:ext cx="1661160" cy="1661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6708" y="4969156"/>
            <a:ext cx="1554480" cy="1895375"/>
          </a:xfrm>
          <a:prstGeom prst="rect">
            <a:avLst/>
          </a:prstGeom>
        </p:spPr>
      </p:pic>
      <p:pic>
        <p:nvPicPr>
          <p:cNvPr id="10" name="Picture 1027" descr="180px-Katherine_Freese"/>
          <p:cNvPicPr>
            <a:picLocks noChangeAspect="1" noChangeArrowheads="1"/>
          </p:cNvPicPr>
          <p:nvPr/>
        </p:nvPicPr>
        <p:blipFill>
          <a:blip r:embed="rId6">
            <a:extLst>
              <a:ext uri="{28A0092B-C50C-407E-A947-70E740481C1C}">
                <a14:useLocalDpi xmlns:a14="http://schemas.microsoft.com/office/drawing/2010/main" val="0"/>
              </a:ext>
            </a:extLst>
          </a:blip>
          <a:srcRect l="2702" r="8109" b="22388"/>
          <a:stretch>
            <a:fillRect/>
          </a:stretch>
        </p:blipFill>
        <p:spPr bwMode="auto">
          <a:xfrm>
            <a:off x="7293705" y="3438071"/>
            <a:ext cx="1638073" cy="159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9541" y="1752599"/>
            <a:ext cx="2446399" cy="3420291"/>
          </a:xfrm>
          <a:prstGeom prst="rect">
            <a:avLst/>
          </a:prstGeom>
        </p:spPr>
      </p:pic>
      <p:sp>
        <p:nvSpPr>
          <p:cNvPr id="2" name="TextBox 1"/>
          <p:cNvSpPr txBox="1"/>
          <p:nvPr/>
        </p:nvSpPr>
        <p:spPr>
          <a:xfrm>
            <a:off x="-150904" y="1828628"/>
            <a:ext cx="3104761" cy="369332"/>
          </a:xfrm>
          <a:prstGeom prst="rect">
            <a:avLst/>
          </a:prstGeom>
          <a:noFill/>
        </p:spPr>
        <p:txBody>
          <a:bodyPr wrap="none" rtlCol="0">
            <a:spAutoFit/>
          </a:bodyPr>
          <a:lstStyle/>
          <a:p>
            <a:r>
              <a:rPr lang="en-US" dirty="0"/>
              <a:t>W Doug </a:t>
            </a:r>
            <a:r>
              <a:rPr lang="en-US" dirty="0" err="1"/>
              <a:t>Spolyar</a:t>
            </a:r>
            <a:r>
              <a:rPr lang="en-US" dirty="0"/>
              <a:t>, P. </a:t>
            </a:r>
            <a:r>
              <a:rPr lang="en-US" dirty="0" err="1"/>
              <a:t>Gondolo</a:t>
            </a:r>
            <a:endParaRPr lang="en-US" dirty="0"/>
          </a:p>
        </p:txBody>
      </p:sp>
    </p:spTree>
    <p:extLst>
      <p:ext uri="{BB962C8B-B14F-4D97-AF65-F5344CB8AC3E}">
        <p14:creationId xmlns:p14="http://schemas.microsoft.com/office/powerpoint/2010/main" val="3951545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973C8B2C-0D5E-6FDC-063F-A84356D3B83F}"/>
              </a:ext>
            </a:extLst>
          </p:cNvPr>
          <p:cNvSpPr>
            <a:spLocks noGrp="1" noChangeArrowheads="1"/>
          </p:cNvSpPr>
          <p:nvPr>
            <p:ph type="title"/>
          </p:nvPr>
        </p:nvSpPr>
        <p:spPr>
          <a:xfrm>
            <a:off x="0" y="0"/>
            <a:ext cx="8839200" cy="1066800"/>
          </a:xfrm>
          <a:solidFill>
            <a:srgbClr val="1C3FF4"/>
          </a:solidFill>
        </p:spPr>
        <p:txBody>
          <a:bodyPr/>
          <a:lstStyle/>
          <a:p>
            <a:pPr eaLnBrk="1" hangingPunct="1"/>
            <a:r>
              <a:rPr lang="en-US" altLang="en-US" dirty="0"/>
              <a:t> Dark Stars</a:t>
            </a:r>
          </a:p>
        </p:txBody>
      </p:sp>
      <p:sp>
        <p:nvSpPr>
          <p:cNvPr id="43010" name="Rectangle 3">
            <a:extLst>
              <a:ext uri="{FF2B5EF4-FFF2-40B4-BE49-F238E27FC236}">
                <a16:creationId xmlns:a16="http://schemas.microsoft.com/office/drawing/2014/main" id="{3EF63D50-DCF2-B897-417E-ECF8D25FD689}"/>
              </a:ext>
            </a:extLst>
          </p:cNvPr>
          <p:cNvSpPr>
            <a:spLocks noGrp="1" noChangeArrowheads="1"/>
          </p:cNvSpPr>
          <p:nvPr>
            <p:ph type="body" idx="1"/>
          </p:nvPr>
        </p:nvSpPr>
        <p:spPr>
          <a:xfrm>
            <a:off x="0" y="1143000"/>
            <a:ext cx="9296400" cy="5334000"/>
          </a:xfrm>
        </p:spPr>
        <p:txBody>
          <a:bodyPr/>
          <a:lstStyle/>
          <a:p>
            <a:pPr eaLnBrk="1" hangingPunct="1">
              <a:buFontTx/>
              <a:buNone/>
              <a:defRPr/>
            </a:pPr>
            <a:r>
              <a:rPr lang="en-US" sz="2800" dirty="0"/>
              <a:t> The first stars to form in the history of the universe may be powered by Dark Matter annihilation rather than by Fusion. Dark stars are made almost entirely of hydrogen and helium, with dark matter constituting 0.1% of the mass of the star).</a:t>
            </a:r>
          </a:p>
          <a:p>
            <a:pPr eaLnBrk="1" hangingPunct="1">
              <a:defRPr/>
            </a:pPr>
            <a:r>
              <a:rPr lang="en-US" sz="2400" dirty="0"/>
              <a:t>This new phase of stellar evolution may last millions to billions of years</a:t>
            </a:r>
          </a:p>
          <a:p>
            <a:pPr eaLnBrk="1" hangingPunct="1">
              <a:defRPr/>
            </a:pPr>
            <a:r>
              <a:rPr lang="en-US" sz="2400" dirty="0"/>
              <a:t>Dark Stars can grow to be very large: up to ten million times the mass of the Sun. Supermassive DS are very bright, up to ten billion times as bright as the Sun</a:t>
            </a:r>
            <a:r>
              <a:rPr lang="en-US" sz="2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US" sz="2400" b="1" spc="300" dirty="0">
                <a:ln w="11430" cmpd="sng">
                  <a:solidFill>
                    <a:schemeClr val="accent1">
                      <a:tint val="10000"/>
                    </a:schemeClr>
                  </a:solidFill>
                  <a:prstDash val="solid"/>
                  <a:miter lim="800000"/>
                </a:ln>
                <a:solidFill>
                  <a:schemeClr val="bg2">
                    <a:lumMod val="60000"/>
                    <a:lumOff val="40000"/>
                  </a:schemeClr>
                </a:solidFill>
                <a:effectLst>
                  <a:glow rad="45500">
                    <a:schemeClr val="accent1">
                      <a:satMod val="220000"/>
                      <a:alpha val="35000"/>
                    </a:schemeClr>
                  </a:glow>
                </a:effectLst>
              </a:rPr>
              <a:t>We have found candidates in James Webb Space Telescope </a:t>
            </a:r>
          </a:p>
          <a:p>
            <a:pPr eaLnBrk="1" hangingPunct="1">
              <a:defRPr/>
            </a:pPr>
            <a:r>
              <a:rPr lang="en-US" sz="2400" dirty="0"/>
              <a:t>Once the Dark Matter runs out, the DS has a fusion phase before collapsing to a big black hole</a:t>
            </a:r>
            <a:r>
              <a:rPr lang="en-US" sz="2400" b="1" cap="all" dirty="0">
                <a:ln w="9000" cmpd="sng">
                  <a:solidFill>
                    <a:schemeClr val="accent4">
                      <a:shade val="50000"/>
                      <a:satMod val="120000"/>
                    </a:schemeClr>
                  </a:solidFill>
                  <a:prstDash val="solid"/>
                </a:ln>
                <a:solidFill>
                  <a:schemeClr val="bg2">
                    <a:lumMod val="60000"/>
                    <a:lumOff val="40000"/>
                  </a:schemeClr>
                </a:solidFill>
                <a:effectLst>
                  <a:reflection blurRad="12700" stA="28000" endPos="45000" dist="1000" dir="5400000" sy="-100000" algn="bl" rotWithShape="0"/>
                </a:effectLst>
              </a:rPr>
              <a:t>: is this the origin of supermassive black holes?</a:t>
            </a:r>
            <a:endParaRPr lang="en-US" sz="2400" dirty="0">
              <a:solidFill>
                <a:schemeClr val="bg2">
                  <a:lumMod val="60000"/>
                  <a:lumOff val="40000"/>
                </a:schemeClr>
              </a:solidFill>
            </a:endParaRPr>
          </a:p>
          <a:p>
            <a:pPr eaLnBrk="1" hangingPunct="1">
              <a:buFontTx/>
              <a:buNone/>
              <a:defRPr/>
            </a:pPr>
            <a:endParaRPr lang="en-US" sz="2800" dirty="0"/>
          </a:p>
        </p:txBody>
      </p:sp>
      <p:sp>
        <p:nvSpPr>
          <p:cNvPr id="2" name="TextBox 1">
            <a:extLst>
              <a:ext uri="{FF2B5EF4-FFF2-40B4-BE49-F238E27FC236}">
                <a16:creationId xmlns:a16="http://schemas.microsoft.com/office/drawing/2014/main" id="{54B8788A-D2B2-1177-D36B-0BD7280B19B0}"/>
              </a:ext>
            </a:extLst>
          </p:cNvPr>
          <p:cNvSpPr txBox="1"/>
          <p:nvPr/>
        </p:nvSpPr>
        <p:spPr>
          <a:xfrm>
            <a:off x="6172200" y="228600"/>
            <a:ext cx="184150" cy="369888"/>
          </a:xfrm>
          <a:prstGeom prst="rect">
            <a:avLst/>
          </a:prstGeom>
          <a:noFill/>
        </p:spPr>
        <p:txBody>
          <a:bodyPr wrap="none">
            <a:spAutoFit/>
          </a:bodyPr>
          <a:lstStyle/>
          <a:p>
            <a:pPr>
              <a:defRPr/>
            </a:pPr>
            <a:endParaRPr lang="en-US" dirty="0">
              <a:solidFill>
                <a:schemeClr val="accent3"/>
              </a:solidFill>
            </a:endParaRPr>
          </a:p>
        </p:txBody>
      </p:sp>
    </p:spTree>
    <p:extLst>
      <p:ext uri="{BB962C8B-B14F-4D97-AF65-F5344CB8AC3E}">
        <p14:creationId xmlns:p14="http://schemas.microsoft.com/office/powerpoint/2010/main" val="4143410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122A32-3E5D-699E-1DEF-DA25A79044F1}"/>
              </a:ext>
            </a:extLst>
          </p:cNvPr>
          <p:cNvSpPr>
            <a:spLocks noGrp="1"/>
          </p:cNvSpPr>
          <p:nvPr>
            <p:ph idx="1"/>
          </p:nvPr>
        </p:nvSpPr>
        <p:spPr>
          <a:xfrm>
            <a:off x="228600" y="1233487"/>
            <a:ext cx="8686800" cy="4114800"/>
          </a:xfrm>
        </p:spPr>
        <p:txBody>
          <a:bodyPr/>
          <a:lstStyle/>
          <a:p>
            <a:pPr>
              <a:defRPr/>
            </a:pPr>
            <a:r>
              <a:rPr lang="en-US" sz="2800" dirty="0"/>
              <a:t>JWST has found ~ 100 high redshift objects with    z &gt; 10. They assume these are “galaxy candidates”</a:t>
            </a:r>
          </a:p>
          <a:p>
            <a:pPr>
              <a:defRPr/>
            </a:pPr>
            <a:r>
              <a:rPr lang="en-US" sz="2800" dirty="0"/>
              <a:t>Too many galaxies for Lambda CDM</a:t>
            </a:r>
          </a:p>
          <a:p>
            <a:pPr>
              <a:defRPr/>
            </a:pPr>
            <a:r>
              <a:rPr lang="en-US" sz="2800" dirty="0"/>
              <a:t>Are some of them Dark Stars?</a:t>
            </a:r>
          </a:p>
          <a:p>
            <a:pPr>
              <a:defRPr/>
            </a:pPr>
            <a:r>
              <a:rPr lang="en-US" sz="2800" dirty="0"/>
              <a:t>NIRSPEC on JWST has spectra for 9 of these; so far 5 are on the </a:t>
            </a:r>
            <a:r>
              <a:rPr lang="en-US" sz="2800" dirty="0" err="1"/>
              <a:t>arxiv</a:t>
            </a:r>
            <a:r>
              <a:rPr lang="en-US" sz="2800" dirty="0"/>
              <a:t> or published. One is a galaxy. </a:t>
            </a:r>
          </a:p>
          <a:p>
            <a:pPr marL="0" indent="0">
              <a:buFontTx/>
              <a:buNone/>
              <a:defRPr/>
            </a:pPr>
            <a:r>
              <a:rPr lang="en-US" sz="2800" dirty="0"/>
              <a:t>(</a:t>
            </a:r>
            <a:r>
              <a:rPr lang="en-US" sz="2000" dirty="0"/>
              <a:t>W/out spectra, can’t be sure of redshift; some are low redshift)</a:t>
            </a:r>
          </a:p>
          <a:p>
            <a:pPr>
              <a:defRPr/>
            </a:pPr>
            <a:r>
              <a:rPr lang="en-US" sz="2800" dirty="0"/>
              <a:t>Specifically, JADES has four.  So far, these are the ones we have studied.</a:t>
            </a:r>
          </a:p>
          <a:p>
            <a:pPr>
              <a:defRPr/>
            </a:pPr>
            <a:r>
              <a:rPr lang="en-US" sz="2800" dirty="0">
                <a:highlight>
                  <a:srgbClr val="FF0000"/>
                </a:highlight>
              </a:rPr>
              <a:t>OUR RESULTS: Three of the five hi-z JWST objects w published spectra are consistent with Dark Stars.</a:t>
            </a:r>
          </a:p>
          <a:p>
            <a:pPr>
              <a:defRPr/>
            </a:pPr>
            <a:endParaRPr lang="en-US" sz="2800" dirty="0">
              <a:solidFill>
                <a:schemeClr val="bg1"/>
              </a:solidFill>
            </a:endParaRPr>
          </a:p>
          <a:p>
            <a:pPr>
              <a:defRPr/>
            </a:pPr>
            <a:endParaRPr lang="en-US" dirty="0"/>
          </a:p>
        </p:txBody>
      </p:sp>
      <p:sp>
        <p:nvSpPr>
          <p:cNvPr id="84994" name="Rectangle 1026">
            <a:extLst>
              <a:ext uri="{FF2B5EF4-FFF2-40B4-BE49-F238E27FC236}">
                <a16:creationId xmlns:a16="http://schemas.microsoft.com/office/drawing/2014/main" id="{8C828E91-71B2-4948-B15F-932AB7CBBFFE}"/>
              </a:ext>
            </a:extLst>
          </p:cNvPr>
          <p:cNvSpPr>
            <a:spLocks noGrp="1" noChangeArrowheads="1"/>
          </p:cNvSpPr>
          <p:nvPr>
            <p:ph type="title"/>
          </p:nvPr>
        </p:nvSpPr>
        <p:spPr>
          <a:xfrm>
            <a:off x="685800" y="0"/>
            <a:ext cx="7772400" cy="1143000"/>
          </a:xfrm>
          <a:solidFill>
            <a:srgbClr val="FF00FF"/>
          </a:solidFill>
        </p:spPr>
        <p:txBody>
          <a:bodyPr/>
          <a:lstStyle/>
          <a:p>
            <a:pPr eaLnBrk="1" hangingPunct="1"/>
            <a:r>
              <a:rPr lang="en-US" altLang="en-US" dirty="0"/>
              <a:t>Has JWST found Supermassive Dark Stars?</a:t>
            </a:r>
          </a:p>
        </p:txBody>
      </p:sp>
      <p:sp>
        <p:nvSpPr>
          <p:cNvPr id="84995" name="TextBox 6">
            <a:extLst>
              <a:ext uri="{FF2B5EF4-FFF2-40B4-BE49-F238E27FC236}">
                <a16:creationId xmlns:a16="http://schemas.microsoft.com/office/drawing/2014/main" id="{18E4AB52-3D1A-4A37-6A58-189659811074}"/>
              </a:ext>
            </a:extLst>
          </p:cNvPr>
          <p:cNvSpPr txBox="1">
            <a:spLocks noChangeArrowheads="1"/>
          </p:cNvSpPr>
          <p:nvPr/>
        </p:nvSpPr>
        <p:spPr bwMode="auto">
          <a:xfrm>
            <a:off x="4260850" y="5148263"/>
            <a:ext cx="465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Osaka" pitchFamily="2" charset="-128"/>
              </a:defRPr>
            </a:lvl1pPr>
            <a:lvl2pPr marL="742950" indent="-285750">
              <a:spcBef>
                <a:spcPct val="20000"/>
              </a:spcBef>
              <a:buChar char="–"/>
              <a:defRPr sz="2800">
                <a:solidFill>
                  <a:schemeClr val="tx1"/>
                </a:solidFill>
                <a:latin typeface="Arial" panose="020B0604020202020204" pitchFamily="34" charset="0"/>
                <a:ea typeface="Osaka" pitchFamily="2" charset="-128"/>
              </a:defRPr>
            </a:lvl2pPr>
            <a:lvl3pPr marL="1143000" indent="-228600">
              <a:spcBef>
                <a:spcPct val="20000"/>
              </a:spcBef>
              <a:buChar char="•"/>
              <a:defRPr sz="2400">
                <a:solidFill>
                  <a:schemeClr val="tx1"/>
                </a:solidFill>
                <a:latin typeface="Arial" panose="020B0604020202020204" pitchFamily="34" charset="0"/>
                <a:ea typeface="Osaka" pitchFamily="2" charset="-128"/>
              </a:defRPr>
            </a:lvl3pPr>
            <a:lvl4pPr marL="1600200" indent="-228600">
              <a:spcBef>
                <a:spcPct val="20000"/>
              </a:spcBef>
              <a:buChar char="–"/>
              <a:defRPr sz="2000">
                <a:solidFill>
                  <a:schemeClr val="tx1"/>
                </a:solidFill>
                <a:latin typeface="Arial" panose="020B0604020202020204" pitchFamily="34" charset="0"/>
                <a:ea typeface="Osaka" pitchFamily="2" charset="-128"/>
              </a:defRPr>
            </a:lvl4pPr>
            <a:lvl5pPr marL="2057400" indent="-228600">
              <a:spcBef>
                <a:spcPct val="20000"/>
              </a:spcBef>
              <a:buChar char="»"/>
              <a:defRPr sz="2000">
                <a:solidFill>
                  <a:schemeClr val="tx1"/>
                </a:solidFill>
                <a:latin typeface="Arial" panose="020B0604020202020204" pitchFamily="34" charset="0"/>
                <a:ea typeface="Osaka" pitchFamily="2"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2"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2"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2"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Osaka" pitchFamily="2" charset="-128"/>
              </a:defRPr>
            </a:lvl9pPr>
          </a:lstStyle>
          <a:p>
            <a:pPr>
              <a:spcBef>
                <a:spcPct val="0"/>
              </a:spcBef>
              <a:buFontTx/>
              <a:buNone/>
            </a:pPr>
            <a:r>
              <a:rPr lang="en-US" altLang="en-US" sz="2000">
                <a:ea typeface="ＭＳ Ｐゴシック" panose="020B0600070205080204" pitchFamily="34" charset="-128"/>
              </a:rPr>
              <a:t>(JWST Advanced Extragalactic Survey)</a:t>
            </a:r>
          </a:p>
        </p:txBody>
      </p:sp>
    </p:spTree>
    <p:extLst>
      <p:ext uri="{BB962C8B-B14F-4D97-AF65-F5344CB8AC3E}">
        <p14:creationId xmlns:p14="http://schemas.microsoft.com/office/powerpoint/2010/main" val="2164366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E688BA51-7AC5-91F7-EB52-364CF5E43DD8}"/>
              </a:ext>
            </a:extLst>
          </p:cNvPr>
          <p:cNvSpPr>
            <a:spLocks noGrp="1" noChangeArrowheads="1"/>
          </p:cNvSpPr>
          <p:nvPr>
            <p:ph type="title"/>
          </p:nvPr>
        </p:nvSpPr>
        <p:spPr/>
        <p:txBody>
          <a:bodyPr/>
          <a:lstStyle/>
          <a:p>
            <a:endParaRPr lang="en-US" altLang="en-US"/>
          </a:p>
        </p:txBody>
      </p:sp>
      <p:pic>
        <p:nvPicPr>
          <p:cNvPr id="94210" name="Content Placeholder 4">
            <a:extLst>
              <a:ext uri="{FF2B5EF4-FFF2-40B4-BE49-F238E27FC236}">
                <a16:creationId xmlns:a16="http://schemas.microsoft.com/office/drawing/2014/main" id="{4E1B007C-A537-2C84-5509-3E2828723A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327025"/>
            <a:ext cx="7239000" cy="5954713"/>
          </a:xfrm>
        </p:spPr>
      </p:pic>
    </p:spTree>
    <p:extLst>
      <p:ext uri="{BB962C8B-B14F-4D97-AF65-F5344CB8AC3E}">
        <p14:creationId xmlns:p14="http://schemas.microsoft.com/office/powerpoint/2010/main" val="3400741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ED7A7-4E8D-0D84-4B2D-BC6712CB6FFD}"/>
              </a:ext>
            </a:extLst>
          </p:cNvPr>
          <p:cNvSpPr>
            <a:spLocks noGrp="1"/>
          </p:cNvSpPr>
          <p:nvPr>
            <p:ph type="title"/>
          </p:nvPr>
        </p:nvSpPr>
        <p:spPr>
          <a:xfrm>
            <a:off x="-21771" y="455613"/>
            <a:ext cx="9448799" cy="1143000"/>
          </a:xfrm>
        </p:spPr>
        <p:txBody>
          <a:bodyPr/>
          <a:lstStyle/>
          <a:p>
            <a:r>
              <a:rPr lang="en-US" dirty="0">
                <a:solidFill>
                  <a:schemeClr val="bg1"/>
                </a:solidFill>
                <a:highlight>
                  <a:srgbClr val="FFFF00"/>
                </a:highlight>
              </a:rPr>
              <a:t>HELP! We don’t know what all the possible candidates are, and we don’t know how to look for them!</a:t>
            </a:r>
          </a:p>
        </p:txBody>
      </p:sp>
      <p:pic>
        <p:nvPicPr>
          <p:cNvPr id="5" name="Content Placeholder 4">
            <a:extLst>
              <a:ext uri="{FF2B5EF4-FFF2-40B4-BE49-F238E27FC236}">
                <a16:creationId xmlns:a16="http://schemas.microsoft.com/office/drawing/2014/main" id="{61E1D09A-9D8C-3FD4-726C-66253326D7D3}"/>
              </a:ext>
            </a:extLst>
          </p:cNvPr>
          <p:cNvPicPr>
            <a:picLocks noGrp="1" noChangeAspect="1"/>
          </p:cNvPicPr>
          <p:nvPr>
            <p:ph idx="1"/>
          </p:nvPr>
        </p:nvPicPr>
        <p:blipFill>
          <a:blip r:embed="rId2"/>
          <a:stretch>
            <a:fillRect/>
          </a:stretch>
        </p:blipFill>
        <p:spPr>
          <a:xfrm>
            <a:off x="1387170" y="1831975"/>
            <a:ext cx="6369660" cy="4570412"/>
          </a:xfrm>
        </p:spPr>
      </p:pic>
      <p:sp>
        <p:nvSpPr>
          <p:cNvPr id="6" name="TextBox 5">
            <a:extLst>
              <a:ext uri="{FF2B5EF4-FFF2-40B4-BE49-F238E27FC236}">
                <a16:creationId xmlns:a16="http://schemas.microsoft.com/office/drawing/2014/main" id="{F1D1AB71-079B-C42F-6B74-DA4C8F24502B}"/>
              </a:ext>
            </a:extLst>
          </p:cNvPr>
          <p:cNvSpPr txBox="1"/>
          <p:nvPr/>
        </p:nvSpPr>
        <p:spPr>
          <a:xfrm>
            <a:off x="1143000" y="6402387"/>
            <a:ext cx="7249998" cy="369332"/>
          </a:xfrm>
          <a:prstGeom prst="rect">
            <a:avLst/>
          </a:prstGeom>
          <a:noFill/>
        </p:spPr>
        <p:txBody>
          <a:bodyPr wrap="none" rtlCol="0">
            <a:spAutoFit/>
          </a:bodyPr>
          <a:lstStyle/>
          <a:p>
            <a:r>
              <a:rPr lang="en-US" b="1" i="0" u="none" strike="noStrike" dirty="0">
                <a:effectLst/>
                <a:latin typeface="PT Sans" panose="020B0503020203020204" pitchFamily="34" charset="77"/>
                <a:hlinkClick r:id="rId3">
                  <a:extLst>
                    <a:ext uri="{A12FA001-AC4F-418D-AE19-62706E023703}">
                      <ahyp:hlinkClr xmlns:ahyp="http://schemas.microsoft.com/office/drawing/2018/hyperlinkcolor" val="tx"/>
                    </a:ext>
                  </a:extLst>
                </a:hlinkClick>
              </a:rPr>
              <a:t>US Cosmic Visions: New Ideas in Dark Matter 2017: Community Report</a:t>
            </a:r>
            <a:r>
              <a:rPr lang="en-US" b="0" i="0" u="none" strike="noStrike" dirty="0">
                <a:effectLst/>
                <a:latin typeface="PT Sans" panose="020B0503020203020204" pitchFamily="34" charset="77"/>
              </a:rPr>
              <a:t> -</a:t>
            </a:r>
            <a:endParaRPr lang="en-US" dirty="0"/>
          </a:p>
        </p:txBody>
      </p:sp>
    </p:spTree>
    <p:extLst>
      <p:ext uri="{BB962C8B-B14F-4D97-AF65-F5344CB8AC3E}">
        <p14:creationId xmlns:p14="http://schemas.microsoft.com/office/powerpoint/2010/main" val="3029900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304800" y="347662"/>
            <a:ext cx="8458200" cy="1143000"/>
          </a:xfrm>
        </p:spPr>
        <p:txBody>
          <a:bodyPr/>
          <a:lstStyle/>
          <a:p>
            <a:pPr eaLnBrk="1" hangingPunct="1"/>
            <a:r>
              <a:rPr lang="en-US" dirty="0">
                <a:solidFill>
                  <a:srgbClr val="FF0000"/>
                </a:solidFill>
                <a:latin typeface="Arial" charset="0"/>
                <a:ea typeface="Osaka" charset="0"/>
                <a:cs typeface="Osaka" charset="0"/>
              </a:rPr>
              <a:t> What is the Dark Matter?</a:t>
            </a:r>
            <a:br>
              <a:rPr lang="en-US" dirty="0">
                <a:solidFill>
                  <a:srgbClr val="FF0000"/>
                </a:solidFill>
                <a:latin typeface="Arial" charset="0"/>
                <a:ea typeface="Osaka" charset="0"/>
                <a:cs typeface="Osaka" charset="0"/>
              </a:rPr>
            </a:br>
            <a:r>
              <a:rPr lang="en-US" dirty="0">
                <a:solidFill>
                  <a:srgbClr val="FF0000"/>
                </a:solidFill>
                <a:latin typeface="Arial" charset="0"/>
                <a:ea typeface="Osaka" charset="0"/>
                <a:cs typeface="Osaka" charset="0"/>
              </a:rPr>
              <a:t> Candidates:</a:t>
            </a:r>
          </a:p>
        </p:txBody>
      </p:sp>
      <p:sp>
        <p:nvSpPr>
          <p:cNvPr id="387075" name="Rectangle 3"/>
          <p:cNvSpPr>
            <a:spLocks noGrp="1" noChangeArrowheads="1"/>
          </p:cNvSpPr>
          <p:nvPr>
            <p:ph type="body" idx="1"/>
          </p:nvPr>
        </p:nvSpPr>
        <p:spPr>
          <a:xfrm>
            <a:off x="119062" y="1524000"/>
            <a:ext cx="10287000" cy="4114800"/>
          </a:xfrm>
        </p:spPr>
        <p:txBody>
          <a:bodyPr/>
          <a:lstStyle/>
          <a:p>
            <a:pPr eaLnBrk="1" hangingPunct="1"/>
            <a:r>
              <a:rPr lang="en-US" dirty="0">
                <a:solidFill>
                  <a:schemeClr val="tx2"/>
                </a:solidFill>
                <a:latin typeface="Arial" charset="0"/>
                <a:ea typeface="Osaka" charset="0"/>
                <a:cs typeface="Osaka" charset="0"/>
              </a:rPr>
              <a:t>1980: Neutrinos? They exist. Too light, ½% of universe</a:t>
            </a:r>
          </a:p>
          <a:p>
            <a:pPr eaLnBrk="1" hangingPunct="1"/>
            <a:r>
              <a:rPr lang="en-US" dirty="0">
                <a:solidFill>
                  <a:schemeClr val="tx2"/>
                </a:solidFill>
                <a:latin typeface="Arial" charset="0"/>
                <a:ea typeface="Osaka" charset="0"/>
                <a:cs typeface="Osaka" charset="0"/>
              </a:rPr>
              <a:t>NEXT: Cold Dark Matter w/ strong theoretical motivation:</a:t>
            </a:r>
          </a:p>
          <a:p>
            <a:pPr eaLnBrk="1" hangingPunct="1"/>
            <a:r>
              <a:rPr lang="en-US" dirty="0">
                <a:solidFill>
                  <a:schemeClr val="tx2"/>
                </a:solidFill>
                <a:latin typeface="Arial" charset="0"/>
                <a:ea typeface="Osaka" charset="0"/>
                <a:cs typeface="Osaka" charset="0"/>
              </a:rPr>
              <a:t>WIMPs (SUSY or extra dimensions)</a:t>
            </a:r>
          </a:p>
          <a:p>
            <a:pPr eaLnBrk="1" hangingPunct="1"/>
            <a:r>
              <a:rPr lang="en-US" dirty="0" err="1">
                <a:solidFill>
                  <a:schemeClr val="tx2"/>
                </a:solidFill>
                <a:latin typeface="Arial" charset="0"/>
                <a:ea typeface="Osaka" charset="0"/>
                <a:cs typeface="Osaka" charset="0"/>
              </a:rPr>
              <a:t>Axions</a:t>
            </a:r>
            <a:r>
              <a:rPr lang="en-US" dirty="0">
                <a:solidFill>
                  <a:schemeClr val="tx2"/>
                </a:solidFill>
                <a:latin typeface="Arial" charset="0"/>
                <a:ea typeface="Osaka" charset="0"/>
                <a:cs typeface="Osaka" charset="0"/>
              </a:rPr>
              <a:t> (exist automatically in solution to strong CP problem)</a:t>
            </a:r>
          </a:p>
          <a:p>
            <a:pPr eaLnBrk="1" hangingPunct="1"/>
            <a:r>
              <a:rPr lang="en-US" dirty="0">
                <a:latin typeface="Arial" charset="0"/>
                <a:ea typeface="Osaka" charset="0"/>
                <a:cs typeface="Osaka" charset="0"/>
              </a:rPr>
              <a:t>--------------------------------------------------------------------------------</a:t>
            </a:r>
          </a:p>
          <a:p>
            <a:pPr eaLnBrk="1" hangingPunct="1"/>
            <a:r>
              <a:rPr lang="en-US" dirty="0">
                <a:latin typeface="Arial" charset="0"/>
                <a:ea typeface="Osaka" charset="0"/>
                <a:cs typeface="Osaka" charset="0"/>
              </a:rPr>
              <a:t>Now what? Sterile Neutrinos: no Standard Model interaction,</a:t>
            </a:r>
          </a:p>
          <a:p>
            <a:pPr marL="0" indent="0" eaLnBrk="1" hangingPunct="1">
              <a:buNone/>
            </a:pPr>
            <a:r>
              <a:rPr lang="en-US" dirty="0">
                <a:latin typeface="Arial" charset="0"/>
                <a:ea typeface="Osaka" charset="0"/>
                <a:cs typeface="Osaka" charset="0"/>
              </a:rPr>
              <a:t>    3.5 keV x-ray line?</a:t>
            </a:r>
          </a:p>
          <a:p>
            <a:pPr eaLnBrk="1" hangingPunct="1"/>
            <a:r>
              <a:rPr lang="en-US" dirty="0">
                <a:latin typeface="Arial" charset="0"/>
                <a:ea typeface="Osaka" charset="0"/>
                <a:cs typeface="Osaka" charset="0"/>
              </a:rPr>
              <a:t>Primordial black holes (did LITO discover them?)</a:t>
            </a:r>
            <a:endParaRPr lang="en-US" dirty="0">
              <a:solidFill>
                <a:srgbClr val="FF0000"/>
              </a:solidFill>
              <a:latin typeface="Arial" charset="0"/>
              <a:ea typeface="Osaka" charset="0"/>
              <a:cs typeface="Osaka" charset="0"/>
            </a:endParaRPr>
          </a:p>
          <a:p>
            <a:pPr eaLnBrk="1" hangingPunct="1"/>
            <a:r>
              <a:rPr lang="en-US" dirty="0">
                <a:latin typeface="Arial" charset="0"/>
                <a:ea typeface="Osaka" charset="0"/>
                <a:cs typeface="Osaka" charset="0"/>
              </a:rPr>
              <a:t>Asymmetric Dark Matter</a:t>
            </a:r>
          </a:p>
          <a:p>
            <a:pPr eaLnBrk="1" hangingPunct="1"/>
            <a:r>
              <a:rPr lang="en-US" dirty="0">
                <a:latin typeface="Arial" charset="0"/>
                <a:ea typeface="Osaka" charset="0"/>
                <a:cs typeface="Osaka" charset="0"/>
              </a:rPr>
              <a:t>Light Dark Matter, Fuzzy Dark Matter</a:t>
            </a:r>
          </a:p>
          <a:p>
            <a:pPr eaLnBrk="1" hangingPunct="1"/>
            <a:r>
              <a:rPr lang="en-US" dirty="0">
                <a:latin typeface="Arial" charset="0"/>
                <a:ea typeface="Osaka" charset="0"/>
                <a:cs typeface="Osaka" charset="0"/>
              </a:rPr>
              <a:t>Self Interacting Dark Matter</a:t>
            </a:r>
          </a:p>
          <a:p>
            <a:pPr eaLnBrk="1" hangingPunct="1"/>
            <a:r>
              <a:rPr lang="en-US" dirty="0">
                <a:latin typeface="Arial" charset="0"/>
                <a:ea typeface="Osaka" charset="0"/>
                <a:cs typeface="Osaka" charset="0"/>
              </a:rPr>
              <a:t>Q-balls,      </a:t>
            </a:r>
            <a:r>
              <a:rPr lang="en-US" dirty="0" err="1">
                <a:latin typeface="Arial" charset="0"/>
                <a:ea typeface="Osaka" charset="0"/>
                <a:cs typeface="Osaka" charset="0"/>
              </a:rPr>
              <a:t>WIMPZillas</a:t>
            </a:r>
            <a:r>
              <a:rPr lang="en-US" dirty="0">
                <a:latin typeface="Arial" charset="0"/>
                <a:ea typeface="Osaka" charset="0"/>
                <a:cs typeface="Osaka" charset="0"/>
              </a:rPr>
              <a:t> (Rocky and Dan),    Planck scale DM</a:t>
            </a:r>
          </a:p>
          <a:p>
            <a:pPr eaLnBrk="1" hangingPunct="1"/>
            <a:r>
              <a:rPr lang="en-US" dirty="0">
                <a:latin typeface="Arial" charset="0"/>
                <a:ea typeface="Osaka" charset="0"/>
                <a:cs typeface="Osaka" charset="0"/>
              </a:rPr>
              <a:t>WIMPzillas, Planck-scale DM</a:t>
            </a:r>
            <a:endParaRPr lang="en-US" dirty="0">
              <a:solidFill>
                <a:srgbClr val="00B050"/>
              </a:solidFill>
              <a:latin typeface="Arial" charset="0"/>
              <a:ea typeface="Osaka" charset="0"/>
              <a:cs typeface="Osaka" charset="0"/>
            </a:endParaRPr>
          </a:p>
        </p:txBody>
      </p:sp>
    </p:spTree>
    <p:extLst>
      <p:ext uri="{BB962C8B-B14F-4D97-AF65-F5344CB8AC3E}">
        <p14:creationId xmlns:p14="http://schemas.microsoft.com/office/powerpoint/2010/main" val="3996015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Historically, in the 1980s: Neutrinos as Dark Matter? No</a:t>
            </a:r>
          </a:p>
        </p:txBody>
      </p:sp>
      <p:sp>
        <p:nvSpPr>
          <p:cNvPr id="3" name="Content Placeholder 2"/>
          <p:cNvSpPr>
            <a:spLocks noGrp="1"/>
          </p:cNvSpPr>
          <p:nvPr>
            <p:ph idx="1"/>
          </p:nvPr>
        </p:nvSpPr>
        <p:spPr>
          <a:xfrm>
            <a:off x="684213" y="1598613"/>
            <a:ext cx="8078787" cy="4570412"/>
          </a:xfrm>
        </p:spPr>
        <p:txBody>
          <a:bodyPr/>
          <a:lstStyle/>
          <a:p>
            <a:r>
              <a:rPr lang="en-US" dirty="0"/>
              <a:t>Nearly relativistic, move large distances, destroy clumps of mass smaller than clusters</a:t>
            </a:r>
          </a:p>
          <a:p>
            <a:r>
              <a:rPr lang="en-US" dirty="0"/>
              <a:t>Too light, </a:t>
            </a:r>
          </a:p>
          <a:p>
            <a:endParaRPr lang="en-US" dirty="0"/>
          </a:p>
          <a:p>
            <a:endParaRPr lang="en-US" dirty="0"/>
          </a:p>
          <a:p>
            <a:endParaRPr lang="en-US" dirty="0"/>
          </a:p>
          <a:p>
            <a:endParaRPr lang="en-US" dirty="0"/>
          </a:p>
          <a:p>
            <a:r>
              <a:rPr lang="en-US" dirty="0"/>
              <a:t>  50 eV neutrinos  would “close” the Universe.</a:t>
            </a:r>
          </a:p>
          <a:p>
            <a:r>
              <a:rPr lang="en-US" dirty="0"/>
              <a:t>                                   BUT</a:t>
            </a:r>
          </a:p>
          <a:p>
            <a:r>
              <a:rPr lang="en-US" dirty="0"/>
              <a:t>The sum of the neutrino masses adds to roughly 0.1 eV</a:t>
            </a:r>
          </a:p>
          <a:p>
            <a:r>
              <a:rPr lang="en-US" dirty="0"/>
              <a:t>Neutrinos contribute ½% of the mass of the Universe. </a:t>
            </a:r>
          </a:p>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225" y="3048000"/>
            <a:ext cx="2794000" cy="1384300"/>
          </a:xfrm>
          <a:prstGeom prst="rect">
            <a:avLst/>
          </a:prstGeom>
        </p:spPr>
      </p:pic>
    </p:spTree>
    <p:extLst>
      <p:ext uri="{BB962C8B-B14F-4D97-AF65-F5344CB8AC3E}">
        <p14:creationId xmlns:p14="http://schemas.microsoft.com/office/powerpoint/2010/main" val="228900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Cosmological data (CMB plus large scale structure) bound neutrino mass</a:t>
            </a:r>
          </a:p>
        </p:txBody>
      </p:sp>
      <p:sp>
        <p:nvSpPr>
          <p:cNvPr id="5" name="TextBox 4"/>
          <p:cNvSpPr txBox="1"/>
          <p:nvPr/>
        </p:nvSpPr>
        <p:spPr>
          <a:xfrm>
            <a:off x="294462" y="6097587"/>
            <a:ext cx="7695376" cy="646331"/>
          </a:xfrm>
          <a:prstGeom prst="rect">
            <a:avLst/>
          </a:prstGeom>
          <a:noFill/>
        </p:spPr>
        <p:txBody>
          <a:bodyPr wrap="none" rtlCol="0">
            <a:spAutoFit/>
          </a:bodyPr>
          <a:lstStyle/>
          <a:p>
            <a:r>
              <a:rPr lang="en-US" dirty="0" err="1"/>
              <a:t>Giusarma</a:t>
            </a:r>
            <a:r>
              <a:rPr lang="en-US" dirty="0"/>
              <a:t>, KF </a:t>
            </a:r>
            <a:r>
              <a:rPr lang="en-US" dirty="0" err="1"/>
              <a:t>etal</a:t>
            </a:r>
            <a:r>
              <a:rPr lang="en-US" dirty="0"/>
              <a:t> arXiv:1405:04320</a:t>
            </a:r>
          </a:p>
          <a:p>
            <a:r>
              <a:rPr lang="en-US" dirty="0"/>
              <a:t>Neutrino Properties in Particle Data Group’s Review of Particle Properties</a:t>
            </a:r>
          </a:p>
        </p:txBody>
      </p:sp>
      <p:sp>
        <p:nvSpPr>
          <p:cNvPr id="6" name="TextBox 5"/>
          <p:cNvSpPr txBox="1"/>
          <p:nvPr/>
        </p:nvSpPr>
        <p:spPr>
          <a:xfrm>
            <a:off x="5602422" y="2510121"/>
            <a:ext cx="3009157" cy="1354217"/>
          </a:xfrm>
          <a:prstGeom prst="rect">
            <a:avLst/>
          </a:prstGeom>
          <a:noFill/>
        </p:spPr>
        <p:txBody>
          <a:bodyPr wrap="none" rtlCol="0">
            <a:spAutoFit/>
          </a:bodyPr>
          <a:lstStyle/>
          <a:p>
            <a:r>
              <a:rPr lang="hr-HR" sz="3200" dirty="0" err="1"/>
              <a:t>Mν</a:t>
            </a:r>
            <a:r>
              <a:rPr lang="hr-HR" sz="3200" i="1" dirty="0"/>
              <a:t> </a:t>
            </a:r>
            <a:r>
              <a:rPr lang="hr-HR" sz="3200" dirty="0"/>
              <a:t> &lt; 0.15 eV</a:t>
            </a:r>
          </a:p>
          <a:p>
            <a:r>
              <a:rPr lang="hr-HR" sz="3200" dirty="0"/>
              <a:t>     </a:t>
            </a:r>
            <a:r>
              <a:rPr lang="en-US" sz="3200" dirty="0"/>
              <a:t> at </a:t>
            </a:r>
            <a:r>
              <a:rPr lang="pt-BR" sz="3200" dirty="0"/>
              <a:t>95% C.L.</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872" y="2259920"/>
            <a:ext cx="1435100" cy="1079500"/>
          </a:xfrm>
          <a:prstGeom prst="rect">
            <a:avLst/>
          </a:prstGeom>
        </p:spPr>
      </p:pic>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051" y="1879824"/>
            <a:ext cx="4820621" cy="3589964"/>
          </a:xfrm>
        </p:spPr>
      </p:pic>
      <p:sp>
        <p:nvSpPr>
          <p:cNvPr id="11" name="TextBox 10"/>
          <p:cNvSpPr txBox="1"/>
          <p:nvPr/>
        </p:nvSpPr>
        <p:spPr>
          <a:xfrm>
            <a:off x="5602422" y="3541172"/>
            <a:ext cx="2988832" cy="646331"/>
          </a:xfrm>
          <a:prstGeom prst="rect">
            <a:avLst/>
          </a:prstGeom>
          <a:noFill/>
        </p:spPr>
        <p:txBody>
          <a:bodyPr wrap="none" rtlCol="0">
            <a:spAutoFit/>
          </a:bodyPr>
          <a:lstStyle/>
          <a:p>
            <a:r>
              <a:rPr lang="en-US" dirty="0" err="1"/>
              <a:t>Vagnozzi</a:t>
            </a:r>
            <a:r>
              <a:rPr lang="en-US" dirty="0"/>
              <a:t>, </a:t>
            </a:r>
            <a:r>
              <a:rPr lang="en-US" dirty="0" err="1"/>
              <a:t>Gerbino</a:t>
            </a:r>
            <a:r>
              <a:rPr lang="en-US" dirty="0"/>
              <a:t>, KF </a:t>
            </a:r>
            <a:r>
              <a:rPr lang="en-US" dirty="0" err="1"/>
              <a:t>etal</a:t>
            </a:r>
            <a:r>
              <a:rPr lang="en-US" dirty="0"/>
              <a:t> </a:t>
            </a:r>
          </a:p>
          <a:p>
            <a:r>
              <a:rPr lang="en-US" dirty="0"/>
              <a:t>arXIv:1701.0872</a:t>
            </a:r>
          </a:p>
        </p:txBody>
      </p:sp>
      <p:sp>
        <p:nvSpPr>
          <p:cNvPr id="3" name="TextBox 2"/>
          <p:cNvSpPr txBox="1"/>
          <p:nvPr/>
        </p:nvSpPr>
        <p:spPr>
          <a:xfrm>
            <a:off x="5305322" y="5137356"/>
            <a:ext cx="3583032" cy="646331"/>
          </a:xfrm>
          <a:prstGeom prst="rect">
            <a:avLst/>
          </a:prstGeom>
          <a:noFill/>
        </p:spPr>
        <p:txBody>
          <a:bodyPr wrap="none" rtlCol="0">
            <a:spAutoFit/>
          </a:bodyPr>
          <a:lstStyle/>
          <a:p>
            <a:r>
              <a:rPr lang="en-US" dirty="0"/>
              <a:t>Assumes standard Lambda CDM</a:t>
            </a:r>
          </a:p>
          <a:p>
            <a:r>
              <a:rPr lang="en-US" dirty="0"/>
              <a:t> If w&gt;-1, stronger bounds</a:t>
            </a:r>
          </a:p>
        </p:txBody>
      </p:sp>
      <p:sp>
        <p:nvSpPr>
          <p:cNvPr id="4" name="TextBox 3">
            <a:extLst>
              <a:ext uri="{FF2B5EF4-FFF2-40B4-BE49-F238E27FC236}">
                <a16:creationId xmlns:a16="http://schemas.microsoft.com/office/drawing/2014/main" id="{D546B6BD-A151-964C-A869-D1A93114EAF8}"/>
              </a:ext>
            </a:extLst>
          </p:cNvPr>
          <p:cNvSpPr txBox="1"/>
          <p:nvPr/>
        </p:nvSpPr>
        <p:spPr>
          <a:xfrm>
            <a:off x="4912328" y="4510669"/>
            <a:ext cx="4389343" cy="523220"/>
          </a:xfrm>
          <a:prstGeom prst="rect">
            <a:avLst/>
          </a:prstGeom>
          <a:noFill/>
        </p:spPr>
        <p:txBody>
          <a:bodyPr wrap="none" rtlCol="0">
            <a:spAutoFit/>
          </a:bodyPr>
          <a:lstStyle/>
          <a:p>
            <a:r>
              <a:rPr lang="en-US" sz="2800" dirty="0"/>
              <a:t>Planck Satellite: &lt; 0.12 eV</a:t>
            </a:r>
          </a:p>
        </p:txBody>
      </p:sp>
      <p:sp>
        <p:nvSpPr>
          <p:cNvPr id="8" name="TextBox 7">
            <a:extLst>
              <a:ext uri="{FF2B5EF4-FFF2-40B4-BE49-F238E27FC236}">
                <a16:creationId xmlns:a16="http://schemas.microsoft.com/office/drawing/2014/main" id="{A842386A-922C-C84C-8C62-90AADDA1F793}"/>
              </a:ext>
            </a:extLst>
          </p:cNvPr>
          <p:cNvSpPr txBox="1"/>
          <p:nvPr/>
        </p:nvSpPr>
        <p:spPr>
          <a:xfrm>
            <a:off x="4884872" y="5912921"/>
            <a:ext cx="3906839" cy="461665"/>
          </a:xfrm>
          <a:prstGeom prst="rect">
            <a:avLst/>
          </a:prstGeom>
          <a:noFill/>
        </p:spPr>
        <p:txBody>
          <a:bodyPr wrap="none" rtlCol="0">
            <a:spAutoFit/>
          </a:bodyPr>
          <a:lstStyle/>
          <a:p>
            <a:r>
              <a:rPr lang="en-US" sz="2400" dirty="0">
                <a:solidFill>
                  <a:srgbClr val="FF0000"/>
                </a:solidFill>
              </a:rPr>
              <a:t>From oscillations: &gt;0.06 eV</a:t>
            </a:r>
          </a:p>
        </p:txBody>
      </p:sp>
    </p:spTree>
    <p:extLst>
      <p:ext uri="{BB962C8B-B14F-4D97-AF65-F5344CB8AC3E}">
        <p14:creationId xmlns:p14="http://schemas.microsoft.com/office/powerpoint/2010/main" val="9723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C28A9-230A-9848-B52E-DB11F098BB3F}"/>
              </a:ext>
            </a:extLst>
          </p:cNvPr>
          <p:cNvSpPr>
            <a:spLocks noGrp="1"/>
          </p:cNvSpPr>
          <p:nvPr>
            <p:ph type="title"/>
          </p:nvPr>
        </p:nvSpPr>
        <p:spPr>
          <a:xfrm>
            <a:off x="1" y="455613"/>
            <a:ext cx="9144000" cy="1143000"/>
          </a:xfrm>
        </p:spPr>
        <p:txBody>
          <a:bodyPr/>
          <a:lstStyle/>
          <a:p>
            <a:r>
              <a:rPr lang="en-US" dirty="0"/>
              <a:t>Neutrino Mass close to being measured (for the 3 active neutrinos)</a:t>
            </a:r>
          </a:p>
        </p:txBody>
      </p:sp>
      <p:sp>
        <p:nvSpPr>
          <p:cNvPr id="3" name="Content Placeholder 2">
            <a:extLst>
              <a:ext uri="{FF2B5EF4-FFF2-40B4-BE49-F238E27FC236}">
                <a16:creationId xmlns:a16="http://schemas.microsoft.com/office/drawing/2014/main" id="{63A05B88-0361-CF4A-89B7-68134A770349}"/>
              </a:ext>
            </a:extLst>
          </p:cNvPr>
          <p:cNvSpPr>
            <a:spLocks noGrp="1"/>
          </p:cNvSpPr>
          <p:nvPr>
            <p:ph idx="1"/>
          </p:nvPr>
        </p:nvSpPr>
        <p:spPr>
          <a:xfrm>
            <a:off x="684213" y="1598613"/>
            <a:ext cx="8459787" cy="4570412"/>
          </a:xfrm>
        </p:spPr>
        <p:txBody>
          <a:bodyPr/>
          <a:lstStyle/>
          <a:p>
            <a:r>
              <a:rPr lang="en-US" dirty="0"/>
              <a:t>From oscillation experiments:</a:t>
            </a:r>
          </a:p>
          <a:p>
            <a:endParaRPr lang="en-US" dirty="0"/>
          </a:p>
          <a:p>
            <a:r>
              <a:rPr lang="en-US" dirty="0"/>
              <a:t>&gt;                 &gt; 0.06 eV (Normal Hierarchy)</a:t>
            </a:r>
          </a:p>
          <a:p>
            <a:r>
              <a:rPr lang="en-US" dirty="0"/>
              <a:t>                   &gt; 0.1 eV (Inverted Hierarchy)</a:t>
            </a:r>
          </a:p>
          <a:p>
            <a:r>
              <a:rPr lang="en-US" dirty="0"/>
              <a:t>Upper bounds from tritium beta-decay (KATRIN…),</a:t>
            </a:r>
          </a:p>
          <a:p>
            <a:pPr marL="0" indent="0">
              <a:buNone/>
            </a:pPr>
            <a:r>
              <a:rPr lang="en-US" dirty="0"/>
              <a:t>    </a:t>
            </a:r>
            <a:r>
              <a:rPr lang="en-US" dirty="0" err="1"/>
              <a:t>neutrinoless</a:t>
            </a:r>
            <a:r>
              <a:rPr lang="en-US" dirty="0"/>
              <a:t> double beta decay</a:t>
            </a:r>
          </a:p>
          <a:p>
            <a:r>
              <a:rPr lang="en-US" dirty="0"/>
              <a:t>From cosmology (CMB + Large Scale Structure +BAO)</a:t>
            </a:r>
          </a:p>
          <a:p>
            <a:endParaRPr lang="en-US" dirty="0"/>
          </a:p>
          <a:p>
            <a:endParaRPr lang="en-US" dirty="0"/>
          </a:p>
        </p:txBody>
      </p:sp>
      <p:pic>
        <p:nvPicPr>
          <p:cNvPr id="4" name="Picture 3">
            <a:extLst>
              <a:ext uri="{FF2B5EF4-FFF2-40B4-BE49-F238E27FC236}">
                <a16:creationId xmlns:a16="http://schemas.microsoft.com/office/drawing/2014/main" id="{4A59C2F6-1A46-7645-96C4-20E56E4DB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514600"/>
            <a:ext cx="1219200" cy="917097"/>
          </a:xfrm>
          <a:prstGeom prst="rect">
            <a:avLst/>
          </a:prstGeom>
        </p:spPr>
      </p:pic>
      <p:pic>
        <p:nvPicPr>
          <p:cNvPr id="10" name="Picture 9">
            <a:extLst>
              <a:ext uri="{FF2B5EF4-FFF2-40B4-BE49-F238E27FC236}">
                <a16:creationId xmlns:a16="http://schemas.microsoft.com/office/drawing/2014/main" id="{964BDE59-5886-5D43-B6BE-941E6BB93BA8}"/>
              </a:ext>
            </a:extLst>
          </p:cNvPr>
          <p:cNvPicPr>
            <a:picLocks noChangeAspect="1"/>
          </p:cNvPicPr>
          <p:nvPr/>
        </p:nvPicPr>
        <p:blipFill>
          <a:blip r:embed="rId4"/>
          <a:stretch>
            <a:fillRect/>
          </a:stretch>
        </p:blipFill>
        <p:spPr>
          <a:xfrm>
            <a:off x="1001486" y="4724400"/>
            <a:ext cx="3022600" cy="2035629"/>
          </a:xfrm>
          <a:prstGeom prst="rect">
            <a:avLst/>
          </a:prstGeom>
        </p:spPr>
      </p:pic>
      <p:sp>
        <p:nvSpPr>
          <p:cNvPr id="5" name="TextBox 4">
            <a:extLst>
              <a:ext uri="{FF2B5EF4-FFF2-40B4-BE49-F238E27FC236}">
                <a16:creationId xmlns:a16="http://schemas.microsoft.com/office/drawing/2014/main" id="{7AAD0B34-CF54-F1B7-72B6-C4E604210830}"/>
              </a:ext>
            </a:extLst>
          </p:cNvPr>
          <p:cNvSpPr txBox="1"/>
          <p:nvPr/>
        </p:nvSpPr>
        <p:spPr>
          <a:xfrm>
            <a:off x="4378439" y="5029200"/>
            <a:ext cx="4411208" cy="1631216"/>
          </a:xfrm>
          <a:prstGeom prst="rect">
            <a:avLst/>
          </a:prstGeom>
          <a:noFill/>
        </p:spPr>
        <p:txBody>
          <a:bodyPr wrap="none" rtlCol="0">
            <a:spAutoFit/>
          </a:bodyPr>
          <a:lstStyle/>
          <a:p>
            <a:r>
              <a:rPr lang="en-US" sz="2000" dirty="0">
                <a:solidFill>
                  <a:srgbClr val="FF0000"/>
                </a:solidFill>
                <a:highlight>
                  <a:srgbClr val="FFFF00"/>
                </a:highlight>
              </a:rPr>
              <a:t>THEORY: WHAT IS THE ORIGIN OF</a:t>
            </a:r>
          </a:p>
          <a:p>
            <a:r>
              <a:rPr lang="en-US" sz="2000" dirty="0">
                <a:solidFill>
                  <a:srgbClr val="FF0000"/>
                </a:solidFill>
                <a:highlight>
                  <a:srgbClr val="FFFF00"/>
                </a:highlight>
              </a:rPr>
              <a:t>NEUTRINO MASS?</a:t>
            </a:r>
            <a:br>
              <a:rPr lang="en-US" sz="2000" dirty="0">
                <a:solidFill>
                  <a:srgbClr val="FF0000"/>
                </a:solidFill>
                <a:highlight>
                  <a:srgbClr val="FFFF00"/>
                </a:highlight>
              </a:rPr>
            </a:br>
            <a:r>
              <a:rPr lang="en-US" sz="2000" dirty="0">
                <a:solidFill>
                  <a:srgbClr val="FF0000"/>
                </a:solidFill>
                <a:highlight>
                  <a:srgbClr val="FFFF00"/>
                </a:highlight>
              </a:rPr>
              <a:t>ONLY KNOWN PHYSICS </a:t>
            </a:r>
          </a:p>
          <a:p>
            <a:r>
              <a:rPr lang="en-US" sz="2000" dirty="0">
                <a:solidFill>
                  <a:srgbClr val="FF0000"/>
                </a:solidFill>
                <a:highlight>
                  <a:srgbClr val="FFFF00"/>
                </a:highlight>
              </a:rPr>
              <a:t>BEYOND THE </a:t>
            </a:r>
          </a:p>
          <a:p>
            <a:r>
              <a:rPr lang="en-US" sz="2000" dirty="0">
                <a:solidFill>
                  <a:srgbClr val="FF0000"/>
                </a:solidFill>
                <a:highlight>
                  <a:srgbClr val="FFFF00"/>
                </a:highlight>
              </a:rPr>
              <a:t>STANDARD MODEL</a:t>
            </a:r>
          </a:p>
        </p:txBody>
      </p:sp>
    </p:spTree>
    <p:extLst>
      <p:ext uri="{BB962C8B-B14F-4D97-AF65-F5344CB8AC3E}">
        <p14:creationId xmlns:p14="http://schemas.microsoft.com/office/powerpoint/2010/main" val="115956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C2A9A-150F-2E15-5B7C-58620BAF2D2F}"/>
              </a:ext>
            </a:extLst>
          </p:cNvPr>
          <p:cNvSpPr>
            <a:spLocks noGrp="1"/>
          </p:cNvSpPr>
          <p:nvPr>
            <p:ph type="title"/>
          </p:nvPr>
        </p:nvSpPr>
        <p:spPr>
          <a:xfrm>
            <a:off x="687387" y="685800"/>
            <a:ext cx="7769225" cy="1828800"/>
          </a:xfrm>
        </p:spPr>
        <p:txBody>
          <a:bodyPr/>
          <a:lstStyle/>
          <a:p>
            <a:br>
              <a:rPr lang="en-US" dirty="0"/>
            </a:br>
            <a:r>
              <a:rPr lang="en-US" dirty="0">
                <a:solidFill>
                  <a:schemeClr val="bg2">
                    <a:lumMod val="60000"/>
                    <a:lumOff val="40000"/>
                  </a:schemeClr>
                </a:solidFill>
              </a:rPr>
              <a:t>Two well motivated DM candidates, solve problems in particle physics</a:t>
            </a:r>
            <a:br>
              <a:rPr lang="en-US" dirty="0">
                <a:solidFill>
                  <a:schemeClr val="bg2">
                    <a:lumMod val="60000"/>
                    <a:lumOff val="40000"/>
                  </a:schemeClr>
                </a:solidFill>
              </a:rPr>
            </a:br>
            <a:br>
              <a:rPr lang="en-US" dirty="0"/>
            </a:br>
            <a:endParaRPr lang="en-US" dirty="0"/>
          </a:p>
        </p:txBody>
      </p:sp>
      <p:sp>
        <p:nvSpPr>
          <p:cNvPr id="3" name="Content Placeholder 2">
            <a:extLst>
              <a:ext uri="{FF2B5EF4-FFF2-40B4-BE49-F238E27FC236}">
                <a16:creationId xmlns:a16="http://schemas.microsoft.com/office/drawing/2014/main" id="{CE3D6F1A-3186-69A7-8341-05CC4256EEA9}"/>
              </a:ext>
            </a:extLst>
          </p:cNvPr>
          <p:cNvSpPr>
            <a:spLocks noGrp="1"/>
          </p:cNvSpPr>
          <p:nvPr>
            <p:ph idx="1"/>
          </p:nvPr>
        </p:nvSpPr>
        <p:spPr>
          <a:xfrm>
            <a:off x="533400" y="2743200"/>
            <a:ext cx="7769225" cy="4570412"/>
          </a:xfrm>
        </p:spPr>
        <p:txBody>
          <a:bodyPr/>
          <a:lstStyle/>
          <a:p>
            <a:pPr marL="0" indent="0">
              <a:buNone/>
            </a:pPr>
            <a:r>
              <a:rPr lang="en-US" sz="3200" dirty="0">
                <a:solidFill>
                  <a:schemeClr val="tx2">
                    <a:lumMod val="90000"/>
                  </a:schemeClr>
                </a:solidFill>
              </a:rPr>
              <a:t>Axions</a:t>
            </a:r>
            <a:r>
              <a:rPr lang="en-US" dirty="0"/>
              <a:t> and the strong CP problem in QCD (Weinberg and </a:t>
            </a:r>
            <a:r>
              <a:rPr lang="en-US" dirty="0" err="1"/>
              <a:t>Wilczek</a:t>
            </a:r>
            <a:r>
              <a:rPr lang="en-US" dirty="0"/>
              <a:t>)</a:t>
            </a:r>
          </a:p>
          <a:p>
            <a:pPr marL="0" indent="0">
              <a:buNone/>
            </a:pPr>
            <a:endParaRPr lang="en-US" dirty="0"/>
          </a:p>
          <a:p>
            <a:pPr marL="0" indent="0">
              <a:buNone/>
            </a:pPr>
            <a:r>
              <a:rPr lang="en-US" sz="3200" dirty="0">
                <a:solidFill>
                  <a:schemeClr val="tx2">
                    <a:lumMod val="90000"/>
                  </a:schemeClr>
                </a:solidFill>
              </a:rPr>
              <a:t>WHERE ARE THE DAMN WIMPS?</a:t>
            </a:r>
          </a:p>
          <a:p>
            <a:pPr marL="0" indent="0">
              <a:buNone/>
            </a:pPr>
            <a:r>
              <a:rPr lang="en-US" dirty="0"/>
              <a:t>The “WIMP” miracle. Particles interacting via the Weak Interactions in the early universe lead to the correct abundance of WIMPs today as dark matter</a:t>
            </a:r>
          </a:p>
          <a:p>
            <a:r>
              <a:rPr lang="en-US" dirty="0"/>
              <a:t>SUSY SUSY SUSY</a:t>
            </a:r>
          </a:p>
        </p:txBody>
      </p:sp>
    </p:spTree>
    <p:extLst>
      <p:ext uri="{BB962C8B-B14F-4D97-AF65-F5344CB8AC3E}">
        <p14:creationId xmlns:p14="http://schemas.microsoft.com/office/powerpoint/2010/main" val="3925976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400"/>
            <a:ext cx="9262532" cy="1642533"/>
          </a:xfrm>
        </p:spPr>
        <p:txBody>
          <a:bodyPr/>
          <a:lstStyle/>
          <a:p>
            <a:r>
              <a:rPr lang="en-US" dirty="0">
                <a:solidFill>
                  <a:srgbClr val="FF6600"/>
                </a:solidFill>
              </a:rPr>
              <a:t>Second motivation for WIMPs: in particle theories, </a:t>
            </a:r>
            <a:r>
              <a:rPr lang="en-US" dirty="0" err="1">
                <a:solidFill>
                  <a:srgbClr val="FF6600"/>
                </a:solidFill>
              </a:rPr>
              <a:t>eg</a:t>
            </a:r>
            <a:r>
              <a:rPr lang="en-US" dirty="0">
                <a:solidFill>
                  <a:srgbClr val="FF6600"/>
                </a:solidFill>
              </a:rPr>
              <a:t> supersymmetry </a:t>
            </a:r>
            <a:endParaRPr lang="en-US" sz="2800" dirty="0">
              <a:solidFill>
                <a:srgbClr val="FF64EC"/>
              </a:solidFill>
            </a:endParaRPr>
          </a:p>
        </p:txBody>
      </p:sp>
      <p:sp>
        <p:nvSpPr>
          <p:cNvPr id="3" name="Content Placeholder 2"/>
          <p:cNvSpPr>
            <a:spLocks noGrp="1"/>
          </p:cNvSpPr>
          <p:nvPr>
            <p:ph idx="1"/>
          </p:nvPr>
        </p:nvSpPr>
        <p:spPr>
          <a:xfrm>
            <a:off x="1611641" y="1677449"/>
            <a:ext cx="7772400" cy="4114800"/>
          </a:xfrm>
        </p:spPr>
        <p:txBody>
          <a:bodyPr/>
          <a:lstStyle/>
          <a:p>
            <a:r>
              <a:rPr lang="en-US" dirty="0"/>
              <a:t>Every particle we know has a partner</a:t>
            </a:r>
          </a:p>
          <a:p>
            <a:endParaRPr lang="en-US" dirty="0"/>
          </a:p>
          <a:p>
            <a:endParaRPr lang="en-US" dirty="0"/>
          </a:p>
          <a:p>
            <a:endParaRPr lang="en-US" dirty="0"/>
          </a:p>
          <a:p>
            <a:endParaRPr lang="en-US" dirty="0"/>
          </a:p>
          <a:p>
            <a:endParaRPr lang="en-US" dirty="0"/>
          </a:p>
          <a:p>
            <a:endParaRPr lang="en-US" dirty="0"/>
          </a:p>
          <a:p>
            <a:r>
              <a:rPr lang="en-US" dirty="0"/>
              <a:t>The lightest </a:t>
            </a:r>
            <a:r>
              <a:rPr lang="en-US" dirty="0" err="1"/>
              <a:t>supersymmetric</a:t>
            </a:r>
            <a:r>
              <a:rPr lang="en-US" dirty="0"/>
              <a:t> particle</a:t>
            </a:r>
          </a:p>
          <a:p>
            <a:pPr marL="0" indent="0">
              <a:buNone/>
            </a:pPr>
            <a:r>
              <a:rPr lang="en-US" dirty="0"/>
              <a:t>            may be the dark matter.</a:t>
            </a:r>
          </a:p>
        </p:txBody>
      </p:sp>
      <p:pic>
        <p:nvPicPr>
          <p:cNvPr id="4" name="Picture 3" descr="Macintosh HD:Users:ktfreese:Desktop:susyparticles_sm.png"/>
          <p:cNvPicPr/>
          <p:nvPr/>
        </p:nvPicPr>
        <p:blipFill>
          <a:blip r:embed="rId2">
            <a:extLst>
              <a:ext uri="{28A0092B-C50C-407E-A947-70E740481C1C}">
                <a14:useLocalDpi xmlns:a14="http://schemas.microsoft.com/office/drawing/2010/main" val="0"/>
              </a:ext>
            </a:extLst>
          </a:blip>
          <a:srcRect/>
          <a:stretch>
            <a:fillRect/>
          </a:stretch>
        </p:blipFill>
        <p:spPr bwMode="auto">
          <a:xfrm>
            <a:off x="1611641" y="2413159"/>
            <a:ext cx="7391400" cy="3281680"/>
          </a:xfrm>
          <a:prstGeom prst="rect">
            <a:avLst/>
          </a:prstGeom>
          <a:noFill/>
          <a:ln>
            <a:noFill/>
          </a:ln>
        </p:spPr>
      </p:pic>
      <p:sp>
        <p:nvSpPr>
          <p:cNvPr id="5" name="TextBox 4"/>
          <p:cNvSpPr txBox="1"/>
          <p:nvPr/>
        </p:nvSpPr>
        <p:spPr>
          <a:xfrm>
            <a:off x="7518293" y="3940988"/>
            <a:ext cx="184731" cy="369332"/>
          </a:xfrm>
          <a:prstGeom prst="rect">
            <a:avLst/>
          </a:prstGeom>
          <a:noFill/>
        </p:spPr>
        <p:txBody>
          <a:bodyPr wrap="none" rtlCol="0">
            <a:spAutoFit/>
          </a:bodyPr>
          <a:lstStyle/>
          <a:p>
            <a:endParaRPr lang="en-US" dirty="0">
              <a:solidFill>
                <a:srgbClr val="52D568"/>
              </a:solidFill>
            </a:endParaRPr>
          </a:p>
        </p:txBody>
      </p:sp>
      <p:sp>
        <p:nvSpPr>
          <p:cNvPr id="6" name="TextBox 5">
            <a:extLst>
              <a:ext uri="{FF2B5EF4-FFF2-40B4-BE49-F238E27FC236}">
                <a16:creationId xmlns:a16="http://schemas.microsoft.com/office/drawing/2014/main" id="{5EA453D8-2165-D848-AF8F-7665406CEBAC}"/>
              </a:ext>
            </a:extLst>
          </p:cNvPr>
          <p:cNvSpPr txBox="1"/>
          <p:nvPr/>
        </p:nvSpPr>
        <p:spPr>
          <a:xfrm>
            <a:off x="145522" y="3308709"/>
            <a:ext cx="1300356" cy="1477328"/>
          </a:xfrm>
          <a:prstGeom prst="rect">
            <a:avLst/>
          </a:prstGeom>
          <a:noFill/>
        </p:spPr>
        <p:txBody>
          <a:bodyPr wrap="none" rtlCol="0">
            <a:spAutoFit/>
          </a:bodyPr>
          <a:lstStyle/>
          <a:p>
            <a:r>
              <a:rPr lang="en-US" dirty="0">
                <a:solidFill>
                  <a:schemeClr val="tx2">
                    <a:lumMod val="75000"/>
                  </a:schemeClr>
                </a:solidFill>
              </a:rPr>
              <a:t>CARLOS </a:t>
            </a:r>
          </a:p>
          <a:p>
            <a:r>
              <a:rPr lang="en-US" dirty="0">
                <a:solidFill>
                  <a:schemeClr val="tx2">
                    <a:lumMod val="75000"/>
                  </a:schemeClr>
                </a:solidFill>
              </a:rPr>
              <a:t>AND </a:t>
            </a:r>
          </a:p>
          <a:p>
            <a:r>
              <a:rPr lang="en-US" dirty="0">
                <a:solidFill>
                  <a:schemeClr val="tx2">
                    <a:lumMod val="75000"/>
                  </a:schemeClr>
                </a:solidFill>
              </a:rPr>
              <a:t>MARCELA</a:t>
            </a:r>
          </a:p>
          <a:p>
            <a:r>
              <a:rPr lang="en-US" dirty="0">
                <a:solidFill>
                  <a:srgbClr val="FF0000"/>
                </a:solidFill>
              </a:rPr>
              <a:t>Sebastian</a:t>
            </a:r>
          </a:p>
          <a:p>
            <a:r>
              <a:rPr lang="en-US" dirty="0">
                <a:solidFill>
                  <a:srgbClr val="FF0000"/>
                </a:solidFill>
              </a:rPr>
              <a:t>Baum</a:t>
            </a:r>
          </a:p>
        </p:txBody>
      </p:sp>
      <p:pic>
        <p:nvPicPr>
          <p:cNvPr id="8" name="Picture 7">
            <a:extLst>
              <a:ext uri="{FF2B5EF4-FFF2-40B4-BE49-F238E27FC236}">
                <a16:creationId xmlns:a16="http://schemas.microsoft.com/office/drawing/2014/main" id="{709FC05B-CEF7-2840-8388-0EA5FF011DDC}"/>
              </a:ext>
            </a:extLst>
          </p:cNvPr>
          <p:cNvPicPr>
            <a:picLocks noChangeAspect="1"/>
          </p:cNvPicPr>
          <p:nvPr/>
        </p:nvPicPr>
        <p:blipFill>
          <a:blip r:embed="rId3"/>
          <a:stretch>
            <a:fillRect/>
          </a:stretch>
        </p:blipFill>
        <p:spPr>
          <a:xfrm>
            <a:off x="98918" y="1752600"/>
            <a:ext cx="1314761" cy="1471442"/>
          </a:xfrm>
          <a:prstGeom prst="rect">
            <a:avLst/>
          </a:prstGeom>
        </p:spPr>
      </p:pic>
      <p:pic>
        <p:nvPicPr>
          <p:cNvPr id="10" name="Picture 9">
            <a:extLst>
              <a:ext uri="{FF2B5EF4-FFF2-40B4-BE49-F238E27FC236}">
                <a16:creationId xmlns:a16="http://schemas.microsoft.com/office/drawing/2014/main" id="{6DDC4571-73A5-A941-ADD8-2BFE9AB578EE}"/>
              </a:ext>
            </a:extLst>
          </p:cNvPr>
          <p:cNvPicPr>
            <a:picLocks noChangeAspect="1"/>
          </p:cNvPicPr>
          <p:nvPr/>
        </p:nvPicPr>
        <p:blipFill>
          <a:blip r:embed="rId4"/>
          <a:stretch>
            <a:fillRect/>
          </a:stretch>
        </p:blipFill>
        <p:spPr>
          <a:xfrm>
            <a:off x="0" y="5050234"/>
            <a:ext cx="1611641" cy="1807766"/>
          </a:xfrm>
          <a:prstGeom prst="rect">
            <a:avLst/>
          </a:prstGeom>
        </p:spPr>
      </p:pic>
    </p:spTree>
    <p:extLst>
      <p:ext uri="{BB962C8B-B14F-4D97-AF65-F5344CB8AC3E}">
        <p14:creationId xmlns:p14="http://schemas.microsoft.com/office/powerpoint/2010/main" val="3707511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8056"/>
            <a:ext cx="7772400" cy="1143000"/>
          </a:xfrm>
        </p:spPr>
        <p:txBody>
          <a:bodyPr/>
          <a:lstStyle/>
          <a:p>
            <a:r>
              <a:rPr lang="en-US" dirty="0"/>
              <a:t>ATLAS bounds on CMSSM</a:t>
            </a:r>
          </a:p>
        </p:txBody>
      </p:sp>
      <p:sp>
        <p:nvSpPr>
          <p:cNvPr id="3" name="Content Placeholder 2"/>
          <p:cNvSpPr>
            <a:spLocks noGrp="1"/>
          </p:cNvSpPr>
          <p:nvPr>
            <p:ph idx="1"/>
          </p:nvPr>
        </p:nvSpPr>
        <p:spPr/>
        <p:txBody>
          <a:bodyPr/>
          <a:lstStyle/>
          <a:p>
            <a:endParaRPr lang="en-US"/>
          </a:p>
        </p:txBody>
      </p:sp>
      <p:pic>
        <p:nvPicPr>
          <p:cNvPr id="7" name="Picture 6" descr="Screen Shot 2014-10-28 at 3.47.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27984"/>
            <a:ext cx="7438571" cy="5356105"/>
          </a:xfrm>
          <a:prstGeom prst="rect">
            <a:avLst/>
          </a:prstGeom>
        </p:spPr>
      </p:pic>
    </p:spTree>
    <p:extLst>
      <p:ext uri="{BB962C8B-B14F-4D97-AF65-F5344CB8AC3E}">
        <p14:creationId xmlns:p14="http://schemas.microsoft.com/office/powerpoint/2010/main" val="4015606151"/>
      </p:ext>
    </p:extLst>
  </p:cSld>
  <p:clrMapOvr>
    <a:masterClrMapping/>
  </p:clrMapOvr>
</p:sld>
</file>

<file path=ppt/theme/theme1.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Fading Grid</Template>
  <TotalTime>44468</TotalTime>
  <Words>1268</Words>
  <Application>Microsoft Macintosh PowerPoint</Application>
  <PresentationFormat>On-screen Show (4:3)</PresentationFormat>
  <Paragraphs>186</Paragraphs>
  <Slides>24</Slides>
  <Notes>8</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 Narrow</vt:lpstr>
      <vt:lpstr>CMSSBX10</vt:lpstr>
      <vt:lpstr>PT Sans</vt:lpstr>
      <vt:lpstr>Times New Roman</vt:lpstr>
      <vt:lpstr>Wingdings</vt:lpstr>
      <vt:lpstr>Generic</vt:lpstr>
      <vt:lpstr>Katherine Freese</vt:lpstr>
      <vt:lpstr>PIE CHART OF THE UNIVERSE</vt:lpstr>
      <vt:lpstr> What is the Dark Matter?  Candidates:</vt:lpstr>
      <vt:lpstr>Historically, in the 1980s: Neutrinos as Dark Matter? No</vt:lpstr>
      <vt:lpstr>Cosmological data (CMB plus large scale structure) bound neutrino mass</vt:lpstr>
      <vt:lpstr>Neutrino Mass close to being measured (for the 3 active neutrinos)</vt:lpstr>
      <vt:lpstr> Two well motivated DM candidates, solve problems in particle physics  </vt:lpstr>
      <vt:lpstr>Second motivation for WIMPs: in particle theories, eg supersymmetry </vt:lpstr>
      <vt:lpstr>ATLAS bounds on CMSSM</vt:lpstr>
      <vt:lpstr>DAMA annual modulation Drukier, Freese, and Spergel (1986);  Freese, Frieman, and Gould (1988)</vt:lpstr>
      <vt:lpstr>PowerPoint Presentation</vt:lpstr>
      <vt:lpstr>Bounds on Spin Independent WIMPs</vt:lpstr>
      <vt:lpstr>Future experiments</vt:lpstr>
      <vt:lpstr>To test DAMA within next 5 years</vt:lpstr>
      <vt:lpstr>COSINE-100 1.7 years of data</vt:lpstr>
      <vt:lpstr>PowerPoint Presentation</vt:lpstr>
      <vt:lpstr>Paleodetectors</vt:lpstr>
      <vt:lpstr>Mineral Detection of Neutrinos and Dark Matter. A Whitepaper  </vt:lpstr>
      <vt:lpstr>Indirect Detection: Fermi/LAT gamma-ray excess from the Galactic Center</vt:lpstr>
      <vt:lpstr> Fourth Way:  Find Dark Stars (hydrogen stars powered by dark matter) in James Webb Space Telescope, sequel to Hubble    Space Telescope</vt:lpstr>
      <vt:lpstr> Dark Stars</vt:lpstr>
      <vt:lpstr>Has JWST found Supermassive Dark Stars?</vt:lpstr>
      <vt:lpstr>PowerPoint Presentation</vt:lpstr>
      <vt:lpstr>HELP! We don’t know what all the possible candidates are, and we don’t know how to look for them!</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Cardassian Expansion:</dc:title>
  <dc:creator>Matthew J. Lewis</dc:creator>
  <cp:lastModifiedBy>Microsoft Office User</cp:lastModifiedBy>
  <cp:revision>1003</cp:revision>
  <cp:lastPrinted>2018-03-14T01:38:27Z</cp:lastPrinted>
  <dcterms:created xsi:type="dcterms:W3CDTF">2011-01-31T19:53:52Z</dcterms:created>
  <dcterms:modified xsi:type="dcterms:W3CDTF">2023-05-29T21:02:37Z</dcterms:modified>
</cp:coreProperties>
</file>