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61" r:id="rId6"/>
    <p:sldId id="263" r:id="rId7"/>
    <p:sldId id="259" r:id="rId8"/>
    <p:sldId id="260" r:id="rId9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5pPr>
    <a:lvl6pPr marL="0" marR="0" indent="4572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6pPr>
    <a:lvl7pPr marL="0" marR="0" indent="9144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7pPr>
    <a:lvl8pPr marL="0" marR="0" indent="13716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8pPr>
    <a:lvl9pPr marL="0" marR="0" indent="18288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n" i="on">
        <a:fontRef idx="minor">
          <a:srgbClr val="404040"/>
        </a:fontRef>
        <a:srgbClr val="40404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EEF5"/>
          </a:solidFill>
        </a:fill>
      </a:tcStyle>
    </a:wholeTbl>
    <a:band2H>
      <a:tcTxStyle/>
      <a:tcStyle>
        <a:tcBdr/>
        <a:fill>
          <a:solidFill>
            <a:srgbClr val="ECF7FA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5" d="100"/>
          <a:sy n="125" d="100"/>
        </p:scale>
        <p:origin x="11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esenter’s Name…"/>
          <p:cNvSpPr txBox="1">
            <a:spLocks noGrp="1"/>
          </p:cNvSpPr>
          <p:nvPr>
            <p:ph type="body" sz="quarter" idx="21"/>
          </p:nvPr>
        </p:nvSpPr>
        <p:spPr>
          <a:xfrm>
            <a:off x="787399" y="5159375"/>
            <a:ext cx="7518401" cy="1134865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Presenter’s Name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Meeting Title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Day Month Year</a:t>
            </a:r>
          </a:p>
        </p:txBody>
      </p:sp>
      <p:sp>
        <p:nvSpPr>
          <p:cNvPr id="14" name="Presentation Title — one line…"/>
          <p:cNvSpPr txBox="1">
            <a:spLocks noGrp="1"/>
          </p:cNvSpPr>
          <p:nvPr>
            <p:ph type="body" sz="quarter" idx="22"/>
          </p:nvPr>
        </p:nvSpPr>
        <p:spPr>
          <a:xfrm>
            <a:off x="787399" y="3673475"/>
            <a:ext cx="7543801" cy="113486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Presentation Title — one line</a:t>
            </a:r>
          </a:p>
          <a:p>
            <a: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or two lines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Footer_060314.png" descr="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Title Text"/>
          <p:cNvSpPr txBox="1">
            <a:spLocks noGrp="1"/>
          </p:cNvSpPr>
          <p:nvPr>
            <p:ph type="title"/>
          </p:nvPr>
        </p:nvSpPr>
        <p:spPr>
          <a:xfrm>
            <a:off x="228599" y="161499"/>
            <a:ext cx="8686801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120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1028700"/>
            <a:ext cx="8686800" cy="50292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122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HeaderFooter_060314.png" descr="Header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Title Text"/>
          <p:cNvSpPr txBox="1">
            <a:spLocks noGrp="1"/>
          </p:cNvSpPr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1022350"/>
            <a:ext cx="8686800" cy="5029201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25" name="Table"/>
          <p:cNvGraphicFramePr/>
          <p:nvPr/>
        </p:nvGraphicFramePr>
        <p:xfrm>
          <a:off x="777240" y="6510528"/>
          <a:ext cx="6804659" cy="299720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986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Rob Ainsworth I 9am ops meeting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11/18/22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860">
                <a:tc>
                  <a:txBody>
                    <a:bodyPr/>
                    <a:lstStyle/>
                    <a:p>
                      <a:pPr>
                        <a:defRPr b="0" i="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defRPr>
                      </a:pPr>
                      <a:endParaRPr/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defRPr>
                      </a:pPr>
                      <a:endParaRPr/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 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HeaderFooter_060314.png" descr="Header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Double-click to edit"/>
          <p:cNvSpPr txBox="1">
            <a:spLocks noGrp="1"/>
          </p:cNvSpPr>
          <p:nvPr>
            <p:ph type="body" sz="quarter" idx="21"/>
          </p:nvPr>
        </p:nvSpPr>
        <p:spPr>
          <a:xfrm>
            <a:off x="232052" y="5054600"/>
            <a:ext cx="4206241" cy="1004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35" name="Double-click to edit"/>
          <p:cNvSpPr txBox="1">
            <a:spLocks noGrp="1"/>
          </p:cNvSpPr>
          <p:nvPr>
            <p:ph type="body" sz="quarter" idx="22"/>
          </p:nvPr>
        </p:nvSpPr>
        <p:spPr>
          <a:xfrm>
            <a:off x="4704863" y="5054600"/>
            <a:ext cx="4206242" cy="1004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36" name="Body Level One…"/>
          <p:cNvSpPr txBox="1">
            <a:spLocks noGrp="1"/>
          </p:cNvSpPr>
          <p:nvPr>
            <p:ph type="body" sz="half" idx="23"/>
          </p:nvPr>
        </p:nvSpPr>
        <p:spPr>
          <a:xfrm>
            <a:off x="4701098" y="1022350"/>
            <a:ext cx="4213772" cy="3627319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28287" y="1022350"/>
            <a:ext cx="4213772" cy="3627319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40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HeaderFooter_060314.png" descr="Header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Double-click to edit"/>
          <p:cNvSpPr txBox="1">
            <a:spLocks noGrp="1"/>
          </p:cNvSpPr>
          <p:nvPr>
            <p:ph type="body" sz="half" idx="21"/>
          </p:nvPr>
        </p:nvSpPr>
        <p:spPr>
          <a:xfrm>
            <a:off x="224234" y="1023135"/>
            <a:ext cx="2905910" cy="503927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idx="1"/>
          </p:nvPr>
        </p:nvSpPr>
        <p:spPr>
          <a:xfrm>
            <a:off x="3378200" y="1023135"/>
            <a:ext cx="5541265" cy="5038345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52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HeaderFooter_060314.png" descr="Header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Double-click to edit"/>
          <p:cNvSpPr txBox="1">
            <a:spLocks noGrp="1"/>
          </p:cNvSpPr>
          <p:nvPr>
            <p:ph type="body" sz="quarter" idx="21"/>
          </p:nvPr>
        </p:nvSpPr>
        <p:spPr>
          <a:xfrm>
            <a:off x="224234" y="5054600"/>
            <a:ext cx="8686801" cy="9979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63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4" name="13-0146-02D.jpg" descr="13-0146-02D.jpg"/>
          <p:cNvPicPr>
            <a:picLocks/>
          </p:cNvPicPr>
          <p:nvPr/>
        </p:nvPicPr>
        <p:blipFill>
          <a:blip r:embed="rId3"/>
          <a:srcRect l="2499" t="10903" r="2720" b="25426"/>
          <a:stretch>
            <a:fillRect/>
          </a:stretch>
        </p:blipFill>
        <p:spPr>
          <a:xfrm>
            <a:off x="220465" y="1003580"/>
            <a:ext cx="8686805" cy="3886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Footer_060314.png" descr="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Body Level One…"/>
          <p:cNvSpPr txBox="1">
            <a:spLocks noGrp="1"/>
          </p:cNvSpPr>
          <p:nvPr>
            <p:ph type="body" sz="half" idx="21"/>
          </p:nvPr>
        </p:nvSpPr>
        <p:spPr>
          <a:xfrm>
            <a:off x="4671218" y="1023689"/>
            <a:ext cx="4206678" cy="5038345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Double-click to edit"/>
          <p:cNvSpPr txBox="1">
            <a:spLocks noGrp="1"/>
          </p:cNvSpPr>
          <p:nvPr>
            <p:ph type="body" sz="quarter" idx="22"/>
          </p:nvPr>
        </p:nvSpPr>
        <p:spPr>
          <a:xfrm>
            <a:off x="4668698" y="162470"/>
            <a:ext cx="4206241" cy="57413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SzTx/>
              <a:buFontTx/>
              <a:buNone/>
              <a:defRPr sz="24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228600" y="160528"/>
            <a:ext cx="4202986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24234" y="1022350"/>
            <a:ext cx="4202987" cy="5041024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77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Footer_060314.png" descr="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393700"/>
            <a:ext cx="8686800" cy="56769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86" name="Table"/>
          <p:cNvGraphicFramePr/>
          <p:nvPr/>
        </p:nvGraphicFramePr>
        <p:xfrm>
          <a:off x="6654800" y="6508750"/>
          <a:ext cx="914400" cy="254000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88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Footer_060314.png" descr="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6" name="Table"/>
          <p:cNvGraphicFramePr/>
          <p:nvPr/>
        </p:nvGraphicFramePr>
        <p:xfrm>
          <a:off x="6654800" y="6508750"/>
          <a:ext cx="914400" cy="254000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98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99" name="13-0146-02D.jpg" descr="13-0146-02D.jpg"/>
          <p:cNvPicPr>
            <a:picLocks noChangeAspect="1"/>
          </p:cNvPicPr>
          <p:nvPr/>
        </p:nvPicPr>
        <p:blipFill>
          <a:blip r:embed="rId3"/>
          <a:srcRect l="122" r="4937" b="3348"/>
          <a:stretch>
            <a:fillRect/>
          </a:stretch>
        </p:blipFill>
        <p:spPr>
          <a:xfrm>
            <a:off x="232767" y="216406"/>
            <a:ext cx="8678466" cy="58972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Picture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Footer_060314.png" descr="Footer_0603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Double-click to edit"/>
          <p:cNvSpPr txBox="1">
            <a:spLocks noGrp="1"/>
          </p:cNvSpPr>
          <p:nvPr>
            <p:ph type="body" sz="quarter" idx="21"/>
          </p:nvPr>
        </p:nvSpPr>
        <p:spPr>
          <a:xfrm>
            <a:off x="228599" y="5054600"/>
            <a:ext cx="8686801" cy="10058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228600" y="4295648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10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aphicFrame>
        <p:nvGraphicFramePr>
          <p:cNvPr id="110" name="Table"/>
          <p:cNvGraphicFramePr/>
          <p:nvPr/>
        </p:nvGraphicFramePr>
        <p:xfrm>
          <a:off x="777240" y="6510528"/>
          <a:ext cx="6817360" cy="312421"/>
        </p:xfrm>
        <a:graphic>
          <a:graphicData uri="http://schemas.openxmlformats.org/drawingml/2006/table">
            <a:tbl>
              <a:tblPr>
                <a:tableStyleId>{8F44A2F1-9E1F-4B54-A3A2-5F16C0AD49E2}</a:tableStyleId>
              </a:tblPr>
              <a:tblGrid>
                <a:gridCol w="521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8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pPr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sz="1800" b="0" i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11" name="13-0146-02D.jpg" descr="13-0146-02D.jpg"/>
          <p:cNvPicPr>
            <a:picLocks/>
          </p:cNvPicPr>
          <p:nvPr/>
        </p:nvPicPr>
        <p:blipFill>
          <a:blip r:embed="rId3"/>
          <a:srcRect l="2499" t="10903" r="2720" b="28200"/>
          <a:stretch>
            <a:fillRect/>
          </a:stretch>
        </p:blipFill>
        <p:spPr>
          <a:xfrm>
            <a:off x="228600" y="396034"/>
            <a:ext cx="8686804" cy="371686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tleSlide_060514.png" descr="TitleSlide_060514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FermiLogo_modified blue_Key-01.png" descr="FermiLogo_modified blue_Key-01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32234" y="1042416"/>
            <a:ext cx="3473212" cy="742399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>
            <a:lvl2pPr>
              <a:buChar char="–"/>
            </a:lvl2pPr>
            <a:lvl3pPr>
              <a:buChar char="•"/>
            </a:lvl3pPr>
            <a:lvl4pPr>
              <a:buChar char="–"/>
            </a:lvl4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2133600" cy="13970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>
              <a:defRPr sz="900">
                <a:solidFill>
                  <a:srgbClr val="003087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med"/>
  <p:hf sldNum="0" hdr="0"/>
  <p:txStyles>
    <p:titleStyle>
      <a:lvl1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3429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1pPr>
      <a:lvl2pPr marL="778668" marR="0" indent="-321468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2pPr>
      <a:lvl3pPr marL="1208314" marR="0" indent="-293914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3pPr>
      <a:lvl4pPr marL="17145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4pPr>
      <a:lvl5pPr marL="20574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5pPr>
      <a:lvl6pPr marL="25146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6pPr>
      <a:lvl7pPr marL="29718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7pPr>
      <a:lvl8pPr marL="34290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8pPr>
      <a:lvl9pPr marL="38862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ob Ainsworth…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/>
              <a:t>Meiqin Xiao</a:t>
            </a:r>
            <a:endParaRPr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/>
              <a:t>Friday </a:t>
            </a:r>
            <a:r>
              <a:rPr dirty="0"/>
              <a:t>9am ops meeting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/>
              <a:t>23</a:t>
            </a:r>
            <a:r>
              <a:rPr dirty="0"/>
              <a:t> </a:t>
            </a:r>
            <a:r>
              <a:rPr lang="en-US" dirty="0"/>
              <a:t>Dec</a:t>
            </a:r>
            <a:r>
              <a:rPr dirty="0"/>
              <a:t> 2022</a:t>
            </a:r>
          </a:p>
        </p:txBody>
      </p:sp>
      <p:sp>
        <p:nvSpPr>
          <p:cNvPr id="132" name="RR/MI status"/>
          <p:cNvSpPr txBox="1">
            <a:spLocks noGrp="1"/>
          </p:cNvSpPr>
          <p:nvPr>
            <p:ph type="body" idx="22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rPr dirty="0"/>
              <a:t>MI</a:t>
            </a:r>
            <a:r>
              <a:rPr lang="en-US" dirty="0"/>
              <a:t>/RR</a:t>
            </a:r>
            <a:r>
              <a:rPr dirty="0"/>
              <a:t> status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NuMI performanc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NuMI performance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48133ACC-1FBC-45E4-BBC9-0953F305A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Muon Performanc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Muon Performance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0AD92EED-5DDA-4D3C-A6DD-8085F310E9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69990-E76E-41FD-B514-4564781F4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SY120 Performance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A7C264-ED68-41B9-9948-F5D554E33A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608FFF11-15E5-424C-8F46-630CCD0ECD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19211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3FB59-5059-4CC2-8743-99EA57F40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 downtime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A3ED6CC1-BB47-44E8-9C8E-8445625F4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504893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950AC-7407-4BB9-8155-EE7788BD2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RR downtime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22BC0-1100-4259-9FCD-6A5B9DC5A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2C7447FB-5497-44BF-9ED9-B74C7A4958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136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Weekly summar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Weekly summary</a:t>
            </a:r>
          </a:p>
        </p:txBody>
      </p:sp>
      <p:sp>
        <p:nvSpPr>
          <p:cNvPr id="143" name="Delivering operational beam to NuMI since Sunday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Slow spill beam to test beam </a:t>
            </a:r>
            <a:r>
              <a:rPr lang="en-US" sz="1800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center started last Saturday. It’s </a:t>
            </a:r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running well since.</a:t>
            </a:r>
          </a:p>
          <a:p>
            <a:r>
              <a:rPr lang="en-US" sz="1800" dirty="0">
                <a:solidFill>
                  <a:srgbClr val="242424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Beams to G-2 running well.</a:t>
            </a:r>
          </a:p>
          <a:p>
            <a:r>
              <a:rPr lang="en-US" sz="1800">
                <a:solidFill>
                  <a:srgbClr val="242424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RR E1 studies </a:t>
            </a:r>
            <a:endParaRPr lang="en-US" sz="1800" dirty="0">
              <a:solidFill>
                <a:srgbClr val="242424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rgbClr val="222222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MI10 Upper VCB trips a couple of times. It seems get fixed last Wednesday</a:t>
            </a:r>
          </a:p>
          <a:p>
            <a:r>
              <a:rPr lang="en-US" sz="1800" b="0" i="0" dirty="0">
                <a:solidFill>
                  <a:srgbClr val="1D1C1D"/>
                </a:solidFill>
                <a:effectLst/>
                <a:latin typeface="Slack-Lato"/>
              </a:rPr>
              <a:t>Mi-30 quad VCB opened and now will not close in.  Every time they try to close it just gives a turn on fault.</a:t>
            </a:r>
            <a:endParaRPr lang="en-US" sz="1800" dirty="0">
              <a:solidFill>
                <a:srgbClr val="242424"/>
              </a:solidFill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1600" b="0" i="0" dirty="0">
                <a:solidFill>
                  <a:srgbClr val="222222"/>
                </a:solidFill>
                <a:effectLst/>
                <a:latin typeface="Helvetica Neue"/>
              </a:rPr>
              <a:t>R:KPS1D needed an oil refill</a:t>
            </a:r>
          </a:p>
          <a:p>
            <a:r>
              <a:rPr lang="en-US" sz="1600" b="0" i="0" dirty="0">
                <a:solidFill>
                  <a:srgbClr val="222222"/>
                </a:solidFill>
                <a:effectLst/>
                <a:latin typeface="Helvetica Neue"/>
              </a:rPr>
              <a:t>MIRF North and South anode trips, but reset OK</a:t>
            </a:r>
          </a:p>
          <a:p>
            <a:pPr marL="0" indent="0">
              <a:buNone/>
            </a:pPr>
            <a:endParaRPr lang="en-US" dirty="0">
              <a:solidFill>
                <a:srgbClr val="242424"/>
              </a:solidFill>
              <a:latin typeface="Segoe UI" panose="020B0502040204020203" pitchFamily="34" charset="0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oday + Next wee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b="0" dirty="0">
                <a:solidFill>
                  <a:srgbClr val="242424"/>
                </a:solidFill>
                <a:latin typeface="Segoe UI" panose="020B0502040204020203" pitchFamily="34" charset="0"/>
              </a:rPr>
              <a:t>Today</a:t>
            </a:r>
            <a:endParaRPr dirty="0"/>
          </a:p>
        </p:txBody>
      </p:sp>
      <p:sp>
        <p:nvSpPr>
          <p:cNvPr id="147" name="NuMI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1D1C1D"/>
                </a:solidFill>
                <a:effectLst/>
                <a:latin typeface="Slack-Lato"/>
              </a:rPr>
              <a:t> Mi-30 quad VCB opened and now will not close in.  Every time they try to close it just gives a turn on fault. The plan is request EE support look in the morning.  </a:t>
            </a:r>
            <a:endParaRPr lang="en-US" sz="2400" b="0" i="0" dirty="0">
              <a:solidFill>
                <a:srgbClr val="242424"/>
              </a:solidFill>
              <a:effectLst/>
              <a:latin typeface="Segoe UI" panose="020B0502040204020203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FFFFFF"/>
      </a:dk1>
      <a:lt1>
        <a:srgbClr val="0061A8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blurRad="38100" dist="19999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blurRad="38100" dist="19999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145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Helvetica Neue</vt:lpstr>
      <vt:lpstr>Lucida Grande</vt:lpstr>
      <vt:lpstr>Slack-Lato</vt:lpstr>
      <vt:lpstr>Arial</vt:lpstr>
      <vt:lpstr>Calibri</vt:lpstr>
      <vt:lpstr>Helvetica</vt:lpstr>
      <vt:lpstr>Segoe UI</vt:lpstr>
      <vt:lpstr>White</vt:lpstr>
      <vt:lpstr>PowerPoint Presentation</vt:lpstr>
      <vt:lpstr>NuMI performance</vt:lpstr>
      <vt:lpstr>Muon Performance</vt:lpstr>
      <vt:lpstr>SY120 Performance</vt:lpstr>
      <vt:lpstr>MI downtime</vt:lpstr>
      <vt:lpstr>RR downtime</vt:lpstr>
      <vt:lpstr>Weekly summary</vt:lpstr>
      <vt:lpstr>Today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Meiqin Xiao x6765 12819N</dc:creator>
  <cp:lastModifiedBy>Meiqin Xiao</cp:lastModifiedBy>
  <cp:revision>15</cp:revision>
  <dcterms:modified xsi:type="dcterms:W3CDTF">2022-12-23T14:46:09Z</dcterms:modified>
</cp:coreProperties>
</file>