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996600"/>
    <a:srgbClr val="FFCCFF"/>
    <a:srgbClr val="C09200"/>
    <a:srgbClr val="FFCC00"/>
    <a:srgbClr val="99FFCC"/>
    <a:srgbClr val="EEECE1"/>
    <a:srgbClr val="D0E3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949" autoAdjust="0"/>
    <p:restoredTop sz="94660"/>
  </p:normalViewPr>
  <p:slideViewPr>
    <p:cSldViewPr>
      <p:cViewPr varScale="1">
        <p:scale>
          <a:sx n="86" d="100"/>
          <a:sy n="86" d="100"/>
        </p:scale>
        <p:origin x="510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33B6FBA-AEE3-4DBD-9F15-889D31B7262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615740E-7470-453A-B39D-9142C33C8CC5}">
      <dgm:prSet custT="1"/>
      <dgm:spPr/>
      <dgm:t>
        <a:bodyPr/>
        <a:lstStyle/>
        <a:p>
          <a:pPr rtl="0">
            <a:spcAft>
              <a:spcPts val="0"/>
            </a:spcAft>
          </a:pPr>
          <a:r>
            <a:rPr lang="en-US" sz="3200" b="1" dirty="0"/>
            <a:t>Helium Cryogenics</a:t>
          </a:r>
        </a:p>
        <a:p>
          <a:pPr rtl="0">
            <a:spcAft>
              <a:spcPts val="0"/>
            </a:spcAft>
          </a:pPr>
          <a:r>
            <a:rPr lang="en-US" sz="1600" b="1" dirty="0"/>
            <a:t>Status 12/30/2022 </a:t>
          </a:r>
          <a:r>
            <a:rPr lang="en-US" sz="1600" b="1" dirty="0" err="1"/>
            <a:t>J.Makara</a:t>
          </a:r>
          <a:endParaRPr lang="en-US" sz="1600" b="1" dirty="0"/>
        </a:p>
      </dgm:t>
    </dgm:pt>
    <dgm:pt modelId="{98E5184A-DD3B-4E84-BDDF-EE26828B5A66}" type="parTrans" cxnId="{D5BA98FE-B63C-4A79-BBF2-886858DA4425}">
      <dgm:prSet/>
      <dgm:spPr/>
      <dgm:t>
        <a:bodyPr/>
        <a:lstStyle/>
        <a:p>
          <a:endParaRPr lang="en-US"/>
        </a:p>
      </dgm:t>
    </dgm:pt>
    <dgm:pt modelId="{98C6AE6F-0862-4885-830E-2D8304984977}" type="sibTrans" cxnId="{D5BA98FE-B63C-4A79-BBF2-886858DA4425}">
      <dgm:prSet/>
      <dgm:spPr/>
      <dgm:t>
        <a:bodyPr/>
        <a:lstStyle/>
        <a:p>
          <a:endParaRPr lang="en-US"/>
        </a:p>
      </dgm:t>
    </dgm:pt>
    <dgm:pt modelId="{9CE556FC-85B4-4112-AEAC-1BAE2F414DFF}" type="pres">
      <dgm:prSet presAssocID="{B33B6FBA-AEE3-4DBD-9F15-889D31B72622}" presName="linear" presStyleCnt="0">
        <dgm:presLayoutVars>
          <dgm:animLvl val="lvl"/>
          <dgm:resizeHandles val="exact"/>
        </dgm:presLayoutVars>
      </dgm:prSet>
      <dgm:spPr/>
    </dgm:pt>
    <dgm:pt modelId="{EED2761D-EC1B-4BAA-9F5D-D409D752504B}" type="pres">
      <dgm:prSet presAssocID="{8615740E-7470-453A-B39D-9142C33C8CC5}" presName="parentText" presStyleLbl="node1" presStyleIdx="0" presStyleCnt="1" custScaleY="175371" custLinFactNeighborX="626" custLinFactNeighborY="18412">
        <dgm:presLayoutVars>
          <dgm:chMax val="0"/>
          <dgm:bulletEnabled val="1"/>
        </dgm:presLayoutVars>
      </dgm:prSet>
      <dgm:spPr/>
    </dgm:pt>
  </dgm:ptLst>
  <dgm:cxnLst>
    <dgm:cxn modelId="{C59083AF-F95B-4676-8688-F7807A7118C1}" type="presOf" srcId="{B33B6FBA-AEE3-4DBD-9F15-889D31B72622}" destId="{9CE556FC-85B4-4112-AEAC-1BAE2F414DFF}" srcOrd="0" destOrd="0" presId="urn:microsoft.com/office/officeart/2005/8/layout/vList2"/>
    <dgm:cxn modelId="{E8A756CB-6C54-4EBB-BF45-80CD60825F29}" type="presOf" srcId="{8615740E-7470-453A-B39D-9142C33C8CC5}" destId="{EED2761D-EC1B-4BAA-9F5D-D409D752504B}" srcOrd="0" destOrd="0" presId="urn:microsoft.com/office/officeart/2005/8/layout/vList2"/>
    <dgm:cxn modelId="{D5BA98FE-B63C-4A79-BBF2-886858DA4425}" srcId="{B33B6FBA-AEE3-4DBD-9F15-889D31B72622}" destId="{8615740E-7470-453A-B39D-9142C33C8CC5}" srcOrd="0" destOrd="0" parTransId="{98E5184A-DD3B-4E84-BDDF-EE26828B5A66}" sibTransId="{98C6AE6F-0862-4885-830E-2D8304984977}"/>
    <dgm:cxn modelId="{B22ECE21-B003-447C-8A4A-067E930C54DB}" type="presParOf" srcId="{9CE556FC-85B4-4112-AEAC-1BAE2F414DFF}" destId="{EED2761D-EC1B-4BAA-9F5D-D409D752504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D2761D-EC1B-4BAA-9F5D-D409D752504B}">
      <dsp:nvSpPr>
        <dsp:cNvPr id="0" name=""/>
        <dsp:cNvSpPr/>
      </dsp:nvSpPr>
      <dsp:spPr>
        <a:xfrm>
          <a:off x="0" y="32254"/>
          <a:ext cx="3577143" cy="7584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 rtl="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3200" b="1" kern="1200" dirty="0"/>
            <a:t>Helium Cryogenics</a:t>
          </a:r>
        </a:p>
        <a:p>
          <a:pPr marL="0" lvl="0" indent="0" algn="l" defTabSz="1422400" rtl="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600" b="1" kern="1200" dirty="0"/>
            <a:t>Status 12/30/2022 </a:t>
          </a:r>
          <a:r>
            <a:rPr lang="en-US" sz="1600" b="1" kern="1200" dirty="0" err="1"/>
            <a:t>J.Makara</a:t>
          </a:r>
          <a:endParaRPr lang="en-US" sz="1600" b="1" kern="1200" dirty="0"/>
        </a:p>
      </dsp:txBody>
      <dsp:txXfrm>
        <a:off x="37024" y="69278"/>
        <a:ext cx="3503095" cy="6843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0A11B0-6108-4061-926D-44378616A213}" type="datetimeFigureOut">
              <a:rPr lang="en-US" smtClean="0"/>
              <a:t>12/30/2022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789029-62FC-41F4-ABD6-EEC74CE3C4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414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789029-62FC-41F4-ABD6-EEC74CE3C48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0303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12/30/2022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1429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12/30/2022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6503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12/30/2022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3839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12/30/2022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02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12/30/2022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8556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12/30/2022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226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12/30/2022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343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12/30/2022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8734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12/30/2022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421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12/30/2022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1135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12/30/2022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103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A6FFC3-702A-44DF-8335-B4F0E153E86D}" type="datetimeFigureOut">
              <a:rPr lang="en-US" smtClean="0"/>
              <a:t>12/30/2022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626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openxmlformats.org/officeDocument/2006/relationships/image" Target="../media/image4.png"/><Relationship Id="rId3" Type="http://schemas.openxmlformats.org/officeDocument/2006/relationships/image" Target="../media/image1.jpeg"/><Relationship Id="rId7" Type="http://schemas.openxmlformats.org/officeDocument/2006/relationships/diagramColors" Target="../diagrams/colors1.xml"/><Relationship Id="rId12" Type="http://schemas.microsoft.com/office/2007/relationships/hdphoto" Target="../media/hdphoto2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3.png"/><Relationship Id="rId5" Type="http://schemas.openxmlformats.org/officeDocument/2006/relationships/diagramLayout" Target="../diagrams/layout1.xml"/><Relationship Id="rId10" Type="http://schemas.microsoft.com/office/2007/relationships/hdphoto" Target="../media/hdphoto1.wdp"/><Relationship Id="rId4" Type="http://schemas.openxmlformats.org/officeDocument/2006/relationships/diagramData" Target="../diagrams/data1.xml"/><Relationship Id="rId9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350837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 descr="http://www-visualmedia.fnal.gov/VMS_Site/gallery/stillphotos/2010/0200/10-0291-01D.hr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66" y="98650"/>
            <a:ext cx="9030556" cy="66421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2" name="Diagram 21"/>
          <p:cNvGraphicFramePr/>
          <p:nvPr>
            <p:extLst>
              <p:ext uri="{D42A27DB-BD31-4B8C-83A1-F6EECF244321}">
                <p14:modId xmlns:p14="http://schemas.microsoft.com/office/powerpoint/2010/main" val="2721082260"/>
              </p:ext>
            </p:extLst>
          </p:nvPr>
        </p:nvGraphicFramePr>
        <p:xfrm>
          <a:off x="94034" y="76200"/>
          <a:ext cx="3577143" cy="7906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Rectangle 5"/>
          <p:cNvSpPr/>
          <p:nvPr/>
        </p:nvSpPr>
        <p:spPr>
          <a:xfrm>
            <a:off x="4670387" y="113724"/>
            <a:ext cx="4452778" cy="1261884"/>
          </a:xfrm>
          <a:prstGeom prst="rect">
            <a:avLst/>
          </a:prstGeom>
          <a:solidFill>
            <a:srgbClr val="FFFF99">
              <a:alpha val="60000"/>
            </a:srgb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CMTF: </a:t>
            </a:r>
            <a:r>
              <a:rPr lang="en-US" sz="1600" b="1" i="1" dirty="0">
                <a:solidFill>
                  <a:schemeClr val="accent1">
                    <a:lumMod val="75000"/>
                  </a:schemeClr>
                </a:solidFill>
              </a:rPr>
              <a:t>SCP and </a:t>
            </a:r>
            <a:r>
              <a:rPr lang="en-US" sz="1600" b="1" i="1" dirty="0" err="1">
                <a:solidFill>
                  <a:schemeClr val="accent1">
                    <a:lumMod val="75000"/>
                  </a:schemeClr>
                </a:solidFill>
              </a:rPr>
              <a:t>comprs</a:t>
            </a:r>
            <a:r>
              <a:rPr lang="en-US" sz="1600" b="1" i="1" dirty="0">
                <a:solidFill>
                  <a:schemeClr val="accent1">
                    <a:lumMod val="75000"/>
                  </a:schemeClr>
                </a:solidFill>
              </a:rPr>
              <a:t> shut down</a:t>
            </a:r>
          </a:p>
          <a:p>
            <a:pPr algn="ctr"/>
            <a:r>
              <a:rPr lang="en-U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CMTS:</a:t>
            </a:r>
            <a:r>
              <a:rPr lang="en-US" sz="1600" b="1" i="1" dirty="0">
                <a:solidFill>
                  <a:srgbClr val="4F81BD">
                    <a:lumMod val="75000"/>
                  </a:srgbClr>
                </a:solidFill>
              </a:rPr>
              <a:t>  HECM23 installation in progress</a:t>
            </a:r>
          </a:p>
          <a:p>
            <a:pPr algn="ctr"/>
            <a:r>
              <a:rPr lang="en-U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PIP2IT:   </a:t>
            </a:r>
            <a:r>
              <a:rPr lang="en-US" sz="1600" b="1" i="1" dirty="0">
                <a:solidFill>
                  <a:srgbClr val="4F81BD">
                    <a:lumMod val="75000"/>
                  </a:srgbClr>
                </a:solidFill>
              </a:rPr>
              <a:t>SSR1 at RT and HB650 installation prep continuing</a:t>
            </a:r>
            <a:endParaRPr lang="en-US" sz="1600" b="1" i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5105400" y="1171385"/>
            <a:ext cx="3048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925781" y="2563680"/>
            <a:ext cx="4185410" cy="1538883"/>
          </a:xfrm>
          <a:prstGeom prst="rect">
            <a:avLst/>
          </a:prstGeom>
          <a:solidFill>
            <a:schemeClr val="accent4">
              <a:lumMod val="20000"/>
              <a:lumOff val="80000"/>
              <a:alpha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NML/FAST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sz="1600" b="1" i="1" dirty="0" err="1">
                <a:solidFill>
                  <a:schemeClr val="accent6">
                    <a:lumMod val="50000"/>
                  </a:schemeClr>
                </a:solidFill>
              </a:rPr>
              <a:t>Cryo</a:t>
            </a:r>
            <a:r>
              <a:rPr lang="en-US" sz="1600" b="1" i="1" dirty="0">
                <a:solidFill>
                  <a:schemeClr val="accent6">
                    <a:lumMod val="50000"/>
                  </a:schemeClr>
                </a:solidFill>
              </a:rPr>
              <a:t> system cold and running fine</a:t>
            </a:r>
          </a:p>
          <a:p>
            <a:r>
              <a:rPr lang="en-US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CC1: </a:t>
            </a:r>
            <a:r>
              <a:rPr lang="en-US" sz="1600" b="1" i="1" dirty="0">
                <a:solidFill>
                  <a:srgbClr val="F79646">
                    <a:lumMod val="50000"/>
                  </a:srgbClr>
                </a:solidFill>
                <a:latin typeface="Calibri"/>
              </a:rPr>
              <a:t>cold at 2 K</a:t>
            </a:r>
            <a:endParaRPr lang="en-US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/>
            <a:r>
              <a:rPr lang="en-US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CC2: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lang="en-US" sz="1600" b="1" i="1" dirty="0">
                <a:solidFill>
                  <a:srgbClr val="F79646">
                    <a:lumMod val="50000"/>
                  </a:srgbClr>
                </a:solidFill>
                <a:latin typeface="Calibri"/>
              </a:rPr>
              <a:t>cold at 4 K by choice, ready for 2 K</a:t>
            </a:r>
            <a:endParaRPr lang="en-US" sz="16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CM: </a:t>
            </a:r>
            <a:r>
              <a:rPr lang="en-US" sz="1600" b="1" i="1" dirty="0">
                <a:solidFill>
                  <a:schemeClr val="accent6">
                    <a:lumMod val="50000"/>
                  </a:schemeClr>
                </a:solidFill>
              </a:rPr>
              <a:t>cold at 2 K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219200" y="2286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0635" y="1062892"/>
            <a:ext cx="4576783" cy="1538883"/>
          </a:xfrm>
          <a:prstGeom prst="rect">
            <a:avLst/>
          </a:prstGeom>
          <a:solidFill>
            <a:schemeClr val="tx2">
              <a:lumMod val="20000"/>
              <a:lumOff val="80000"/>
              <a:alpha val="60000"/>
            </a:schemeClr>
          </a:solidFill>
        </p:spPr>
        <p:txBody>
          <a:bodyPr wrap="square" rtlCol="0">
            <a:spAutoFit/>
          </a:bodyPr>
          <a:lstStyle/>
          <a:p>
            <a:pPr marL="339725" indent="-339725"/>
            <a:r>
              <a:rPr lang="en-US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MCTF</a:t>
            </a:r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sz="1600" b="1" i="1" dirty="0">
                <a:solidFill>
                  <a:srgbClr val="0070C0"/>
                </a:solidFill>
              </a:rPr>
              <a:t> </a:t>
            </a:r>
            <a:r>
              <a:rPr lang="en-US" sz="1600" b="1" i="1" dirty="0" err="1">
                <a:solidFill>
                  <a:srgbClr val="0070C0"/>
                </a:solidFill>
              </a:rPr>
              <a:t>cryo</a:t>
            </a:r>
            <a:r>
              <a:rPr lang="en-US" sz="1600" b="1" i="1" dirty="0">
                <a:solidFill>
                  <a:srgbClr val="0070C0"/>
                </a:solidFill>
              </a:rPr>
              <a:t> system warmed up to RT, shut down,  and isolated</a:t>
            </a:r>
          </a:p>
          <a:p>
            <a:pPr marL="339725" indent="-339725"/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MDB/HTS: </a:t>
            </a:r>
            <a:r>
              <a:rPr lang="en-US" sz="1600" b="1" i="1" dirty="0">
                <a:solidFill>
                  <a:srgbClr val="0070C0"/>
                </a:solidFill>
              </a:rPr>
              <a:t>at RT</a:t>
            </a:r>
          </a:p>
          <a:p>
            <a:pPr marL="173038" indent="-173038"/>
            <a:r>
              <a:rPr lang="en-US" sz="16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MDB/STC: </a:t>
            </a:r>
            <a:r>
              <a:rPr lang="en-US" sz="1600" b="1" i="1" dirty="0">
                <a:solidFill>
                  <a:srgbClr val="0070C0"/>
                </a:solidFill>
              </a:rPr>
              <a:t>at RT</a:t>
            </a:r>
          </a:p>
          <a:p>
            <a:pPr marL="282575" indent="-282575"/>
            <a:r>
              <a:rPr lang="en-US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MDB Magnet: </a:t>
            </a:r>
            <a:r>
              <a:rPr lang="en-US" sz="1600" b="1" i="1" dirty="0">
                <a:solidFill>
                  <a:srgbClr val="0070C0"/>
                </a:solidFill>
              </a:rPr>
              <a:t>at RT</a:t>
            </a:r>
            <a:endParaRPr lang="en-US" sz="1600" b="1" i="1" dirty="0">
              <a:solidFill>
                <a:srgbClr val="00B0F0"/>
              </a:solidFill>
            </a:endParaRPr>
          </a:p>
        </p:txBody>
      </p:sp>
      <p:sp>
        <p:nvSpPr>
          <p:cNvPr id="14" name="6-Point Star 13"/>
          <p:cNvSpPr/>
          <p:nvPr/>
        </p:nvSpPr>
        <p:spPr>
          <a:xfrm>
            <a:off x="5161168" y="1295401"/>
            <a:ext cx="364142" cy="457199"/>
          </a:xfrm>
          <a:prstGeom prst="star6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5" name="6-Point Star 14"/>
          <p:cNvSpPr/>
          <p:nvPr/>
        </p:nvSpPr>
        <p:spPr>
          <a:xfrm>
            <a:off x="5408568" y="1628585"/>
            <a:ext cx="304800" cy="501840"/>
          </a:xfrm>
          <a:prstGeom prst="star6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6-Point Star 15"/>
          <p:cNvSpPr/>
          <p:nvPr/>
        </p:nvSpPr>
        <p:spPr>
          <a:xfrm>
            <a:off x="3727047" y="2209800"/>
            <a:ext cx="387753" cy="404916"/>
          </a:xfrm>
          <a:prstGeom prst="star6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6-Point Star 19"/>
          <p:cNvSpPr/>
          <p:nvPr/>
        </p:nvSpPr>
        <p:spPr>
          <a:xfrm>
            <a:off x="1905000" y="3925716"/>
            <a:ext cx="381000" cy="368029"/>
          </a:xfrm>
          <a:prstGeom prst="star6">
            <a:avLst/>
          </a:prstGeom>
          <a:solidFill>
            <a:srgbClr val="FFFF99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9BC3B8F-CADD-466B-B020-C18B639C554B}"/>
              </a:ext>
            </a:extLst>
          </p:cNvPr>
          <p:cNvSpPr txBox="1"/>
          <p:nvPr/>
        </p:nvSpPr>
        <p:spPr>
          <a:xfrm>
            <a:off x="117691" y="2895600"/>
            <a:ext cx="3810000" cy="707886"/>
          </a:xfrm>
          <a:prstGeom prst="rect">
            <a:avLst/>
          </a:prstGeom>
          <a:solidFill>
            <a:srgbClr val="EEECE1">
              <a:alpha val="60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IB1: </a:t>
            </a:r>
            <a:r>
              <a:rPr lang="en-US" sz="1600" b="1" i="1" dirty="0" err="1">
                <a:solidFill>
                  <a:schemeClr val="accent2">
                    <a:lumMod val="75000"/>
                  </a:schemeClr>
                </a:solidFill>
              </a:rPr>
              <a:t>cryo</a:t>
            </a:r>
            <a:r>
              <a:rPr lang="en-US" sz="1600" b="1" i="1" dirty="0">
                <a:solidFill>
                  <a:schemeClr val="accent2">
                    <a:lumMod val="75000"/>
                  </a:schemeClr>
                </a:solidFill>
              </a:rPr>
              <a:t> system cold and operating fine with test stands at 4 K or 2 K</a:t>
            </a:r>
          </a:p>
        </p:txBody>
      </p:sp>
      <p:sp>
        <p:nvSpPr>
          <p:cNvPr id="53" name="6-Point Star 16">
            <a:extLst>
              <a:ext uri="{FF2B5EF4-FFF2-40B4-BE49-F238E27FC236}">
                <a16:creationId xmlns:a16="http://schemas.microsoft.com/office/drawing/2014/main" id="{20B6725A-4F2B-462C-B961-4CB15399E658}"/>
              </a:ext>
            </a:extLst>
          </p:cNvPr>
          <p:cNvSpPr/>
          <p:nvPr/>
        </p:nvSpPr>
        <p:spPr>
          <a:xfrm>
            <a:off x="3880931" y="3095650"/>
            <a:ext cx="310069" cy="457200"/>
          </a:xfrm>
          <a:prstGeom prst="star6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86B7BBD6-C464-40F8-A5D7-192D27F0635F}"/>
              </a:ext>
            </a:extLst>
          </p:cNvPr>
          <p:cNvSpPr txBox="1"/>
          <p:nvPr/>
        </p:nvSpPr>
        <p:spPr>
          <a:xfrm>
            <a:off x="4992188" y="4953000"/>
            <a:ext cx="4062774" cy="1200329"/>
          </a:xfrm>
          <a:prstGeom prst="rect">
            <a:avLst/>
          </a:prstGeom>
          <a:solidFill>
            <a:srgbClr val="EEECE1">
              <a:alpha val="60000"/>
            </a:srgbClr>
          </a:solidFill>
        </p:spPr>
        <p:txBody>
          <a:bodyPr wrap="square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b="1" dirty="0" err="1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Misc</a:t>
            </a:r>
            <a:r>
              <a:rPr lang="en-US" sz="24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en-US" sz="1600" b="1" i="1" dirty="0">
                <a:solidFill>
                  <a:schemeClr val="accent3">
                    <a:lumMod val="50000"/>
                  </a:schemeClr>
                </a:solidFill>
              </a:rPr>
              <a:t>. LN2, </a:t>
            </a:r>
            <a:r>
              <a:rPr lang="en-US" sz="1600" b="1" i="1" dirty="0" err="1">
                <a:solidFill>
                  <a:schemeClr val="accent3">
                    <a:lumMod val="50000"/>
                  </a:schemeClr>
                </a:solidFill>
              </a:rPr>
              <a:t>LHe</a:t>
            </a:r>
            <a:r>
              <a:rPr lang="en-US" sz="1600" b="1" i="1" dirty="0">
                <a:solidFill>
                  <a:schemeClr val="accent3">
                    <a:lumMod val="50000"/>
                  </a:schemeClr>
                </a:solidFill>
              </a:rPr>
              <a:t>, and </a:t>
            </a:r>
            <a:r>
              <a:rPr lang="en-US" sz="1600" b="1" i="1" dirty="0" err="1">
                <a:solidFill>
                  <a:schemeClr val="accent3">
                    <a:lumMod val="50000"/>
                  </a:schemeClr>
                </a:solidFill>
              </a:rPr>
              <a:t>Ghe</a:t>
            </a:r>
            <a:r>
              <a:rPr lang="en-US" sz="1600" b="1" i="1" dirty="0">
                <a:solidFill>
                  <a:schemeClr val="accent3">
                    <a:lumMod val="50000"/>
                  </a:schemeClr>
                </a:solidFill>
              </a:rPr>
              <a:t> subcontracts under service extensions, of concern.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 b="1" i="1" dirty="0">
                <a:solidFill>
                  <a:schemeClr val="accent3">
                    <a:lumMod val="50000"/>
                  </a:schemeClr>
                </a:solidFill>
                <a:latin typeface="Calibri"/>
              </a:rPr>
              <a:t>Survived cold weather issues </a:t>
            </a:r>
            <a:r>
              <a:rPr lang="en-US" sz="1600" b="1" i="1">
                <a:solidFill>
                  <a:schemeClr val="accent3">
                    <a:lumMod val="50000"/>
                  </a:schemeClr>
                </a:solidFill>
                <a:latin typeface="Calibri"/>
              </a:rPr>
              <a:t>and delayed LN2 </a:t>
            </a:r>
            <a:r>
              <a:rPr lang="en-US" sz="1600" b="1" i="1" dirty="0">
                <a:solidFill>
                  <a:schemeClr val="accent3">
                    <a:lumMod val="50000"/>
                  </a:schemeClr>
                </a:solidFill>
                <a:latin typeface="Calibri"/>
              </a:rPr>
              <a:t>deliveries during holiday weekend</a:t>
            </a:r>
          </a:p>
        </p:txBody>
      </p:sp>
      <p:pic>
        <p:nvPicPr>
          <p:cNvPr id="50" name="Picture 2" descr="C:\Users\makara\Desktop\thermometer hot.JPG">
            <a:extLst>
              <a:ext uri="{FF2B5EF4-FFF2-40B4-BE49-F238E27FC236}">
                <a16:creationId xmlns:a16="http://schemas.microsoft.com/office/drawing/2014/main" id="{CEA2C591-6443-423A-8B17-DC31F2B729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2558" y1="80925" x2="32558" y2="80925"/>
                        <a14:foregroundMark x1="32558" y1="49133" x2="32558" y2="49133"/>
                        <a14:foregroundMark x1="68605" y1="20809" x2="68605" y2="20809"/>
                        <a14:backgroundMark x1="70930" y1="68208" x2="70930" y2="68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34" y="1615937"/>
            <a:ext cx="262044" cy="527135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>
                        <a14:foregroundMark x1="35417" y1="80899" x2="35417" y2="80899"/>
                        <a14:foregroundMark x1="39583" y1="51685" x2="39583" y2="51685"/>
                        <a14:foregroundMark x1="37500" y1="32022" x2="37500" y2="32022"/>
                        <a14:foregroundMark x1="64583" y1="20787" x2="64583" y2="20787"/>
                        <a14:foregroundMark x1="77083" y1="14607" x2="77083" y2="14607"/>
                        <a14:foregroundMark x1="51042" y1="20787" x2="51042" y2="20787"/>
                      </a14:backgroundRemoval>
                    </a14:imgEffect>
                    <a14:imgEffect>
                      <a14:colorTemperature colorTemp="650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484" y="3878137"/>
            <a:ext cx="577977" cy="107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TextBox 29"/>
          <p:cNvSpPr txBox="1"/>
          <p:nvPr/>
        </p:nvSpPr>
        <p:spPr>
          <a:xfrm>
            <a:off x="79799" y="4343400"/>
            <a:ext cx="2663401" cy="2185214"/>
          </a:xfrm>
          <a:prstGeom prst="rect">
            <a:avLst/>
          </a:prstGeom>
          <a:solidFill>
            <a:schemeClr val="accent6">
              <a:lumMod val="40000"/>
              <a:lumOff val="60000"/>
              <a:alpha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99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Muon Campus</a:t>
            </a:r>
            <a:r>
              <a:rPr lang="en-US" sz="2400" dirty="0">
                <a:solidFill>
                  <a:srgbClr val="996600"/>
                </a:solidFill>
              </a:rPr>
              <a:t>: </a:t>
            </a:r>
            <a:r>
              <a:rPr lang="en-US" sz="1600" b="1" i="1" dirty="0">
                <a:solidFill>
                  <a:srgbClr val="996600"/>
                </a:solidFill>
              </a:rPr>
              <a:t>A0 </a:t>
            </a:r>
            <a:r>
              <a:rPr lang="en-US" sz="1600" b="1" i="1" dirty="0" err="1">
                <a:solidFill>
                  <a:srgbClr val="996600"/>
                </a:solidFill>
              </a:rPr>
              <a:t>comprs</a:t>
            </a:r>
            <a:r>
              <a:rPr lang="en-US" sz="1600" b="1" i="1" dirty="0">
                <a:solidFill>
                  <a:srgbClr val="996600"/>
                </a:solidFill>
              </a:rPr>
              <a:t> (3) online with MC-1 g-2 cryogenic system cold at 5 K and running fine, though lost 200 liters </a:t>
            </a:r>
            <a:r>
              <a:rPr lang="en-US" sz="1600" b="1" i="1" dirty="0" err="1">
                <a:solidFill>
                  <a:srgbClr val="996600"/>
                </a:solidFill>
              </a:rPr>
              <a:t>Lhe</a:t>
            </a:r>
            <a:r>
              <a:rPr lang="en-US" sz="1600" b="1" i="1" dirty="0">
                <a:solidFill>
                  <a:srgbClr val="996600"/>
                </a:solidFill>
              </a:rPr>
              <a:t> due to cold weather-related valve stem seal leak which was readily fixed once found</a:t>
            </a:r>
          </a:p>
        </p:txBody>
      </p:sp>
      <p:pic>
        <p:nvPicPr>
          <p:cNvPr id="36" name="Picture 2" descr="C:\Users\makara\Desktop\thermometer hot.JPG">
            <a:extLst>
              <a:ext uri="{FF2B5EF4-FFF2-40B4-BE49-F238E27FC236}">
                <a16:creationId xmlns:a16="http://schemas.microsoft.com/office/drawing/2014/main" id="{5404BA36-19BC-4E30-9B72-109D0A187E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2558" y1="80925" x2="32558" y2="80925"/>
                        <a14:foregroundMark x1="32558" y1="49133" x2="32558" y2="49133"/>
                        <a14:foregroundMark x1="68605" y1="20809" x2="68605" y2="20809"/>
                        <a14:backgroundMark x1="70930" y1="68208" x2="70930" y2="68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356" y="2165522"/>
            <a:ext cx="262044" cy="527135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" descr="C:\Users\makara\Desktop\thermometer hot.JPG">
            <a:extLst>
              <a:ext uri="{FF2B5EF4-FFF2-40B4-BE49-F238E27FC236}">
                <a16:creationId xmlns:a16="http://schemas.microsoft.com/office/drawing/2014/main" id="{E2716AF1-C44B-4043-90D3-1D1E81CB12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2558" y1="80925" x2="32558" y2="80925"/>
                        <a14:foregroundMark x1="32558" y1="49133" x2="32558" y2="49133"/>
                        <a14:foregroundMark x1="68605" y1="20809" x2="68605" y2="20809"/>
                        <a14:backgroundMark x1="70930" y1="68208" x2="70930" y2="68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3186" y="1429551"/>
            <a:ext cx="246580" cy="457199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">
            <a:extLst>
              <a:ext uri="{FF2B5EF4-FFF2-40B4-BE49-F238E27FC236}">
                <a16:creationId xmlns:a16="http://schemas.microsoft.com/office/drawing/2014/main" id="{0FA0A2B4-F5C2-8133-A952-53BABCE962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>
                        <a14:foregroundMark x1="35417" y1="80899" x2="35417" y2="80899"/>
                        <a14:foregroundMark x1="39583" y1="51685" x2="39583" y2="51685"/>
                        <a14:foregroundMark x1="37500" y1="32022" x2="37500" y2="32022"/>
                        <a14:foregroundMark x1="64583" y1="20787" x2="64583" y2="20787"/>
                        <a14:foregroundMark x1="77083" y1="14607" x2="77083" y2="14607"/>
                        <a14:foregroundMark x1="51042" y1="20787" x2="51042" y2="20787"/>
                      </a14:backgroundRemoval>
                    </a14:imgEffect>
                    <a14:imgEffect>
                      <a14:colorTemperature colorTemp="650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162" y="1676715"/>
            <a:ext cx="577977" cy="107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">
            <a:extLst>
              <a:ext uri="{FF2B5EF4-FFF2-40B4-BE49-F238E27FC236}">
                <a16:creationId xmlns:a16="http://schemas.microsoft.com/office/drawing/2014/main" id="{771D6851-0D76-D126-8BC4-5A91F80D40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>
                        <a14:foregroundMark x1="35417" y1="80899" x2="35417" y2="80899"/>
                        <a14:foregroundMark x1="39583" y1="51685" x2="39583" y2="51685"/>
                        <a14:foregroundMark x1="37500" y1="32022" x2="37500" y2="32022"/>
                        <a14:foregroundMark x1="64583" y1="20787" x2="64583" y2="20787"/>
                        <a14:foregroundMark x1="77083" y1="14607" x2="77083" y2="14607"/>
                        <a14:foregroundMark x1="51042" y1="20787" x2="51042" y2="207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0109" y="3687687"/>
            <a:ext cx="269044" cy="498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Picture 3">
            <a:extLst>
              <a:ext uri="{FF2B5EF4-FFF2-40B4-BE49-F238E27FC236}">
                <a16:creationId xmlns:a16="http://schemas.microsoft.com/office/drawing/2014/main" id="{6BE22ED5-567A-3F5C-3EAE-335D488166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>
                        <a14:foregroundMark x1="35417" y1="80899" x2="35417" y2="80899"/>
                        <a14:foregroundMark x1="39583" y1="51685" x2="39583" y2="51685"/>
                        <a14:foregroundMark x1="37500" y1="32022" x2="37500" y2="32022"/>
                        <a14:foregroundMark x1="64583" y1="20787" x2="64583" y2="20787"/>
                        <a14:foregroundMark x1="77083" y1="14607" x2="77083" y2="14607"/>
                        <a14:foregroundMark x1="51042" y1="20787" x2="51042" y2="207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2812" y="3387348"/>
            <a:ext cx="269044" cy="498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Picture 3">
            <a:extLst>
              <a:ext uri="{FF2B5EF4-FFF2-40B4-BE49-F238E27FC236}">
                <a16:creationId xmlns:a16="http://schemas.microsoft.com/office/drawing/2014/main" id="{6744462C-2DC2-A326-A03A-31681F2BEA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>
                        <a14:foregroundMark x1="35417" y1="80899" x2="35417" y2="80899"/>
                        <a14:foregroundMark x1="39583" y1="51685" x2="39583" y2="51685"/>
                        <a14:foregroundMark x1="37500" y1="32022" x2="37500" y2="32022"/>
                        <a14:foregroundMark x1="64583" y1="20787" x2="64583" y2="20787"/>
                        <a14:foregroundMark x1="77083" y1="14607" x2="77083" y2="14607"/>
                        <a14:foregroundMark x1="51042" y1="20787" x2="51042" y2="207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695" y="3170274"/>
            <a:ext cx="269044" cy="498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3">
            <a:extLst>
              <a:ext uri="{FF2B5EF4-FFF2-40B4-BE49-F238E27FC236}">
                <a16:creationId xmlns:a16="http://schemas.microsoft.com/office/drawing/2014/main" id="{FC924A6B-25A3-64F3-DF5D-611BF0E965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>
                        <a14:foregroundMark x1="35417" y1="80899" x2="35417" y2="80899"/>
                        <a14:foregroundMark x1="39583" y1="51685" x2="39583" y2="51685"/>
                        <a14:foregroundMark x1="37500" y1="32022" x2="37500" y2="32022"/>
                        <a14:foregroundMark x1="64583" y1="20787" x2="64583" y2="20787"/>
                        <a14:foregroundMark x1="77083" y1="14607" x2="77083" y2="14607"/>
                        <a14:foregroundMark x1="51042" y1="20787" x2="51042" y2="207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1808" y="2546500"/>
            <a:ext cx="535438" cy="992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C:\Users\makara\Desktop\thermometer hot.JPG">
            <a:extLst>
              <a:ext uri="{FF2B5EF4-FFF2-40B4-BE49-F238E27FC236}">
                <a16:creationId xmlns:a16="http://schemas.microsoft.com/office/drawing/2014/main" id="{66A37B9F-1AE9-985F-2FAA-6C2A01924A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2558" y1="80925" x2="32558" y2="80925"/>
                        <a14:foregroundMark x1="32558" y1="49133" x2="32558" y2="49133"/>
                        <a14:foregroundMark x1="68605" y1="20809" x2="68605" y2="20809"/>
                        <a14:backgroundMark x1="70930" y1="68208" x2="70930" y2="68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830" y="1932682"/>
            <a:ext cx="215607" cy="433722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makara\Desktop\thermometer hot.JPG">
            <a:extLst>
              <a:ext uri="{FF2B5EF4-FFF2-40B4-BE49-F238E27FC236}">
                <a16:creationId xmlns:a16="http://schemas.microsoft.com/office/drawing/2014/main" id="{A164F828-CF63-5518-F07B-66306C8D58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2558" y1="80925" x2="32558" y2="80925"/>
                        <a14:foregroundMark x1="32558" y1="49133" x2="32558" y2="49133"/>
                        <a14:foregroundMark x1="68605" y1="20809" x2="68605" y2="20809"/>
                        <a14:backgroundMark x1="70930" y1="68208" x2="70930" y2="68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532" y="1492534"/>
            <a:ext cx="571227" cy="1149096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makara\Desktop\thermometer hot.JPG">
            <a:extLst>
              <a:ext uri="{FF2B5EF4-FFF2-40B4-BE49-F238E27FC236}">
                <a16:creationId xmlns:a16="http://schemas.microsoft.com/office/drawing/2014/main" id="{953AA452-6F74-BA06-B82A-BF5EF8C849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2558" y1="80925" x2="32558" y2="80925"/>
                        <a14:foregroundMark x1="32558" y1="49133" x2="32558" y2="49133"/>
                        <a14:foregroundMark x1="68605" y1="20809" x2="68605" y2="20809"/>
                        <a14:backgroundMark x1="70930" y1="68208" x2="70930" y2="68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5473" y="904023"/>
            <a:ext cx="246580" cy="457199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makara\Desktop\thermometer hot.JPG">
            <a:extLst>
              <a:ext uri="{FF2B5EF4-FFF2-40B4-BE49-F238E27FC236}">
                <a16:creationId xmlns:a16="http://schemas.microsoft.com/office/drawing/2014/main" id="{37B39138-97E9-288F-5D8C-71DFA37581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2558" y1="80925" x2="32558" y2="80925"/>
                        <a14:foregroundMark x1="32558" y1="49133" x2="32558" y2="49133"/>
                        <a14:foregroundMark x1="68605" y1="20809" x2="68605" y2="20809"/>
                        <a14:backgroundMark x1="70930" y1="68208" x2="70930" y2="68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0109" y="1278105"/>
            <a:ext cx="571227" cy="1149096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3CC5037-A60D-7FBF-91FC-96624A0CD5E4}"/>
              </a:ext>
            </a:extLst>
          </p:cNvPr>
          <p:cNvPicPr>
            <a:picLocks noChangeAspect="1"/>
          </p:cNvPicPr>
          <p:nvPr/>
        </p:nvPicPr>
        <p:blipFill>
          <a:blip r:embed="rId13">
            <a:alphaModFix amt="52000"/>
          </a:blip>
          <a:stretch>
            <a:fillRect/>
          </a:stretch>
        </p:blipFill>
        <p:spPr>
          <a:xfrm>
            <a:off x="2781300" y="3715043"/>
            <a:ext cx="2095500" cy="160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5895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27044</TotalTime>
  <Words>187</Words>
  <Application>Microsoft Office PowerPoint</Application>
  <PresentationFormat>On-screen Show (4:3)</PresentationFormat>
  <Paragraphs>18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PowerPoint Presentation</vt:lpstr>
    </vt:vector>
  </TitlesOfParts>
  <Company>Fermilab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Jerry N. Makara x5584,4191 04516N</dc:creator>
  <cp:lastModifiedBy>Jerry N. Makara</cp:lastModifiedBy>
  <cp:revision>885</cp:revision>
  <dcterms:created xsi:type="dcterms:W3CDTF">2013-09-14T14:02:30Z</dcterms:created>
  <dcterms:modified xsi:type="dcterms:W3CDTF">2022-12-30T15:14:41Z</dcterms:modified>
</cp:coreProperties>
</file>