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7"/>
  </p:notesMasterIdLst>
  <p:handoutMasterIdLst>
    <p:handoutMasterId r:id="rId8"/>
  </p:handoutMasterIdLst>
  <p:sldIdLst>
    <p:sldId id="294" r:id="rId2"/>
    <p:sldId id="625" r:id="rId3"/>
    <p:sldId id="624" r:id="rId4"/>
    <p:sldId id="300" r:id="rId5"/>
    <p:sldId id="299" r:id="rId6"/>
  </p:sldIdLst>
  <p:sldSz cx="9144000" cy="6858000" type="screen4x3"/>
  <p:notesSz cx="6881813" cy="92964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8B18"/>
    <a:srgbClr val="004C97"/>
    <a:srgbClr val="63666A"/>
    <a:srgbClr val="4E4E4E"/>
    <a:srgbClr val="A25E20"/>
    <a:srgbClr val="C7C7C7"/>
    <a:srgbClr val="A7A8AA"/>
    <a:srgbClr val="50504E"/>
    <a:srgbClr val="404040"/>
    <a:srgbClr val="99D6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7446" autoAdjust="0"/>
  </p:normalViewPr>
  <p:slideViewPr>
    <p:cSldViewPr snapToGrid="0" snapToObjects="1" showGuides="1">
      <p:cViewPr varScale="1">
        <p:scale>
          <a:sx n="90" d="100"/>
          <a:sy n="90" d="100"/>
        </p:scale>
        <p:origin x="768" y="48"/>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382" tIns="46191" rIns="92382" bIns="46191"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wrap="square" lIns="92382" tIns="46191" rIns="92382" bIns="46191"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12/30/2022</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382" tIns="46191" rIns="92382" bIns="46191"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wrap="square" lIns="92382" tIns="46191" rIns="92382" bIns="46191"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382" tIns="46191" rIns="92382" bIns="46191"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98102" y="0"/>
            <a:ext cx="2982119" cy="464820"/>
          </a:xfrm>
          <a:prstGeom prst="rect">
            <a:avLst/>
          </a:prstGeom>
        </p:spPr>
        <p:txBody>
          <a:bodyPr vert="horz" wrap="square" lIns="92382" tIns="46191" rIns="92382" bIns="46191"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12/30/2022</a:t>
            </a:fld>
            <a:endParaRPr lang="en-US"/>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2382" tIns="46191" rIns="92382" bIns="46191" rtlCol="0" anchor="ctr"/>
          <a:lstStyle/>
          <a:p>
            <a:pPr lvl="0"/>
            <a:endParaRPr lang="en-US" noProof="0"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382" tIns="46191" rIns="92382" bIns="46191"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382" tIns="46191" rIns="92382" bIns="46191"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wrap="square" lIns="92382" tIns="46191" rIns="92382" bIns="46191"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35986071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
        <p:nvSpPr>
          <p:cNvPr id="2" name="Date Placeholder 1">
            <a:extLst>
              <a:ext uri="{FF2B5EF4-FFF2-40B4-BE49-F238E27FC236}">
                <a16:creationId xmlns:a16="http://schemas.microsoft.com/office/drawing/2014/main" id="{C7733671-1C65-49B2-9695-852947D0F27F}"/>
              </a:ext>
            </a:extLst>
          </p:cNvPr>
          <p:cNvSpPr>
            <a:spLocks noGrp="1"/>
          </p:cNvSpPr>
          <p:nvPr>
            <p:ph type="dt" sz="half" idx="12"/>
          </p:nvPr>
        </p:nvSpPr>
        <p:spPr/>
        <p:txBody>
          <a:bodyPr/>
          <a:lstStyle/>
          <a:p>
            <a:pPr>
              <a:defRPr/>
            </a:pPr>
            <a:r>
              <a:rPr lang="en-US"/>
              <a:t>10/17/22</a:t>
            </a:r>
            <a:endParaRPr lang="en-US" dirty="0"/>
          </a:p>
        </p:txBody>
      </p:sp>
      <p:sp>
        <p:nvSpPr>
          <p:cNvPr id="3" name="Footer Placeholder 2">
            <a:extLst>
              <a:ext uri="{FF2B5EF4-FFF2-40B4-BE49-F238E27FC236}">
                <a16:creationId xmlns:a16="http://schemas.microsoft.com/office/drawing/2014/main" id="{509F7C62-C3AE-490C-AFF9-CED980AEA7BB}"/>
              </a:ext>
            </a:extLst>
          </p:cNvPr>
          <p:cNvSpPr>
            <a:spLocks noGrp="1"/>
          </p:cNvSpPr>
          <p:nvPr>
            <p:ph type="ftr" sz="quarter" idx="13"/>
          </p:nvPr>
        </p:nvSpPr>
        <p:spPr/>
        <p:txBody>
          <a:bodyPr/>
          <a:lstStyle/>
          <a:p>
            <a:pPr>
              <a:defRPr/>
            </a:pPr>
            <a:r>
              <a:rPr lang="en-US"/>
              <a:t>Nino Chelidze</a:t>
            </a:r>
            <a:endParaRPr lang="en-US" b="1" dirty="0"/>
          </a:p>
        </p:txBody>
      </p:sp>
      <p:sp>
        <p:nvSpPr>
          <p:cNvPr id="4" name="Slide Number Placeholder 3">
            <a:extLst>
              <a:ext uri="{FF2B5EF4-FFF2-40B4-BE49-F238E27FC236}">
                <a16:creationId xmlns:a16="http://schemas.microsoft.com/office/drawing/2014/main" id="{05C89A0C-0EE0-4123-B89C-63161BEBE79C}"/>
              </a:ext>
            </a:extLst>
          </p:cNvPr>
          <p:cNvSpPr>
            <a:spLocks noGrp="1"/>
          </p:cNvSpPr>
          <p:nvPr>
            <p:ph type="sldNum" sz="quarter" idx="14"/>
          </p:nvPr>
        </p:nvSpPr>
        <p:spPr/>
        <p:txBody>
          <a:body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10/17/22</a:t>
            </a:r>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Nino Chelidze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10/17/22</a:t>
            </a:r>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Nino Chelidze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dirty="0"/>
              <a:t>10/17/22</a:t>
            </a:r>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a:t>Nino Chelidze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10/17/22</a:t>
            </a:r>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Nino Chelidze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lvl1pPr>
              <a:defRPr/>
            </a:lvl1pPr>
          </a:lstStyle>
          <a:p>
            <a:pPr>
              <a:defRPr/>
            </a:pPr>
            <a:r>
              <a:rPr lang="en-US" dirty="0"/>
              <a:t>10/17/22</a:t>
            </a:r>
          </a:p>
        </p:txBody>
      </p:sp>
      <p:sp>
        <p:nvSpPr>
          <p:cNvPr id="4" name="Footer Placeholder 3"/>
          <p:cNvSpPr>
            <a:spLocks noGrp="1"/>
          </p:cNvSpPr>
          <p:nvPr>
            <p:ph type="ftr" sz="quarter" idx="11"/>
          </p:nvPr>
        </p:nvSpPr>
        <p:spPr>
          <a:xfrm>
            <a:off x="1530602" y="6504213"/>
            <a:ext cx="6260399" cy="242873"/>
          </a:xfrm>
        </p:spPr>
        <p:txBody>
          <a:bodyPr/>
          <a:lstStyle>
            <a:lvl1pPr>
              <a:defRPr/>
            </a:lvl1pPr>
          </a:lstStyle>
          <a:p>
            <a:pPr>
              <a:defRPr/>
            </a:pPr>
            <a:r>
              <a:rPr lang="en-US" dirty="0"/>
              <a:t>Nino Chelidze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pPr>
              <a:defRPr/>
            </a:pPr>
            <a:r>
              <a:rPr lang="en-US" dirty="0"/>
              <a:t>10/17/22</a:t>
            </a:r>
          </a:p>
        </p:txBody>
      </p:sp>
      <p:sp>
        <p:nvSpPr>
          <p:cNvPr id="4" name="Footer Placeholder 3"/>
          <p:cNvSpPr>
            <a:spLocks noGrp="1"/>
          </p:cNvSpPr>
          <p:nvPr>
            <p:ph type="ftr" sz="quarter" idx="11"/>
          </p:nvPr>
        </p:nvSpPr>
        <p:spPr>
          <a:xfrm>
            <a:off x="1530603" y="6504213"/>
            <a:ext cx="6272278" cy="242873"/>
          </a:xfrm>
        </p:spPr>
        <p:txBody>
          <a:bodyPr/>
          <a:lstStyle>
            <a:lvl1pPr>
              <a:defRPr/>
            </a:lvl1pPr>
          </a:lstStyle>
          <a:p>
            <a:pPr>
              <a:defRPr/>
            </a:pPr>
            <a:r>
              <a:rPr lang="en-US" dirty="0"/>
              <a:t>Nino Chelidze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10/19/22</a:t>
            </a:r>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Nino Chelidze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467782"/>
            <a:ext cx="8499231" cy="1052762"/>
          </a:xfrm>
        </p:spPr>
        <p:txBody>
          <a:bodyPr/>
          <a:lstStyle/>
          <a:p>
            <a:r>
              <a:rPr lang="en-US" i="1" dirty="0"/>
              <a:t>Jeff Eldred</a:t>
            </a:r>
          </a:p>
          <a:p>
            <a:r>
              <a:rPr lang="en-US" i="1" dirty="0"/>
              <a:t>Friday, Dec 30, 2022</a:t>
            </a:r>
          </a:p>
          <a:p>
            <a:r>
              <a:rPr lang="en-US" i="1" dirty="0"/>
              <a:t>Huddle</a:t>
            </a:r>
          </a:p>
        </p:txBody>
      </p:sp>
      <p:sp>
        <p:nvSpPr>
          <p:cNvPr id="3" name="Text Placeholder 2"/>
          <p:cNvSpPr>
            <a:spLocks noGrp="1"/>
          </p:cNvSpPr>
          <p:nvPr>
            <p:ph type="body" sz="quarter" idx="11"/>
          </p:nvPr>
        </p:nvSpPr>
        <p:spPr>
          <a:xfrm>
            <a:off x="341923" y="4152257"/>
            <a:ext cx="8499232" cy="1315524"/>
          </a:xfrm>
        </p:spPr>
        <p:txBody>
          <a:bodyPr>
            <a:noAutofit/>
          </a:bodyPr>
          <a:lstStyle/>
          <a:p>
            <a:r>
              <a:rPr lang="en-US" dirty="0"/>
              <a:t>9am Meeting</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59FB16-7F00-4A9F-A8D3-8D983EDAD1A3}"/>
              </a:ext>
            </a:extLst>
          </p:cNvPr>
          <p:cNvSpPr>
            <a:spLocks noGrp="1"/>
          </p:cNvSpPr>
          <p:nvPr>
            <p:ph idx="1"/>
          </p:nvPr>
        </p:nvSpPr>
        <p:spPr>
          <a:xfrm>
            <a:off x="230543" y="840208"/>
            <a:ext cx="8862237" cy="5532663"/>
          </a:xfrm>
        </p:spPr>
        <p:txBody>
          <a:bodyPr/>
          <a:lstStyle/>
          <a:p>
            <a:pPr marL="0" indent="0">
              <a:buNone/>
            </a:pPr>
            <a:r>
              <a:rPr lang="en-US" sz="2000" b="1" dirty="0" err="1"/>
              <a:t>NuMI</a:t>
            </a:r>
            <a:r>
              <a:rPr lang="en-US" sz="2000" b="1" dirty="0"/>
              <a:t> Horn</a:t>
            </a:r>
          </a:p>
          <a:p>
            <a:pPr marL="0" indent="0">
              <a:buNone/>
            </a:pPr>
            <a:r>
              <a:rPr lang="en-US" sz="1800" dirty="0"/>
              <a:t>- Horn move expected to take place 1/7 Sat 6am (weather permitting).</a:t>
            </a:r>
          </a:p>
          <a:p>
            <a:pPr marL="0" indent="0">
              <a:buNone/>
            </a:pPr>
            <a:r>
              <a:rPr lang="en-US" sz="1800" dirty="0"/>
              <a:t>- Critical path remains stripline fabrication (projected beginning of Feb).</a:t>
            </a:r>
          </a:p>
          <a:p>
            <a:pPr marL="0" indent="0">
              <a:buNone/>
            </a:pPr>
            <a:endParaRPr lang="en-US" sz="800" dirty="0"/>
          </a:p>
          <a:p>
            <a:pPr marL="0" indent="0">
              <a:buNone/>
            </a:pPr>
            <a:r>
              <a:rPr lang="en-US" sz="2000" b="1" dirty="0"/>
              <a:t>Booster, MI Access next Wednesday 1/4</a:t>
            </a:r>
          </a:p>
          <a:p>
            <a:pPr marL="0" indent="0">
              <a:buNone/>
            </a:pPr>
            <a:r>
              <a:rPr lang="en-US" sz="1800" dirty="0"/>
              <a:t>- RF to troubleshoot BRF15 PA and fix MIRF12 water leak.</a:t>
            </a:r>
          </a:p>
          <a:p>
            <a:pPr marL="0" indent="0">
              <a:buNone/>
            </a:pPr>
            <a:endParaRPr lang="en-US" sz="800" dirty="0"/>
          </a:p>
          <a:p>
            <a:pPr marL="0" indent="0">
              <a:buNone/>
            </a:pPr>
            <a:r>
              <a:rPr lang="en-US" sz="2000" b="1" dirty="0"/>
              <a:t>Main Injector</a:t>
            </a:r>
            <a:endParaRPr lang="en-US" sz="1800" dirty="0"/>
          </a:p>
          <a:p>
            <a:pPr marL="0" indent="0">
              <a:buNone/>
            </a:pPr>
            <a:r>
              <a:rPr lang="en-US" sz="1800" dirty="0"/>
              <a:t>- Short access yesterday to valve out MIRF12 water leak.</a:t>
            </a:r>
          </a:p>
          <a:p>
            <a:pPr marL="0" indent="0">
              <a:buNone/>
            </a:pPr>
            <a:endParaRPr lang="en-US" sz="800" b="1" dirty="0">
              <a:solidFill>
                <a:schemeClr val="accent6"/>
              </a:solidFill>
            </a:endParaRPr>
          </a:p>
          <a:p>
            <a:pPr marL="0" indent="0">
              <a:buNone/>
            </a:pPr>
            <a:r>
              <a:rPr lang="en-US" sz="2000" b="1" dirty="0">
                <a:solidFill>
                  <a:schemeClr val="accent6"/>
                </a:solidFill>
              </a:rPr>
              <a:t>Switchyard</a:t>
            </a:r>
          </a:p>
          <a:p>
            <a:pPr marL="0" indent="0">
              <a:buNone/>
            </a:pPr>
            <a:r>
              <a:rPr lang="en-US" sz="2000" dirty="0"/>
              <a:t>- MT4 target work at </a:t>
            </a:r>
            <a:r>
              <a:rPr lang="en-US" sz="2000" dirty="0" err="1"/>
              <a:t>MTest</a:t>
            </a:r>
            <a:r>
              <a:rPr lang="en-US" sz="2000" dirty="0"/>
              <a:t> 1/4 (and if needed also 1/11).</a:t>
            </a:r>
          </a:p>
          <a:p>
            <a:pPr marL="0" indent="0">
              <a:buNone/>
            </a:pPr>
            <a:r>
              <a:rPr lang="en-US" sz="2000" dirty="0"/>
              <a:t>- MS2 LCW breaker failure yesterday.</a:t>
            </a:r>
          </a:p>
          <a:p>
            <a:pPr marL="0" indent="0">
              <a:buNone/>
            </a:pPr>
            <a:r>
              <a:rPr lang="en-US" sz="2000" dirty="0"/>
              <a:t>- FSO ASE concerns to delay NM ARR.</a:t>
            </a:r>
          </a:p>
          <a:p>
            <a:pPr marL="0" indent="0">
              <a:buNone/>
            </a:pPr>
            <a:endParaRPr lang="en-US" sz="800" dirty="0"/>
          </a:p>
          <a:p>
            <a:pPr marL="0" indent="0">
              <a:buNone/>
            </a:pPr>
            <a:r>
              <a:rPr lang="en-US" sz="1800" b="1" dirty="0"/>
              <a:t>Ops / ISD / Controls</a:t>
            </a:r>
          </a:p>
          <a:p>
            <a:pPr marL="0" indent="0">
              <a:buNone/>
            </a:pPr>
            <a:r>
              <a:rPr lang="en-US" sz="1800" dirty="0"/>
              <a:t>- AC motor repair yesterday in AD computing room</a:t>
            </a:r>
          </a:p>
          <a:p>
            <a:pPr marL="0" indent="0">
              <a:buNone/>
            </a:pPr>
            <a:r>
              <a:rPr lang="en-US" sz="1800" dirty="0"/>
              <a:t>	-- Fortunately temperatures remained stable during repair time.</a:t>
            </a:r>
          </a:p>
        </p:txBody>
      </p:sp>
      <p:sp>
        <p:nvSpPr>
          <p:cNvPr id="3" name="Title 2">
            <a:extLst>
              <a:ext uri="{FF2B5EF4-FFF2-40B4-BE49-F238E27FC236}">
                <a16:creationId xmlns:a16="http://schemas.microsoft.com/office/drawing/2014/main" id="{843EA33A-49F1-478B-BE7F-A5A43E025A4C}"/>
              </a:ext>
            </a:extLst>
          </p:cNvPr>
          <p:cNvSpPr>
            <a:spLocks noGrp="1"/>
          </p:cNvSpPr>
          <p:nvPr>
            <p:ph type="title"/>
          </p:nvPr>
        </p:nvSpPr>
        <p:spPr/>
        <p:txBody>
          <a:bodyPr/>
          <a:lstStyle/>
          <a:p>
            <a:r>
              <a:rPr lang="en-US" dirty="0"/>
              <a:t>Current Plan for This Week, Next Week</a:t>
            </a:r>
          </a:p>
        </p:txBody>
      </p:sp>
      <p:sp>
        <p:nvSpPr>
          <p:cNvPr id="5" name="Footer Placeholder 4">
            <a:extLst>
              <a:ext uri="{FF2B5EF4-FFF2-40B4-BE49-F238E27FC236}">
                <a16:creationId xmlns:a16="http://schemas.microsoft.com/office/drawing/2014/main" id="{0F566440-BC58-43F4-B1E2-C49B0340A583}"/>
              </a:ext>
            </a:extLst>
          </p:cNvPr>
          <p:cNvSpPr>
            <a:spLocks noGrp="1"/>
          </p:cNvSpPr>
          <p:nvPr>
            <p:ph type="ftr" sz="quarter" idx="3"/>
          </p:nvPr>
        </p:nvSpPr>
        <p:spPr/>
        <p:txBody>
          <a:bodyPr/>
          <a:lstStyle/>
          <a:p>
            <a:pPr>
              <a:defRPr/>
            </a:pPr>
            <a:r>
              <a:rPr lang="en-US" dirty="0"/>
              <a:t>Jeff Eldred</a:t>
            </a:r>
            <a:endParaRPr lang="en-US" b="1" dirty="0"/>
          </a:p>
        </p:txBody>
      </p:sp>
      <p:sp>
        <p:nvSpPr>
          <p:cNvPr id="6" name="Slide Number Placeholder 5">
            <a:extLst>
              <a:ext uri="{FF2B5EF4-FFF2-40B4-BE49-F238E27FC236}">
                <a16:creationId xmlns:a16="http://schemas.microsoft.com/office/drawing/2014/main" id="{56BDE9B4-3070-42DD-BCE8-A1DE2BB3672A}"/>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107108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59FB16-7F00-4A9F-A8D3-8D983EDAD1A3}"/>
              </a:ext>
            </a:extLst>
          </p:cNvPr>
          <p:cNvSpPr>
            <a:spLocks noGrp="1"/>
          </p:cNvSpPr>
          <p:nvPr>
            <p:ph idx="1"/>
          </p:nvPr>
        </p:nvSpPr>
        <p:spPr>
          <a:xfrm>
            <a:off x="228600" y="971549"/>
            <a:ext cx="8862237" cy="5532663"/>
          </a:xfrm>
        </p:spPr>
        <p:txBody>
          <a:bodyPr/>
          <a:lstStyle/>
          <a:p>
            <a:pPr marL="0" indent="0">
              <a:buNone/>
            </a:pPr>
            <a:r>
              <a:rPr lang="en-US" sz="2000" b="1" dirty="0">
                <a:solidFill>
                  <a:schemeClr val="accent3">
                    <a:lumMod val="75000"/>
                  </a:schemeClr>
                </a:solidFill>
              </a:rPr>
              <a:t>Complete your Just-in-Time Rad Worker training by Jan 1st.</a:t>
            </a:r>
            <a:endParaRPr lang="en-US" sz="1200" b="1" dirty="0">
              <a:solidFill>
                <a:schemeClr val="accent3">
                  <a:lumMod val="75000"/>
                </a:schemeClr>
              </a:solidFill>
            </a:endParaRPr>
          </a:p>
          <a:p>
            <a:pPr marL="0" indent="0">
              <a:buNone/>
            </a:pPr>
            <a:r>
              <a:rPr lang="en-US" sz="2000" b="1" dirty="0">
                <a:solidFill>
                  <a:schemeClr val="accent6"/>
                </a:solidFill>
              </a:rPr>
              <a:t>We are in “Delayed Response” mode until Tues 1/3</a:t>
            </a:r>
          </a:p>
          <a:p>
            <a:pPr marL="0" indent="0">
              <a:buNone/>
            </a:pPr>
            <a:r>
              <a:rPr lang="en-US" sz="2000" b="1" dirty="0">
                <a:solidFill>
                  <a:schemeClr val="accent4"/>
                </a:solidFill>
              </a:rPr>
              <a:t>Monday 1/2 meeting is cancelled for holiday.</a:t>
            </a:r>
          </a:p>
          <a:p>
            <a:pPr marL="0" indent="0">
              <a:buNone/>
            </a:pPr>
            <a:endParaRPr lang="en-US" sz="2000" b="1" dirty="0">
              <a:solidFill>
                <a:schemeClr val="accent4"/>
              </a:solidFill>
            </a:endParaRPr>
          </a:p>
          <a:p>
            <a:pPr marL="0" indent="0">
              <a:buNone/>
            </a:pPr>
            <a:r>
              <a:rPr lang="en-US" sz="2000" b="1" dirty="0">
                <a:solidFill>
                  <a:schemeClr val="tx2"/>
                </a:solidFill>
              </a:rPr>
              <a:t>Friday meetings will continue to be in the Huddle (hybrid) while under COVID High conditions.</a:t>
            </a:r>
          </a:p>
          <a:p>
            <a:pPr marL="0" indent="0">
              <a:buNone/>
            </a:pPr>
            <a:endParaRPr lang="en-US" sz="2000" b="1" dirty="0">
              <a:solidFill>
                <a:schemeClr val="accent6"/>
              </a:solidFill>
            </a:endParaRPr>
          </a:p>
        </p:txBody>
      </p:sp>
      <p:sp>
        <p:nvSpPr>
          <p:cNvPr id="3" name="Title 2">
            <a:extLst>
              <a:ext uri="{FF2B5EF4-FFF2-40B4-BE49-F238E27FC236}">
                <a16:creationId xmlns:a16="http://schemas.microsoft.com/office/drawing/2014/main" id="{843EA33A-49F1-478B-BE7F-A5A43E025A4C}"/>
              </a:ext>
            </a:extLst>
          </p:cNvPr>
          <p:cNvSpPr>
            <a:spLocks noGrp="1"/>
          </p:cNvSpPr>
          <p:nvPr>
            <p:ph type="title"/>
          </p:nvPr>
        </p:nvSpPr>
        <p:spPr/>
        <p:txBody>
          <a:bodyPr/>
          <a:lstStyle/>
          <a:p>
            <a:r>
              <a:rPr lang="en-US" dirty="0"/>
              <a:t>Current Plan for This Week, Next Week</a:t>
            </a:r>
          </a:p>
        </p:txBody>
      </p:sp>
      <p:sp>
        <p:nvSpPr>
          <p:cNvPr id="5" name="Footer Placeholder 4">
            <a:extLst>
              <a:ext uri="{FF2B5EF4-FFF2-40B4-BE49-F238E27FC236}">
                <a16:creationId xmlns:a16="http://schemas.microsoft.com/office/drawing/2014/main" id="{0F566440-BC58-43F4-B1E2-C49B0340A583}"/>
              </a:ext>
            </a:extLst>
          </p:cNvPr>
          <p:cNvSpPr>
            <a:spLocks noGrp="1"/>
          </p:cNvSpPr>
          <p:nvPr>
            <p:ph type="ftr" sz="quarter" idx="3"/>
          </p:nvPr>
        </p:nvSpPr>
        <p:spPr/>
        <p:txBody>
          <a:bodyPr/>
          <a:lstStyle/>
          <a:p>
            <a:pPr>
              <a:defRPr/>
            </a:pPr>
            <a:r>
              <a:rPr lang="en-US" dirty="0"/>
              <a:t>Jeff Eldred</a:t>
            </a:r>
            <a:endParaRPr lang="en-US" b="1" dirty="0"/>
          </a:p>
        </p:txBody>
      </p:sp>
      <p:sp>
        <p:nvSpPr>
          <p:cNvPr id="6" name="Slide Number Placeholder 5">
            <a:extLst>
              <a:ext uri="{FF2B5EF4-FFF2-40B4-BE49-F238E27FC236}">
                <a16:creationId xmlns:a16="http://schemas.microsoft.com/office/drawing/2014/main" id="{56BDE9B4-3070-42DD-BCE8-A1DE2BB3672A}"/>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3968668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CFB3C0-2D9B-A675-FE22-FA3A0D9A6712}"/>
              </a:ext>
            </a:extLst>
          </p:cNvPr>
          <p:cNvSpPr>
            <a:spLocks noGrp="1"/>
          </p:cNvSpPr>
          <p:nvPr>
            <p:ph type="title"/>
          </p:nvPr>
        </p:nvSpPr>
        <p:spPr/>
        <p:txBody>
          <a:bodyPr/>
          <a:lstStyle/>
          <a:p>
            <a:r>
              <a:rPr lang="en-US" dirty="0"/>
              <a:t>Winter break operations </a:t>
            </a:r>
          </a:p>
        </p:txBody>
      </p:sp>
      <p:sp>
        <p:nvSpPr>
          <p:cNvPr id="6" name="Slide Number Placeholder 5">
            <a:extLst>
              <a:ext uri="{FF2B5EF4-FFF2-40B4-BE49-F238E27FC236}">
                <a16:creationId xmlns:a16="http://schemas.microsoft.com/office/drawing/2014/main" id="{0BC34036-EEFD-0D70-C4B5-A2F496A8ADD6}"/>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graphicFrame>
        <p:nvGraphicFramePr>
          <p:cNvPr id="7" name="Table 6">
            <a:extLst>
              <a:ext uri="{FF2B5EF4-FFF2-40B4-BE49-F238E27FC236}">
                <a16:creationId xmlns:a16="http://schemas.microsoft.com/office/drawing/2014/main" id="{933639D3-048A-8A33-504D-43F539792E81}"/>
              </a:ext>
            </a:extLst>
          </p:cNvPr>
          <p:cNvGraphicFramePr>
            <a:graphicFrameLocks noGrp="1"/>
          </p:cNvGraphicFramePr>
          <p:nvPr>
            <p:extLst>
              <p:ext uri="{D42A27DB-BD31-4B8C-83A1-F6EECF244321}">
                <p14:modId xmlns:p14="http://schemas.microsoft.com/office/powerpoint/2010/main" val="442591267"/>
              </p:ext>
            </p:extLst>
          </p:nvPr>
        </p:nvGraphicFramePr>
        <p:xfrm>
          <a:off x="120432" y="1718251"/>
          <a:ext cx="8880832" cy="2692352"/>
        </p:xfrm>
        <a:graphic>
          <a:graphicData uri="http://schemas.openxmlformats.org/drawingml/2006/table">
            <a:tbl>
              <a:tblPr firstRow="1" firstCol="1" bandRow="1">
                <a:tableStyleId>{5C22544A-7EE6-4342-B048-85BDC9FD1C3A}</a:tableStyleId>
              </a:tblPr>
              <a:tblGrid>
                <a:gridCol w="659057">
                  <a:extLst>
                    <a:ext uri="{9D8B030D-6E8A-4147-A177-3AD203B41FA5}">
                      <a16:colId xmlns:a16="http://schemas.microsoft.com/office/drawing/2014/main" val="879233337"/>
                    </a:ext>
                  </a:extLst>
                </a:gridCol>
                <a:gridCol w="667062">
                  <a:extLst>
                    <a:ext uri="{9D8B030D-6E8A-4147-A177-3AD203B41FA5}">
                      <a16:colId xmlns:a16="http://schemas.microsoft.com/office/drawing/2014/main" val="929527588"/>
                    </a:ext>
                  </a:extLst>
                </a:gridCol>
                <a:gridCol w="682052">
                  <a:extLst>
                    <a:ext uri="{9D8B030D-6E8A-4147-A177-3AD203B41FA5}">
                      <a16:colId xmlns:a16="http://schemas.microsoft.com/office/drawing/2014/main" val="779438217"/>
                    </a:ext>
                  </a:extLst>
                </a:gridCol>
                <a:gridCol w="704538">
                  <a:extLst>
                    <a:ext uri="{9D8B030D-6E8A-4147-A177-3AD203B41FA5}">
                      <a16:colId xmlns:a16="http://schemas.microsoft.com/office/drawing/2014/main" val="2371514833"/>
                    </a:ext>
                  </a:extLst>
                </a:gridCol>
                <a:gridCol w="674046">
                  <a:extLst>
                    <a:ext uri="{9D8B030D-6E8A-4147-A177-3AD203B41FA5}">
                      <a16:colId xmlns:a16="http://schemas.microsoft.com/office/drawing/2014/main" val="1194364248"/>
                    </a:ext>
                  </a:extLst>
                </a:gridCol>
                <a:gridCol w="677352">
                  <a:extLst>
                    <a:ext uri="{9D8B030D-6E8A-4147-A177-3AD203B41FA5}">
                      <a16:colId xmlns:a16="http://schemas.microsoft.com/office/drawing/2014/main" val="1265481155"/>
                    </a:ext>
                  </a:extLst>
                </a:gridCol>
                <a:gridCol w="677352">
                  <a:extLst>
                    <a:ext uri="{9D8B030D-6E8A-4147-A177-3AD203B41FA5}">
                      <a16:colId xmlns:a16="http://schemas.microsoft.com/office/drawing/2014/main" val="2261701663"/>
                    </a:ext>
                  </a:extLst>
                </a:gridCol>
                <a:gridCol w="677352">
                  <a:extLst>
                    <a:ext uri="{9D8B030D-6E8A-4147-A177-3AD203B41FA5}">
                      <a16:colId xmlns:a16="http://schemas.microsoft.com/office/drawing/2014/main" val="2947565376"/>
                    </a:ext>
                  </a:extLst>
                </a:gridCol>
                <a:gridCol w="677352">
                  <a:extLst>
                    <a:ext uri="{9D8B030D-6E8A-4147-A177-3AD203B41FA5}">
                      <a16:colId xmlns:a16="http://schemas.microsoft.com/office/drawing/2014/main" val="3214666557"/>
                    </a:ext>
                  </a:extLst>
                </a:gridCol>
                <a:gridCol w="677352">
                  <a:extLst>
                    <a:ext uri="{9D8B030D-6E8A-4147-A177-3AD203B41FA5}">
                      <a16:colId xmlns:a16="http://schemas.microsoft.com/office/drawing/2014/main" val="833821117"/>
                    </a:ext>
                  </a:extLst>
                </a:gridCol>
                <a:gridCol w="677352">
                  <a:extLst>
                    <a:ext uri="{9D8B030D-6E8A-4147-A177-3AD203B41FA5}">
                      <a16:colId xmlns:a16="http://schemas.microsoft.com/office/drawing/2014/main" val="4186038610"/>
                    </a:ext>
                  </a:extLst>
                </a:gridCol>
                <a:gridCol w="677352">
                  <a:extLst>
                    <a:ext uri="{9D8B030D-6E8A-4147-A177-3AD203B41FA5}">
                      <a16:colId xmlns:a16="http://schemas.microsoft.com/office/drawing/2014/main" val="791206827"/>
                    </a:ext>
                  </a:extLst>
                </a:gridCol>
                <a:gridCol w="752613">
                  <a:extLst>
                    <a:ext uri="{9D8B030D-6E8A-4147-A177-3AD203B41FA5}">
                      <a16:colId xmlns:a16="http://schemas.microsoft.com/office/drawing/2014/main" val="4185200719"/>
                    </a:ext>
                  </a:extLst>
                </a:gridCol>
              </a:tblGrid>
              <a:tr h="205700">
                <a:tc>
                  <a:txBody>
                    <a:bodyPr/>
                    <a:lstStyle/>
                    <a:p>
                      <a:r>
                        <a:rPr lang="en-US" sz="1000" dirty="0">
                          <a:solidFill>
                            <a:schemeClr val="accent6">
                              <a:lumMod val="50000"/>
                            </a:schemeClr>
                          </a:solidFill>
                          <a:effectLst/>
                          <a:latin typeface="+mn-lt"/>
                        </a:rPr>
                        <a:t>Legend</a:t>
                      </a:r>
                    </a:p>
                  </a:txBody>
                  <a:tcPr marL="38161" marR="38161" marT="0" marB="0"/>
                </a:tc>
                <a:tc>
                  <a:txBody>
                    <a:bodyPr/>
                    <a:lstStyle/>
                    <a:p>
                      <a:r>
                        <a:rPr lang="en-US" sz="1000" dirty="0">
                          <a:solidFill>
                            <a:schemeClr val="accent6">
                              <a:lumMod val="50000"/>
                            </a:schemeClr>
                          </a:solidFill>
                          <a:effectLst/>
                          <a:highlight>
                            <a:srgbClr val="FF0000"/>
                          </a:highlight>
                          <a:latin typeface="+mn-lt"/>
                        </a:rPr>
                        <a:t>No-call</a:t>
                      </a:r>
                      <a:endParaRPr lang="en-US" sz="1000" dirty="0">
                        <a:solidFill>
                          <a:schemeClr val="accent6">
                            <a:lumMod val="50000"/>
                          </a:schemeClr>
                        </a:solidFill>
                        <a:effectLst/>
                        <a:latin typeface="+mn-lt"/>
                      </a:endParaRPr>
                    </a:p>
                  </a:txBody>
                  <a:tcPr marL="38161" marR="38161"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accent6">
                              <a:lumMod val="50000"/>
                            </a:schemeClr>
                          </a:solidFill>
                          <a:effectLst/>
                          <a:latin typeface="+mn-lt"/>
                        </a:rPr>
                        <a:t> </a:t>
                      </a:r>
                      <a:r>
                        <a:rPr lang="en-US" sz="1000" dirty="0">
                          <a:solidFill>
                            <a:schemeClr val="accent6">
                              <a:lumMod val="50000"/>
                            </a:schemeClr>
                          </a:solidFill>
                          <a:effectLst/>
                          <a:highlight>
                            <a:srgbClr val="FFFF00"/>
                          </a:highlight>
                          <a:latin typeface="+mn-lt"/>
                        </a:rPr>
                        <a:t>Delayed Response</a:t>
                      </a:r>
                    </a:p>
                    <a:p>
                      <a:endParaRPr lang="en-US" sz="1000" dirty="0">
                        <a:solidFill>
                          <a:schemeClr val="accent6">
                            <a:lumMod val="50000"/>
                          </a:schemeClr>
                        </a:solidFill>
                        <a:effectLst/>
                        <a:latin typeface="+mn-lt"/>
                      </a:endParaRPr>
                    </a:p>
                  </a:txBody>
                  <a:tcPr marL="38161" marR="38161" marT="0" marB="0"/>
                </a:tc>
                <a:tc gridSpan="10">
                  <a:txBody>
                    <a:bodyPr/>
                    <a:lstStyle/>
                    <a:p>
                      <a:endParaRPr lang="en-US" sz="1000" dirty="0">
                        <a:solidFill>
                          <a:schemeClr val="accent6">
                            <a:lumMod val="50000"/>
                          </a:schemeClr>
                        </a:solidFill>
                        <a:effectLst/>
                        <a:latin typeface="+mn-lt"/>
                      </a:endParaRPr>
                    </a:p>
                  </a:txBody>
                  <a:tcPr marL="38161" marR="38161" marT="0" marB="0"/>
                </a:tc>
                <a:tc hMerge="1">
                  <a:txBody>
                    <a:bodyPr/>
                    <a:lstStyle/>
                    <a:p>
                      <a:r>
                        <a:rPr lang="en-US" sz="900" dirty="0">
                          <a:effectLst/>
                        </a:rPr>
                        <a:t> </a:t>
                      </a:r>
                      <a:endParaRPr lang="en-US" sz="900" dirty="0">
                        <a:effectLst/>
                        <a:latin typeface="Times New Roman" panose="02020603050405020304" pitchFamily="18" charset="0"/>
                      </a:endParaRPr>
                    </a:p>
                  </a:txBody>
                  <a:tcPr marL="38161" marR="38161" marT="0" marB="0"/>
                </a:tc>
                <a:tc hMerge="1">
                  <a:txBody>
                    <a:bodyPr/>
                    <a:lstStyle/>
                    <a:p>
                      <a:r>
                        <a:rPr lang="en-US" sz="900" dirty="0">
                          <a:effectLst/>
                        </a:rPr>
                        <a:t> </a:t>
                      </a:r>
                      <a:endParaRPr lang="en-US" sz="900" dirty="0">
                        <a:effectLst/>
                        <a:latin typeface="Times New Roman" panose="02020603050405020304" pitchFamily="18" charset="0"/>
                      </a:endParaRPr>
                    </a:p>
                  </a:txBody>
                  <a:tcPr marL="38161" marR="38161" marT="0" marB="0"/>
                </a:tc>
                <a:tc hMerge="1">
                  <a:txBody>
                    <a:bodyPr/>
                    <a:lstStyle/>
                    <a:p>
                      <a:r>
                        <a:rPr lang="en-US" sz="900" dirty="0">
                          <a:effectLst/>
                        </a:rPr>
                        <a:t> </a:t>
                      </a:r>
                      <a:endParaRPr lang="en-US" sz="900" dirty="0">
                        <a:effectLst/>
                        <a:latin typeface="Times New Roman" panose="02020603050405020304" pitchFamily="18" charset="0"/>
                      </a:endParaRPr>
                    </a:p>
                  </a:txBody>
                  <a:tcPr marL="38161" marR="38161" marT="0" marB="0"/>
                </a:tc>
                <a:tc hMerge="1">
                  <a:txBody>
                    <a:bodyPr/>
                    <a:lstStyle/>
                    <a:p>
                      <a:r>
                        <a:rPr lang="en-US" sz="900" dirty="0">
                          <a:effectLst/>
                        </a:rPr>
                        <a:t> </a:t>
                      </a:r>
                      <a:endParaRPr lang="en-US" sz="900" dirty="0">
                        <a:effectLst/>
                        <a:latin typeface="Times New Roman" panose="02020603050405020304" pitchFamily="18" charset="0"/>
                      </a:endParaRPr>
                    </a:p>
                  </a:txBody>
                  <a:tcPr marL="38161" marR="38161" marT="0" marB="0"/>
                </a:tc>
                <a:tc hMerge="1">
                  <a:txBody>
                    <a:bodyPr/>
                    <a:lstStyle/>
                    <a:p>
                      <a:r>
                        <a:rPr lang="en-US" sz="900" dirty="0">
                          <a:effectLst/>
                        </a:rPr>
                        <a:t> </a:t>
                      </a:r>
                      <a:endParaRPr lang="en-US" sz="900" dirty="0">
                        <a:effectLst/>
                        <a:latin typeface="Times New Roman" panose="02020603050405020304" pitchFamily="18" charset="0"/>
                      </a:endParaRPr>
                    </a:p>
                  </a:txBody>
                  <a:tcPr marL="38161" marR="38161" marT="0" marB="0"/>
                </a:tc>
                <a:tc hMerge="1">
                  <a:txBody>
                    <a:bodyPr/>
                    <a:lstStyle/>
                    <a:p>
                      <a:r>
                        <a:rPr lang="en-US" sz="900" dirty="0">
                          <a:effectLst/>
                        </a:rPr>
                        <a:t> </a:t>
                      </a:r>
                      <a:endParaRPr lang="en-US" sz="900" dirty="0">
                        <a:effectLst/>
                        <a:latin typeface="Times New Roman" panose="02020603050405020304" pitchFamily="18" charset="0"/>
                      </a:endParaRPr>
                    </a:p>
                  </a:txBody>
                  <a:tcPr marL="38161" marR="38161" marT="0" marB="0"/>
                </a:tc>
                <a:tc hMerge="1">
                  <a:txBody>
                    <a:bodyPr/>
                    <a:lstStyle/>
                    <a:p>
                      <a:r>
                        <a:rPr lang="en-US" sz="900" dirty="0">
                          <a:effectLst/>
                        </a:rPr>
                        <a:t> </a:t>
                      </a:r>
                      <a:endParaRPr lang="en-US" sz="900" dirty="0">
                        <a:effectLst/>
                        <a:latin typeface="Times New Roman" panose="02020603050405020304" pitchFamily="18" charset="0"/>
                      </a:endParaRPr>
                    </a:p>
                  </a:txBody>
                  <a:tcPr marL="38161" marR="38161" marT="0" marB="0"/>
                </a:tc>
                <a:tc hMerge="1">
                  <a:txBody>
                    <a:bodyPr/>
                    <a:lstStyle/>
                    <a:p>
                      <a:r>
                        <a:rPr lang="en-US" sz="900" dirty="0">
                          <a:effectLst/>
                        </a:rPr>
                        <a:t> </a:t>
                      </a:r>
                      <a:endParaRPr lang="en-US" sz="900" dirty="0">
                        <a:effectLst/>
                        <a:latin typeface="Times New Roman" panose="02020603050405020304" pitchFamily="18" charset="0"/>
                      </a:endParaRPr>
                    </a:p>
                  </a:txBody>
                  <a:tcPr marL="38161" marR="38161" marT="0" marB="0"/>
                </a:tc>
                <a:tc hMerge="1">
                  <a:txBody>
                    <a:bodyPr/>
                    <a:lstStyle/>
                    <a:p>
                      <a:r>
                        <a:rPr lang="en-US" sz="900" dirty="0">
                          <a:effectLst/>
                        </a:rPr>
                        <a:t> </a:t>
                      </a:r>
                      <a:endParaRPr lang="en-US" sz="900" dirty="0">
                        <a:effectLst/>
                        <a:latin typeface="Times New Roman" panose="02020603050405020304" pitchFamily="18" charset="0"/>
                      </a:endParaRPr>
                    </a:p>
                  </a:txBody>
                  <a:tcPr marL="38161" marR="38161" marT="0" marB="0"/>
                </a:tc>
                <a:extLst>
                  <a:ext uri="{0D108BD9-81ED-4DB2-BD59-A6C34878D82A}">
                    <a16:rowId xmlns:a16="http://schemas.microsoft.com/office/drawing/2014/main" val="1982411445"/>
                  </a:ext>
                </a:extLst>
              </a:tr>
              <a:tr h="249021">
                <a:tc>
                  <a:txBody>
                    <a:bodyPr/>
                    <a:lstStyle/>
                    <a:p>
                      <a:r>
                        <a:rPr lang="en-US" sz="1200" dirty="0">
                          <a:solidFill>
                            <a:schemeClr val="accent6">
                              <a:lumMod val="50000"/>
                            </a:schemeClr>
                          </a:solidFill>
                          <a:effectLst/>
                          <a:latin typeface="+mn-lt"/>
                        </a:rPr>
                        <a:t> </a:t>
                      </a:r>
                    </a:p>
                  </a:txBody>
                  <a:tcPr marL="38161" marR="38161" marT="0" marB="0"/>
                </a:tc>
                <a:tc>
                  <a:txBody>
                    <a:bodyPr/>
                    <a:lstStyle/>
                    <a:p>
                      <a:r>
                        <a:rPr lang="en-US" sz="1200" dirty="0">
                          <a:solidFill>
                            <a:schemeClr val="accent6">
                              <a:lumMod val="50000"/>
                            </a:schemeClr>
                          </a:solidFill>
                          <a:effectLst/>
                          <a:latin typeface="+mn-lt"/>
                        </a:rPr>
                        <a:t>12/23/22</a:t>
                      </a:r>
                    </a:p>
                  </a:txBody>
                  <a:tcPr marL="38161" marR="38161" marT="0" marB="0"/>
                </a:tc>
                <a:tc>
                  <a:txBody>
                    <a:bodyPr/>
                    <a:lstStyle/>
                    <a:p>
                      <a:r>
                        <a:rPr lang="en-US" sz="1200" dirty="0">
                          <a:solidFill>
                            <a:schemeClr val="accent6">
                              <a:lumMod val="50000"/>
                            </a:schemeClr>
                          </a:solidFill>
                          <a:effectLst/>
                          <a:latin typeface="+mn-lt"/>
                        </a:rPr>
                        <a:t>12/24/22</a:t>
                      </a:r>
                    </a:p>
                  </a:txBody>
                  <a:tcPr marL="38161" marR="38161" marT="0" marB="0"/>
                </a:tc>
                <a:tc>
                  <a:txBody>
                    <a:bodyPr/>
                    <a:lstStyle/>
                    <a:p>
                      <a:r>
                        <a:rPr lang="en-US" sz="1200" dirty="0">
                          <a:solidFill>
                            <a:schemeClr val="accent6">
                              <a:lumMod val="50000"/>
                            </a:schemeClr>
                          </a:solidFill>
                          <a:effectLst/>
                          <a:latin typeface="+mn-lt"/>
                        </a:rPr>
                        <a:t>12/25/22</a:t>
                      </a:r>
                    </a:p>
                  </a:txBody>
                  <a:tcPr marL="38161" marR="38161" marT="0" marB="0"/>
                </a:tc>
                <a:tc>
                  <a:txBody>
                    <a:bodyPr/>
                    <a:lstStyle/>
                    <a:p>
                      <a:r>
                        <a:rPr lang="en-US" sz="1200" dirty="0">
                          <a:solidFill>
                            <a:schemeClr val="accent6">
                              <a:lumMod val="50000"/>
                            </a:schemeClr>
                          </a:solidFill>
                          <a:effectLst/>
                          <a:latin typeface="+mn-lt"/>
                        </a:rPr>
                        <a:t>12/26/22</a:t>
                      </a:r>
                    </a:p>
                  </a:txBody>
                  <a:tcPr marL="38161" marR="38161" marT="0" marB="0"/>
                </a:tc>
                <a:tc>
                  <a:txBody>
                    <a:bodyPr/>
                    <a:lstStyle/>
                    <a:p>
                      <a:r>
                        <a:rPr lang="en-US" sz="1200">
                          <a:solidFill>
                            <a:schemeClr val="accent6">
                              <a:lumMod val="50000"/>
                            </a:schemeClr>
                          </a:solidFill>
                          <a:effectLst/>
                          <a:latin typeface="+mn-lt"/>
                        </a:rPr>
                        <a:t>12/27/22</a:t>
                      </a:r>
                    </a:p>
                  </a:txBody>
                  <a:tcPr marL="38161" marR="38161" marT="0" marB="0"/>
                </a:tc>
                <a:tc>
                  <a:txBody>
                    <a:bodyPr/>
                    <a:lstStyle/>
                    <a:p>
                      <a:r>
                        <a:rPr lang="en-US" sz="1200">
                          <a:solidFill>
                            <a:schemeClr val="accent6">
                              <a:lumMod val="50000"/>
                            </a:schemeClr>
                          </a:solidFill>
                          <a:effectLst/>
                          <a:latin typeface="+mn-lt"/>
                        </a:rPr>
                        <a:t>12/28/22</a:t>
                      </a:r>
                    </a:p>
                  </a:txBody>
                  <a:tcPr marL="38161" marR="38161" marT="0" marB="0"/>
                </a:tc>
                <a:tc>
                  <a:txBody>
                    <a:bodyPr/>
                    <a:lstStyle/>
                    <a:p>
                      <a:r>
                        <a:rPr lang="en-US" sz="1200">
                          <a:solidFill>
                            <a:schemeClr val="accent6">
                              <a:lumMod val="50000"/>
                            </a:schemeClr>
                          </a:solidFill>
                          <a:effectLst/>
                          <a:latin typeface="+mn-lt"/>
                        </a:rPr>
                        <a:t>12/29/22</a:t>
                      </a:r>
                    </a:p>
                  </a:txBody>
                  <a:tcPr marL="38161" marR="38161" marT="0" marB="0"/>
                </a:tc>
                <a:tc>
                  <a:txBody>
                    <a:bodyPr/>
                    <a:lstStyle/>
                    <a:p>
                      <a:r>
                        <a:rPr lang="en-US" sz="1200">
                          <a:solidFill>
                            <a:schemeClr val="accent6">
                              <a:lumMod val="50000"/>
                            </a:schemeClr>
                          </a:solidFill>
                          <a:effectLst/>
                          <a:latin typeface="+mn-lt"/>
                        </a:rPr>
                        <a:t>12/30/22</a:t>
                      </a:r>
                    </a:p>
                  </a:txBody>
                  <a:tcPr marL="38161" marR="38161" marT="0" marB="0"/>
                </a:tc>
                <a:tc>
                  <a:txBody>
                    <a:bodyPr/>
                    <a:lstStyle/>
                    <a:p>
                      <a:r>
                        <a:rPr lang="en-US" sz="1200">
                          <a:solidFill>
                            <a:schemeClr val="accent6">
                              <a:lumMod val="50000"/>
                            </a:schemeClr>
                          </a:solidFill>
                          <a:effectLst/>
                          <a:latin typeface="+mn-lt"/>
                        </a:rPr>
                        <a:t>12/31/22</a:t>
                      </a:r>
                    </a:p>
                  </a:txBody>
                  <a:tcPr marL="38161" marR="38161" marT="0" marB="0"/>
                </a:tc>
                <a:tc>
                  <a:txBody>
                    <a:bodyPr/>
                    <a:lstStyle/>
                    <a:p>
                      <a:r>
                        <a:rPr lang="en-US" sz="1200">
                          <a:solidFill>
                            <a:schemeClr val="accent6">
                              <a:lumMod val="50000"/>
                            </a:schemeClr>
                          </a:solidFill>
                          <a:effectLst/>
                          <a:latin typeface="+mn-lt"/>
                        </a:rPr>
                        <a:t>1/1/23</a:t>
                      </a:r>
                    </a:p>
                  </a:txBody>
                  <a:tcPr marL="38161" marR="38161" marT="0" marB="0"/>
                </a:tc>
                <a:tc>
                  <a:txBody>
                    <a:bodyPr/>
                    <a:lstStyle/>
                    <a:p>
                      <a:r>
                        <a:rPr lang="en-US" sz="1200">
                          <a:solidFill>
                            <a:schemeClr val="accent6">
                              <a:lumMod val="50000"/>
                            </a:schemeClr>
                          </a:solidFill>
                          <a:effectLst/>
                          <a:latin typeface="+mn-lt"/>
                        </a:rPr>
                        <a:t>1/2/23</a:t>
                      </a:r>
                    </a:p>
                  </a:txBody>
                  <a:tcPr marL="38161" marR="38161" marT="0" marB="0"/>
                </a:tc>
                <a:tc>
                  <a:txBody>
                    <a:bodyPr/>
                    <a:lstStyle/>
                    <a:p>
                      <a:r>
                        <a:rPr lang="en-US" sz="1100" dirty="0">
                          <a:solidFill>
                            <a:schemeClr val="accent6">
                              <a:lumMod val="50000"/>
                            </a:schemeClr>
                          </a:solidFill>
                          <a:effectLst/>
                        </a:rPr>
                        <a:t>1/3/23</a:t>
                      </a:r>
                      <a:endParaRPr lang="en-US" sz="1100" dirty="0">
                        <a:solidFill>
                          <a:schemeClr val="accent6">
                            <a:lumMod val="50000"/>
                          </a:schemeClr>
                        </a:solidFill>
                        <a:effectLst/>
                        <a:latin typeface="Times New Roman" panose="02020603050405020304" pitchFamily="18" charset="0"/>
                      </a:endParaRPr>
                    </a:p>
                  </a:txBody>
                  <a:tcPr marL="38161" marR="38161" marT="0" marB="0"/>
                </a:tc>
                <a:extLst>
                  <a:ext uri="{0D108BD9-81ED-4DB2-BD59-A6C34878D82A}">
                    <a16:rowId xmlns:a16="http://schemas.microsoft.com/office/drawing/2014/main" val="2789436377"/>
                  </a:ext>
                </a:extLst>
              </a:tr>
              <a:tr h="209796">
                <a:tc>
                  <a:txBody>
                    <a:bodyPr/>
                    <a:lstStyle/>
                    <a:p>
                      <a:r>
                        <a:rPr lang="en-US" sz="1200">
                          <a:solidFill>
                            <a:schemeClr val="accent6">
                              <a:lumMod val="50000"/>
                            </a:schemeClr>
                          </a:solidFill>
                          <a:effectLst/>
                          <a:latin typeface="+mn-lt"/>
                        </a:rPr>
                        <a:t> </a:t>
                      </a:r>
                    </a:p>
                  </a:txBody>
                  <a:tcPr marL="38161" marR="38161" marT="0" marB="0"/>
                </a:tc>
                <a:tc>
                  <a:txBody>
                    <a:bodyPr/>
                    <a:lstStyle/>
                    <a:p>
                      <a:r>
                        <a:rPr lang="en-US" sz="1200" dirty="0">
                          <a:solidFill>
                            <a:schemeClr val="accent6">
                              <a:lumMod val="50000"/>
                            </a:schemeClr>
                          </a:solidFill>
                          <a:effectLst/>
                          <a:latin typeface="+mn-lt"/>
                        </a:rPr>
                        <a:t>Fri.</a:t>
                      </a:r>
                    </a:p>
                  </a:txBody>
                  <a:tcPr marL="38161" marR="38161" marT="0" marB="0"/>
                </a:tc>
                <a:tc>
                  <a:txBody>
                    <a:bodyPr/>
                    <a:lstStyle/>
                    <a:p>
                      <a:r>
                        <a:rPr lang="en-US" sz="1200">
                          <a:solidFill>
                            <a:schemeClr val="accent6">
                              <a:lumMod val="50000"/>
                            </a:schemeClr>
                          </a:solidFill>
                          <a:effectLst/>
                          <a:latin typeface="+mn-lt"/>
                        </a:rPr>
                        <a:t>Sat.</a:t>
                      </a:r>
                    </a:p>
                  </a:txBody>
                  <a:tcPr marL="38161" marR="38161" marT="0" marB="0"/>
                </a:tc>
                <a:tc>
                  <a:txBody>
                    <a:bodyPr/>
                    <a:lstStyle/>
                    <a:p>
                      <a:r>
                        <a:rPr lang="en-US" sz="1200">
                          <a:solidFill>
                            <a:schemeClr val="accent6">
                              <a:lumMod val="50000"/>
                            </a:schemeClr>
                          </a:solidFill>
                          <a:effectLst/>
                          <a:latin typeface="+mn-lt"/>
                        </a:rPr>
                        <a:t>Sun.</a:t>
                      </a:r>
                    </a:p>
                  </a:txBody>
                  <a:tcPr marL="38161" marR="38161" marT="0" marB="0"/>
                </a:tc>
                <a:tc>
                  <a:txBody>
                    <a:bodyPr/>
                    <a:lstStyle/>
                    <a:p>
                      <a:r>
                        <a:rPr lang="en-US" sz="1200">
                          <a:solidFill>
                            <a:schemeClr val="accent6">
                              <a:lumMod val="50000"/>
                            </a:schemeClr>
                          </a:solidFill>
                          <a:effectLst/>
                          <a:latin typeface="+mn-lt"/>
                        </a:rPr>
                        <a:t>Mon.</a:t>
                      </a:r>
                    </a:p>
                  </a:txBody>
                  <a:tcPr marL="38161" marR="38161" marT="0" marB="0"/>
                </a:tc>
                <a:tc>
                  <a:txBody>
                    <a:bodyPr/>
                    <a:lstStyle/>
                    <a:p>
                      <a:r>
                        <a:rPr lang="en-US" sz="1200">
                          <a:solidFill>
                            <a:schemeClr val="accent6">
                              <a:lumMod val="50000"/>
                            </a:schemeClr>
                          </a:solidFill>
                          <a:effectLst/>
                          <a:latin typeface="+mn-lt"/>
                        </a:rPr>
                        <a:t>Tues.</a:t>
                      </a:r>
                    </a:p>
                  </a:txBody>
                  <a:tcPr marL="38161" marR="38161" marT="0" marB="0"/>
                </a:tc>
                <a:tc>
                  <a:txBody>
                    <a:bodyPr/>
                    <a:lstStyle/>
                    <a:p>
                      <a:r>
                        <a:rPr lang="en-US" sz="1200">
                          <a:solidFill>
                            <a:schemeClr val="accent6">
                              <a:lumMod val="50000"/>
                            </a:schemeClr>
                          </a:solidFill>
                          <a:effectLst/>
                          <a:latin typeface="+mn-lt"/>
                        </a:rPr>
                        <a:t>Wed.</a:t>
                      </a:r>
                    </a:p>
                  </a:txBody>
                  <a:tcPr marL="38161" marR="38161" marT="0" marB="0"/>
                </a:tc>
                <a:tc>
                  <a:txBody>
                    <a:bodyPr/>
                    <a:lstStyle/>
                    <a:p>
                      <a:r>
                        <a:rPr lang="en-US" sz="1200">
                          <a:solidFill>
                            <a:schemeClr val="accent6">
                              <a:lumMod val="50000"/>
                            </a:schemeClr>
                          </a:solidFill>
                          <a:effectLst/>
                          <a:latin typeface="+mn-lt"/>
                        </a:rPr>
                        <a:t>Thurs.</a:t>
                      </a:r>
                    </a:p>
                  </a:txBody>
                  <a:tcPr marL="38161" marR="38161" marT="0" marB="0"/>
                </a:tc>
                <a:tc>
                  <a:txBody>
                    <a:bodyPr/>
                    <a:lstStyle/>
                    <a:p>
                      <a:r>
                        <a:rPr lang="en-US" sz="1200">
                          <a:solidFill>
                            <a:schemeClr val="accent6">
                              <a:lumMod val="50000"/>
                            </a:schemeClr>
                          </a:solidFill>
                          <a:effectLst/>
                          <a:latin typeface="+mn-lt"/>
                        </a:rPr>
                        <a:t>Fri. </a:t>
                      </a:r>
                    </a:p>
                  </a:txBody>
                  <a:tcPr marL="38161" marR="38161" marT="0" marB="0"/>
                </a:tc>
                <a:tc>
                  <a:txBody>
                    <a:bodyPr/>
                    <a:lstStyle/>
                    <a:p>
                      <a:r>
                        <a:rPr lang="en-US" sz="1200">
                          <a:solidFill>
                            <a:schemeClr val="accent6">
                              <a:lumMod val="50000"/>
                            </a:schemeClr>
                          </a:solidFill>
                          <a:effectLst/>
                          <a:latin typeface="+mn-lt"/>
                        </a:rPr>
                        <a:t>Sat.</a:t>
                      </a:r>
                    </a:p>
                  </a:txBody>
                  <a:tcPr marL="38161" marR="38161" marT="0" marB="0"/>
                </a:tc>
                <a:tc>
                  <a:txBody>
                    <a:bodyPr/>
                    <a:lstStyle/>
                    <a:p>
                      <a:r>
                        <a:rPr lang="en-US" sz="1200">
                          <a:solidFill>
                            <a:schemeClr val="accent6">
                              <a:lumMod val="50000"/>
                            </a:schemeClr>
                          </a:solidFill>
                          <a:effectLst/>
                          <a:latin typeface="+mn-lt"/>
                        </a:rPr>
                        <a:t>Sun.</a:t>
                      </a:r>
                    </a:p>
                  </a:txBody>
                  <a:tcPr marL="38161" marR="38161" marT="0" marB="0"/>
                </a:tc>
                <a:tc>
                  <a:txBody>
                    <a:bodyPr/>
                    <a:lstStyle/>
                    <a:p>
                      <a:r>
                        <a:rPr lang="en-US" sz="1200">
                          <a:solidFill>
                            <a:schemeClr val="accent6">
                              <a:lumMod val="50000"/>
                            </a:schemeClr>
                          </a:solidFill>
                          <a:effectLst/>
                          <a:latin typeface="+mn-lt"/>
                        </a:rPr>
                        <a:t>Mon.</a:t>
                      </a:r>
                    </a:p>
                  </a:txBody>
                  <a:tcPr marL="38161" marR="38161" marT="0" marB="0"/>
                </a:tc>
                <a:tc>
                  <a:txBody>
                    <a:bodyPr/>
                    <a:lstStyle/>
                    <a:p>
                      <a:r>
                        <a:rPr lang="en-US" sz="1100" dirty="0">
                          <a:solidFill>
                            <a:schemeClr val="accent6">
                              <a:lumMod val="50000"/>
                            </a:schemeClr>
                          </a:solidFill>
                          <a:effectLst/>
                        </a:rPr>
                        <a:t>Tues.</a:t>
                      </a:r>
                      <a:endParaRPr lang="en-US" sz="1100" dirty="0">
                        <a:solidFill>
                          <a:schemeClr val="accent6">
                            <a:lumMod val="50000"/>
                          </a:schemeClr>
                        </a:solidFill>
                        <a:effectLst/>
                        <a:latin typeface="Times New Roman" panose="02020603050405020304" pitchFamily="18" charset="0"/>
                      </a:endParaRPr>
                    </a:p>
                  </a:txBody>
                  <a:tcPr marL="38161" marR="38161" marT="0" marB="0"/>
                </a:tc>
                <a:extLst>
                  <a:ext uri="{0D108BD9-81ED-4DB2-BD59-A6C34878D82A}">
                    <a16:rowId xmlns:a16="http://schemas.microsoft.com/office/drawing/2014/main" val="666609140"/>
                  </a:ext>
                </a:extLst>
              </a:tr>
              <a:tr h="577122">
                <a:tc>
                  <a:txBody>
                    <a:bodyPr/>
                    <a:lstStyle/>
                    <a:p>
                      <a:r>
                        <a:rPr lang="en-US" sz="1200" dirty="0">
                          <a:solidFill>
                            <a:schemeClr val="accent6">
                              <a:lumMod val="50000"/>
                            </a:schemeClr>
                          </a:solidFill>
                          <a:effectLst/>
                          <a:latin typeface="+mn-lt"/>
                        </a:rPr>
                        <a:t> </a:t>
                      </a:r>
                    </a:p>
                  </a:txBody>
                  <a:tcPr marL="38161" marR="38161" marT="0" marB="0">
                    <a:solidFill>
                      <a:schemeClr val="accent1">
                        <a:lumMod val="75000"/>
                      </a:schemeClr>
                    </a:solidFill>
                  </a:tcPr>
                </a:tc>
                <a:tc>
                  <a:txBody>
                    <a:bodyPr/>
                    <a:lstStyle/>
                    <a:p>
                      <a:r>
                        <a:rPr lang="en-US" sz="1200" dirty="0">
                          <a:solidFill>
                            <a:schemeClr val="accent6">
                              <a:lumMod val="50000"/>
                            </a:schemeClr>
                          </a:solidFill>
                          <a:effectLst/>
                          <a:latin typeface="+mn-lt"/>
                        </a:rPr>
                        <a:t>½ Lab Holiday</a:t>
                      </a:r>
                    </a:p>
                  </a:txBody>
                  <a:tcPr marL="38161" marR="38161" marT="0" marB="0" anchor="ctr">
                    <a:solidFill>
                      <a:schemeClr val="accent1">
                        <a:lumMod val="75000"/>
                      </a:schemeClr>
                    </a:solidFill>
                  </a:tcPr>
                </a:tc>
                <a:tc>
                  <a:txBody>
                    <a:bodyPr/>
                    <a:lstStyle/>
                    <a:p>
                      <a:r>
                        <a:rPr lang="en-US" sz="1200" dirty="0">
                          <a:solidFill>
                            <a:schemeClr val="accent6">
                              <a:lumMod val="50000"/>
                            </a:schemeClr>
                          </a:solidFill>
                          <a:effectLst/>
                          <a:latin typeface="+mn-lt"/>
                        </a:rPr>
                        <a:t> </a:t>
                      </a:r>
                    </a:p>
                  </a:txBody>
                  <a:tcPr marL="38161" marR="38161" marT="0" marB="0" anchor="ctr">
                    <a:solidFill>
                      <a:schemeClr val="accent1">
                        <a:lumMod val="75000"/>
                      </a:schemeClr>
                    </a:solidFill>
                  </a:tcPr>
                </a:tc>
                <a:tc>
                  <a:txBody>
                    <a:bodyPr/>
                    <a:lstStyle/>
                    <a:p>
                      <a:r>
                        <a:rPr lang="en-US" sz="1200" dirty="0">
                          <a:solidFill>
                            <a:schemeClr val="accent6">
                              <a:lumMod val="50000"/>
                            </a:schemeClr>
                          </a:solidFill>
                          <a:effectLst/>
                          <a:latin typeface="+mn-lt"/>
                        </a:rPr>
                        <a:t> </a:t>
                      </a:r>
                    </a:p>
                  </a:txBody>
                  <a:tcPr marL="38161" marR="38161" marT="0" marB="0" anchor="ctr">
                    <a:solidFill>
                      <a:schemeClr val="accent1">
                        <a:lumMod val="75000"/>
                      </a:schemeClr>
                    </a:solidFill>
                  </a:tcPr>
                </a:tc>
                <a:tc>
                  <a:txBody>
                    <a:bodyPr/>
                    <a:lstStyle/>
                    <a:p>
                      <a:r>
                        <a:rPr lang="en-US" sz="1200" dirty="0">
                          <a:solidFill>
                            <a:schemeClr val="accent6">
                              <a:lumMod val="50000"/>
                            </a:schemeClr>
                          </a:solidFill>
                          <a:effectLst/>
                          <a:latin typeface="+mn-lt"/>
                        </a:rPr>
                        <a:t>Lab Holiday</a:t>
                      </a:r>
                    </a:p>
                  </a:txBody>
                  <a:tcPr marL="38161" marR="38161" marT="0" marB="0" anchor="ctr">
                    <a:solidFill>
                      <a:schemeClr val="accent1">
                        <a:lumMod val="75000"/>
                      </a:schemeClr>
                    </a:solidFill>
                  </a:tcPr>
                </a:tc>
                <a:tc>
                  <a:txBody>
                    <a:bodyPr/>
                    <a:lstStyle/>
                    <a:p>
                      <a:r>
                        <a:rPr lang="en-US" sz="1200" dirty="0">
                          <a:solidFill>
                            <a:schemeClr val="accent6">
                              <a:lumMod val="50000"/>
                            </a:schemeClr>
                          </a:solidFill>
                          <a:effectLst/>
                          <a:latin typeface="+mn-lt"/>
                        </a:rPr>
                        <a:t> </a:t>
                      </a:r>
                    </a:p>
                  </a:txBody>
                  <a:tcPr marL="38161" marR="38161" marT="0" marB="0" anchor="ctr">
                    <a:solidFill>
                      <a:schemeClr val="accent1">
                        <a:lumMod val="75000"/>
                      </a:schemeClr>
                    </a:solidFill>
                  </a:tcPr>
                </a:tc>
                <a:tc>
                  <a:txBody>
                    <a:bodyPr/>
                    <a:lstStyle/>
                    <a:p>
                      <a:r>
                        <a:rPr lang="en-US" sz="1200" dirty="0">
                          <a:solidFill>
                            <a:schemeClr val="accent6">
                              <a:lumMod val="50000"/>
                            </a:schemeClr>
                          </a:solidFill>
                          <a:effectLst/>
                          <a:latin typeface="+mn-lt"/>
                        </a:rPr>
                        <a:t> </a:t>
                      </a:r>
                    </a:p>
                  </a:txBody>
                  <a:tcPr marL="38161" marR="38161" marT="0" marB="0" anchor="ctr">
                    <a:solidFill>
                      <a:schemeClr val="accent1">
                        <a:lumMod val="75000"/>
                      </a:schemeClr>
                    </a:solidFill>
                  </a:tcPr>
                </a:tc>
                <a:tc>
                  <a:txBody>
                    <a:bodyPr/>
                    <a:lstStyle/>
                    <a:p>
                      <a:r>
                        <a:rPr lang="en-US" sz="1200" dirty="0">
                          <a:solidFill>
                            <a:schemeClr val="accent6">
                              <a:lumMod val="50000"/>
                            </a:schemeClr>
                          </a:solidFill>
                          <a:effectLst/>
                          <a:latin typeface="+mn-lt"/>
                        </a:rPr>
                        <a:t> </a:t>
                      </a:r>
                    </a:p>
                  </a:txBody>
                  <a:tcPr marL="38161" marR="38161" marT="0" marB="0" anchor="ctr">
                    <a:solidFill>
                      <a:schemeClr val="accent1">
                        <a:lumMod val="75000"/>
                      </a:schemeClr>
                    </a:solidFill>
                  </a:tcPr>
                </a:tc>
                <a:tc>
                  <a:txBody>
                    <a:bodyPr/>
                    <a:lstStyle/>
                    <a:p>
                      <a:r>
                        <a:rPr lang="en-US" sz="1200" dirty="0">
                          <a:solidFill>
                            <a:schemeClr val="accent6">
                              <a:lumMod val="50000"/>
                            </a:schemeClr>
                          </a:solidFill>
                          <a:effectLst/>
                          <a:latin typeface="+mn-lt"/>
                        </a:rPr>
                        <a:t>½ Lab Holiday</a:t>
                      </a:r>
                    </a:p>
                  </a:txBody>
                  <a:tcPr marL="38161" marR="38161" marT="0" marB="0" anchor="ctr">
                    <a:solidFill>
                      <a:schemeClr val="accent1">
                        <a:lumMod val="75000"/>
                      </a:schemeClr>
                    </a:solidFill>
                  </a:tcPr>
                </a:tc>
                <a:tc>
                  <a:txBody>
                    <a:bodyPr/>
                    <a:lstStyle/>
                    <a:p>
                      <a:r>
                        <a:rPr lang="en-US" sz="1200" dirty="0">
                          <a:solidFill>
                            <a:schemeClr val="accent6">
                              <a:lumMod val="50000"/>
                            </a:schemeClr>
                          </a:solidFill>
                          <a:effectLst/>
                          <a:latin typeface="+mn-lt"/>
                        </a:rPr>
                        <a:t> </a:t>
                      </a:r>
                    </a:p>
                  </a:txBody>
                  <a:tcPr marL="38161" marR="38161" marT="0" marB="0" anchor="ctr">
                    <a:solidFill>
                      <a:schemeClr val="accent1">
                        <a:lumMod val="75000"/>
                      </a:schemeClr>
                    </a:solidFill>
                  </a:tcPr>
                </a:tc>
                <a:tc>
                  <a:txBody>
                    <a:bodyPr/>
                    <a:lstStyle/>
                    <a:p>
                      <a:r>
                        <a:rPr lang="en-US" sz="1200" dirty="0">
                          <a:solidFill>
                            <a:schemeClr val="accent6">
                              <a:lumMod val="50000"/>
                            </a:schemeClr>
                          </a:solidFill>
                          <a:effectLst/>
                          <a:latin typeface="+mn-lt"/>
                        </a:rPr>
                        <a:t> </a:t>
                      </a:r>
                    </a:p>
                  </a:txBody>
                  <a:tcPr marL="38161" marR="38161" marT="0" marB="0" anchor="ctr">
                    <a:solidFill>
                      <a:schemeClr val="accent1">
                        <a:lumMod val="75000"/>
                      </a:schemeClr>
                    </a:solidFill>
                  </a:tcPr>
                </a:tc>
                <a:tc>
                  <a:txBody>
                    <a:bodyPr/>
                    <a:lstStyle/>
                    <a:p>
                      <a:r>
                        <a:rPr lang="en-US" sz="1200" dirty="0">
                          <a:solidFill>
                            <a:schemeClr val="accent6">
                              <a:lumMod val="50000"/>
                            </a:schemeClr>
                          </a:solidFill>
                          <a:effectLst/>
                          <a:latin typeface="+mn-lt"/>
                        </a:rPr>
                        <a:t>Lab Holiday</a:t>
                      </a:r>
                    </a:p>
                  </a:txBody>
                  <a:tcPr marL="38161" marR="38161" marT="0" marB="0" anchor="ctr">
                    <a:solidFill>
                      <a:schemeClr val="accent1">
                        <a:lumMod val="75000"/>
                      </a:schemeClr>
                    </a:solidFill>
                  </a:tcPr>
                </a:tc>
                <a:tc>
                  <a:txBody>
                    <a:bodyPr/>
                    <a:lstStyle/>
                    <a:p>
                      <a:r>
                        <a:rPr lang="en-US" sz="1100" dirty="0">
                          <a:solidFill>
                            <a:schemeClr val="accent6">
                              <a:lumMod val="50000"/>
                            </a:schemeClr>
                          </a:solidFill>
                          <a:effectLst/>
                        </a:rPr>
                        <a:t> </a:t>
                      </a:r>
                      <a:endParaRPr lang="en-US" sz="1100" dirty="0">
                        <a:solidFill>
                          <a:schemeClr val="accent6">
                            <a:lumMod val="50000"/>
                          </a:schemeClr>
                        </a:solidFill>
                        <a:effectLst/>
                        <a:latin typeface="Times New Roman" panose="02020603050405020304" pitchFamily="18" charset="0"/>
                      </a:endParaRPr>
                    </a:p>
                  </a:txBody>
                  <a:tcPr marL="38161" marR="38161" marT="0" marB="0" anchor="ctr">
                    <a:solidFill>
                      <a:schemeClr val="accent1">
                        <a:lumMod val="75000"/>
                      </a:schemeClr>
                    </a:solidFill>
                  </a:tcPr>
                </a:tc>
                <a:extLst>
                  <a:ext uri="{0D108BD9-81ED-4DB2-BD59-A6C34878D82A}">
                    <a16:rowId xmlns:a16="http://schemas.microsoft.com/office/drawing/2014/main" val="3800694574"/>
                  </a:ext>
                </a:extLst>
              </a:tr>
              <a:tr h="0">
                <a:tc>
                  <a:txBody>
                    <a:bodyPr/>
                    <a:lstStyle/>
                    <a:p>
                      <a:r>
                        <a:rPr lang="en-US" sz="1200">
                          <a:solidFill>
                            <a:schemeClr val="accent6">
                              <a:lumMod val="50000"/>
                            </a:schemeClr>
                          </a:solidFill>
                          <a:effectLst/>
                          <a:latin typeface="+mn-lt"/>
                        </a:rPr>
                        <a:t> </a:t>
                      </a:r>
                    </a:p>
                  </a:txBody>
                  <a:tcPr marL="38161" marR="38161" marT="0" marB="0"/>
                </a:tc>
                <a:tc>
                  <a:txBody>
                    <a:bodyPr/>
                    <a:lstStyle/>
                    <a:p>
                      <a:r>
                        <a:rPr lang="en-US" sz="1200">
                          <a:solidFill>
                            <a:schemeClr val="accent6">
                              <a:lumMod val="50000"/>
                            </a:schemeClr>
                          </a:solidFill>
                          <a:effectLst/>
                          <a:latin typeface="+mn-lt"/>
                        </a:rPr>
                        <a:t> </a:t>
                      </a:r>
                    </a:p>
                  </a:txBody>
                  <a:tcPr marL="38161" marR="38161" marT="0" marB="0"/>
                </a:tc>
                <a:tc>
                  <a:txBody>
                    <a:bodyPr/>
                    <a:lstStyle/>
                    <a:p>
                      <a:r>
                        <a:rPr lang="en-US" sz="1200">
                          <a:solidFill>
                            <a:schemeClr val="accent6">
                              <a:lumMod val="50000"/>
                            </a:schemeClr>
                          </a:solidFill>
                          <a:effectLst/>
                          <a:latin typeface="+mn-lt"/>
                        </a:rPr>
                        <a:t> </a:t>
                      </a:r>
                    </a:p>
                  </a:txBody>
                  <a:tcPr marL="38161" marR="38161" marT="0" marB="0"/>
                </a:tc>
                <a:tc>
                  <a:txBody>
                    <a:bodyPr/>
                    <a:lstStyle/>
                    <a:p>
                      <a:r>
                        <a:rPr lang="en-US" sz="1200">
                          <a:solidFill>
                            <a:schemeClr val="accent6">
                              <a:lumMod val="50000"/>
                            </a:schemeClr>
                          </a:solidFill>
                          <a:effectLst/>
                          <a:latin typeface="+mn-lt"/>
                        </a:rPr>
                        <a:t> </a:t>
                      </a:r>
                    </a:p>
                  </a:txBody>
                  <a:tcPr marL="38161" marR="38161" marT="0" marB="0"/>
                </a:tc>
                <a:tc>
                  <a:txBody>
                    <a:bodyPr/>
                    <a:lstStyle/>
                    <a:p>
                      <a:r>
                        <a:rPr lang="en-US" sz="1200">
                          <a:solidFill>
                            <a:schemeClr val="accent6">
                              <a:lumMod val="50000"/>
                            </a:schemeClr>
                          </a:solidFill>
                          <a:effectLst/>
                          <a:latin typeface="+mn-lt"/>
                        </a:rPr>
                        <a:t> </a:t>
                      </a:r>
                    </a:p>
                  </a:txBody>
                  <a:tcPr marL="38161" marR="38161" marT="0" marB="0"/>
                </a:tc>
                <a:tc>
                  <a:txBody>
                    <a:bodyPr/>
                    <a:lstStyle/>
                    <a:p>
                      <a:r>
                        <a:rPr lang="en-US" sz="1200">
                          <a:solidFill>
                            <a:schemeClr val="accent6">
                              <a:lumMod val="50000"/>
                            </a:schemeClr>
                          </a:solidFill>
                          <a:effectLst/>
                          <a:latin typeface="+mn-lt"/>
                        </a:rPr>
                        <a:t> </a:t>
                      </a:r>
                    </a:p>
                  </a:txBody>
                  <a:tcPr marL="38161" marR="38161" marT="0" marB="0"/>
                </a:tc>
                <a:tc>
                  <a:txBody>
                    <a:bodyPr/>
                    <a:lstStyle/>
                    <a:p>
                      <a:r>
                        <a:rPr lang="en-US" sz="1200">
                          <a:solidFill>
                            <a:schemeClr val="accent6">
                              <a:lumMod val="50000"/>
                            </a:schemeClr>
                          </a:solidFill>
                          <a:effectLst/>
                          <a:latin typeface="+mn-lt"/>
                        </a:rPr>
                        <a:t> </a:t>
                      </a:r>
                    </a:p>
                  </a:txBody>
                  <a:tcPr marL="38161" marR="38161" marT="0" marB="0"/>
                </a:tc>
                <a:tc>
                  <a:txBody>
                    <a:bodyPr/>
                    <a:lstStyle/>
                    <a:p>
                      <a:r>
                        <a:rPr lang="en-US" sz="1200">
                          <a:solidFill>
                            <a:schemeClr val="accent6">
                              <a:lumMod val="50000"/>
                            </a:schemeClr>
                          </a:solidFill>
                          <a:effectLst/>
                          <a:latin typeface="+mn-lt"/>
                        </a:rPr>
                        <a:t> </a:t>
                      </a:r>
                    </a:p>
                  </a:txBody>
                  <a:tcPr marL="38161" marR="38161" marT="0" marB="0"/>
                </a:tc>
                <a:tc>
                  <a:txBody>
                    <a:bodyPr/>
                    <a:lstStyle/>
                    <a:p>
                      <a:r>
                        <a:rPr lang="en-US" sz="1200">
                          <a:solidFill>
                            <a:schemeClr val="accent6">
                              <a:lumMod val="50000"/>
                            </a:schemeClr>
                          </a:solidFill>
                          <a:effectLst/>
                          <a:latin typeface="+mn-lt"/>
                        </a:rPr>
                        <a:t> </a:t>
                      </a:r>
                    </a:p>
                  </a:txBody>
                  <a:tcPr marL="38161" marR="38161" marT="0" marB="0"/>
                </a:tc>
                <a:tc>
                  <a:txBody>
                    <a:bodyPr/>
                    <a:lstStyle/>
                    <a:p>
                      <a:r>
                        <a:rPr lang="en-US" sz="1200">
                          <a:solidFill>
                            <a:schemeClr val="accent6">
                              <a:lumMod val="50000"/>
                            </a:schemeClr>
                          </a:solidFill>
                          <a:effectLst/>
                          <a:latin typeface="+mn-lt"/>
                        </a:rPr>
                        <a:t> </a:t>
                      </a:r>
                    </a:p>
                  </a:txBody>
                  <a:tcPr marL="38161" marR="38161" marT="0" marB="0"/>
                </a:tc>
                <a:tc>
                  <a:txBody>
                    <a:bodyPr/>
                    <a:lstStyle/>
                    <a:p>
                      <a:r>
                        <a:rPr lang="en-US" sz="1200">
                          <a:solidFill>
                            <a:schemeClr val="accent6">
                              <a:lumMod val="50000"/>
                            </a:schemeClr>
                          </a:solidFill>
                          <a:effectLst/>
                          <a:latin typeface="+mn-lt"/>
                        </a:rPr>
                        <a:t> </a:t>
                      </a:r>
                    </a:p>
                  </a:txBody>
                  <a:tcPr marL="38161" marR="38161" marT="0" marB="0"/>
                </a:tc>
                <a:tc>
                  <a:txBody>
                    <a:bodyPr/>
                    <a:lstStyle/>
                    <a:p>
                      <a:r>
                        <a:rPr lang="en-US" sz="1200">
                          <a:solidFill>
                            <a:schemeClr val="accent6">
                              <a:lumMod val="50000"/>
                            </a:schemeClr>
                          </a:solidFill>
                          <a:effectLst/>
                          <a:latin typeface="+mn-lt"/>
                        </a:rPr>
                        <a:t> </a:t>
                      </a:r>
                    </a:p>
                  </a:txBody>
                  <a:tcPr marL="38161" marR="38161" marT="0" marB="0"/>
                </a:tc>
                <a:tc>
                  <a:txBody>
                    <a:bodyPr/>
                    <a:lstStyle/>
                    <a:p>
                      <a:r>
                        <a:rPr lang="en-US" sz="1100" dirty="0">
                          <a:solidFill>
                            <a:schemeClr val="accent6">
                              <a:lumMod val="50000"/>
                            </a:schemeClr>
                          </a:solidFill>
                          <a:effectLst/>
                        </a:rPr>
                        <a:t> </a:t>
                      </a:r>
                      <a:endParaRPr lang="en-US" sz="1100" dirty="0">
                        <a:solidFill>
                          <a:schemeClr val="accent6">
                            <a:lumMod val="50000"/>
                          </a:schemeClr>
                        </a:solidFill>
                        <a:effectLst/>
                        <a:latin typeface="Times New Roman" panose="02020603050405020304" pitchFamily="18" charset="0"/>
                      </a:endParaRPr>
                    </a:p>
                  </a:txBody>
                  <a:tcPr marL="38161" marR="38161" marT="0" marB="0"/>
                </a:tc>
                <a:extLst>
                  <a:ext uri="{0D108BD9-81ED-4DB2-BD59-A6C34878D82A}">
                    <a16:rowId xmlns:a16="http://schemas.microsoft.com/office/drawing/2014/main" val="3348146345"/>
                  </a:ext>
                </a:extLst>
              </a:tr>
              <a:tr h="286473">
                <a:tc>
                  <a:txBody>
                    <a:bodyPr/>
                    <a:lstStyle/>
                    <a:p>
                      <a:r>
                        <a:rPr lang="en-US" sz="1200" dirty="0">
                          <a:solidFill>
                            <a:schemeClr val="accent6">
                              <a:lumMod val="50000"/>
                            </a:schemeClr>
                          </a:solidFill>
                          <a:effectLst/>
                          <a:latin typeface="+mn-lt"/>
                        </a:rPr>
                        <a:t>Owl</a:t>
                      </a:r>
                    </a:p>
                  </a:txBody>
                  <a:tcPr marL="38161" marR="38161" marT="0" marB="0" anchor="ctr"/>
                </a:tc>
                <a:tc>
                  <a:txBody>
                    <a:bodyPr/>
                    <a:lstStyle/>
                    <a:p>
                      <a:pPr algn="ctr"/>
                      <a:r>
                        <a:rPr lang="en-US" sz="1200" dirty="0">
                          <a:solidFill>
                            <a:schemeClr val="accent6">
                              <a:lumMod val="50000"/>
                            </a:schemeClr>
                          </a:solidFill>
                          <a:effectLst/>
                          <a:latin typeface="+mn-lt"/>
                        </a:rPr>
                        <a:t> Normal</a:t>
                      </a:r>
                    </a:p>
                  </a:txBody>
                  <a:tcPr marL="38161" marR="38161" marT="0" marB="0" anchor="ctr"/>
                </a:tc>
                <a:tc>
                  <a:txBody>
                    <a:bodyPr/>
                    <a:lstStyle/>
                    <a:p>
                      <a:pPr algn="ctr"/>
                      <a:r>
                        <a:rPr lang="en-US" sz="1200" dirty="0">
                          <a:solidFill>
                            <a:schemeClr val="accent6">
                              <a:lumMod val="50000"/>
                            </a:schemeClr>
                          </a:solidFill>
                          <a:effectLst/>
                          <a:highlight>
                            <a:srgbClr val="FF0000"/>
                          </a:highlight>
                          <a:latin typeface="+mn-lt"/>
                        </a:rPr>
                        <a:t>No-Call</a:t>
                      </a:r>
                    </a:p>
                  </a:txBody>
                  <a:tcPr marL="38161" marR="38161" marT="0" marB="0" anchor="ctr">
                    <a:solidFill>
                      <a:srgbClr val="FF0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schemeClr val="accent6">
                              <a:lumMod val="50000"/>
                            </a:schemeClr>
                          </a:solidFill>
                          <a:effectLst/>
                          <a:highlight>
                            <a:srgbClr val="FF0000"/>
                          </a:highlight>
                          <a:latin typeface="+mn-lt"/>
                        </a:rPr>
                        <a:t>No-Call</a:t>
                      </a:r>
                    </a:p>
                  </a:txBody>
                  <a:tcPr marL="38161" marR="38161" marT="0" marB="0" anchor="ctr">
                    <a:solidFill>
                      <a:srgbClr val="FF0000"/>
                    </a:solidFill>
                  </a:tcPr>
                </a:tc>
                <a:tc>
                  <a:txBody>
                    <a:bodyPr/>
                    <a:lstStyle/>
                    <a:p>
                      <a:pPr algn="ctr"/>
                      <a:r>
                        <a:rPr lang="en-US" sz="1200" dirty="0">
                          <a:solidFill>
                            <a:schemeClr val="accent6">
                              <a:lumMod val="50000"/>
                            </a:schemeClr>
                          </a:solidFill>
                          <a:effectLst/>
                          <a:highlight>
                            <a:srgbClr val="FF0000"/>
                          </a:highlight>
                          <a:latin typeface="+mn-lt"/>
                        </a:rPr>
                        <a:t>No-Call</a:t>
                      </a:r>
                      <a:endParaRPr lang="en-US" sz="1200" dirty="0">
                        <a:solidFill>
                          <a:schemeClr val="accent6">
                            <a:lumMod val="50000"/>
                          </a:schemeClr>
                        </a:solidFill>
                        <a:effectLst/>
                        <a:latin typeface="+mn-lt"/>
                      </a:endParaRPr>
                    </a:p>
                  </a:txBody>
                  <a:tcPr marL="38161" marR="38161" marT="0" marB="0" anchor="ctr">
                    <a:solidFill>
                      <a:srgbClr val="FF00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100" dirty="0">
                          <a:solidFill>
                            <a:schemeClr val="accent6">
                              <a:lumMod val="50000"/>
                            </a:schemeClr>
                          </a:solidFill>
                          <a:effectLst/>
                        </a:rPr>
                        <a:t>DR</a:t>
                      </a:r>
                      <a:endParaRPr lang="en-US" sz="1100" dirty="0">
                        <a:solidFill>
                          <a:schemeClr val="accent6">
                            <a:lumMod val="50000"/>
                          </a:schemeClr>
                        </a:solidFill>
                        <a:effectLst/>
                        <a:latin typeface="Times New Roman" panose="02020603050405020304" pitchFamily="18" charset="0"/>
                      </a:endParaRPr>
                    </a:p>
                  </a:txBody>
                  <a:tcPr marL="38161" marR="38161" marT="0" marB="0" anchor="ctr">
                    <a:solidFill>
                      <a:srgbClr val="FFFF00"/>
                    </a:solidFill>
                  </a:tcPr>
                </a:tc>
                <a:extLst>
                  <a:ext uri="{0D108BD9-81ED-4DB2-BD59-A6C34878D82A}">
                    <a16:rowId xmlns:a16="http://schemas.microsoft.com/office/drawing/2014/main" val="97627821"/>
                  </a:ext>
                </a:extLst>
              </a:tr>
              <a:tr h="340938">
                <a:tc>
                  <a:txBody>
                    <a:bodyPr/>
                    <a:lstStyle/>
                    <a:p>
                      <a:r>
                        <a:rPr lang="en-US" sz="1200" dirty="0">
                          <a:solidFill>
                            <a:schemeClr val="accent6">
                              <a:lumMod val="50000"/>
                            </a:schemeClr>
                          </a:solidFill>
                          <a:effectLst/>
                          <a:latin typeface="+mn-lt"/>
                        </a:rPr>
                        <a:t>Day</a:t>
                      </a:r>
                    </a:p>
                  </a:txBody>
                  <a:tcPr marL="38161" marR="38161"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schemeClr val="accent6">
                              <a:lumMod val="50000"/>
                            </a:schemeClr>
                          </a:solidFill>
                          <a:effectLst/>
                          <a:highlight>
                            <a:srgbClr val="FF0000"/>
                          </a:highlight>
                          <a:latin typeface="+mn-lt"/>
                        </a:rPr>
                        <a:t>No-Call</a:t>
                      </a:r>
                    </a:p>
                  </a:txBody>
                  <a:tcPr marL="38161" marR="38161" marT="0" marB="0" anchor="ctr">
                    <a:solidFill>
                      <a:srgbClr val="FF0000"/>
                    </a:solidFill>
                  </a:tcPr>
                </a:tc>
                <a:tc>
                  <a:txBody>
                    <a:bodyPr/>
                    <a:lstStyle/>
                    <a:p>
                      <a:pPr algn="ctr"/>
                      <a:r>
                        <a:rPr lang="en-US" sz="1200" dirty="0">
                          <a:solidFill>
                            <a:schemeClr val="accent6">
                              <a:lumMod val="50000"/>
                            </a:schemeClr>
                          </a:solidFill>
                          <a:effectLst/>
                          <a:highlight>
                            <a:srgbClr val="FF0000"/>
                          </a:highlight>
                          <a:latin typeface="+mn-lt"/>
                        </a:rPr>
                        <a:t>No-Call</a:t>
                      </a:r>
                      <a:endParaRPr lang="en-US" sz="1200" dirty="0">
                        <a:solidFill>
                          <a:schemeClr val="accent6">
                            <a:lumMod val="50000"/>
                          </a:schemeClr>
                        </a:solidFill>
                        <a:effectLst/>
                        <a:latin typeface="+mn-lt"/>
                      </a:endParaRPr>
                    </a:p>
                  </a:txBody>
                  <a:tcPr marL="38161" marR="38161" marT="0" marB="0" anchor="ctr">
                    <a:solidFill>
                      <a:srgbClr val="FF00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solidFill>
                            <a:schemeClr val="accent6">
                              <a:lumMod val="50000"/>
                            </a:schemeClr>
                          </a:solidFill>
                          <a:effectLst/>
                        </a:rPr>
                        <a:t> </a:t>
                      </a:r>
                      <a:r>
                        <a:rPr lang="en-US" sz="1100" dirty="0">
                          <a:solidFill>
                            <a:schemeClr val="accent6">
                              <a:lumMod val="50000"/>
                            </a:schemeClr>
                          </a:solidFill>
                          <a:effectLst/>
                          <a:latin typeface="+mn-lt"/>
                        </a:rPr>
                        <a:t> Normal</a:t>
                      </a:r>
                    </a:p>
                  </a:txBody>
                  <a:tcPr marL="38161" marR="38161" marT="0" marB="0" anchor="ctr"/>
                </a:tc>
                <a:extLst>
                  <a:ext uri="{0D108BD9-81ED-4DB2-BD59-A6C34878D82A}">
                    <a16:rowId xmlns:a16="http://schemas.microsoft.com/office/drawing/2014/main" val="3290885587"/>
                  </a:ext>
                </a:extLst>
              </a:tr>
              <a:tr h="388922">
                <a:tc>
                  <a:txBody>
                    <a:bodyPr/>
                    <a:lstStyle/>
                    <a:p>
                      <a:r>
                        <a:rPr lang="en-US" sz="1200" dirty="0">
                          <a:solidFill>
                            <a:schemeClr val="accent6">
                              <a:lumMod val="50000"/>
                            </a:schemeClr>
                          </a:solidFill>
                          <a:effectLst/>
                          <a:latin typeface="+mn-lt"/>
                        </a:rPr>
                        <a:t>Evening</a:t>
                      </a:r>
                    </a:p>
                  </a:txBody>
                  <a:tcPr marL="38161" marR="38161"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schemeClr val="accent6">
                              <a:lumMod val="50000"/>
                            </a:schemeClr>
                          </a:solidFill>
                          <a:effectLst/>
                          <a:highlight>
                            <a:srgbClr val="FF0000"/>
                          </a:highlight>
                          <a:latin typeface="+mn-lt"/>
                        </a:rPr>
                        <a:t>No-Call</a:t>
                      </a:r>
                    </a:p>
                  </a:txBody>
                  <a:tcPr marL="38161" marR="38161" marT="0" marB="0" anchor="ctr">
                    <a:solidFill>
                      <a:srgbClr val="FF0000"/>
                    </a:solidFill>
                  </a:tcPr>
                </a:tc>
                <a:tc>
                  <a:txBody>
                    <a:bodyPr/>
                    <a:lstStyle/>
                    <a:p>
                      <a:pPr algn="ctr"/>
                      <a:r>
                        <a:rPr lang="en-US" sz="1200" dirty="0">
                          <a:solidFill>
                            <a:schemeClr val="accent6">
                              <a:lumMod val="50000"/>
                            </a:schemeClr>
                          </a:solidFill>
                          <a:effectLst/>
                          <a:highlight>
                            <a:srgbClr val="FF0000"/>
                          </a:highlight>
                          <a:latin typeface="+mn-lt"/>
                        </a:rPr>
                        <a:t>No-Call</a:t>
                      </a:r>
                      <a:endParaRPr lang="en-US" sz="1200" dirty="0">
                        <a:solidFill>
                          <a:schemeClr val="accent6">
                            <a:lumMod val="50000"/>
                          </a:schemeClr>
                        </a:solidFill>
                        <a:effectLst/>
                        <a:latin typeface="+mn-lt"/>
                      </a:endParaRPr>
                    </a:p>
                  </a:txBody>
                  <a:tcPr marL="38161" marR="38161" marT="0" marB="0" anchor="ctr">
                    <a:solidFill>
                      <a:srgbClr val="FF00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algn="ctr"/>
                      <a:r>
                        <a:rPr lang="en-US" sz="1200" dirty="0">
                          <a:solidFill>
                            <a:schemeClr val="accent6">
                              <a:lumMod val="50000"/>
                            </a:schemeClr>
                          </a:solidFill>
                          <a:effectLst/>
                          <a:latin typeface="+mn-lt"/>
                        </a:rPr>
                        <a:t>DR</a:t>
                      </a:r>
                    </a:p>
                  </a:txBody>
                  <a:tcPr marL="38161" marR="38161" marT="0" marB="0" anchor="ctr">
                    <a:solidFill>
                      <a:srgbClr val="FFFF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solidFill>
                            <a:schemeClr val="accent6">
                              <a:lumMod val="50000"/>
                            </a:schemeClr>
                          </a:solidFill>
                          <a:effectLst/>
                        </a:rPr>
                        <a:t> </a:t>
                      </a:r>
                      <a:r>
                        <a:rPr lang="en-US" sz="1100" dirty="0">
                          <a:solidFill>
                            <a:schemeClr val="accent6">
                              <a:lumMod val="50000"/>
                            </a:schemeClr>
                          </a:solidFill>
                          <a:effectLst/>
                          <a:latin typeface="+mn-lt"/>
                        </a:rPr>
                        <a:t> Normal</a:t>
                      </a:r>
                    </a:p>
                  </a:txBody>
                  <a:tcPr marL="38161" marR="38161" marT="0" marB="0" anchor="ctr"/>
                </a:tc>
                <a:extLst>
                  <a:ext uri="{0D108BD9-81ED-4DB2-BD59-A6C34878D82A}">
                    <a16:rowId xmlns:a16="http://schemas.microsoft.com/office/drawing/2014/main" val="2613906321"/>
                  </a:ext>
                </a:extLst>
              </a:tr>
            </a:tbl>
          </a:graphicData>
        </a:graphic>
      </p:graphicFrame>
      <p:sp>
        <p:nvSpPr>
          <p:cNvPr id="2" name="Footer Placeholder 4">
            <a:extLst>
              <a:ext uri="{FF2B5EF4-FFF2-40B4-BE49-F238E27FC236}">
                <a16:creationId xmlns:a16="http://schemas.microsoft.com/office/drawing/2014/main" id="{C39C6013-82C8-6042-7163-1766162B3B27}"/>
              </a:ext>
            </a:extLst>
          </p:cNvPr>
          <p:cNvSpPr>
            <a:spLocks noGrp="1"/>
          </p:cNvSpPr>
          <p:nvPr>
            <p:ph type="ftr" sz="quarter" idx="3"/>
          </p:nvPr>
        </p:nvSpPr>
        <p:spPr>
          <a:xfrm>
            <a:off x="1530603" y="6504213"/>
            <a:ext cx="6262118" cy="242873"/>
          </a:xfrm>
        </p:spPr>
        <p:txBody>
          <a:bodyPr/>
          <a:lstStyle/>
          <a:p>
            <a:pPr>
              <a:defRPr/>
            </a:pPr>
            <a:r>
              <a:rPr lang="en-US" dirty="0"/>
              <a:t>Winter Break Policy</a:t>
            </a:r>
            <a:endParaRPr lang="en-US" b="1" dirty="0"/>
          </a:p>
        </p:txBody>
      </p:sp>
    </p:spTree>
    <p:extLst>
      <p:ext uri="{BB962C8B-B14F-4D97-AF65-F5344CB8AC3E}">
        <p14:creationId xmlns:p14="http://schemas.microsoft.com/office/powerpoint/2010/main" val="3782129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A9907D-BF90-FE24-0C6A-FF73CFEA846B}"/>
              </a:ext>
            </a:extLst>
          </p:cNvPr>
          <p:cNvSpPr>
            <a:spLocks noGrp="1"/>
          </p:cNvSpPr>
          <p:nvPr>
            <p:ph idx="1"/>
          </p:nvPr>
        </p:nvSpPr>
        <p:spPr/>
        <p:txBody>
          <a:bodyPr/>
          <a:lstStyle/>
          <a:p>
            <a:pPr marL="0" indent="0" algn="just">
              <a:buNone/>
            </a:pPr>
            <a:r>
              <a:rPr lang="en-US" sz="2000" dirty="0"/>
              <a:t>The laboratory scheduled the 2022/23 voluntary winter break from December 23, 2022 through January 2, 2023. During this period, the laboratory will not shut down but slow down to performing minimum operations and critical activities.</a:t>
            </a:r>
          </a:p>
          <a:p>
            <a:pPr marL="0" indent="0" algn="just">
              <a:buNone/>
            </a:pPr>
            <a:r>
              <a:rPr lang="en-US" sz="2000" dirty="0"/>
              <a:t>As a critical activity, the operations of the Fermilab accelerator complex and particle physics experiments will continue, however:</a:t>
            </a:r>
          </a:p>
          <a:p>
            <a:pPr>
              <a:buFont typeface="+mj-lt"/>
              <a:buAutoNum type="arabicPeriod"/>
            </a:pPr>
            <a:r>
              <a:rPr lang="en-US" sz="2000" dirty="0"/>
              <a:t>During “No Call-In Zone” periods, personnel will not be called in.</a:t>
            </a:r>
          </a:p>
          <a:p>
            <a:pPr>
              <a:buFont typeface="+mj-lt"/>
              <a:buAutoNum type="arabicPeriod"/>
            </a:pPr>
            <a:r>
              <a:rPr lang="en-US" sz="2000" dirty="0"/>
              <a:t>During “Delayed Response” periods, a failure occurring on the off-shifts will be expected to be addressed on the next day shift. Experts will be notified and will have the option of responding promptly or waiting until the following day shift.</a:t>
            </a:r>
          </a:p>
          <a:p>
            <a:pPr>
              <a:buFont typeface="+mj-lt"/>
              <a:buAutoNum type="arabicPeriod"/>
            </a:pPr>
            <a:r>
              <a:rPr lang="en-US" sz="2000" dirty="0"/>
              <a:t>Exceptions: in an emergency such as one that endangers personnel or equipment, we would expect people to respond if possible.</a:t>
            </a:r>
          </a:p>
        </p:txBody>
      </p:sp>
      <p:sp>
        <p:nvSpPr>
          <p:cNvPr id="3" name="Title 2">
            <a:extLst>
              <a:ext uri="{FF2B5EF4-FFF2-40B4-BE49-F238E27FC236}">
                <a16:creationId xmlns:a16="http://schemas.microsoft.com/office/drawing/2014/main" id="{DA8F83B0-644C-FEF2-CBAD-3C4195FFC6F3}"/>
              </a:ext>
            </a:extLst>
          </p:cNvPr>
          <p:cNvSpPr>
            <a:spLocks noGrp="1"/>
          </p:cNvSpPr>
          <p:nvPr>
            <p:ph type="title"/>
          </p:nvPr>
        </p:nvSpPr>
        <p:spPr/>
        <p:txBody>
          <a:bodyPr/>
          <a:lstStyle/>
          <a:p>
            <a:r>
              <a:rPr lang="en-US" dirty="0"/>
              <a:t>Winter break operations</a:t>
            </a:r>
          </a:p>
        </p:txBody>
      </p:sp>
      <p:sp>
        <p:nvSpPr>
          <p:cNvPr id="5" name="Footer Placeholder 4">
            <a:extLst>
              <a:ext uri="{FF2B5EF4-FFF2-40B4-BE49-F238E27FC236}">
                <a16:creationId xmlns:a16="http://schemas.microsoft.com/office/drawing/2014/main" id="{ECC97F05-307D-F4FF-7015-A7CC88701161}"/>
              </a:ext>
            </a:extLst>
          </p:cNvPr>
          <p:cNvSpPr>
            <a:spLocks noGrp="1"/>
          </p:cNvSpPr>
          <p:nvPr>
            <p:ph type="ftr" sz="quarter" idx="3"/>
          </p:nvPr>
        </p:nvSpPr>
        <p:spPr/>
        <p:txBody>
          <a:bodyPr/>
          <a:lstStyle/>
          <a:p>
            <a:pPr>
              <a:defRPr/>
            </a:pPr>
            <a:r>
              <a:rPr lang="en-US" dirty="0"/>
              <a:t>Winter Break Policy</a:t>
            </a:r>
            <a:endParaRPr lang="en-US" b="1" dirty="0"/>
          </a:p>
        </p:txBody>
      </p:sp>
      <p:sp>
        <p:nvSpPr>
          <p:cNvPr id="6" name="Slide Number Placeholder 5">
            <a:extLst>
              <a:ext uri="{FF2B5EF4-FFF2-40B4-BE49-F238E27FC236}">
                <a16:creationId xmlns:a16="http://schemas.microsoft.com/office/drawing/2014/main" id="{1925C5A8-4CD3-BAE4-3A0C-69696A250567}"/>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Tree>
    <p:extLst>
      <p:ext uri="{BB962C8B-B14F-4D97-AF65-F5344CB8AC3E}">
        <p14:creationId xmlns:p14="http://schemas.microsoft.com/office/powerpoint/2010/main" val="2765261797"/>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Fermilab_PowerPoint_Template_090915</Template>
  <TotalTime>28142</TotalTime>
  <Words>471</Words>
  <Application>Microsoft Office PowerPoint</Application>
  <PresentationFormat>On-screen Show (4:3)</PresentationFormat>
  <Paragraphs>139</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Helvetica</vt:lpstr>
      <vt:lpstr>Times New Roman</vt:lpstr>
      <vt:lpstr>Fermilab_PPT_090815</vt:lpstr>
      <vt:lpstr>PowerPoint Presentation</vt:lpstr>
      <vt:lpstr>Current Plan for This Week, Next Week</vt:lpstr>
      <vt:lpstr>Current Plan for This Week, Next Week</vt:lpstr>
      <vt:lpstr>Winter break operations </vt:lpstr>
      <vt:lpstr>Winter break operations</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Consolato Gattuso x6331 08022N</dc:creator>
  <cp:lastModifiedBy>jseldredphysics@gmail.com</cp:lastModifiedBy>
  <cp:revision>374</cp:revision>
  <cp:lastPrinted>2018-06-08T12:53:17Z</cp:lastPrinted>
  <dcterms:created xsi:type="dcterms:W3CDTF">2016-03-03T19:44:14Z</dcterms:created>
  <dcterms:modified xsi:type="dcterms:W3CDTF">2022-12-30T17:07:50Z</dcterms:modified>
</cp:coreProperties>
</file>