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9"/>
  </p:notesMasterIdLst>
  <p:handoutMasterIdLst>
    <p:handoutMasterId r:id="rId10"/>
  </p:handoutMasterIdLst>
  <p:sldIdLst>
    <p:sldId id="294" r:id="rId2"/>
    <p:sldId id="349" r:id="rId3"/>
    <p:sldId id="365" r:id="rId4"/>
    <p:sldId id="366" r:id="rId5"/>
    <p:sldId id="364" r:id="rId6"/>
    <p:sldId id="367" r:id="rId7"/>
    <p:sldId id="368" r:id="rId8"/>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delyn R. Wolter x4807 16344N" initials="MRWx1" lastIdx="1" clrIdx="0">
    <p:extLst>
      <p:ext uri="{19B8F6BF-5375-455C-9EA6-DF929625EA0E}">
        <p15:presenceInfo xmlns:p15="http://schemas.microsoft.com/office/powerpoint/2012/main" userId="Madelyn R. Wolter x4807 16344N" providerId="None"/>
      </p:ext>
    </p:extLst>
  </p:cmAuthor>
  <p:cmAuthor id="2" name="Madelyn Schoell" initials="MS" lastIdx="5" clrIdx="1">
    <p:extLst>
      <p:ext uri="{19B8F6BF-5375-455C-9EA6-DF929625EA0E}">
        <p15:presenceInfo xmlns:p15="http://schemas.microsoft.com/office/powerpoint/2012/main" userId="S::maddiew@services.fnal.gov::c910991d-6c94-4e05-a020-c698ebee31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0000"/>
    <a:srgbClr val="50504E"/>
    <a:srgbClr val="4E4E4E"/>
    <a:srgbClr val="404040"/>
    <a:srgbClr val="004C97"/>
    <a:srgbClr val="63666A"/>
    <a:srgbClr val="99D6EA"/>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3792" autoAdjust="0"/>
  </p:normalViewPr>
  <p:slideViewPr>
    <p:cSldViewPr snapToGrid="0" snapToObjects="1" showGuides="1">
      <p:cViewPr varScale="1">
        <p:scale>
          <a:sx n="52" d="100"/>
          <a:sy n="52" d="100"/>
        </p:scale>
        <p:origin x="1241" y="41"/>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12/30/2022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12/30/2022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12/30/2022</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Radiation Safety Update</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12/30/2022</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Radiation Safety Update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12/30/2022</a:t>
            </a:r>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Radiation Safety Update</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sh-docdb.fnal.gov/cgi-bin/sso/ShowDocument?docid=704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dirty="0"/>
              <a:t>ES&amp;H RPO Department</a:t>
            </a:r>
          </a:p>
          <a:p>
            <a:r>
              <a:rPr lang="en-US" dirty="0"/>
              <a:t>12/30/2022 9am Ops Meeting</a:t>
            </a:r>
          </a:p>
          <a:p>
            <a:endParaRPr lang="en-US" dirty="0"/>
          </a:p>
        </p:txBody>
      </p:sp>
      <p:sp>
        <p:nvSpPr>
          <p:cNvPr id="3" name="Text Placeholder 2"/>
          <p:cNvSpPr>
            <a:spLocks noGrp="1"/>
          </p:cNvSpPr>
          <p:nvPr>
            <p:ph type="body" sz="quarter" idx="11"/>
          </p:nvPr>
        </p:nvSpPr>
        <p:spPr/>
        <p:txBody>
          <a:bodyPr>
            <a:noAutofit/>
          </a:bodyPr>
          <a:lstStyle/>
          <a:p>
            <a:r>
              <a:rPr lang="en-US" dirty="0"/>
              <a:t>Radiation Safety – Weekly Update</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b="1" dirty="0"/>
              <a:t>Enclosures with local High Radiation Areas and/or Contamination Areas continue to require enclosure access briefings, for either Controlled Access or Supervised Access.</a:t>
            </a:r>
          </a:p>
          <a:p>
            <a:pPr marL="0" indent="0">
              <a:buNone/>
            </a:pPr>
            <a:endParaRPr lang="en-US" b="1" dirty="0"/>
          </a:p>
          <a:p>
            <a:pPr marL="0" indent="0">
              <a:buNone/>
            </a:pPr>
            <a:endParaRPr lang="en-US" b="1" dirty="0"/>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Enclosure Briefings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a:t>12/30/2022</a:t>
            </a:r>
            <a:endParaRPr lang="en-US" dirty="0"/>
          </a:p>
        </p:txBody>
      </p:sp>
      <p:sp>
        <p:nvSpPr>
          <p:cNvPr id="8" name="Content Placeholder 1">
            <a:extLst>
              <a:ext uri="{FF2B5EF4-FFF2-40B4-BE49-F238E27FC236}">
                <a16:creationId xmlns:a16="http://schemas.microsoft.com/office/drawing/2014/main" id="{F0F600F6-65C0-4274-8D1C-3C34F0B92029}"/>
              </a:ext>
            </a:extLst>
          </p:cNvPr>
          <p:cNvSpPr txBox="1">
            <a:spLocks/>
          </p:cNvSpPr>
          <p:nvPr/>
        </p:nvSpPr>
        <p:spPr>
          <a:xfrm>
            <a:off x="222250" y="2494548"/>
            <a:ext cx="2915233" cy="3716837"/>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t>Current List: </a:t>
            </a:r>
          </a:p>
          <a:p>
            <a:r>
              <a:rPr lang="en-US" sz="2000" dirty="0"/>
              <a:t>MTA</a:t>
            </a:r>
          </a:p>
          <a:p>
            <a:r>
              <a:rPr lang="en-US" sz="2000" dirty="0"/>
              <a:t>Booster</a:t>
            </a:r>
          </a:p>
          <a:p>
            <a:r>
              <a:rPr lang="en-US" sz="2000" dirty="0"/>
              <a:t>8  GeV</a:t>
            </a:r>
          </a:p>
          <a:p>
            <a:r>
              <a:rPr lang="en-US" sz="2000" dirty="0"/>
              <a:t>MI-20—MI-62</a:t>
            </a:r>
          </a:p>
          <a:p>
            <a:r>
              <a:rPr lang="en-US" sz="2000" dirty="0"/>
              <a:t>SY Encl C, D, E</a:t>
            </a:r>
          </a:p>
          <a:p>
            <a:r>
              <a:rPr lang="en-US" sz="2000" dirty="0"/>
              <a:t>SY F1 Manhole</a:t>
            </a:r>
          </a:p>
          <a:p>
            <a:r>
              <a:rPr lang="en-US" sz="2000" dirty="0"/>
              <a:t>NuMI Absorber Hall</a:t>
            </a:r>
          </a:p>
          <a:p>
            <a:r>
              <a:rPr lang="en-US" sz="2000" dirty="0"/>
              <a:t>Muon Campus US/DS</a:t>
            </a:r>
            <a:endParaRPr lang="en-US" dirty="0"/>
          </a:p>
        </p:txBody>
      </p:sp>
      <p:sp>
        <p:nvSpPr>
          <p:cNvPr id="9" name="TextBox 8">
            <a:extLst>
              <a:ext uri="{FF2B5EF4-FFF2-40B4-BE49-F238E27FC236}">
                <a16:creationId xmlns:a16="http://schemas.microsoft.com/office/drawing/2014/main" id="{1A3A3230-B3C9-496D-AA8B-17187ED5D3F4}"/>
              </a:ext>
            </a:extLst>
          </p:cNvPr>
          <p:cNvSpPr txBox="1"/>
          <p:nvPr/>
        </p:nvSpPr>
        <p:spPr>
          <a:xfrm>
            <a:off x="4311941" y="2507082"/>
            <a:ext cx="4001549" cy="1569660"/>
          </a:xfrm>
          <a:prstGeom prst="rect">
            <a:avLst/>
          </a:prstGeom>
          <a:noFill/>
        </p:spPr>
        <p:txBody>
          <a:bodyPr wrap="square" rtlCol="0">
            <a:spAutoFit/>
          </a:bodyPr>
          <a:lstStyle/>
          <a:p>
            <a:r>
              <a:rPr lang="nl-NL" sz="1600" dirty="0"/>
              <a:t>Contact RSO is you were unable to attend scheduled December briefing.</a:t>
            </a:r>
          </a:p>
          <a:p>
            <a:endParaRPr lang="nl-NL" sz="1600" dirty="0"/>
          </a:p>
          <a:p>
            <a:r>
              <a:rPr lang="nl-NL" sz="1600" dirty="0"/>
              <a:t>Daily briefings for non-AD available on access days.</a:t>
            </a:r>
          </a:p>
          <a:p>
            <a:endParaRPr lang="nl-NL" sz="1600" dirty="0"/>
          </a:p>
        </p:txBody>
      </p:sp>
    </p:spTree>
    <p:extLst>
      <p:ext uri="{BB962C8B-B14F-4D97-AF65-F5344CB8AC3E}">
        <p14:creationId xmlns:p14="http://schemas.microsoft.com/office/powerpoint/2010/main" val="3308226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2251" y="971550"/>
            <a:ext cx="8711214" cy="5059363"/>
          </a:xfrm>
        </p:spPr>
        <p:txBody>
          <a:bodyPr/>
          <a:lstStyle/>
          <a:p>
            <a:pPr marL="0" indent="0">
              <a:buNone/>
            </a:pPr>
            <a:r>
              <a:rPr lang="en-US" b="1" dirty="0"/>
              <a:t>Approved for Beam: Linac, Booster, 8 GeV, BNB, Main Injector, Recycler, P3-SY Absorber, Meson Test</a:t>
            </a:r>
          </a:p>
          <a:p>
            <a:pPr marL="0" indent="0">
              <a:buNone/>
            </a:pPr>
            <a:endParaRPr lang="en-US" b="1" dirty="0"/>
          </a:p>
          <a:p>
            <a:pPr marL="0" indent="0">
              <a:buNone/>
            </a:pPr>
            <a:r>
              <a:rPr lang="en-US" b="1" dirty="0"/>
              <a:t>Upcoming: </a:t>
            </a:r>
          </a:p>
          <a:p>
            <a:pPr marL="0" indent="0">
              <a:buNone/>
            </a:pPr>
            <a:r>
              <a:rPr lang="en-US" b="1" dirty="0"/>
              <a:t>	Meson Center – Potentially Tuesday(27) or 											Wednesday(28).</a:t>
            </a:r>
          </a:p>
          <a:p>
            <a:pPr marL="0" indent="0">
              <a:buNone/>
            </a:pPr>
            <a:r>
              <a:rPr lang="en-US" b="1" dirty="0"/>
              <a:t>	Neutrino Muon – Postponed until after Shield Blocks are 						in place and SAD/ASE issues are 									resolved	</a:t>
            </a:r>
          </a:p>
          <a:p>
            <a:pPr marL="0" indent="0">
              <a:buNone/>
            </a:pPr>
            <a:r>
              <a:rPr lang="en-US" b="1" dirty="0"/>
              <a:t>	Reminder to send SUSOs to Ben before-hand</a:t>
            </a:r>
          </a:p>
          <a:p>
            <a:pPr marL="0" indent="0">
              <a:buNone/>
            </a:pPr>
            <a:endParaRPr lang="en-US" b="1" dirty="0"/>
          </a:p>
          <a:p>
            <a:pPr marL="0" indent="0">
              <a:buNone/>
            </a:pPr>
            <a:r>
              <a:rPr lang="en-US" b="1" dirty="0"/>
              <a:t>MTA: Report drafted, going through management and the Director for approval.</a:t>
            </a:r>
          </a:p>
          <a:p>
            <a:pPr marL="0" indent="0">
              <a:buNone/>
            </a:pPr>
            <a:r>
              <a:rPr lang="en-US" b="1" dirty="0"/>
              <a:t>	</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p:txBody>
          <a:bodyPr/>
          <a:lstStyle/>
          <a:p>
            <a:r>
              <a:rPr lang="en-US" dirty="0"/>
              <a:t>Beam Startup</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4213"/>
            <a:ext cx="793776" cy="241300"/>
          </a:xfrm>
        </p:spPr>
        <p:txBody>
          <a:bodyPr/>
          <a:lstStyle/>
          <a:p>
            <a:pPr>
              <a:defRPr/>
            </a:pPr>
            <a:r>
              <a:rPr lang="en-US"/>
              <a:t>12/30/2022</a:t>
            </a:r>
            <a:endParaRPr lang="en-US" dirty="0"/>
          </a:p>
        </p:txBody>
      </p:sp>
    </p:spTree>
    <p:extLst>
      <p:ext uri="{BB962C8B-B14F-4D97-AF65-F5344CB8AC3E}">
        <p14:creationId xmlns:p14="http://schemas.microsoft.com/office/powerpoint/2010/main" val="149352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p:txBody>
          <a:bodyPr/>
          <a:lstStyle/>
          <a:p>
            <a:pPr marL="0" indent="0">
              <a:buNone/>
            </a:pPr>
            <a:r>
              <a:rPr lang="en-US" sz="2000" dirty="0"/>
              <a:t>Rad Worker Just in Time Training goes into effect on January 1</a:t>
            </a:r>
            <a:r>
              <a:rPr lang="en-US" sz="2000" baseline="30000" dirty="0"/>
              <a:t>st</a:t>
            </a:r>
            <a:r>
              <a:rPr lang="en-US" sz="2000" dirty="0"/>
              <a:t>.</a:t>
            </a:r>
          </a:p>
          <a:p>
            <a:pPr marL="0" indent="0">
              <a:buNone/>
            </a:pPr>
            <a:r>
              <a:rPr lang="en-US" sz="2000" dirty="0"/>
              <a:t>		</a:t>
            </a:r>
          </a:p>
          <a:p>
            <a:pPr marL="0" indent="0">
              <a:buNone/>
            </a:pPr>
            <a:r>
              <a:rPr lang="en-US" sz="2000" dirty="0"/>
              <a:t>	After January 1</a:t>
            </a:r>
            <a:r>
              <a:rPr lang="en-US" sz="2000" baseline="30000" dirty="0"/>
              <a:t>st</a:t>
            </a:r>
            <a:r>
              <a:rPr lang="en-US" sz="2000" dirty="0"/>
              <a:t>, this will be a requirement for going into a radiological 	area. Make sure your direct reports ITNAs are being updated and the 	training 	is taken prior to the 1</a:t>
            </a:r>
            <a:r>
              <a:rPr lang="en-US" sz="2000" baseline="30000" dirty="0"/>
              <a:t>st</a:t>
            </a:r>
            <a:r>
              <a:rPr lang="en-US" sz="2000" dirty="0"/>
              <a:t> to ensure work can proceed as normal.</a:t>
            </a:r>
          </a:p>
          <a:p>
            <a:pPr marL="0" indent="0">
              <a:buNone/>
            </a:pPr>
            <a:endParaRPr lang="en-US" sz="2000" dirty="0"/>
          </a:p>
          <a:p>
            <a:pPr marL="0" indent="0">
              <a:buNone/>
            </a:pPr>
            <a:r>
              <a:rPr lang="en-US" sz="2000" dirty="0"/>
              <a:t>	Radiation Safety understands that there are many questions that did not 	come forward during the scheduled Q/A sessions. If you have questions, 	please contact an RSO!</a:t>
            </a:r>
          </a:p>
          <a:p>
            <a:pPr marL="0" indent="0">
              <a:buNone/>
            </a:pPr>
            <a:endParaRPr lang="en-US" sz="2000" dirty="0"/>
          </a:p>
          <a:p>
            <a:pPr marL="0" indent="0">
              <a:buNone/>
            </a:pPr>
            <a:r>
              <a:rPr lang="en-US" sz="2000" dirty="0"/>
              <a:t>New material at enclosure exits: </a:t>
            </a:r>
          </a:p>
          <a:p>
            <a:r>
              <a:rPr lang="en-US" sz="2000" dirty="0"/>
              <a:t>updated flowcharts</a:t>
            </a:r>
          </a:p>
          <a:p>
            <a:r>
              <a:rPr lang="en-US" sz="2000" dirty="0"/>
              <a:t>RP Form 127 binders</a:t>
            </a:r>
          </a:p>
          <a:p>
            <a:r>
              <a:rPr lang="en-US" sz="2000" dirty="0"/>
              <a:t>Class 0 PPE disposal cans</a:t>
            </a:r>
          </a:p>
          <a:p>
            <a:r>
              <a:rPr lang="en-US" sz="2000" dirty="0"/>
              <a:t>Class 0, Class 1, &amp; Class 2 stickers</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nchor="ctr"/>
          <a:lstStyle/>
          <a:p>
            <a:r>
              <a:rPr lang="en-US" dirty="0"/>
              <a:t>Material Survey &amp; Release Process – Training</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a:t>12/30/2022</a:t>
            </a:r>
            <a:endParaRPr lang="en-US" dirty="0"/>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Tree>
    <p:extLst>
      <p:ext uri="{BB962C8B-B14F-4D97-AF65-F5344CB8AC3E}">
        <p14:creationId xmlns:p14="http://schemas.microsoft.com/office/powerpoint/2010/main" val="18312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Material Survey &amp; Release Process – Q&amp;A Sessions</a:t>
            </a:r>
            <a:endParaRPr lang="en-US" dirty="0">
              <a:highlight>
                <a:srgbClr val="FFFF00"/>
              </a:highlight>
            </a:endParaRP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a:t>12/30/2022</a:t>
            </a:r>
            <a:endParaRPr lang="en-US" dirty="0"/>
          </a:p>
        </p:txBody>
      </p:sp>
      <p:sp>
        <p:nvSpPr>
          <p:cNvPr id="8" name="TextBox 7">
            <a:extLst>
              <a:ext uri="{FF2B5EF4-FFF2-40B4-BE49-F238E27FC236}">
                <a16:creationId xmlns:a16="http://schemas.microsoft.com/office/drawing/2014/main" id="{8CEDD59C-F3FB-4B5F-B8A4-3FD06FF8C3A2}"/>
              </a:ext>
            </a:extLst>
          </p:cNvPr>
          <p:cNvSpPr txBox="1"/>
          <p:nvPr/>
        </p:nvSpPr>
        <p:spPr>
          <a:xfrm>
            <a:off x="138017" y="1118176"/>
            <a:ext cx="8668502" cy="2308324"/>
          </a:xfrm>
          <a:prstGeom prst="rect">
            <a:avLst/>
          </a:prstGeom>
          <a:noFill/>
        </p:spPr>
        <p:txBody>
          <a:bodyPr wrap="square" rtlCol="0">
            <a:spAutoFit/>
          </a:bodyPr>
          <a:lstStyle/>
          <a:p>
            <a:r>
              <a:rPr lang="en-US" dirty="0"/>
              <a:t>Scheduled Q&amp;A Sessions Complete</a:t>
            </a:r>
          </a:p>
          <a:p>
            <a:endParaRPr lang="en-US" dirty="0"/>
          </a:p>
          <a:p>
            <a:r>
              <a:rPr lang="en-US" dirty="0"/>
              <a:t>Link to living FAQ in ESH DocDB:</a:t>
            </a:r>
          </a:p>
          <a:p>
            <a:r>
              <a:rPr lang="en-US" dirty="0">
                <a:hlinkClick r:id="rId2"/>
              </a:rPr>
              <a:t>https://esh-docdb.fnal.gov/cgi-bin/sso/ShowDocument?docid=7042</a:t>
            </a:r>
            <a:endParaRPr lang="en-US" dirty="0"/>
          </a:p>
          <a:p>
            <a:endParaRPr lang="en-US" dirty="0"/>
          </a:p>
          <a:p>
            <a:r>
              <a:rPr lang="en-US" dirty="0"/>
              <a:t>Contact Assigned RSO for remaining questions.</a:t>
            </a:r>
          </a:p>
        </p:txBody>
      </p:sp>
    </p:spTree>
    <p:extLst>
      <p:ext uri="{BB962C8B-B14F-4D97-AF65-F5344CB8AC3E}">
        <p14:creationId xmlns:p14="http://schemas.microsoft.com/office/powerpoint/2010/main" val="3459055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1081D3-6FE4-40AE-90B9-3D9202D19697}"/>
              </a:ext>
            </a:extLst>
          </p:cNvPr>
          <p:cNvSpPr>
            <a:spLocks noGrp="1"/>
          </p:cNvSpPr>
          <p:nvPr>
            <p:ph idx="1"/>
          </p:nvPr>
        </p:nvSpPr>
        <p:spPr>
          <a:xfrm>
            <a:off x="228600" y="1313895"/>
            <a:ext cx="8672513" cy="4717018"/>
          </a:xfrm>
        </p:spPr>
        <p:txBody>
          <a:bodyPr/>
          <a:lstStyle/>
          <a:p>
            <a:pPr marL="0" indent="0">
              <a:buNone/>
            </a:pPr>
            <a:r>
              <a:rPr lang="en-US" sz="2000" dirty="0"/>
              <a:t>RWPs for operating beamlines have been updated with additional language for training and material survey requirements for current access state. They will have AD-22-xxx RWP #s (since they were created in 2022) and will be valid through January 31, 2023. To save on paper, only one RWP binder will be available for the next week. They will be updated again next week to have AD-23-xxx RWP #s, and all binders will be updated.</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All other RWPs for the other access mode remain in place and are still valid and accurate, they will be updated with the expanded language next week.</a:t>
            </a:r>
          </a:p>
        </p:txBody>
      </p:sp>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RWP Update</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a:t>12/30/2022</a:t>
            </a:r>
            <a:endParaRPr lang="en-US" dirty="0"/>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sp>
        <p:nvSpPr>
          <p:cNvPr id="8" name="TextBox 7">
            <a:extLst>
              <a:ext uri="{FF2B5EF4-FFF2-40B4-BE49-F238E27FC236}">
                <a16:creationId xmlns:a16="http://schemas.microsoft.com/office/drawing/2014/main" id="{6784F92F-727A-469A-97C5-AB167ACB5BAA}"/>
              </a:ext>
            </a:extLst>
          </p:cNvPr>
          <p:cNvSpPr txBox="1"/>
          <p:nvPr/>
        </p:nvSpPr>
        <p:spPr>
          <a:xfrm>
            <a:off x="552504" y="3082405"/>
            <a:ext cx="8362895" cy="2336882"/>
          </a:xfrm>
          <a:prstGeom prst="rect">
            <a:avLst/>
          </a:prstGeom>
          <a:noFill/>
        </p:spPr>
        <p:txBody>
          <a:bodyPr wrap="square" numCol="4" rtlCol="0">
            <a:spAutoFit/>
          </a:bodyPr>
          <a:lstStyle/>
          <a:p>
            <a:r>
              <a:rPr lang="en-US" sz="1200" dirty="0"/>
              <a:t>Controlled Access</a:t>
            </a:r>
          </a:p>
          <a:p>
            <a:pPr marL="171450" indent="-171450">
              <a:buFont typeface="Arial" panose="020B0604020202020204" pitchFamily="34" charset="0"/>
              <a:buChar char="•"/>
            </a:pPr>
            <a:r>
              <a:rPr lang="en-US" sz="1200" dirty="0"/>
              <a:t>Linac</a:t>
            </a:r>
          </a:p>
          <a:p>
            <a:pPr marL="171450" indent="-171450">
              <a:buFont typeface="Arial" panose="020B0604020202020204" pitchFamily="34" charset="0"/>
              <a:buChar char="•"/>
            </a:pPr>
            <a:r>
              <a:rPr lang="en-US" sz="1200" dirty="0"/>
              <a:t>Booster</a:t>
            </a:r>
          </a:p>
          <a:p>
            <a:pPr marL="171450" indent="-171450">
              <a:buFont typeface="Arial" panose="020B0604020202020204" pitchFamily="34" charset="0"/>
              <a:buChar char="•"/>
            </a:pPr>
            <a:r>
              <a:rPr lang="en-US" sz="1200" dirty="0"/>
              <a:t>8 GeV</a:t>
            </a:r>
          </a:p>
          <a:p>
            <a:pPr marL="171450" indent="-171450">
              <a:buFont typeface="Arial" panose="020B0604020202020204" pitchFamily="34" charset="0"/>
              <a:buChar char="•"/>
            </a:pPr>
            <a:r>
              <a:rPr lang="en-US" sz="1200" dirty="0"/>
              <a:t>MI 12A</a:t>
            </a:r>
          </a:p>
          <a:p>
            <a:pPr marL="171450" indent="-171450">
              <a:buFont typeface="Arial" panose="020B0604020202020204" pitchFamily="34" charset="0"/>
              <a:buChar char="•"/>
            </a:pPr>
            <a:r>
              <a:rPr lang="en-US" sz="1200" dirty="0"/>
              <a:t>MI12B</a:t>
            </a:r>
          </a:p>
          <a:p>
            <a:pPr marL="171450" indent="-171450">
              <a:buFont typeface="Arial" panose="020B0604020202020204" pitchFamily="34" charset="0"/>
              <a:buChar char="•"/>
            </a:pPr>
            <a:r>
              <a:rPr lang="en-US" sz="1200" dirty="0"/>
              <a:t>MI-10</a:t>
            </a:r>
          </a:p>
          <a:p>
            <a:pPr marL="171450" indent="-171450">
              <a:buFont typeface="Arial" panose="020B0604020202020204" pitchFamily="34" charset="0"/>
              <a:buChar char="•"/>
            </a:pPr>
            <a:r>
              <a:rPr lang="en-US" sz="1200" dirty="0"/>
              <a:t>MI-20—MI-62</a:t>
            </a:r>
          </a:p>
          <a:p>
            <a:pPr marL="171450" indent="-171450">
              <a:buFont typeface="Arial" panose="020B0604020202020204" pitchFamily="34" charset="0"/>
              <a:buChar char="•"/>
            </a:pPr>
            <a:r>
              <a:rPr lang="en-US" sz="1200" dirty="0"/>
              <a:t>F Sector</a:t>
            </a:r>
          </a:p>
          <a:p>
            <a:pPr marL="171450" indent="-171450">
              <a:buFont typeface="Arial" panose="020B0604020202020204" pitchFamily="34" charset="0"/>
              <a:buChar char="•"/>
            </a:pPr>
            <a:r>
              <a:rPr lang="en-US" sz="1200" dirty="0"/>
              <a:t>Transfer Hall</a:t>
            </a:r>
          </a:p>
          <a:p>
            <a:pPr marL="171450" indent="-171450">
              <a:buFont typeface="Arial" panose="020B0604020202020204" pitchFamily="34" charset="0"/>
              <a:buChar char="•"/>
            </a:pPr>
            <a:r>
              <a:rPr lang="en-US" sz="1200" dirty="0"/>
              <a:t>Encl. B</a:t>
            </a:r>
          </a:p>
          <a:p>
            <a:pPr marL="171450" indent="-171450">
              <a:buFont typeface="Arial" panose="020B0604020202020204" pitchFamily="34" charset="0"/>
              <a:buChar char="•"/>
            </a:pPr>
            <a:r>
              <a:rPr lang="en-US" sz="1200" dirty="0"/>
              <a:t>Encl C, D, E</a:t>
            </a:r>
          </a:p>
          <a:p>
            <a:pPr marL="171450" indent="-171450">
              <a:buFont typeface="Arial" panose="020B0604020202020204" pitchFamily="34" charset="0"/>
              <a:buChar char="•"/>
            </a:pPr>
            <a:r>
              <a:rPr lang="en-US" sz="1200" dirty="0"/>
              <a:t>SY F1</a:t>
            </a:r>
          </a:p>
          <a:p>
            <a:pPr marL="171450" indent="-171450">
              <a:buFont typeface="Arial" panose="020B0604020202020204" pitchFamily="34" charset="0"/>
              <a:buChar char="•"/>
            </a:pPr>
            <a:r>
              <a:rPr lang="en-US" sz="1200" dirty="0"/>
              <a:t>SY F2 F3</a:t>
            </a:r>
          </a:p>
          <a:p>
            <a:pPr marL="171450" indent="-171450">
              <a:buFont typeface="Arial" panose="020B0604020202020204" pitchFamily="34" charset="0"/>
              <a:buChar char="•"/>
            </a:pPr>
            <a:r>
              <a:rPr lang="en-US" sz="1200" dirty="0"/>
              <a:t>Muon Campus PreTarget</a:t>
            </a:r>
          </a:p>
          <a:p>
            <a:pPr marL="171450" indent="-171450">
              <a:buFont typeface="Arial" panose="020B0604020202020204" pitchFamily="34" charset="0"/>
              <a:buChar char="•"/>
            </a:pPr>
            <a:r>
              <a:rPr lang="en-US" sz="1200" dirty="0"/>
              <a:t>Muon Campus PreVault</a:t>
            </a:r>
          </a:p>
          <a:p>
            <a:pPr marL="171450" indent="-171450">
              <a:buFont typeface="Arial" panose="020B0604020202020204" pitchFamily="34" charset="0"/>
              <a:buChar char="•"/>
            </a:pPr>
            <a:r>
              <a:rPr lang="en-US" sz="1200" dirty="0"/>
              <a:t>Muon Campus Transport US/DS</a:t>
            </a:r>
          </a:p>
          <a:p>
            <a:pPr marL="171450" indent="-171450">
              <a:buFont typeface="Arial" panose="020B0604020202020204" pitchFamily="34" charset="0"/>
              <a:buChar char="•"/>
            </a:pPr>
            <a:r>
              <a:rPr lang="en-US" sz="1200" dirty="0"/>
              <a:t>Muon Campus Transport Mid</a:t>
            </a:r>
          </a:p>
          <a:p>
            <a:pPr marL="171450" indent="-171450">
              <a:buFont typeface="Arial" panose="020B0604020202020204" pitchFamily="34" charset="0"/>
              <a:buChar char="•"/>
            </a:pPr>
            <a:r>
              <a:rPr lang="en-US" sz="1200" dirty="0"/>
              <a:t>Muon Campus Delivery Ring</a:t>
            </a:r>
          </a:p>
          <a:p>
            <a:pPr marL="171450" indent="-171450">
              <a:buFont typeface="Arial" panose="020B0604020202020204" pitchFamily="34" charset="0"/>
              <a:buChar char="•"/>
            </a:pPr>
            <a:r>
              <a:rPr lang="en-US" sz="1200" dirty="0"/>
              <a:t>Muon Campus Extraction Enclosure &amp; Stub</a:t>
            </a:r>
          </a:p>
          <a:p>
            <a:pPr marL="171450" indent="-171450">
              <a:buFont typeface="Arial" panose="020B0604020202020204" pitchFamily="34" charset="0"/>
              <a:buChar char="•"/>
            </a:pPr>
            <a:r>
              <a:rPr lang="en-US" sz="1200" dirty="0"/>
              <a:t>Muon Campus M4</a:t>
            </a:r>
          </a:p>
          <a:p>
            <a:pPr marL="171450" indent="-171450">
              <a:buFont typeface="Arial" panose="020B0604020202020204" pitchFamily="34" charset="0"/>
              <a:buChar char="•"/>
            </a:pPr>
            <a:r>
              <a:rPr lang="en-US" sz="1200" dirty="0"/>
              <a:t>NuMI Absorber</a:t>
            </a:r>
          </a:p>
          <a:p>
            <a:pPr marL="171450" indent="-171450">
              <a:buFont typeface="Arial" panose="020B0604020202020204" pitchFamily="34" charset="0"/>
              <a:buChar char="•"/>
            </a:pPr>
            <a:r>
              <a:rPr lang="en-US" sz="1200" dirty="0"/>
              <a:t>NuMI Alcoves 2, 3, 4</a:t>
            </a:r>
          </a:p>
          <a:p>
            <a:pPr marL="171450" indent="-171450">
              <a:buFont typeface="Arial" panose="020B0604020202020204" pitchFamily="34" charset="0"/>
              <a:buChar char="•"/>
            </a:pPr>
            <a:r>
              <a:rPr lang="en-US" sz="1200" dirty="0"/>
              <a:t>M01 through M05</a:t>
            </a:r>
          </a:p>
          <a:p>
            <a:pPr marL="171450" indent="-171450">
              <a:buFont typeface="Arial" panose="020B0604020202020204" pitchFamily="34" charset="0"/>
              <a:buChar char="•"/>
            </a:pPr>
            <a:r>
              <a:rPr lang="en-US" sz="1200" dirty="0"/>
              <a:t>MC6</a:t>
            </a:r>
          </a:p>
          <a:p>
            <a:pPr marL="171450" indent="-171450">
              <a:buFont typeface="Arial" panose="020B0604020202020204" pitchFamily="34" charset="0"/>
              <a:buChar char="•"/>
            </a:pPr>
            <a:r>
              <a:rPr lang="en-US" sz="1200" dirty="0"/>
              <a:t>N01</a:t>
            </a:r>
          </a:p>
          <a:p>
            <a:pPr marL="171450" indent="-171450">
              <a:buFont typeface="Arial" panose="020B0604020202020204" pitchFamily="34" charset="0"/>
              <a:buChar char="•"/>
            </a:pPr>
            <a:r>
              <a:rPr lang="en-US" sz="1200" dirty="0"/>
              <a:t>NM2</a:t>
            </a:r>
          </a:p>
          <a:p>
            <a:endParaRPr lang="en-US" sz="1200" dirty="0"/>
          </a:p>
          <a:p>
            <a:r>
              <a:rPr lang="en-US" sz="1200" dirty="0"/>
              <a:t>Supervised Access</a:t>
            </a:r>
          </a:p>
          <a:p>
            <a:pPr marL="171450" indent="-171450">
              <a:buFont typeface="Arial" panose="020B0604020202020204" pitchFamily="34" charset="0"/>
              <a:buChar char="•"/>
            </a:pPr>
            <a:r>
              <a:rPr lang="en-US" sz="1200" dirty="0"/>
              <a:t>MTA</a:t>
            </a:r>
          </a:p>
          <a:p>
            <a:pPr marL="171450" indent="-171450">
              <a:buFont typeface="Arial" panose="020B0604020202020204" pitchFamily="34" charset="0"/>
              <a:buChar char="•"/>
            </a:pPr>
            <a:r>
              <a:rPr lang="en-US" sz="1200" dirty="0"/>
              <a:t>TeV A-E</a:t>
            </a:r>
          </a:p>
          <a:p>
            <a:pPr marL="171450" indent="-171450">
              <a:buFont typeface="Arial" panose="020B0604020202020204" pitchFamily="34" charset="0"/>
              <a:buChar char="•"/>
            </a:pPr>
            <a:r>
              <a:rPr lang="en-US" sz="1200" dirty="0"/>
              <a:t>NuMI Pre-Target &amp; Target Hall</a:t>
            </a:r>
          </a:p>
          <a:p>
            <a:pPr marL="171450" indent="-171450">
              <a:buFont typeface="Arial" panose="020B0604020202020204" pitchFamily="34" charset="0"/>
              <a:buChar char="•"/>
            </a:pPr>
            <a:r>
              <a:rPr lang="en-US" sz="1200" dirty="0"/>
              <a:t>NM3/NM4</a:t>
            </a:r>
          </a:p>
          <a:p>
            <a:endParaRPr lang="en-US" sz="1200" dirty="0"/>
          </a:p>
          <a:p>
            <a:r>
              <a:rPr lang="en-US" sz="1200" dirty="0"/>
              <a:t>Other Secured</a:t>
            </a:r>
          </a:p>
          <a:p>
            <a:pPr marL="171450" indent="-171450">
              <a:buFont typeface="Arial" panose="020B0604020202020204" pitchFamily="34" charset="0"/>
              <a:buChar char="•"/>
            </a:pPr>
            <a:r>
              <a:rPr lang="en-US" sz="1200" dirty="0"/>
              <a:t>AP-0 Service Building</a:t>
            </a:r>
          </a:p>
          <a:p>
            <a:pPr marL="171450" indent="-171450">
              <a:buFont typeface="Arial" panose="020B0604020202020204" pitchFamily="34" charset="0"/>
              <a:buChar char="•"/>
            </a:pPr>
            <a:r>
              <a:rPr lang="en-US" sz="1200" dirty="0"/>
              <a:t>MI-13</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a:t>At Remote Key Trees</a:t>
            </a:r>
          </a:p>
          <a:p>
            <a:pPr marL="171450" indent="-171450">
              <a:buFont typeface="Arial" panose="020B0604020202020204" pitchFamily="34" charset="0"/>
              <a:buChar char="•"/>
            </a:pPr>
            <a:r>
              <a:rPr lang="en-US" sz="1200" dirty="0"/>
              <a:t>MT6.1</a:t>
            </a:r>
          </a:p>
          <a:p>
            <a:pPr marL="171450" indent="-171450">
              <a:buFont typeface="Arial" panose="020B0604020202020204" pitchFamily="34" charset="0"/>
              <a:buChar char="•"/>
            </a:pPr>
            <a:r>
              <a:rPr lang="en-US" sz="1200" dirty="0"/>
              <a:t>MT6.2</a:t>
            </a:r>
          </a:p>
          <a:p>
            <a:pPr marL="171450" indent="-171450">
              <a:buFont typeface="Arial" panose="020B0604020202020204" pitchFamily="34" charset="0"/>
              <a:buChar char="•"/>
            </a:pPr>
            <a:r>
              <a:rPr lang="en-US" sz="1200" dirty="0"/>
              <a:t>MC7</a:t>
            </a:r>
          </a:p>
          <a:p>
            <a:pPr marL="171450" indent="-171450">
              <a:buFont typeface="Arial" panose="020B0604020202020204" pitchFamily="34" charset="0"/>
              <a:buChar char="•"/>
            </a:pPr>
            <a:r>
              <a:rPr lang="en-US" sz="1200" dirty="0"/>
              <a:t>MB7</a:t>
            </a:r>
          </a:p>
          <a:p>
            <a:pPr marL="171450" indent="-171450">
              <a:buFont typeface="Arial" panose="020B0604020202020204" pitchFamily="34" charset="0"/>
              <a:buChar char="•"/>
            </a:pPr>
            <a:r>
              <a:rPr lang="en-US" sz="1200" dirty="0"/>
              <a:t>MC-1Hall</a:t>
            </a:r>
          </a:p>
          <a:p>
            <a:pPr marL="171450" indent="-171450">
              <a:buFont typeface="Arial" panose="020B0604020202020204" pitchFamily="34" charset="0"/>
              <a:buChar char="•"/>
            </a:pPr>
            <a:r>
              <a:rPr lang="en-US" sz="1200" dirty="0"/>
              <a:t>FAST</a:t>
            </a:r>
          </a:p>
        </p:txBody>
      </p:sp>
    </p:spTree>
    <p:extLst>
      <p:ext uri="{BB962C8B-B14F-4D97-AF65-F5344CB8AC3E}">
        <p14:creationId xmlns:p14="http://schemas.microsoft.com/office/powerpoint/2010/main" val="414820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6AA066-273D-4A0F-BC77-08B3D7B99524}"/>
              </a:ext>
            </a:extLst>
          </p:cNvPr>
          <p:cNvSpPr>
            <a:spLocks noGrp="1"/>
          </p:cNvSpPr>
          <p:nvPr>
            <p:ph type="title"/>
          </p:nvPr>
        </p:nvSpPr>
        <p:spPr>
          <a:xfrm>
            <a:off x="228600" y="251752"/>
            <a:ext cx="8686800" cy="719798"/>
          </a:xfrm>
        </p:spPr>
        <p:txBody>
          <a:bodyPr/>
          <a:lstStyle/>
          <a:p>
            <a:r>
              <a:rPr lang="en-US" dirty="0"/>
              <a:t>Happy New Year!</a:t>
            </a:r>
          </a:p>
        </p:txBody>
      </p:sp>
      <p:sp>
        <p:nvSpPr>
          <p:cNvPr id="5" name="Footer Placeholder 4">
            <a:extLst>
              <a:ext uri="{FF2B5EF4-FFF2-40B4-BE49-F238E27FC236}">
                <a16:creationId xmlns:a16="http://schemas.microsoft.com/office/drawing/2014/main" id="{45C0E9BD-6F3E-41E9-8291-A5E821C63A84}"/>
              </a:ext>
            </a:extLst>
          </p:cNvPr>
          <p:cNvSpPr>
            <a:spLocks noGrp="1"/>
          </p:cNvSpPr>
          <p:nvPr>
            <p:ph type="ftr" sz="quarter" idx="3"/>
          </p:nvPr>
        </p:nvSpPr>
        <p:spPr/>
        <p:txBody>
          <a:bodyPr/>
          <a:lstStyle/>
          <a:p>
            <a:pPr>
              <a:defRPr/>
            </a:pPr>
            <a:r>
              <a:rPr lang="en-US"/>
              <a:t>Radiation Safety Update</a:t>
            </a:r>
            <a:endParaRPr lang="en-US" b="1" dirty="0"/>
          </a:p>
        </p:txBody>
      </p:sp>
      <p:sp>
        <p:nvSpPr>
          <p:cNvPr id="6" name="Slide Number Placeholder 5">
            <a:extLst>
              <a:ext uri="{FF2B5EF4-FFF2-40B4-BE49-F238E27FC236}">
                <a16:creationId xmlns:a16="http://schemas.microsoft.com/office/drawing/2014/main" id="{A9B90DD7-7AFC-489E-A95D-82DA0AAC871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4" name="Date Placeholder 3">
            <a:extLst>
              <a:ext uri="{FF2B5EF4-FFF2-40B4-BE49-F238E27FC236}">
                <a16:creationId xmlns:a16="http://schemas.microsoft.com/office/drawing/2014/main" id="{79B1107C-A6F7-4D7D-AC0A-7730392F2DEB}"/>
              </a:ext>
            </a:extLst>
          </p:cNvPr>
          <p:cNvSpPr>
            <a:spLocks noGrp="1"/>
          </p:cNvSpPr>
          <p:nvPr>
            <p:ph type="dt" sz="half" idx="2"/>
          </p:nvPr>
        </p:nvSpPr>
        <p:spPr>
          <a:xfrm>
            <a:off x="736827" y="6502640"/>
            <a:ext cx="793776" cy="242873"/>
          </a:xfrm>
        </p:spPr>
        <p:txBody>
          <a:bodyPr/>
          <a:lstStyle/>
          <a:p>
            <a:pPr>
              <a:defRPr/>
            </a:pPr>
            <a:r>
              <a:rPr lang="en-US"/>
              <a:t>12/30/2022</a:t>
            </a:r>
            <a:endParaRPr lang="en-US" dirty="0"/>
          </a:p>
        </p:txBody>
      </p:sp>
      <p:sp>
        <p:nvSpPr>
          <p:cNvPr id="7" name="Content Placeholder 1">
            <a:extLst>
              <a:ext uri="{FF2B5EF4-FFF2-40B4-BE49-F238E27FC236}">
                <a16:creationId xmlns:a16="http://schemas.microsoft.com/office/drawing/2014/main" id="{2006FDEC-8A29-4F5B-B7F8-609D85B060E3}"/>
              </a:ext>
            </a:extLst>
          </p:cNvPr>
          <p:cNvSpPr txBox="1">
            <a:spLocks/>
          </p:cNvSpPr>
          <p:nvPr/>
        </p:nvSpPr>
        <p:spPr>
          <a:xfrm>
            <a:off x="229998" y="2315188"/>
            <a:ext cx="8672513" cy="3104099"/>
          </a:xfrm>
          <a:prstGeom prst="rect">
            <a:avLst/>
          </a:prstGeom>
        </p:spPr>
        <p:txBody>
          <a:bodyPr lIns="0" tIns="0" rIns="0" bIns="0" numCol="2"/>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p>
          <a:p>
            <a:endParaRPr lang="en-US" sz="1800" dirty="0"/>
          </a:p>
          <a:p>
            <a:endParaRPr lang="en-US" sz="2000" dirty="0"/>
          </a:p>
        </p:txBody>
      </p:sp>
      <p:pic>
        <p:nvPicPr>
          <p:cNvPr id="1026" name="Picture 2" descr="Happy New Year 2023 stock images">
            <a:extLst>
              <a:ext uri="{FF2B5EF4-FFF2-40B4-BE49-F238E27FC236}">
                <a16:creationId xmlns:a16="http://schemas.microsoft.com/office/drawing/2014/main" id="{19CC71A6-0818-4880-9C7A-4F642606E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301" y="1265807"/>
            <a:ext cx="6851397" cy="487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2602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FNAL_PowerPoint_4x3_100716 (6)</Template>
  <TotalTime>38584</TotalTime>
  <Words>631</Words>
  <Application>Microsoft Office PowerPoint</Application>
  <PresentationFormat>On-screen Show (4:3)</PresentationFormat>
  <Paragraphs>122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Fermilab_PPT_090815</vt:lpstr>
      <vt:lpstr>PowerPoint Presentation</vt:lpstr>
      <vt:lpstr>Enclosure Briefings</vt:lpstr>
      <vt:lpstr>Beam Startup</vt:lpstr>
      <vt:lpstr>Material Survey &amp; Release Process – Training</vt:lpstr>
      <vt:lpstr>Material Survey &amp; Release Process – Q&amp;A Sessions</vt:lpstr>
      <vt:lpstr>RWP Update</vt:lpstr>
      <vt:lpstr>Happy New Year!</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Madelyn Schoell</cp:lastModifiedBy>
  <cp:revision>481</cp:revision>
  <cp:lastPrinted>2021-04-29T21:25:00Z</cp:lastPrinted>
  <dcterms:created xsi:type="dcterms:W3CDTF">2019-04-19T18:59:21Z</dcterms:created>
  <dcterms:modified xsi:type="dcterms:W3CDTF">2022-12-30T15:30:45Z</dcterms:modified>
</cp:coreProperties>
</file>