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4" r:id="rId1"/>
    <p:sldMasterId id="2147483928" r:id="rId2"/>
    <p:sldMasterId id="2147483930" r:id="rId3"/>
  </p:sldMasterIdLst>
  <p:notesMasterIdLst>
    <p:notesMasterId r:id="rId7"/>
  </p:notesMasterIdLst>
  <p:handoutMasterIdLst>
    <p:handoutMasterId r:id="rId8"/>
  </p:handoutMasterIdLst>
  <p:sldIdLst>
    <p:sldId id="4581" r:id="rId4"/>
    <p:sldId id="4879" r:id="rId5"/>
    <p:sldId id="4892" r:id="rId6"/>
  </p:sldIdLst>
  <p:sldSz cx="9906000" cy="6858000" type="A4"/>
  <p:notesSz cx="9928225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F8B13"/>
    <a:srgbClr val="CCECFF"/>
    <a:srgbClr val="D90202"/>
    <a:srgbClr val="DB3AFF"/>
    <a:srgbClr val="1A890C"/>
    <a:srgbClr val="FF5808"/>
    <a:srgbClr val="CCFFCC"/>
    <a:srgbClr val="EAEAEA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258" autoAdjust="0"/>
    <p:restoredTop sz="91515" autoAdjust="0"/>
  </p:normalViewPr>
  <p:slideViewPr>
    <p:cSldViewPr>
      <p:cViewPr varScale="1">
        <p:scale>
          <a:sx n="104" d="100"/>
          <a:sy n="104" d="100"/>
        </p:scale>
        <p:origin x="1368" y="20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822" y="-10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044" tIns="43023" rIns="86044" bIns="43023" numCol="1" anchor="t" anchorCtr="0" compatLnSpc="1">
            <a:prstTxWarp prst="textNoShape">
              <a:avLst/>
            </a:prstTxWarp>
          </a:bodyPr>
          <a:lstStyle>
            <a:lvl1pPr algn="l" defTabSz="860425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044" tIns="43023" rIns="86044" bIns="43023" numCol="1" anchor="t" anchorCtr="0" compatLnSpc="1">
            <a:prstTxWarp prst="textNoShape">
              <a:avLst/>
            </a:prstTxWarp>
          </a:bodyPr>
          <a:lstStyle>
            <a:lvl1pPr algn="r" defTabSz="860425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950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044" tIns="43023" rIns="86044" bIns="43023" numCol="1" anchor="b" anchorCtr="0" compatLnSpc="1">
            <a:prstTxWarp prst="textNoShape">
              <a:avLst/>
            </a:prstTxWarp>
          </a:bodyPr>
          <a:lstStyle>
            <a:lvl1pPr algn="l" defTabSz="860425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7950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044" tIns="43023" rIns="86044" bIns="43023" numCol="1" anchor="b" anchorCtr="0" compatLnSpc="1">
            <a:prstTxWarp prst="textNoShape">
              <a:avLst/>
            </a:prstTxWarp>
          </a:bodyPr>
          <a:lstStyle>
            <a:lvl1pPr algn="r" defTabSz="860425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822A5A1-7AB8-174E-B163-C4F6A5DFE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321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4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491" tIns="42746" rIns="85491" bIns="42746" numCol="1" anchor="t" anchorCtr="0" compatLnSpc="1">
            <a:prstTxWarp prst="textNoShape">
              <a:avLst/>
            </a:prstTxWarp>
          </a:bodyPr>
          <a:lstStyle>
            <a:lvl1pPr algn="l" defTabSz="854075" eaLnBrk="0" hangingPunct="0">
              <a:defRPr sz="1200">
                <a:latin typeface="Times New Roman" charset="0"/>
                <a:ea typeface="+mn-ea"/>
                <a:cs typeface="+mn-cs"/>
                <a:sym typeface="SymbolProp BT" pitchFamily="2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1650" y="0"/>
            <a:ext cx="434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491" tIns="42746" rIns="85491" bIns="42746" numCol="1" anchor="t" anchorCtr="0" compatLnSpc="1">
            <a:prstTxWarp prst="textNoShape">
              <a:avLst/>
            </a:prstTxWarp>
          </a:bodyPr>
          <a:lstStyle>
            <a:lvl1pPr algn="r" defTabSz="854075" eaLnBrk="0" hangingPunct="0">
              <a:defRPr sz="1200">
                <a:latin typeface="Times New Roman" charset="0"/>
                <a:ea typeface="+mn-ea"/>
                <a:cs typeface="+mn-cs"/>
                <a:sym typeface="SymbolProp BT" pitchFamily="2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1025" y="523875"/>
            <a:ext cx="3694113" cy="2557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41438" y="3240088"/>
            <a:ext cx="7250112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491" tIns="42746" rIns="85491" bIns="427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80175"/>
            <a:ext cx="43481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491" tIns="42746" rIns="85491" bIns="42746" numCol="1" anchor="b" anchorCtr="0" compatLnSpc="1">
            <a:prstTxWarp prst="textNoShape">
              <a:avLst/>
            </a:prstTxWarp>
          </a:bodyPr>
          <a:lstStyle>
            <a:lvl1pPr algn="l" defTabSz="854075" eaLnBrk="0" hangingPunct="0">
              <a:defRPr sz="1200">
                <a:latin typeface="Times New Roman" charset="0"/>
                <a:ea typeface="+mn-ea"/>
                <a:cs typeface="+mn-cs"/>
                <a:sym typeface="SymbolProp BT" pitchFamily="2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1650" y="6480175"/>
            <a:ext cx="43481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491" tIns="42746" rIns="85491" bIns="42746" numCol="1" anchor="b" anchorCtr="0" compatLnSpc="1">
            <a:prstTxWarp prst="textNoShape">
              <a:avLst/>
            </a:prstTxWarp>
          </a:bodyPr>
          <a:lstStyle>
            <a:lvl1pPr algn="r" defTabSz="854075" eaLnBrk="0" hangingPunct="0">
              <a:defRPr sz="1200">
                <a:latin typeface="Times New Roman" charset="0"/>
                <a:ea typeface="+mn-ea"/>
                <a:cs typeface="+mn-cs"/>
                <a:sym typeface="SymbolProp BT" pitchFamily="2" charset="2"/>
              </a:defRPr>
            </a:lvl1pPr>
          </a:lstStyle>
          <a:p>
            <a:pPr>
              <a:defRPr/>
            </a:pPr>
            <a:fld id="{2E046BF3-A7D0-8144-B7CB-0F66FA3DC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210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21025" y="523875"/>
            <a:ext cx="3694113" cy="2557463"/>
          </a:xfrm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10B4A9-B148-DF46-A941-903A4B900986}" type="slidenum">
              <a:rPr lang="en-US">
                <a:solidFill>
                  <a:prstClr val="black"/>
                </a:solidFill>
                <a:latin typeface="Times New Roman" pitchFamily="1" charset="0"/>
              </a:rPr>
              <a:pPr/>
              <a:t>1</a:t>
            </a:fld>
            <a:endParaRPr lang="en-US">
              <a:solidFill>
                <a:prstClr val="black"/>
              </a:solidFill>
              <a:latin typeface="Times New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90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 pagin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19100" y="6464300"/>
            <a:ext cx="8991600" cy="460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19100" y="304800"/>
            <a:ext cx="8991600" cy="460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28638" y="368300"/>
            <a:ext cx="8991600" cy="460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28638" y="6543675"/>
            <a:ext cx="8991600" cy="460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991600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991600" cy="5181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0900" y="304800"/>
            <a:ext cx="2247900" cy="59436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591300" cy="5943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991600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22D80-7EBF-E84D-B718-7E60C9762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ima pagin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19100" y="6464300"/>
            <a:ext cx="8991600" cy="460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19100" y="304800"/>
            <a:ext cx="8991600" cy="460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28638" y="368300"/>
            <a:ext cx="8991600" cy="460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28638" y="6543675"/>
            <a:ext cx="8991600" cy="460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22D80-7EBF-E84D-B718-7E60C97623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19100" y="6464300"/>
            <a:ext cx="8991600" cy="460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19100" y="304800"/>
            <a:ext cx="8991600" cy="460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28638" y="368300"/>
            <a:ext cx="8991600" cy="460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28638" y="6543675"/>
            <a:ext cx="8991600" cy="460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958850"/>
            <a:ext cx="8382000" cy="641350"/>
          </a:xfrm>
        </p:spPr>
        <p:txBody>
          <a:bodyPr>
            <a:sp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5562600"/>
            <a:ext cx="6934200" cy="396875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22D80-7EBF-E84D-B718-7E60C97623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991600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991600" cy="518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22D80-7EBF-E84D-B718-7E60C97623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991600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419600" cy="5181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066800"/>
            <a:ext cx="4419600" cy="5181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991600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19100" y="6477000"/>
            <a:ext cx="8991600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19100" y="533400"/>
            <a:ext cx="8991600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01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533400" y="6553200"/>
            <a:ext cx="8991600" cy="460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533400" y="601663"/>
            <a:ext cx="8991600" cy="46037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01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381000" y="6569075"/>
            <a:ext cx="1907704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ctr" eaLnBrk="0" hangingPunct="0">
              <a:lnSpc>
                <a:spcPct val="90000"/>
              </a:lnSpc>
              <a:defRPr/>
            </a:pPr>
            <a:r>
              <a:rPr lang="en-US" sz="1200" dirty="0">
                <a:latin typeface="Arial Narrow" pitchFamily="34" charset="0"/>
                <a:ea typeface="+mn-ea"/>
                <a:cs typeface="+mn-cs"/>
              </a:rPr>
              <a:t>A. </a:t>
            </a:r>
            <a:r>
              <a:rPr lang="en-US" sz="1200">
                <a:latin typeface="Arial Narrow" pitchFamily="34" charset="0"/>
                <a:ea typeface="+mn-ea"/>
                <a:cs typeface="+mn-cs"/>
              </a:rPr>
              <a:t>Di Domenico</a:t>
            </a:r>
            <a:endParaRPr lang="en-US" sz="1200" dirty="0"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7635568" y="64906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22D80-7EBF-E84D-B718-7E60C97623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Box 15"/>
          <p:cNvSpPr txBox="1">
            <a:spLocks noChangeArrowheads="1"/>
          </p:cNvSpPr>
          <p:nvPr userDrawn="1"/>
        </p:nvSpPr>
        <p:spPr bwMode="auto">
          <a:xfrm>
            <a:off x="1437456" y="6560626"/>
            <a:ext cx="79080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Arial"/>
                <a:cs typeface="Arial"/>
              </a:rPr>
              <a:t>SAND ECAL WG meeting – 9 January 2023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968E709-9B40-3E44-A19B-BCF3E5D1F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80"/>
          <a:stretch/>
        </p:blipFill>
        <p:spPr>
          <a:xfrm>
            <a:off x="8697416" y="0"/>
            <a:ext cx="1187818" cy="506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11" r:id="rId14"/>
    <p:sldLayoutId id="2147483901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19100" y="6477000"/>
            <a:ext cx="8991600" cy="460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19100" y="533400"/>
            <a:ext cx="8991600" cy="460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533400" y="6553200"/>
            <a:ext cx="8991600" cy="460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533400" y="601663"/>
            <a:ext cx="8991600" cy="46037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99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381000" y="6569075"/>
            <a:ext cx="13716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 eaLnBrk="0" hangingPunct="0">
              <a:lnSpc>
                <a:spcPct val="9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 Narrow" pitchFamily="34" charset="0"/>
              </a:rPr>
              <a:t>A. Di Domenico 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1600200" y="6553200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Arial Narrow" charset="0"/>
              </a:rPr>
              <a:t>X International Conference </a:t>
            </a:r>
            <a:r>
              <a:rPr lang="en-US" sz="1200" dirty="0">
                <a:solidFill>
                  <a:srgbClr val="000000"/>
                </a:solidFill>
              </a:rPr>
              <a:t>on Hyperons, Charm and Beauty Hadrons</a:t>
            </a:r>
            <a:r>
              <a:rPr lang="en-US" sz="1200" dirty="0">
                <a:solidFill>
                  <a:srgbClr val="000000"/>
                </a:solidFill>
                <a:latin typeface="Arial Narrow" charset="0"/>
              </a:rPr>
              <a:t> – July 23 – 28, 2012 – Wichita, Kansas - USA</a:t>
            </a:r>
          </a:p>
          <a:p>
            <a:pPr algn="ctr">
              <a:defRPr/>
            </a:pPr>
            <a:endParaRPr lang="en-US" sz="1200" dirty="0">
              <a:solidFill>
                <a:srgbClr val="000000"/>
              </a:solidFill>
              <a:latin typeface="Arial Narrow" charset="0"/>
            </a:endParaRPr>
          </a:p>
          <a:p>
            <a:pPr algn="ctr">
              <a:defRPr/>
            </a:pPr>
            <a:endParaRPr lang="en-US" sz="1200" dirty="0">
              <a:solidFill>
                <a:srgbClr val="000000"/>
              </a:solidFill>
              <a:latin typeface="Arial Narrow" charset="0"/>
            </a:endParaRPr>
          </a:p>
          <a:p>
            <a:pPr algn="ctr" eaLnBrk="0" hangingPunct="0">
              <a:defRPr/>
            </a:pPr>
            <a:endParaRPr lang="en-US" sz="1200" dirty="0">
              <a:solidFill>
                <a:srgbClr val="000000"/>
              </a:solidFill>
              <a:latin typeface="Arial Narrow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19100" y="6477000"/>
            <a:ext cx="8991600" cy="460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19100" y="533400"/>
            <a:ext cx="8991600" cy="460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01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533400" y="6553200"/>
            <a:ext cx="8991600" cy="4603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533400" y="601663"/>
            <a:ext cx="8991600" cy="46037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01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99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228600" y="6569075"/>
            <a:ext cx="13716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 eaLnBrk="0" hangingPunct="0">
              <a:lnSpc>
                <a:spcPct val="9000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Arial Narrow" pitchFamily="34" charset="0"/>
                <a:ea typeface="+mn-ea"/>
                <a:cs typeface="+mn-cs"/>
              </a:rPr>
              <a:t>A. Di Domenico 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1581150" y="6553200"/>
            <a:ext cx="762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QM Tests in Particle etc..: 50 Years after Bell’s Renowned Theorem </a:t>
            </a:r>
            <a:r>
              <a:rPr lang="en-US" sz="1200" dirty="0">
                <a:solidFill>
                  <a:srgbClr val="000000"/>
                </a:solidFill>
                <a:latin typeface="Arial Narrow" charset="0"/>
                <a:ea typeface="+mn-ea"/>
                <a:cs typeface="+mn-cs"/>
              </a:rPr>
              <a:t>– 24-28 February 2014 , ECT*, Trento</a:t>
            </a:r>
          </a:p>
          <a:p>
            <a:pPr algn="ctr">
              <a:defRPr/>
            </a:pPr>
            <a:endParaRPr lang="en-US" sz="1200" dirty="0">
              <a:solidFill>
                <a:srgbClr val="000000"/>
              </a:solidFill>
              <a:latin typeface="Arial Narrow" charset="0"/>
              <a:ea typeface="+mn-ea"/>
              <a:cs typeface="+mn-cs"/>
            </a:endParaRPr>
          </a:p>
          <a:p>
            <a:pPr algn="ctr">
              <a:defRPr/>
            </a:pPr>
            <a:endParaRPr lang="en-US" sz="1200" dirty="0">
              <a:solidFill>
                <a:srgbClr val="000000"/>
              </a:solidFill>
              <a:latin typeface="Arial Narrow" charset="0"/>
              <a:ea typeface="+mn-ea"/>
              <a:cs typeface="+mn-cs"/>
            </a:endParaRPr>
          </a:p>
          <a:p>
            <a:pPr algn="ctr" eaLnBrk="0" hangingPunct="0">
              <a:defRPr/>
            </a:pPr>
            <a:endParaRPr lang="en-US" sz="1200" dirty="0">
              <a:solidFill>
                <a:srgbClr val="000000"/>
              </a:solidFill>
              <a:latin typeface="Arial Narrow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F441F-F75F-F041-AD48-D3100403937F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 pitchFamily="1" charset="0"/>
                <a:ea typeface="+mn-ea"/>
                <a:cs typeface="+mn-c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 pitchFamily="1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28464" y="476672"/>
            <a:ext cx="977753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2" tIns="45666" rIns="91332" bIns="45666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itchFamily="1" charset="0"/>
                <a:ea typeface="+mn-ea"/>
                <a:cs typeface="+mn-cs"/>
              </a:rPr>
              <a:t> SAND – ECAL Working Group</a:t>
            </a: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066799" y="1052736"/>
            <a:ext cx="784860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2" tIns="45666" rIns="91332" bIns="45666">
            <a:prstTxWarp prst="textNoShape">
              <a:avLst/>
            </a:prstTxWarp>
          </a:bodyPr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Antonio Di Domenico</a:t>
            </a:r>
          </a:p>
          <a:p>
            <a:pPr algn="ctr" eaLnBrk="0" hangingPunct="0"/>
            <a:r>
              <a:rPr lang="en-US" sz="1400" dirty="0" err="1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Dipartimento</a:t>
            </a:r>
            <a:r>
              <a:rPr lang="en-US" sz="1400" dirty="0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di</a:t>
            </a:r>
            <a:r>
              <a:rPr lang="en-US" sz="1400" dirty="0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Fisica</a:t>
            </a:r>
            <a:r>
              <a:rPr lang="en-US" sz="1400" dirty="0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, Sapienza </a:t>
            </a:r>
            <a:r>
              <a:rPr lang="en-US" sz="1400" dirty="0" err="1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Università</a:t>
            </a:r>
            <a:r>
              <a:rPr lang="en-US" sz="1400" dirty="0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di</a:t>
            </a:r>
            <a:r>
              <a:rPr lang="en-US" sz="1400" dirty="0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 Roma </a:t>
            </a: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  <a:t>and INFN-Roma, Italy</a:t>
            </a:r>
            <a:br>
              <a:rPr lang="en-US" sz="1400" dirty="0">
                <a:solidFill>
                  <a:srgbClr val="000000"/>
                </a:solidFill>
                <a:latin typeface="Arial" pitchFamily="1" charset="0"/>
                <a:ea typeface="+mn-ea"/>
                <a:cs typeface="+mn-cs"/>
              </a:rPr>
            </a:br>
            <a:endParaRPr lang="en-US" sz="1400" dirty="0">
              <a:solidFill>
                <a:srgbClr val="000000"/>
              </a:solidFill>
              <a:latin typeface="Arial" pitchFamily="1" charset="0"/>
              <a:ea typeface="+mn-ea"/>
              <a:cs typeface="+mn-cs"/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Arial" pitchFamily="1" charset="0"/>
              </a:rPr>
              <a:t>Danilo Domenici</a:t>
            </a:r>
            <a:endParaRPr lang="en-US" sz="1800" dirty="0">
              <a:solidFill>
                <a:srgbClr val="000000"/>
              </a:solidFill>
              <a:latin typeface="Arial" pitchFamily="1" charset="0"/>
            </a:endParaRPr>
          </a:p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Arial" pitchFamily="1" charset="0"/>
              </a:rPr>
              <a:t>INFN-LNF, Frascati, Italy</a:t>
            </a:r>
          </a:p>
          <a:p>
            <a:pPr algn="ctr" eaLnBrk="0" hangingPunct="0"/>
            <a:endParaRPr lang="en-US" sz="1800" dirty="0">
              <a:solidFill>
                <a:srgbClr val="000000"/>
              </a:solidFill>
              <a:latin typeface="Arial" pitchFamily="1" charset="0"/>
              <a:ea typeface="+mn-ea"/>
              <a:cs typeface="+mn-cs"/>
            </a:endParaRPr>
          </a:p>
        </p:txBody>
      </p:sp>
      <p:pic>
        <p:nvPicPr>
          <p:cNvPr id="15364" name="Picture 5" descr="C:\Documents and Settings\didomenico\My Documents\Activities\5 to do lav\nuova carta intestata\Sapienza_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20" y="1400597"/>
            <a:ext cx="715963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1430760"/>
            <a:ext cx="990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60512" y="5805264"/>
            <a:ext cx="871296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GB" dirty="0"/>
            </a:br>
            <a:r>
              <a:rPr lang="en-GB" dirty="0"/>
              <a:t>9 January 2023</a:t>
            </a:r>
            <a:br>
              <a:rPr lang="en-US" dirty="0">
                <a:latin typeface="Arial"/>
                <a:cs typeface="Arial"/>
              </a:rPr>
            </a:b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8B71A6-7DFF-DC43-AC30-A151EFF41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64" y="2593692"/>
            <a:ext cx="6329228" cy="356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531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F9729-F1B1-4743-8136-7C3AEC930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22D80-7EBF-E84D-B718-7E60C976238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2F7296-B213-6644-A62C-137B3247B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4" y="25400"/>
            <a:ext cx="95630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" charset="0"/>
              </a:rPr>
              <a:t>ECAL operations in progress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AB73F-0039-434B-A28B-5C5679203ED5}"/>
              </a:ext>
            </a:extLst>
          </p:cNvPr>
          <p:cNvSpPr txBox="1"/>
          <p:nvPr/>
        </p:nvSpPr>
        <p:spPr>
          <a:xfrm>
            <a:off x="495019" y="5445224"/>
            <a:ext cx="4344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  <a:r>
              <a:rPr lang="en-IT" dirty="0"/>
              <a:t>ong beam inserted in the KLOE DC</a:t>
            </a:r>
          </a:p>
          <a:p>
            <a:r>
              <a:rPr lang="en-IT" dirty="0"/>
              <a:t>Alignment and positioning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89653-0758-9B44-9494-ABD284EAC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0458"/>
            <a:ext cx="9906000" cy="30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96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1221_110807.mp4" descr="20221221_110807.mp4">
            <a:hlinkClick r:id="" action="ppaction://media"/>
            <a:extLst>
              <a:ext uri="{FF2B5EF4-FFF2-40B4-BE49-F238E27FC236}">
                <a16:creationId xmlns:a16="http://schemas.microsoft.com/office/drawing/2014/main" id="{5AAE5CC5-CEE5-0549-8A60-AE4D3885D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4490"/>
            <a:ext cx="8991600" cy="404622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5FACE5-D8A1-8C40-A069-CB67CEFF7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35568" y="6490655"/>
            <a:ext cx="2311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0622D80-7EBF-E84D-B718-7E60C976238D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FB804A-9223-6F4B-BEDB-7D7487FB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4" y="25400"/>
            <a:ext cx="95630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" charset="0"/>
              </a:rPr>
              <a:t>ECAL operations in progress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083FF8-6DA7-9E46-9D75-C5935408BC1F}"/>
              </a:ext>
            </a:extLst>
          </p:cNvPr>
          <p:cNvSpPr txBox="1"/>
          <p:nvPr/>
        </p:nvSpPr>
        <p:spPr>
          <a:xfrm>
            <a:off x="1434311" y="809078"/>
            <a:ext cx="8448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Successful test of the rail system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89016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domenico_trieste_seminar_2015_5">
  <a:themeElements>
    <a:clrScheme name="">
      <a:dk1>
        <a:srgbClr val="000000"/>
      </a:dk1>
      <a:lt1>
        <a:srgbClr val="FFFFFF"/>
      </a:lt1>
      <a:dk2>
        <a:srgbClr val="0066FF"/>
      </a:dk2>
      <a:lt2>
        <a:srgbClr val="808080"/>
      </a:lt2>
      <a:accent1>
        <a:srgbClr val="FFFFCC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FFE2"/>
      </a:accent5>
      <a:accent6>
        <a:srgbClr val="E70000"/>
      </a:accent6>
      <a:hlink>
        <a:srgbClr val="00FF99"/>
      </a:hlink>
      <a:folHlink>
        <a:srgbClr val="FF00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FF"/>
        </a:dk2>
        <a:lt2>
          <a:srgbClr val="808080"/>
        </a:lt2>
        <a:accent1>
          <a:srgbClr val="FFFF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0000"/>
        </a:accent6>
        <a:hlink>
          <a:srgbClr val="0000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66FF"/>
      </a:dk2>
      <a:lt2>
        <a:srgbClr val="808080"/>
      </a:lt2>
      <a:accent1>
        <a:srgbClr val="FFFFCC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FFE2"/>
      </a:accent5>
      <a:accent6>
        <a:srgbClr val="E70000"/>
      </a:accent6>
      <a:hlink>
        <a:srgbClr val="00FF99"/>
      </a:hlink>
      <a:folHlink>
        <a:srgbClr val="FF00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FF"/>
        </a:dk2>
        <a:lt2>
          <a:srgbClr val="808080"/>
        </a:lt2>
        <a:accent1>
          <a:srgbClr val="FFFF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0000"/>
        </a:accent6>
        <a:hlink>
          <a:srgbClr val="0000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66FF"/>
      </a:dk2>
      <a:lt2>
        <a:srgbClr val="808080"/>
      </a:lt2>
      <a:accent1>
        <a:srgbClr val="FFFFCC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FFE2"/>
      </a:accent5>
      <a:accent6>
        <a:srgbClr val="E70000"/>
      </a:accent6>
      <a:hlink>
        <a:srgbClr val="00FF99"/>
      </a:hlink>
      <a:folHlink>
        <a:srgbClr val="FF00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FF"/>
        </a:dk2>
        <a:lt2>
          <a:srgbClr val="808080"/>
        </a:lt2>
        <a:accent1>
          <a:srgbClr val="FFFF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0000"/>
        </a:accent6>
        <a:hlink>
          <a:srgbClr val="0000CC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didomenico_trieste_seminar_2015_5.thmx</Template>
  <TotalTime>322811</TotalTime>
  <Words>62</Words>
  <Application>Microsoft Macintosh PowerPoint</Application>
  <PresentationFormat>A4 Paper (210x297 mm)</PresentationFormat>
  <Paragraphs>15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Arial Narrow</vt:lpstr>
      <vt:lpstr>Times New Roman</vt:lpstr>
      <vt:lpstr>didomenico_trieste_seminar_2015_5</vt:lpstr>
      <vt:lpstr>1_Default Design</vt:lpstr>
      <vt:lpstr>2_Default Design</vt:lpstr>
      <vt:lpstr>PowerPoint Presentation</vt:lpstr>
      <vt:lpstr>PowerPoint Presentation</vt:lpstr>
      <vt:lpstr>PowerPoint Presentation</vt:lpstr>
    </vt:vector>
  </TitlesOfParts>
  <Company>Roma1 and 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kektc5</dc:title>
  <dc:creator>Antonio Di Domenico</dc:creator>
  <cp:lastModifiedBy>Antonio Di Domenico</cp:lastModifiedBy>
  <cp:revision>7530</cp:revision>
  <cp:lastPrinted>2023-01-09T15:18:54Z</cp:lastPrinted>
  <dcterms:created xsi:type="dcterms:W3CDTF">2014-09-09T20:38:48Z</dcterms:created>
  <dcterms:modified xsi:type="dcterms:W3CDTF">2023-01-09T15:29:57Z</dcterms:modified>
</cp:coreProperties>
</file>