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9"/>
  </p:notesMasterIdLst>
  <p:handoutMasterIdLst>
    <p:handoutMasterId r:id="rId10"/>
  </p:handoutMasterIdLst>
  <p:sldIdLst>
    <p:sldId id="294" r:id="rId2"/>
    <p:sldId id="349" r:id="rId3"/>
    <p:sldId id="365" r:id="rId4"/>
    <p:sldId id="366" r:id="rId5"/>
    <p:sldId id="364" r:id="rId6"/>
    <p:sldId id="367" r:id="rId7"/>
    <p:sldId id="368" r:id="rId8"/>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92" autoAdjust="0"/>
  </p:normalViewPr>
  <p:slideViewPr>
    <p:cSldViewPr snapToGrid="0" snapToObjects="1" showGuides="1">
      <p:cViewPr varScale="1">
        <p:scale>
          <a:sx n="82" d="100"/>
          <a:sy n="82" d="100"/>
        </p:scale>
        <p:origin x="1498" y="6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1/6/2023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1/6/2023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sh-docdb.fnal.gov/cgi-bin/sso/ShowDocument?docid=704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01/06/2023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01/06/2023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2250" y="2494548"/>
            <a:ext cx="2915233"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a:t>
            </a:r>
          </a:p>
          <a:p>
            <a:r>
              <a:rPr lang="en-US" sz="2000" dirty="0"/>
              <a:t>Booster</a:t>
            </a:r>
          </a:p>
          <a:p>
            <a:r>
              <a:rPr lang="en-US" sz="2000" dirty="0"/>
              <a:t>8  GeV</a:t>
            </a:r>
          </a:p>
          <a:p>
            <a:r>
              <a:rPr lang="en-US" sz="2000" dirty="0"/>
              <a:t>MI-20—MI-62</a:t>
            </a:r>
          </a:p>
          <a:p>
            <a:r>
              <a:rPr lang="en-US" sz="2000" dirty="0"/>
              <a:t>SY Encl C, D, E</a:t>
            </a:r>
          </a:p>
          <a:p>
            <a:r>
              <a:rPr lang="en-US" sz="2000" dirty="0"/>
              <a:t>SY F1 Manhole</a:t>
            </a:r>
          </a:p>
          <a:p>
            <a:r>
              <a:rPr lang="en-US" sz="2000" dirty="0"/>
              <a:t>NuMI Absorber Hall</a:t>
            </a:r>
          </a:p>
          <a:p>
            <a:r>
              <a:rPr lang="en-US" sz="2000" dirty="0"/>
              <a:t>Muon Campus US/DS</a:t>
            </a:r>
            <a:endParaRPr lang="en-US" dirty="0"/>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507082"/>
            <a:ext cx="4001549" cy="2800767"/>
          </a:xfrm>
          <a:prstGeom prst="rect">
            <a:avLst/>
          </a:prstGeom>
          <a:noFill/>
        </p:spPr>
        <p:txBody>
          <a:bodyPr wrap="square" rtlCol="0">
            <a:spAutoFit/>
          </a:bodyPr>
          <a:lstStyle/>
          <a:p>
            <a:r>
              <a:rPr lang="nl-NL" sz="1600" dirty="0"/>
              <a:t>Contact RSO is you were unable to attend scheduled December briefing.</a:t>
            </a:r>
          </a:p>
          <a:p>
            <a:endParaRPr lang="nl-NL" sz="1600" dirty="0"/>
          </a:p>
          <a:p>
            <a:r>
              <a:rPr lang="nl-NL" sz="1600" dirty="0"/>
              <a:t>Daily briefings for non-AD available on access days.</a:t>
            </a:r>
          </a:p>
          <a:p>
            <a:endParaRPr lang="nl-NL" sz="1600" dirty="0"/>
          </a:p>
          <a:p>
            <a:r>
              <a:rPr lang="nl-NL" sz="1600" dirty="0"/>
              <a:t>Ben Russell is currently scheduling department briefings for next week. If you have a preferred time please reach out to him.</a:t>
            </a:r>
          </a:p>
          <a:p>
            <a:endParaRPr lang="nl-NL" sz="1600" dirty="0"/>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2251" y="971550"/>
            <a:ext cx="8711214" cy="5059363"/>
          </a:xfrm>
        </p:spPr>
        <p:txBody>
          <a:bodyPr/>
          <a:lstStyle/>
          <a:p>
            <a:pPr marL="0" indent="0">
              <a:buNone/>
            </a:pPr>
            <a:r>
              <a:rPr lang="en-US" b="1" dirty="0"/>
              <a:t>Approved for Beam: Linac, Booster, 8 GeV, BNB, Main Injector, Recycler, P3-SY Absorber, Meson Test</a:t>
            </a:r>
          </a:p>
          <a:p>
            <a:pPr marL="0" indent="0">
              <a:buNone/>
            </a:pPr>
            <a:endParaRPr lang="en-US" b="1" dirty="0"/>
          </a:p>
          <a:p>
            <a:pPr marL="0" indent="0">
              <a:buNone/>
            </a:pPr>
            <a:r>
              <a:rPr lang="en-US" b="1" dirty="0"/>
              <a:t>Upcoming: </a:t>
            </a:r>
          </a:p>
          <a:p>
            <a:pPr marL="0" indent="0">
              <a:buNone/>
            </a:pPr>
            <a:r>
              <a:rPr lang="en-US" b="1" dirty="0"/>
              <a:t>	Meson Center – On hold for a Shielding Assessment 								change</a:t>
            </a:r>
          </a:p>
          <a:p>
            <a:pPr marL="0" indent="0">
              <a:buNone/>
            </a:pPr>
            <a:r>
              <a:rPr lang="en-US" b="1" dirty="0"/>
              <a:t>	Neutrino Muon – Postponed until SAD/ASE issues are 							resolved	</a:t>
            </a:r>
          </a:p>
          <a:p>
            <a:pPr marL="0" indent="0">
              <a:buNone/>
            </a:pPr>
            <a:r>
              <a:rPr lang="en-US" b="1" dirty="0"/>
              <a:t>	Reminder to send SUSOs to Ben before-hand</a:t>
            </a:r>
          </a:p>
          <a:p>
            <a:pPr marL="0" indent="0">
              <a:buNone/>
            </a:pPr>
            <a:endParaRPr lang="en-US" b="1" dirty="0"/>
          </a:p>
          <a:p>
            <a:pPr marL="0" indent="0">
              <a:buNone/>
            </a:pPr>
            <a:r>
              <a:rPr lang="en-US" b="1" dirty="0"/>
              <a:t>MTA: Report drafted, going through management and the Director for approval.</a:t>
            </a:r>
          </a:p>
          <a:p>
            <a:pPr marL="0" indent="0">
              <a:buNone/>
            </a:pPr>
            <a:r>
              <a:rPr lang="en-US" b="1" dirty="0"/>
              <a:t>	</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Beam Startup</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01/06/2023</a:t>
            </a:r>
          </a:p>
        </p:txBody>
      </p:sp>
    </p:spTree>
    <p:extLst>
      <p:ext uri="{BB962C8B-B14F-4D97-AF65-F5344CB8AC3E}">
        <p14:creationId xmlns:p14="http://schemas.microsoft.com/office/powerpoint/2010/main" val="149352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en-US" sz="2000" dirty="0"/>
              <a:t>Rad Worker Just in Time Training went into effect on January 1</a:t>
            </a:r>
            <a:r>
              <a:rPr lang="en-US" sz="2000" baseline="30000" dirty="0"/>
              <a:t>st</a:t>
            </a:r>
            <a:r>
              <a:rPr lang="en-US" sz="2000" dirty="0"/>
              <a:t>.</a:t>
            </a:r>
          </a:p>
          <a:p>
            <a:pPr marL="0" indent="0">
              <a:buNone/>
            </a:pPr>
            <a:r>
              <a:rPr lang="en-US" sz="2000" dirty="0"/>
              <a:t>		</a:t>
            </a:r>
          </a:p>
          <a:p>
            <a:pPr marL="0" indent="0">
              <a:buNone/>
            </a:pPr>
            <a:r>
              <a:rPr lang="en-US" sz="2000" dirty="0"/>
              <a:t>	This is a requirement for going into a radiological area. Make sure your 	direct reports ITNAs are being updated and the training is taken prior to 	work in radiological areas so work can proceed as normal.</a:t>
            </a:r>
          </a:p>
          <a:p>
            <a:pPr marL="0" indent="0">
              <a:buNone/>
            </a:pPr>
            <a:endParaRPr lang="en-US" sz="2000" dirty="0"/>
          </a:p>
          <a:p>
            <a:pPr marL="0" indent="0">
              <a:buNone/>
            </a:pPr>
            <a:r>
              <a:rPr lang="en-US" sz="2000" dirty="0"/>
              <a:t>	Radiation Safety understands that there are many questions that did not 	come forward during the scheduled Q/A sessions. If you have questions, 	please contact an RSO!</a:t>
            </a:r>
          </a:p>
          <a:p>
            <a:pPr marL="0" indent="0">
              <a:buNone/>
            </a:pPr>
            <a:endParaRPr lang="en-US" sz="2000" dirty="0"/>
          </a:p>
          <a:p>
            <a:pPr marL="0" indent="0">
              <a:buNone/>
            </a:pPr>
            <a:r>
              <a:rPr lang="en-US" sz="2000" dirty="0"/>
              <a:t>New material at enclosure exits: </a:t>
            </a:r>
          </a:p>
          <a:p>
            <a:r>
              <a:rPr lang="en-US" sz="2000" dirty="0"/>
              <a:t>updated flowcharts</a:t>
            </a:r>
          </a:p>
          <a:p>
            <a:r>
              <a:rPr lang="en-US" sz="2000" dirty="0"/>
              <a:t>RP Form 127 binders</a:t>
            </a:r>
          </a:p>
          <a:p>
            <a:r>
              <a:rPr lang="en-US" sz="2000" dirty="0"/>
              <a:t>Class 0 PPE disposal cans</a:t>
            </a:r>
          </a:p>
          <a:p>
            <a:r>
              <a:rPr lang="en-US" sz="2000" dirty="0"/>
              <a:t>Class 0, Class 1, &amp; Class 2 stickers</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686800" cy="719798"/>
          </a:xfrm>
        </p:spPr>
        <p:txBody>
          <a:bodyPr anchor="ctr"/>
          <a:lstStyle/>
          <a:p>
            <a:r>
              <a:rPr lang="en-US" dirty="0"/>
              <a:t>Material Survey &amp; Release Process – Training</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2640"/>
            <a:ext cx="793776" cy="242873"/>
          </a:xfrm>
        </p:spPr>
        <p:txBody>
          <a:bodyPr/>
          <a:lstStyle/>
          <a:p>
            <a:pPr>
              <a:defRPr/>
            </a:pPr>
            <a:r>
              <a:rPr lang="en-US" dirty="0"/>
              <a:t>01/06/2023</a:t>
            </a:r>
          </a:p>
        </p:txBody>
      </p:sp>
      <p:sp>
        <p:nvSpPr>
          <p:cNvPr id="7" name="Content Placeholder 1">
            <a:extLst>
              <a:ext uri="{FF2B5EF4-FFF2-40B4-BE49-F238E27FC236}">
                <a16:creationId xmlns:a16="http://schemas.microsoft.com/office/drawing/2014/main" id="{2006FDEC-8A29-4F5B-B7F8-609D85B060E3}"/>
              </a:ext>
            </a:extLst>
          </p:cNvPr>
          <p:cNvSpPr txBox="1">
            <a:spLocks/>
          </p:cNvSpPr>
          <p:nvPr/>
        </p:nvSpPr>
        <p:spPr>
          <a:xfrm>
            <a:off x="229998" y="2315188"/>
            <a:ext cx="8672513" cy="3104099"/>
          </a:xfrm>
          <a:prstGeom prst="rect">
            <a:avLst/>
          </a:prstGeom>
        </p:spPr>
        <p:txBody>
          <a:bodyPr lIns="0" tIns="0" rIns="0" bIns="0" numCol="2"/>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p>
          <a:p>
            <a:endParaRPr lang="en-US" sz="1800" dirty="0"/>
          </a:p>
          <a:p>
            <a:endParaRPr lang="en-US" sz="2000" dirty="0"/>
          </a:p>
        </p:txBody>
      </p:sp>
    </p:spTree>
    <p:extLst>
      <p:ext uri="{BB962C8B-B14F-4D97-AF65-F5344CB8AC3E}">
        <p14:creationId xmlns:p14="http://schemas.microsoft.com/office/powerpoint/2010/main" val="1831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686800" cy="719798"/>
          </a:xfrm>
        </p:spPr>
        <p:txBody>
          <a:bodyPr/>
          <a:lstStyle/>
          <a:p>
            <a:r>
              <a:rPr lang="en-US" dirty="0"/>
              <a:t>Material Survey &amp; Release Process – Q&amp;A Sessions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2640"/>
            <a:ext cx="793776" cy="242873"/>
          </a:xfrm>
        </p:spPr>
        <p:txBody>
          <a:bodyPr/>
          <a:lstStyle/>
          <a:p>
            <a:pPr>
              <a:defRPr/>
            </a:pPr>
            <a:r>
              <a:rPr lang="en-US"/>
              <a:t>12/30/2022</a:t>
            </a:r>
            <a:endParaRPr lang="en-US" dirty="0"/>
          </a:p>
        </p:txBody>
      </p:sp>
      <p:sp>
        <p:nvSpPr>
          <p:cNvPr id="8" name="TextBox 7">
            <a:extLst>
              <a:ext uri="{FF2B5EF4-FFF2-40B4-BE49-F238E27FC236}">
                <a16:creationId xmlns:a16="http://schemas.microsoft.com/office/drawing/2014/main" id="{8CEDD59C-F3FB-4B5F-B8A4-3FD06FF8C3A2}"/>
              </a:ext>
            </a:extLst>
          </p:cNvPr>
          <p:cNvSpPr txBox="1"/>
          <p:nvPr/>
        </p:nvSpPr>
        <p:spPr>
          <a:xfrm>
            <a:off x="138017" y="1118176"/>
            <a:ext cx="8668502" cy="2308324"/>
          </a:xfrm>
          <a:prstGeom prst="rect">
            <a:avLst/>
          </a:prstGeom>
          <a:noFill/>
        </p:spPr>
        <p:txBody>
          <a:bodyPr wrap="square" rtlCol="0">
            <a:spAutoFit/>
          </a:bodyPr>
          <a:lstStyle/>
          <a:p>
            <a:r>
              <a:rPr lang="en-US" dirty="0"/>
              <a:t>Scheduled Q&amp;A Sessions Complete</a:t>
            </a:r>
          </a:p>
          <a:p>
            <a:endParaRPr lang="en-US" dirty="0"/>
          </a:p>
          <a:p>
            <a:r>
              <a:rPr lang="en-US" dirty="0"/>
              <a:t>Link to living FAQ in ESH DocDB:</a:t>
            </a:r>
          </a:p>
          <a:p>
            <a:r>
              <a:rPr lang="en-US" dirty="0">
                <a:hlinkClick r:id="rId2"/>
              </a:rPr>
              <a:t>https://esh-docdb.fnal.gov/cgi-bin/sso/ShowDocument?docid=7042</a:t>
            </a:r>
            <a:endParaRPr lang="en-US" dirty="0"/>
          </a:p>
          <a:p>
            <a:endParaRPr lang="en-US" dirty="0"/>
          </a:p>
          <a:p>
            <a:r>
              <a:rPr lang="en-US" dirty="0"/>
              <a:t>Contact Assigned RSO for remaining questions.</a:t>
            </a:r>
          </a:p>
        </p:txBody>
      </p:sp>
    </p:spTree>
    <p:extLst>
      <p:ext uri="{BB962C8B-B14F-4D97-AF65-F5344CB8AC3E}">
        <p14:creationId xmlns:p14="http://schemas.microsoft.com/office/powerpoint/2010/main" val="345905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1313895"/>
            <a:ext cx="8672513" cy="4717018"/>
          </a:xfrm>
        </p:spPr>
        <p:txBody>
          <a:bodyPr/>
          <a:lstStyle/>
          <a:p>
            <a:pPr marL="0" indent="0">
              <a:buNone/>
            </a:pPr>
            <a:r>
              <a:rPr lang="en-US" sz="2000" dirty="0"/>
              <a:t>RWPs for operating beamlines have been updated with additional language for training and material survey requirements for current access state. They will have AD-22-xxx RWP #s (since they were created in 2022) and will be valid through January 31, 2023. To save on paper, only one RWP binder will be available until 2023 RWPs are issued. They will be updated again to have AD-23-xxx RWP #s, and all binders will be updated.</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All other RWPs for the other access mode remain in place and are still valid and accurate, they will be updated with the expanded language as time allows.</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686800" cy="719798"/>
          </a:xfrm>
        </p:spPr>
        <p:txBody>
          <a:bodyPr/>
          <a:lstStyle/>
          <a:p>
            <a:r>
              <a:rPr lang="en-US" dirty="0"/>
              <a:t>RWP Update</a:t>
            </a: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2640"/>
            <a:ext cx="793776" cy="242873"/>
          </a:xfrm>
        </p:spPr>
        <p:txBody>
          <a:bodyPr/>
          <a:lstStyle/>
          <a:p>
            <a:pPr>
              <a:defRPr/>
            </a:pPr>
            <a:r>
              <a:rPr lang="en-US" dirty="0"/>
              <a:t>01/06/2023</a:t>
            </a:r>
          </a:p>
        </p:txBody>
      </p:sp>
      <p:sp>
        <p:nvSpPr>
          <p:cNvPr id="7" name="Content Placeholder 1">
            <a:extLst>
              <a:ext uri="{FF2B5EF4-FFF2-40B4-BE49-F238E27FC236}">
                <a16:creationId xmlns:a16="http://schemas.microsoft.com/office/drawing/2014/main" id="{2006FDEC-8A29-4F5B-B7F8-609D85B060E3}"/>
              </a:ext>
            </a:extLst>
          </p:cNvPr>
          <p:cNvSpPr txBox="1">
            <a:spLocks/>
          </p:cNvSpPr>
          <p:nvPr/>
        </p:nvSpPr>
        <p:spPr>
          <a:xfrm>
            <a:off x="229998" y="2315188"/>
            <a:ext cx="8672513" cy="3104099"/>
          </a:xfrm>
          <a:prstGeom prst="rect">
            <a:avLst/>
          </a:prstGeom>
        </p:spPr>
        <p:txBody>
          <a:bodyPr lIns="0" tIns="0" rIns="0" bIns="0" numCol="2"/>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p>
          <a:p>
            <a:endParaRPr lang="en-US" sz="1800" dirty="0"/>
          </a:p>
          <a:p>
            <a:endParaRPr lang="en-US" sz="2000" dirty="0"/>
          </a:p>
        </p:txBody>
      </p:sp>
      <p:sp>
        <p:nvSpPr>
          <p:cNvPr id="8" name="TextBox 7">
            <a:extLst>
              <a:ext uri="{FF2B5EF4-FFF2-40B4-BE49-F238E27FC236}">
                <a16:creationId xmlns:a16="http://schemas.microsoft.com/office/drawing/2014/main" id="{6784F92F-727A-469A-97C5-AB167ACB5BAA}"/>
              </a:ext>
            </a:extLst>
          </p:cNvPr>
          <p:cNvSpPr txBox="1"/>
          <p:nvPr/>
        </p:nvSpPr>
        <p:spPr>
          <a:xfrm>
            <a:off x="552504" y="3082405"/>
            <a:ext cx="8362895" cy="2336882"/>
          </a:xfrm>
          <a:prstGeom prst="rect">
            <a:avLst/>
          </a:prstGeom>
          <a:noFill/>
        </p:spPr>
        <p:txBody>
          <a:bodyPr wrap="square" numCol="4" rtlCol="0">
            <a:spAutoFit/>
          </a:bodyPr>
          <a:lstStyle/>
          <a:p>
            <a:r>
              <a:rPr lang="en-US" sz="1200" dirty="0"/>
              <a:t>Controlled Access</a:t>
            </a:r>
          </a:p>
          <a:p>
            <a:pPr marL="171450" indent="-171450">
              <a:buFont typeface="Arial" panose="020B0604020202020204" pitchFamily="34" charset="0"/>
              <a:buChar char="•"/>
            </a:pPr>
            <a:r>
              <a:rPr lang="en-US" sz="1200" dirty="0"/>
              <a:t>Linac</a:t>
            </a:r>
          </a:p>
          <a:p>
            <a:pPr marL="171450" indent="-171450">
              <a:buFont typeface="Arial" panose="020B0604020202020204" pitchFamily="34" charset="0"/>
              <a:buChar char="•"/>
            </a:pPr>
            <a:r>
              <a:rPr lang="en-US" sz="1200" dirty="0"/>
              <a:t>Booster</a:t>
            </a:r>
          </a:p>
          <a:p>
            <a:pPr marL="171450" indent="-171450">
              <a:buFont typeface="Arial" panose="020B0604020202020204" pitchFamily="34" charset="0"/>
              <a:buChar char="•"/>
            </a:pPr>
            <a:r>
              <a:rPr lang="en-US" sz="1200" dirty="0"/>
              <a:t>8 GeV</a:t>
            </a:r>
          </a:p>
          <a:p>
            <a:pPr marL="171450" indent="-171450">
              <a:buFont typeface="Arial" panose="020B0604020202020204" pitchFamily="34" charset="0"/>
              <a:buChar char="•"/>
            </a:pPr>
            <a:r>
              <a:rPr lang="en-US" sz="1200" dirty="0"/>
              <a:t>MI 12A</a:t>
            </a:r>
          </a:p>
          <a:p>
            <a:pPr marL="171450" indent="-171450">
              <a:buFont typeface="Arial" panose="020B0604020202020204" pitchFamily="34" charset="0"/>
              <a:buChar char="•"/>
            </a:pPr>
            <a:r>
              <a:rPr lang="en-US" sz="1200" dirty="0"/>
              <a:t>MI12B</a:t>
            </a:r>
          </a:p>
          <a:p>
            <a:pPr marL="171450" indent="-171450">
              <a:buFont typeface="Arial" panose="020B0604020202020204" pitchFamily="34" charset="0"/>
              <a:buChar char="•"/>
            </a:pPr>
            <a:r>
              <a:rPr lang="en-US" sz="1200" dirty="0"/>
              <a:t>MI-10</a:t>
            </a:r>
          </a:p>
          <a:p>
            <a:pPr marL="171450" indent="-171450">
              <a:buFont typeface="Arial" panose="020B0604020202020204" pitchFamily="34" charset="0"/>
              <a:buChar char="•"/>
            </a:pPr>
            <a:r>
              <a:rPr lang="en-US" sz="1200" dirty="0"/>
              <a:t>MI-20—MI-62</a:t>
            </a:r>
          </a:p>
          <a:p>
            <a:pPr marL="171450" indent="-171450">
              <a:buFont typeface="Arial" panose="020B0604020202020204" pitchFamily="34" charset="0"/>
              <a:buChar char="•"/>
            </a:pPr>
            <a:r>
              <a:rPr lang="en-US" sz="1200" dirty="0"/>
              <a:t>F Sector</a:t>
            </a:r>
          </a:p>
          <a:p>
            <a:pPr marL="171450" indent="-171450">
              <a:buFont typeface="Arial" panose="020B0604020202020204" pitchFamily="34" charset="0"/>
              <a:buChar char="•"/>
            </a:pPr>
            <a:r>
              <a:rPr lang="en-US" sz="1200" dirty="0"/>
              <a:t>Transfer Hall</a:t>
            </a:r>
          </a:p>
          <a:p>
            <a:pPr marL="171450" indent="-171450">
              <a:buFont typeface="Arial" panose="020B0604020202020204" pitchFamily="34" charset="0"/>
              <a:buChar char="•"/>
            </a:pPr>
            <a:r>
              <a:rPr lang="en-US" sz="1200" dirty="0"/>
              <a:t>Encl. B</a:t>
            </a:r>
          </a:p>
          <a:p>
            <a:pPr marL="171450" indent="-171450">
              <a:buFont typeface="Arial" panose="020B0604020202020204" pitchFamily="34" charset="0"/>
              <a:buChar char="•"/>
            </a:pPr>
            <a:r>
              <a:rPr lang="en-US" sz="1200" dirty="0"/>
              <a:t>Encl C, D, E</a:t>
            </a:r>
          </a:p>
          <a:p>
            <a:pPr marL="171450" indent="-171450">
              <a:buFont typeface="Arial" panose="020B0604020202020204" pitchFamily="34" charset="0"/>
              <a:buChar char="•"/>
            </a:pPr>
            <a:r>
              <a:rPr lang="en-US" sz="1200" dirty="0"/>
              <a:t>SY F1</a:t>
            </a:r>
          </a:p>
          <a:p>
            <a:pPr marL="171450" indent="-171450">
              <a:buFont typeface="Arial" panose="020B0604020202020204" pitchFamily="34" charset="0"/>
              <a:buChar char="•"/>
            </a:pPr>
            <a:r>
              <a:rPr lang="en-US" sz="1200" dirty="0"/>
              <a:t>SY F2 F3</a:t>
            </a:r>
          </a:p>
          <a:p>
            <a:pPr marL="171450" indent="-171450">
              <a:buFont typeface="Arial" panose="020B0604020202020204" pitchFamily="34" charset="0"/>
              <a:buChar char="•"/>
            </a:pPr>
            <a:r>
              <a:rPr lang="en-US" sz="1200" dirty="0"/>
              <a:t>Muon Campus PreTarget</a:t>
            </a:r>
          </a:p>
          <a:p>
            <a:pPr marL="171450" indent="-171450">
              <a:buFont typeface="Arial" panose="020B0604020202020204" pitchFamily="34" charset="0"/>
              <a:buChar char="•"/>
            </a:pPr>
            <a:r>
              <a:rPr lang="en-US" sz="1200" dirty="0"/>
              <a:t>Muon Campus PreVault</a:t>
            </a:r>
          </a:p>
          <a:p>
            <a:pPr marL="171450" indent="-171450">
              <a:buFont typeface="Arial" panose="020B0604020202020204" pitchFamily="34" charset="0"/>
              <a:buChar char="•"/>
            </a:pPr>
            <a:r>
              <a:rPr lang="en-US" sz="1200" dirty="0"/>
              <a:t>Muon Campus Transport US/DS</a:t>
            </a:r>
          </a:p>
          <a:p>
            <a:pPr marL="171450" indent="-171450">
              <a:buFont typeface="Arial" panose="020B0604020202020204" pitchFamily="34" charset="0"/>
              <a:buChar char="•"/>
            </a:pPr>
            <a:r>
              <a:rPr lang="en-US" sz="1200" dirty="0"/>
              <a:t>Muon Campus Transport Mid</a:t>
            </a:r>
          </a:p>
          <a:p>
            <a:pPr marL="171450" indent="-171450">
              <a:buFont typeface="Arial" panose="020B0604020202020204" pitchFamily="34" charset="0"/>
              <a:buChar char="•"/>
            </a:pPr>
            <a:r>
              <a:rPr lang="en-US" sz="1200" dirty="0"/>
              <a:t>Muon Campus Delivery Ring</a:t>
            </a:r>
          </a:p>
          <a:p>
            <a:pPr marL="171450" indent="-171450">
              <a:buFont typeface="Arial" panose="020B0604020202020204" pitchFamily="34" charset="0"/>
              <a:buChar char="•"/>
            </a:pPr>
            <a:r>
              <a:rPr lang="en-US" sz="1200" dirty="0"/>
              <a:t>Muon Campus Extraction Enclosure &amp; Stub</a:t>
            </a:r>
          </a:p>
          <a:p>
            <a:pPr marL="171450" indent="-171450">
              <a:buFont typeface="Arial" panose="020B0604020202020204" pitchFamily="34" charset="0"/>
              <a:buChar char="•"/>
            </a:pPr>
            <a:r>
              <a:rPr lang="en-US" sz="1200" dirty="0"/>
              <a:t>Muon Campus M4</a:t>
            </a:r>
          </a:p>
          <a:p>
            <a:pPr marL="171450" indent="-171450">
              <a:buFont typeface="Arial" panose="020B0604020202020204" pitchFamily="34" charset="0"/>
              <a:buChar char="•"/>
            </a:pPr>
            <a:r>
              <a:rPr lang="en-US" sz="1200" dirty="0"/>
              <a:t>NuMI Absorber</a:t>
            </a:r>
          </a:p>
          <a:p>
            <a:pPr marL="171450" indent="-171450">
              <a:buFont typeface="Arial" panose="020B0604020202020204" pitchFamily="34" charset="0"/>
              <a:buChar char="•"/>
            </a:pPr>
            <a:r>
              <a:rPr lang="en-US" sz="1200" dirty="0"/>
              <a:t>NuMI Alcoves 2, 3, 4</a:t>
            </a:r>
          </a:p>
          <a:p>
            <a:pPr marL="171450" indent="-171450">
              <a:buFont typeface="Arial" panose="020B0604020202020204" pitchFamily="34" charset="0"/>
              <a:buChar char="•"/>
            </a:pPr>
            <a:r>
              <a:rPr lang="en-US" sz="1200" dirty="0"/>
              <a:t>M01 through M05</a:t>
            </a:r>
          </a:p>
          <a:p>
            <a:pPr marL="171450" indent="-171450">
              <a:buFont typeface="Arial" panose="020B0604020202020204" pitchFamily="34" charset="0"/>
              <a:buChar char="•"/>
            </a:pPr>
            <a:r>
              <a:rPr lang="en-US" sz="1200" dirty="0"/>
              <a:t>MC6</a:t>
            </a:r>
          </a:p>
          <a:p>
            <a:pPr marL="171450" indent="-171450">
              <a:buFont typeface="Arial" panose="020B0604020202020204" pitchFamily="34" charset="0"/>
              <a:buChar char="•"/>
            </a:pPr>
            <a:r>
              <a:rPr lang="en-US" sz="1200" dirty="0"/>
              <a:t>N01</a:t>
            </a:r>
          </a:p>
          <a:p>
            <a:pPr marL="171450" indent="-171450">
              <a:buFont typeface="Arial" panose="020B0604020202020204" pitchFamily="34" charset="0"/>
              <a:buChar char="•"/>
            </a:pPr>
            <a:r>
              <a:rPr lang="en-US" sz="1200" dirty="0"/>
              <a:t>NM2</a:t>
            </a:r>
          </a:p>
          <a:p>
            <a:endParaRPr lang="en-US" sz="1200" dirty="0"/>
          </a:p>
          <a:p>
            <a:r>
              <a:rPr lang="en-US" sz="1200" dirty="0"/>
              <a:t>Supervised Access</a:t>
            </a:r>
          </a:p>
          <a:p>
            <a:pPr marL="171450" indent="-171450">
              <a:buFont typeface="Arial" panose="020B0604020202020204" pitchFamily="34" charset="0"/>
              <a:buChar char="•"/>
            </a:pPr>
            <a:r>
              <a:rPr lang="en-US" sz="1200" dirty="0"/>
              <a:t>MTA</a:t>
            </a:r>
          </a:p>
          <a:p>
            <a:pPr marL="171450" indent="-171450">
              <a:buFont typeface="Arial" panose="020B0604020202020204" pitchFamily="34" charset="0"/>
              <a:buChar char="•"/>
            </a:pPr>
            <a:r>
              <a:rPr lang="en-US" sz="1200" dirty="0"/>
              <a:t>TeV A-E</a:t>
            </a:r>
          </a:p>
          <a:p>
            <a:pPr marL="171450" indent="-171450">
              <a:buFont typeface="Arial" panose="020B0604020202020204" pitchFamily="34" charset="0"/>
              <a:buChar char="•"/>
            </a:pPr>
            <a:r>
              <a:rPr lang="en-US" sz="1200" dirty="0"/>
              <a:t>NuMI Pre-Target &amp; Target Hall</a:t>
            </a:r>
          </a:p>
          <a:p>
            <a:pPr marL="171450" indent="-171450">
              <a:buFont typeface="Arial" panose="020B0604020202020204" pitchFamily="34" charset="0"/>
              <a:buChar char="•"/>
            </a:pPr>
            <a:r>
              <a:rPr lang="en-US" sz="1200" dirty="0"/>
              <a:t>NM3/NM4</a:t>
            </a:r>
          </a:p>
          <a:p>
            <a:endParaRPr lang="en-US" sz="1200" dirty="0"/>
          </a:p>
          <a:p>
            <a:r>
              <a:rPr lang="en-US" sz="1200" dirty="0"/>
              <a:t>Other Secured</a:t>
            </a:r>
          </a:p>
          <a:p>
            <a:pPr marL="171450" indent="-171450">
              <a:buFont typeface="Arial" panose="020B0604020202020204" pitchFamily="34" charset="0"/>
              <a:buChar char="•"/>
            </a:pPr>
            <a:r>
              <a:rPr lang="en-US" sz="1200" dirty="0"/>
              <a:t>AP-0 Service Building</a:t>
            </a:r>
          </a:p>
          <a:p>
            <a:pPr marL="171450" indent="-171450">
              <a:buFont typeface="Arial" panose="020B0604020202020204" pitchFamily="34" charset="0"/>
              <a:buChar char="•"/>
            </a:pPr>
            <a:r>
              <a:rPr lang="en-US" sz="1200" dirty="0"/>
              <a:t>MI-13</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At Remote Key Trees</a:t>
            </a:r>
          </a:p>
          <a:p>
            <a:pPr marL="171450" indent="-171450">
              <a:buFont typeface="Arial" panose="020B0604020202020204" pitchFamily="34" charset="0"/>
              <a:buChar char="•"/>
            </a:pPr>
            <a:r>
              <a:rPr lang="en-US" sz="1200" dirty="0"/>
              <a:t>MT6.1</a:t>
            </a:r>
          </a:p>
          <a:p>
            <a:pPr marL="171450" indent="-171450">
              <a:buFont typeface="Arial" panose="020B0604020202020204" pitchFamily="34" charset="0"/>
              <a:buChar char="•"/>
            </a:pPr>
            <a:r>
              <a:rPr lang="en-US" sz="1200" dirty="0"/>
              <a:t>MT6.2</a:t>
            </a:r>
          </a:p>
          <a:p>
            <a:pPr marL="171450" indent="-171450">
              <a:buFont typeface="Arial" panose="020B0604020202020204" pitchFamily="34" charset="0"/>
              <a:buChar char="•"/>
            </a:pPr>
            <a:r>
              <a:rPr lang="en-US" sz="1200" dirty="0"/>
              <a:t>MC7</a:t>
            </a:r>
          </a:p>
          <a:p>
            <a:pPr marL="171450" indent="-171450">
              <a:buFont typeface="Arial" panose="020B0604020202020204" pitchFamily="34" charset="0"/>
              <a:buChar char="•"/>
            </a:pPr>
            <a:r>
              <a:rPr lang="en-US" sz="1200" dirty="0"/>
              <a:t>MB7</a:t>
            </a:r>
          </a:p>
          <a:p>
            <a:pPr marL="171450" indent="-171450">
              <a:buFont typeface="Arial" panose="020B0604020202020204" pitchFamily="34" charset="0"/>
              <a:buChar char="•"/>
            </a:pPr>
            <a:r>
              <a:rPr lang="en-US" sz="1200" dirty="0"/>
              <a:t>MC-1Hall</a:t>
            </a:r>
          </a:p>
          <a:p>
            <a:pPr marL="171450" indent="-171450">
              <a:buFont typeface="Arial" panose="020B0604020202020204" pitchFamily="34" charset="0"/>
              <a:buChar char="•"/>
            </a:pPr>
            <a:r>
              <a:rPr lang="en-US" sz="1200" dirty="0"/>
              <a:t>FAST</a:t>
            </a:r>
          </a:p>
        </p:txBody>
      </p:sp>
    </p:spTree>
    <p:extLst>
      <p:ext uri="{BB962C8B-B14F-4D97-AF65-F5344CB8AC3E}">
        <p14:creationId xmlns:p14="http://schemas.microsoft.com/office/powerpoint/2010/main" val="414820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686800" cy="719798"/>
          </a:xfrm>
        </p:spPr>
        <p:txBody>
          <a:bodyPr/>
          <a:lstStyle/>
          <a:p>
            <a:r>
              <a:rPr lang="en-US" dirty="0"/>
              <a:t>Other Business</a:t>
            </a: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2640"/>
            <a:ext cx="793776" cy="242873"/>
          </a:xfrm>
        </p:spPr>
        <p:txBody>
          <a:bodyPr/>
          <a:lstStyle/>
          <a:p>
            <a:pPr>
              <a:defRPr/>
            </a:pPr>
            <a:r>
              <a:rPr lang="en-US" dirty="0"/>
              <a:t>01/06/2023</a:t>
            </a:r>
          </a:p>
        </p:txBody>
      </p:sp>
      <p:sp>
        <p:nvSpPr>
          <p:cNvPr id="7" name="Content Placeholder 1">
            <a:extLst>
              <a:ext uri="{FF2B5EF4-FFF2-40B4-BE49-F238E27FC236}">
                <a16:creationId xmlns:a16="http://schemas.microsoft.com/office/drawing/2014/main" id="{2006FDEC-8A29-4F5B-B7F8-609D85B060E3}"/>
              </a:ext>
            </a:extLst>
          </p:cNvPr>
          <p:cNvSpPr txBox="1">
            <a:spLocks/>
          </p:cNvSpPr>
          <p:nvPr/>
        </p:nvSpPr>
        <p:spPr>
          <a:xfrm>
            <a:off x="229998" y="2315188"/>
            <a:ext cx="8672513" cy="3104099"/>
          </a:xfrm>
          <a:prstGeom prst="rect">
            <a:avLst/>
          </a:prstGeom>
        </p:spPr>
        <p:txBody>
          <a:bodyPr lIns="0" tIns="0" rIns="0" bIns="0" numCol="2"/>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p>
          <a:p>
            <a:endParaRPr lang="en-US" sz="1800" dirty="0"/>
          </a:p>
          <a:p>
            <a:endParaRPr lang="en-US" sz="2000" dirty="0"/>
          </a:p>
        </p:txBody>
      </p:sp>
      <p:sp>
        <p:nvSpPr>
          <p:cNvPr id="2" name="TextBox 1">
            <a:extLst>
              <a:ext uri="{FF2B5EF4-FFF2-40B4-BE49-F238E27FC236}">
                <a16:creationId xmlns:a16="http://schemas.microsoft.com/office/drawing/2014/main" id="{185D13AC-ED4A-4E97-B400-41630A7FB929}"/>
              </a:ext>
            </a:extLst>
          </p:cNvPr>
          <p:cNvSpPr txBox="1"/>
          <p:nvPr/>
        </p:nvSpPr>
        <p:spPr>
          <a:xfrm>
            <a:off x="475861" y="1632857"/>
            <a:ext cx="8145625" cy="2308324"/>
          </a:xfrm>
          <a:prstGeom prst="rect">
            <a:avLst/>
          </a:prstGeom>
          <a:noFill/>
        </p:spPr>
        <p:txBody>
          <a:bodyPr wrap="square" rtlCol="0">
            <a:spAutoFit/>
          </a:bodyPr>
          <a:lstStyle/>
          <a:p>
            <a:r>
              <a:rPr lang="en-US" dirty="0"/>
              <a:t>Thank you to the groups willing to try the new rubber shoe covers on the access day yesterday! There was positive feedback on the new PPE, so we are pursuing this avenue for future use.</a:t>
            </a:r>
          </a:p>
          <a:p>
            <a:endParaRPr lang="en-US" dirty="0"/>
          </a:p>
          <a:p>
            <a:r>
              <a:rPr lang="en-US" dirty="0"/>
              <a:t>If you would like to see the new rubber shoe covers, contact Joel Fulgham.</a:t>
            </a:r>
          </a:p>
        </p:txBody>
      </p:sp>
    </p:spTree>
    <p:extLst>
      <p:ext uri="{BB962C8B-B14F-4D97-AF65-F5344CB8AC3E}">
        <p14:creationId xmlns:p14="http://schemas.microsoft.com/office/powerpoint/2010/main" val="343302602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38592</TotalTime>
  <Words>680</Words>
  <Application>Microsoft Office PowerPoint</Application>
  <PresentationFormat>On-screen Show (4:3)</PresentationFormat>
  <Paragraphs>127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vt:lpstr>
      <vt:lpstr>Fermilab_PPT_090815</vt:lpstr>
      <vt:lpstr>PowerPoint Presentation</vt:lpstr>
      <vt:lpstr>Enclosure Briefings</vt:lpstr>
      <vt:lpstr>Beam Startup</vt:lpstr>
      <vt:lpstr>Material Survey &amp; Release Process – Training</vt:lpstr>
      <vt:lpstr>Material Survey &amp; Release Process – Q&amp;A Sessions</vt:lpstr>
      <vt:lpstr>RWP Update</vt:lpstr>
      <vt:lpstr>Other Business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Benjamin R. Russell</cp:lastModifiedBy>
  <cp:revision>482</cp:revision>
  <cp:lastPrinted>2021-04-29T21:25:00Z</cp:lastPrinted>
  <dcterms:created xsi:type="dcterms:W3CDTF">2019-04-19T18:59:21Z</dcterms:created>
  <dcterms:modified xsi:type="dcterms:W3CDTF">2023-01-06T14:23:40Z</dcterms:modified>
</cp:coreProperties>
</file>