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86" r:id="rId4"/>
    <p:sldId id="292" r:id="rId5"/>
    <p:sldId id="289" r:id="rId6"/>
    <p:sldId id="290" r:id="rId7"/>
    <p:sldId id="293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292"/>
            <p14:sldId id="289"/>
            <p14:sldId id="290"/>
            <p14:sldId id="293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BAD"/>
    <a:srgbClr val="003087"/>
    <a:srgbClr val="004C97"/>
    <a:srgbClr val="404040"/>
    <a:srgbClr val="6600FF"/>
    <a:srgbClr val="E9EAF1"/>
    <a:srgbClr val="505050"/>
    <a:srgbClr val="63666A"/>
    <a:srgbClr val="A7A8AA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12/31/2022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12/31/2022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Dean Still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 of January 2,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7A4DABB-EF92-47CD-BE1E-AEB899A5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229" y="871815"/>
            <a:ext cx="6384191" cy="51143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the Past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34BA-177D-4130-84D4-BFD9D948F5E3}"/>
              </a:ext>
            </a:extLst>
          </p:cNvPr>
          <p:cNvSpPr txBox="1"/>
          <p:nvPr/>
        </p:nvSpPr>
        <p:spPr>
          <a:xfrm>
            <a:off x="300694" y="979366"/>
            <a:ext cx="23270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Protons On Target</a:t>
            </a: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Avg Protons on Target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Particles to Entrance of G-2 Ring</a:t>
            </a:r>
          </a:p>
          <a:p>
            <a:endParaRPr lang="en-US" sz="1800" dirty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Decay Positrons in G-2 Ring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G-2 Trolley Run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DC64F15-6149-476B-B01C-E865407CB530}"/>
              </a:ext>
            </a:extLst>
          </p:cNvPr>
          <p:cNvSpPr txBox="1">
            <a:spLocks/>
          </p:cNvSpPr>
          <p:nvPr/>
        </p:nvSpPr>
        <p:spPr>
          <a:xfrm>
            <a:off x="4225929" y="5079307"/>
            <a:ext cx="2067190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&lt;-------Weekend 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940325" y="5079345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C5A607B-E3C3-4563-A159-F45D8C337B74}"/>
              </a:ext>
            </a:extLst>
          </p:cNvPr>
          <p:cNvSpPr txBox="1">
            <a:spLocks/>
          </p:cNvSpPr>
          <p:nvPr/>
        </p:nvSpPr>
        <p:spPr>
          <a:xfrm rot="16200000">
            <a:off x="6139006" y="1910822"/>
            <a:ext cx="2775187" cy="26116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g-2 trolley run  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76DB5FAF-37E4-46C7-BD89-ED709B41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A7473849-E2D3-4FD2-A91C-60D0DC52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7F79D4-D956-42A9-BC32-17F0E88F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29D0175-B043-4955-91A3-D8FCC75795D0}"/>
              </a:ext>
            </a:extLst>
          </p:cNvPr>
          <p:cNvSpPr txBox="1">
            <a:spLocks/>
          </p:cNvSpPr>
          <p:nvPr/>
        </p:nvSpPr>
        <p:spPr>
          <a:xfrm rot="16200000">
            <a:off x="6699673" y="2002412"/>
            <a:ext cx="2775187" cy="261168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Shutdown – MI vacuum repairs  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the Past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EA80E-D365-41BF-80F6-736B9EEE06AA}"/>
              </a:ext>
            </a:extLst>
          </p:cNvPr>
          <p:cNvSpPr/>
          <p:nvPr/>
        </p:nvSpPr>
        <p:spPr>
          <a:xfrm>
            <a:off x="228600" y="571232"/>
            <a:ext cx="8686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G-2 Status: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Delivered beam to g-2 . </a:t>
            </a: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Work completed: </a:t>
            </a: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Target blower maintenance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RF water cooling skid at AP50 has been off since Oct 2022. 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MSD is looking into the req’s needed to diagnose and repair the skid.  NO current estimate.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IMPACT:  Delivery Ring has NO RF needed for 8Gev Studies.  Starting to impact ability to commission the new DR BPM system which could delay resonant extraction studies.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8Gev Studies: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None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 font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7AC7C-AA28-43D7-A3AE-7EF4EBE3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D0537-C1BE-4455-B1C9-07342B87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2402-7AD3-4125-B4CD-AA2D2D2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9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1CA8-D116-4E1C-BED5-0BDF44C6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Downtime for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B444-873D-456C-AA92-241B42F7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4507"/>
            <a:ext cx="4687410" cy="5478251"/>
          </a:xfrm>
        </p:spPr>
        <p:txBody>
          <a:bodyPr/>
          <a:lstStyle/>
          <a:p>
            <a:r>
              <a:rPr lang="en-US" sz="1800" dirty="0">
                <a:solidFill>
                  <a:srgbClr val="004C97"/>
                </a:solidFill>
              </a:rPr>
              <a:t>Muon:  				(Total 0.03  hours)</a:t>
            </a:r>
          </a:p>
          <a:p>
            <a:pPr marL="457200" lvl="1" indent="0">
              <a:buNone/>
            </a:pPr>
            <a:r>
              <a:rPr lang="en-US" sz="1600" dirty="0"/>
              <a:t>-  Vacuum vales closed 			( 0.03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800" dirty="0">
              <a:solidFill>
                <a:srgbClr val="004C97"/>
              </a:solidFill>
            </a:endParaRPr>
          </a:p>
          <a:p>
            <a:r>
              <a:rPr lang="en-US" sz="1800" dirty="0">
                <a:solidFill>
                  <a:srgbClr val="004C97"/>
                </a:solidFill>
              </a:rPr>
              <a:t>Upstream Machine:	(Total  12.6  hours)</a:t>
            </a:r>
          </a:p>
          <a:p>
            <a:pPr lvl="1"/>
            <a:r>
              <a:rPr lang="en-US" sz="1600" dirty="0" err="1"/>
              <a:t>Preacc</a:t>
            </a:r>
            <a:r>
              <a:rPr lang="en-US" sz="1600" dirty="0"/>
              <a:t>- 					( 0.0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LINAC       			       		( 0.4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MI						( 0.0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Booster </a:t>
            </a:r>
            <a:r>
              <a:rPr lang="en-US" sz="1200" dirty="0"/>
              <a:t>					</a:t>
            </a:r>
            <a:r>
              <a:rPr lang="en-US" sz="1600" dirty="0"/>
              <a:t>( 2.2 </a:t>
            </a:r>
            <a:r>
              <a:rPr lang="en-US" sz="1600" dirty="0" err="1"/>
              <a:t>hr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RR 		 				( 0.0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Shutdown – Repair day 		(10.0 </a:t>
            </a:r>
            <a:r>
              <a:rPr lang="en-US" sz="1600" dirty="0" err="1"/>
              <a:t>hr</a:t>
            </a:r>
            <a:r>
              <a:rPr lang="en-US" sz="1600" dirty="0"/>
              <a:t>)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1800" dirty="0">
                <a:solidFill>
                  <a:srgbClr val="004C97"/>
                </a:solidFill>
              </a:rPr>
              <a:t>- </a:t>
            </a:r>
          </a:p>
          <a:p>
            <a:r>
              <a:rPr lang="en-US" sz="1800" dirty="0">
                <a:solidFill>
                  <a:srgbClr val="004C97"/>
                </a:solidFill>
              </a:rPr>
              <a:t>G-2 Experiment:		 (Total 4.45 hours)</a:t>
            </a:r>
          </a:p>
          <a:p>
            <a:pPr lvl="1"/>
            <a:r>
              <a:rPr lang="en-US" sz="1600" dirty="0">
                <a:solidFill>
                  <a:schemeClr val="accent6"/>
                </a:solidFill>
              </a:rPr>
              <a:t>Trolley run    				( 4.45 </a:t>
            </a:r>
            <a:r>
              <a:rPr lang="en-US" sz="1600" dirty="0" err="1">
                <a:solidFill>
                  <a:schemeClr val="accent6"/>
                </a:solidFill>
              </a:rPr>
              <a:t>hr</a:t>
            </a:r>
            <a:r>
              <a:rPr lang="en-US" sz="1600" dirty="0">
                <a:solidFill>
                  <a:schemeClr val="accent6"/>
                </a:solidFill>
              </a:rPr>
              <a:t> )</a:t>
            </a:r>
          </a:p>
          <a:p>
            <a:pPr lvl="1"/>
            <a:r>
              <a:rPr lang="en-US" sz="1600" dirty="0">
                <a:solidFill>
                  <a:schemeClr val="accent6"/>
                </a:solidFill>
              </a:rPr>
              <a:t>Request access		</a:t>
            </a:r>
            <a:r>
              <a:rPr lang="en-US" sz="1100" dirty="0">
                <a:solidFill>
                  <a:schemeClr val="accent6"/>
                </a:solidFill>
              </a:rPr>
              <a:t>  </a:t>
            </a:r>
            <a:r>
              <a:rPr lang="en-US" sz="1600" dirty="0">
                <a:solidFill>
                  <a:schemeClr val="accent6"/>
                </a:solidFill>
              </a:rPr>
              <a:t>		(0 </a:t>
            </a:r>
            <a:r>
              <a:rPr lang="en-US" sz="1600" dirty="0" err="1">
                <a:solidFill>
                  <a:schemeClr val="accent6"/>
                </a:solidFill>
              </a:rPr>
              <a:t>hr</a:t>
            </a:r>
            <a:r>
              <a:rPr lang="en-US" sz="1600" dirty="0">
                <a:solidFill>
                  <a:schemeClr val="accent6"/>
                </a:solidFill>
              </a:rPr>
              <a:t>)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4C97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DAA9E-F588-4B83-8A27-BD91733A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D4DCE-E051-4B8E-9F44-6FAF78AA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27FE0-4DA4-4912-BA73-54845251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CA3891-4163-46A5-ACBF-1DB2AD2EE1EB}"/>
              </a:ext>
            </a:extLst>
          </p:cNvPr>
          <p:cNvSpPr txBox="1"/>
          <p:nvPr/>
        </p:nvSpPr>
        <p:spPr>
          <a:xfrm>
            <a:off x="165257" y="6045760"/>
            <a:ext cx="6958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Reporting Period from 0800 Friday Dec 30 to 0800 Friday Jan 6   -- 168 hours per week potential operation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682A77-E487-40AC-9D37-E35CF2C11EAA}"/>
              </a:ext>
            </a:extLst>
          </p:cNvPr>
          <p:cNvSpPr/>
          <p:nvPr/>
        </p:nvSpPr>
        <p:spPr>
          <a:xfrm>
            <a:off x="5033055" y="745403"/>
            <a:ext cx="388234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4C97"/>
                </a:solidFill>
              </a:rPr>
              <a:t>Total Downtime:  (</a:t>
            </a:r>
            <a:r>
              <a:rPr lang="en-US" dirty="0">
                <a:solidFill>
                  <a:srgbClr val="00B050"/>
                </a:solidFill>
              </a:rPr>
              <a:t>17.1 hours</a:t>
            </a:r>
            <a:r>
              <a:rPr lang="en-US" dirty="0">
                <a:solidFill>
                  <a:srgbClr val="004C97"/>
                </a:solidFill>
              </a:rPr>
              <a:t>)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Downtime %  :   </a:t>
            </a:r>
            <a:r>
              <a:rPr lang="en-US" dirty="0">
                <a:solidFill>
                  <a:srgbClr val="00B050"/>
                </a:solidFill>
              </a:rPr>
              <a:t>10.2 </a:t>
            </a:r>
            <a:r>
              <a:rPr lang="en-US" dirty="0">
                <a:solidFill>
                  <a:srgbClr val="004C97"/>
                </a:solidFill>
              </a:rPr>
              <a:t>%</a:t>
            </a:r>
          </a:p>
          <a:p>
            <a:r>
              <a:rPr lang="en-US" dirty="0">
                <a:solidFill>
                  <a:srgbClr val="004C97"/>
                </a:solidFill>
              </a:rPr>
              <a:t>Uptime %       :    90.0 %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AD Downtime                : 7.5%</a:t>
            </a:r>
          </a:p>
          <a:p>
            <a:r>
              <a:rPr lang="en-US" dirty="0">
                <a:solidFill>
                  <a:srgbClr val="004C97"/>
                </a:solidFill>
              </a:rPr>
              <a:t>Experiment Downtime: 2.7 %</a:t>
            </a:r>
          </a:p>
        </p:txBody>
      </p:sp>
    </p:spTree>
    <p:extLst>
      <p:ext uri="{BB962C8B-B14F-4D97-AF65-F5344CB8AC3E}">
        <p14:creationId xmlns:p14="http://schemas.microsoft.com/office/powerpoint/2010/main" val="380249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2C4C709-4855-497A-A82C-A1DEC7E13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0" t="2913"/>
          <a:stretch/>
        </p:blipFill>
        <p:spPr>
          <a:xfrm>
            <a:off x="662091" y="3857714"/>
            <a:ext cx="3328633" cy="24663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" y="658209"/>
            <a:ext cx="5061024" cy="154842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G-2 Experiment POT Run Goal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</a:t>
            </a:r>
            <a:r>
              <a:rPr lang="en-US" sz="1600" dirty="0">
                <a:solidFill>
                  <a:srgbClr val="00B050"/>
                </a:solidFill>
              </a:rPr>
              <a:t>~4.2E20 POT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Run 6 period is Nov 2022 – June 2023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Run 6: </a:t>
            </a:r>
            <a:r>
              <a:rPr lang="en-US" sz="16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	Total Run: goal of x21 BNL</a:t>
            </a:r>
          </a:p>
          <a:p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5755697" y="721923"/>
            <a:ext cx="1764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# POT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FAF90-AA3F-4984-B0AF-26DE19A5EF33}"/>
              </a:ext>
            </a:extLst>
          </p:cNvPr>
          <p:cNvSpPr txBox="1"/>
          <p:nvPr/>
        </p:nvSpPr>
        <p:spPr>
          <a:xfrm>
            <a:off x="3955212" y="6096980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Plots as of 1/6/2023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391585" y="3180606"/>
            <a:ext cx="37775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Integrated  ~ x 1.3 BNL</a:t>
            </a:r>
          </a:p>
          <a:p>
            <a:r>
              <a:rPr lang="en-US" sz="1400" dirty="0"/>
              <a:t>0.22 for the week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66063-26A9-4F0E-8F02-5ECE8A9D7612}"/>
              </a:ext>
            </a:extLst>
          </p:cNvPr>
          <p:cNvCxnSpPr/>
          <p:nvPr/>
        </p:nvCxnSpPr>
        <p:spPr>
          <a:xfrm>
            <a:off x="3806872" y="3788071"/>
            <a:ext cx="0" cy="2236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2C6B19C-842C-4B1A-8959-F7B89873A43D}"/>
              </a:ext>
            </a:extLst>
          </p:cNvPr>
          <p:cNvSpPr txBox="1"/>
          <p:nvPr/>
        </p:nvSpPr>
        <p:spPr>
          <a:xfrm>
            <a:off x="3888188" y="4327563"/>
            <a:ext cx="764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Start of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Summer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Shutdown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5088614" y="3557239"/>
            <a:ext cx="3820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 Integrated  ~ x 20.3 BNL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1FC2D1-7A8C-467C-978B-24F150961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37" y="1093258"/>
            <a:ext cx="3537356" cy="23938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ACBBC02-CAD1-4544-8658-8A2698655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051" y="3938214"/>
            <a:ext cx="3804349" cy="22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Week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3860C-7E3A-44F4-AC5B-3B93EB179125}"/>
              </a:ext>
            </a:extLst>
          </p:cNvPr>
          <p:cNvSpPr/>
          <p:nvPr/>
        </p:nvSpPr>
        <p:spPr>
          <a:xfrm>
            <a:off x="201654" y="813440"/>
            <a:ext cx="868680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g-2 operation: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g-2 is planning a scheduled </a:t>
            </a:r>
            <a:r>
              <a:rPr lang="en-US" sz="1600" dirty="0" err="1">
                <a:solidFill>
                  <a:srgbClr val="00B050"/>
                </a:solidFill>
              </a:rPr>
              <a:t>cryo</a:t>
            </a:r>
            <a:r>
              <a:rPr lang="en-US" sz="1600" dirty="0">
                <a:solidFill>
                  <a:srgbClr val="00B050"/>
                </a:solidFill>
              </a:rPr>
              <a:t> purification for Jan 9-13 (5 days)  --   No g-2 beam 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Muon Campus Plans for Jan 9-13 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3 days of vacuum working in the Delivery Ring tunnel. </a:t>
            </a:r>
          </a:p>
          <a:p>
            <a:pPr marL="1200150" lvl="2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Replace up to 7 ion pumps in 20 sector. (Vrbos)</a:t>
            </a:r>
          </a:p>
          <a:p>
            <a:pPr marL="1200150" lvl="2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Leak Check 10 sector for vacuum leak.  (Vrbos)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2 days of 8Gev Studies.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Q106 polarity reversal study  (Morgan)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BPM 8Gev beam studies.  Time in 10 &amp; 60 house BPM's. (Patel +)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M4 Profile monitor intensity calibration (Werkema, Drendel +) or Injection Tune measurement.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 Low Momentum Yield Study (Morgan)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100" b="1" dirty="0">
                <a:solidFill>
                  <a:schemeClr val="accent6"/>
                </a:solidFill>
              </a:rPr>
              <a:t>Monday 1/9:</a:t>
            </a:r>
            <a:endParaRPr lang="en-US" sz="1100" dirty="0">
              <a:solidFill>
                <a:schemeClr val="accent6"/>
              </a:solidFill>
            </a:endParaRPr>
          </a:p>
          <a:p>
            <a:pPr lvl="1" fontAlgn="ctr"/>
            <a:r>
              <a:rPr lang="en-US" sz="1100" dirty="0">
                <a:solidFill>
                  <a:schemeClr val="accent6"/>
                </a:solidFill>
              </a:rPr>
              <a:t>0400 – beam to g-2 off.</a:t>
            </a:r>
          </a:p>
          <a:p>
            <a:pPr lvl="1" fontAlgn="ctr"/>
            <a:r>
              <a:rPr lang="en-US" sz="1100" dirty="0">
                <a:solidFill>
                  <a:schemeClr val="accent6"/>
                </a:solidFill>
              </a:rPr>
              <a:t>0400-0700  -- g-2 will start a trolley </a:t>
            </a:r>
          </a:p>
          <a:p>
            <a:pPr lvl="1" fontAlgn="ctr"/>
            <a:r>
              <a:rPr lang="en-US" sz="1100" dirty="0">
                <a:solidFill>
                  <a:schemeClr val="accent6"/>
                </a:solidFill>
              </a:rPr>
              <a:t>0800 or after g-2 trolley run --  Switch OFF DR and M4 beamline. </a:t>
            </a:r>
          </a:p>
          <a:p>
            <a:pPr lvl="1" fontAlgn="ctr"/>
            <a:endParaRPr lang="en-US" sz="1100" dirty="0">
              <a:solidFill>
                <a:schemeClr val="accent6"/>
              </a:solidFill>
            </a:endParaRPr>
          </a:p>
          <a:p>
            <a:pPr lvl="1" fontAlgn="ctr"/>
            <a:r>
              <a:rPr lang="en-US" sz="1100" dirty="0">
                <a:solidFill>
                  <a:schemeClr val="accent6"/>
                </a:solidFill>
              </a:rPr>
              <a:t>Make DR supervised access (need RCT).  </a:t>
            </a:r>
          </a:p>
          <a:p>
            <a:pPr lvl="1" fontAlgn="ctr"/>
            <a:r>
              <a:rPr lang="en-US" sz="1100" dirty="0">
                <a:solidFill>
                  <a:schemeClr val="accent6"/>
                </a:solidFill>
              </a:rPr>
              <a:t>Make M4 controlled access.</a:t>
            </a:r>
          </a:p>
          <a:p>
            <a:pPr lvl="1" fontAlgn="ctr"/>
            <a:r>
              <a:rPr lang="en-US" sz="1100" dirty="0">
                <a:solidFill>
                  <a:schemeClr val="accent6"/>
                </a:solidFill>
              </a:rPr>
              <a:t>1030 -- Keys available for supervised access in DR and controlled access into M4</a:t>
            </a:r>
          </a:p>
          <a:p>
            <a:r>
              <a:rPr lang="en-US" sz="1100" dirty="0">
                <a:solidFill>
                  <a:schemeClr val="accent6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F616-0D62-49BC-85B8-568A1823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1/6/2023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BC19-7322-4A37-B499-4161AA65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Dean Still | Muon Campus Status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AED7-4A6F-46D5-BB81-515674E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15BBB-F0E3-4547-B246-E0AFC2B99924}"/>
              </a:ext>
            </a:extLst>
          </p:cNvPr>
          <p:cNvSpPr txBox="1"/>
          <p:nvPr/>
        </p:nvSpPr>
        <p:spPr>
          <a:xfrm flipH="1">
            <a:off x="8011658" y="5224257"/>
            <a:ext cx="18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Mu2e M4</a:t>
            </a:r>
          </a:p>
          <a:p>
            <a:r>
              <a:rPr lang="en-US" sz="1200" dirty="0">
                <a:solidFill>
                  <a:schemeClr val="bg1"/>
                </a:solidFill>
              </a:rPr>
              <a:t> 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2497-4FB1-41CF-A7B6-C61FC369307B}"/>
              </a:ext>
            </a:extLst>
          </p:cNvPr>
          <p:cNvSpPr txBox="1"/>
          <p:nvPr/>
        </p:nvSpPr>
        <p:spPr>
          <a:xfrm flipH="1">
            <a:off x="8107030" y="4556822"/>
            <a:ext cx="1861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line</a:t>
            </a:r>
          </a:p>
        </p:txBody>
      </p:sp>
    </p:spTree>
    <p:extLst>
      <p:ext uri="{BB962C8B-B14F-4D97-AF65-F5344CB8AC3E}">
        <p14:creationId xmlns:p14="http://schemas.microsoft.com/office/powerpoint/2010/main" val="418014257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492921</TotalTime>
  <Words>465</Words>
  <Application>Microsoft Office PowerPoint</Application>
  <PresentationFormat>On-screen Show (4:3)</PresentationFormat>
  <Paragraphs>128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Performance for the Past Week</vt:lpstr>
      <vt:lpstr>Activities for the Past Week</vt:lpstr>
      <vt:lpstr>Machine Downtime for the Week</vt:lpstr>
      <vt:lpstr>G-2 Performance – Integrated for Run 6</vt:lpstr>
      <vt:lpstr>Plan for Next Week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Dean A. Still</cp:lastModifiedBy>
  <cp:revision>1320</cp:revision>
  <cp:lastPrinted>2016-10-17T16:36:40Z</cp:lastPrinted>
  <dcterms:created xsi:type="dcterms:W3CDTF">2014-12-17T13:45:40Z</dcterms:created>
  <dcterms:modified xsi:type="dcterms:W3CDTF">2023-01-06T14:20:45Z</dcterms:modified>
</cp:coreProperties>
</file>