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5"/>
  </p:notesMasterIdLst>
  <p:handoutMasterIdLst>
    <p:handoutMasterId r:id="rId6"/>
  </p:handoutMasterIdLst>
  <p:sldIdLst>
    <p:sldId id="294" r:id="rId2"/>
    <p:sldId id="308" r:id="rId3"/>
    <p:sldId id="30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 R Edstrom, Jr" initials="DE" lastIdx="1" clrIdx="0">
    <p:extLst>
      <p:ext uri="{19B8F6BF-5375-455C-9EA6-DF929625EA0E}">
        <p15:presenceInfo xmlns:p15="http://schemas.microsoft.com/office/powerpoint/2012/main" userId="Dean R Edstrom, J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000000"/>
    <a:srgbClr val="004C97"/>
    <a:srgbClr val="50504E"/>
    <a:srgbClr val="4E4E4E"/>
    <a:srgbClr val="63666A"/>
    <a:srgbClr val="99D6EA"/>
    <a:srgbClr val="505050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3" autoAdjust="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750" y="102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7ADAB69-348E-2C41-AF41-E98D046040A4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B099EE7B-C01A-E94A-AA76-2F04CF97FC05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09EA2773-F02A-CC43-B1C5-479A1F34EDA7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8FEA58B7-095F-6844-8E3C-8A1DDD22BF89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fld id="{3C7E1B65-1920-CF40-87B8-818D6517E0EA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8FDACF-6E1B-814B-BDB6-B66F2ED862D6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E2EF4938-6162-EE4E-9ED3-73016E21644A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1924" y="5045612"/>
            <a:ext cx="8499231" cy="1390219"/>
          </a:xfrm>
        </p:spPr>
        <p:txBody>
          <a:bodyPr/>
          <a:lstStyle/>
          <a:p>
            <a:r>
              <a:rPr lang="en-US" dirty="0"/>
              <a:t>Dean (Chip) Edstrom</a:t>
            </a:r>
          </a:p>
          <a:p>
            <a:r>
              <a:rPr lang="en-US" dirty="0"/>
              <a:t>11/18/2022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IOTA Proton Injector Update</a:t>
            </a:r>
          </a:p>
        </p:txBody>
      </p:sp>
    </p:spTree>
    <p:extLst>
      <p:ext uri="{BB962C8B-B14F-4D97-AF65-F5344CB8AC3E}">
        <p14:creationId xmlns:p14="http://schemas.microsoft.com/office/powerpoint/2010/main" val="198959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C192B4-536B-9D69-8D15-12E1A8E3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89552"/>
            <a:ext cx="8672513" cy="5059363"/>
          </a:xfrm>
        </p:spPr>
        <p:txBody>
          <a:bodyPr/>
          <a:lstStyle/>
          <a:p>
            <a:r>
              <a:rPr lang="en-US" sz="1800" dirty="0"/>
              <a:t>HV ORC Conclusion</a:t>
            </a:r>
            <a:endParaRPr lang="en-US" sz="1600" dirty="0"/>
          </a:p>
          <a:p>
            <a:pPr lvl="1"/>
            <a:r>
              <a:rPr lang="en-US" sz="1600" dirty="0"/>
              <a:t>HV Enclosure items remaining:</a:t>
            </a:r>
          </a:p>
          <a:p>
            <a:pPr marL="914400" lvl="2" indent="0">
              <a:buNone/>
            </a:pPr>
            <a:r>
              <a:rPr lang="en-US" sz="1400" dirty="0">
                <a:solidFill>
                  <a:srgbClr val="00B050"/>
                </a:solidFill>
              </a:rPr>
              <a:t>✓ </a:t>
            </a:r>
            <a:r>
              <a:rPr lang="en-US" sz="1400" dirty="0"/>
              <a:t>	Redo CU Ground bar configuration </a:t>
            </a:r>
          </a:p>
          <a:p>
            <a:pPr marL="914400" lvl="2" indent="0">
              <a:buNone/>
            </a:pPr>
            <a:r>
              <a:rPr lang="en-US" sz="1400" dirty="0">
                <a:solidFill>
                  <a:srgbClr val="00B050"/>
                </a:solidFill>
              </a:rPr>
              <a:t>✓ </a:t>
            </a:r>
            <a:r>
              <a:rPr lang="en-US" sz="1400" dirty="0"/>
              <a:t>	HV Enclosure Door latches installed</a:t>
            </a:r>
          </a:p>
          <a:p>
            <a:pPr marL="914400" lvl="2" indent="0">
              <a:buNone/>
            </a:pPr>
            <a:r>
              <a:rPr lang="en-US" sz="1100" dirty="0">
                <a:solidFill>
                  <a:srgbClr val="FFC000"/>
                </a:solidFill>
              </a:rPr>
              <a:t>🕑</a:t>
            </a:r>
            <a:r>
              <a:rPr lang="en-US" sz="1400" dirty="0">
                <a:solidFill>
                  <a:srgbClr val="FFC000"/>
                </a:solidFill>
              </a:rPr>
              <a:t>	</a:t>
            </a:r>
            <a:r>
              <a:rPr lang="en-US" sz="1400" dirty="0">
                <a:solidFill>
                  <a:srgbClr val="404040"/>
                </a:solidFill>
              </a:rPr>
              <a:t>HV Enclosure </a:t>
            </a:r>
            <a:r>
              <a:rPr lang="en-US" sz="1400">
                <a:solidFill>
                  <a:srgbClr val="404040"/>
                </a:solidFill>
              </a:rPr>
              <a:t>Door interlock </a:t>
            </a:r>
            <a:r>
              <a:rPr lang="en-US" sz="1400" dirty="0">
                <a:solidFill>
                  <a:srgbClr val="404040"/>
                </a:solidFill>
              </a:rPr>
              <a:t>wiring and interface needs to be completed.</a:t>
            </a:r>
          </a:p>
          <a:p>
            <a:pPr marL="914400" lvl="2" indent="0">
              <a:buNone/>
            </a:pPr>
            <a:r>
              <a:rPr lang="en-US" sz="1050" dirty="0">
                <a:solidFill>
                  <a:srgbClr val="FFC000"/>
                </a:solidFill>
              </a:rPr>
              <a:t>🕑</a:t>
            </a:r>
            <a:r>
              <a:rPr lang="en-US" sz="1400" dirty="0"/>
              <a:t> 	10 kV (Extractor) Supply Output &amp; remote-on kludge touch-up (Jeff Simmons)</a:t>
            </a:r>
          </a:p>
          <a:p>
            <a:pPr marL="914400" lvl="2" indent="0">
              <a:buNone/>
            </a:pPr>
            <a:r>
              <a:rPr lang="en-US" sz="1050" dirty="0">
                <a:solidFill>
                  <a:srgbClr val="FFC000"/>
                </a:solidFill>
              </a:rPr>
              <a:t>🕑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/>
              <a:t>	Extractor Modulator / Spark Protection boxes (Jeff Simmons)</a:t>
            </a:r>
            <a:endParaRPr lang="en-US" sz="1200" dirty="0"/>
          </a:p>
          <a:p>
            <a:pPr marL="914400" lvl="2" indent="0">
              <a:buNone/>
            </a:pPr>
            <a:r>
              <a:rPr lang="en-US" sz="1400" dirty="0">
                <a:solidFill>
                  <a:srgbClr val="00B050"/>
                </a:solidFill>
              </a:rPr>
              <a:t>✓</a:t>
            </a:r>
            <a:r>
              <a:rPr lang="en-US" sz="1400" dirty="0"/>
              <a:t> 	50 kV Bridge Supports in hand… will cut bridge to length upon installation</a:t>
            </a:r>
          </a:p>
          <a:p>
            <a:pPr marL="914400" lvl="2" indent="0">
              <a:buNone/>
            </a:pPr>
            <a:r>
              <a:rPr lang="en-US" sz="1000" dirty="0">
                <a:solidFill>
                  <a:srgbClr val="FF0000"/>
                </a:solidFill>
              </a:rPr>
              <a:t>❌</a:t>
            </a:r>
            <a:r>
              <a:rPr lang="en-US" sz="1400" dirty="0"/>
              <a:t>	120 VAC distribution only set up for only 20A??? Meeting with Kermit early next week…</a:t>
            </a:r>
          </a:p>
          <a:p>
            <a:pPr lvl="1"/>
            <a:r>
              <a:rPr lang="en-US" sz="1600" dirty="0"/>
              <a:t>Next steps</a:t>
            </a:r>
          </a:p>
          <a:p>
            <a:pPr lvl="2"/>
            <a:r>
              <a:rPr lang="en-US" sz="1400" dirty="0"/>
              <a:t>Button-up / Evaluation by Dave Mertz / Final 50kV Test</a:t>
            </a:r>
          </a:p>
          <a:p>
            <a:pPr lvl="2"/>
            <a:endParaRPr lang="en-US" sz="1800" dirty="0"/>
          </a:p>
          <a:p>
            <a:r>
              <a:rPr lang="en-US" sz="1800" dirty="0"/>
              <a:t>Source Characterization ORC Preparation</a:t>
            </a:r>
          </a:p>
          <a:p>
            <a:pPr lvl="1"/>
            <a:r>
              <a:rPr lang="en-US" sz="1600" dirty="0"/>
              <a:t>Rad Safety Status (Dan)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25C350-450F-E80B-C2FC-062FBCBC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30851"/>
            <a:ext cx="8686800" cy="427877"/>
          </a:xfrm>
        </p:spPr>
        <p:txBody>
          <a:bodyPr/>
          <a:lstStyle/>
          <a:p>
            <a:r>
              <a:rPr lang="en-US" dirty="0"/>
              <a:t>IPI Summary – Source Commissioning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29C5-A992-3753-00E9-3AB635B2F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334" y="6504213"/>
            <a:ext cx="907861" cy="241300"/>
          </a:xfrm>
        </p:spPr>
        <p:txBody>
          <a:bodyPr/>
          <a:lstStyle/>
          <a:p>
            <a:pPr algn="r">
              <a:defRPr/>
            </a:pPr>
            <a:fld id="{57ADAB69-348E-2C41-AF41-E98D046040A4}" type="datetime1">
              <a:rPr lang="en-US" smtClean="0"/>
              <a:pPr algn="r">
                <a:defRPr/>
              </a:pPr>
              <a:t>12/16/2022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01013-1BEB-611B-F40E-F6B7E1131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Edstrom | IOTA Proton Injector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37773-07E9-0464-62A0-A5D6CC27B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E52B4B-39CA-3718-2727-BCA056422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082" y="3429000"/>
            <a:ext cx="3196822" cy="295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8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249D9F-27AB-415E-B45A-24120661F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52" y="5249901"/>
            <a:ext cx="8910949" cy="1328699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C192B4-536B-9D69-8D15-12E1A8E3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" y="942616"/>
            <a:ext cx="8686800" cy="5059363"/>
          </a:xfrm>
        </p:spPr>
        <p:txBody>
          <a:bodyPr/>
          <a:lstStyle/>
          <a:p>
            <a:r>
              <a:rPr lang="en-US" sz="1800" dirty="0"/>
              <a:t>Beamline Installation</a:t>
            </a:r>
          </a:p>
          <a:p>
            <a:pPr lvl="1"/>
            <a:r>
              <a:rPr lang="en-US" sz="1600" dirty="0"/>
              <a:t>MEBT Layout (Steve </a:t>
            </a:r>
            <a:r>
              <a:rPr lang="en-US" sz="1600" dirty="0" err="1"/>
              <a:t>Wesseln</a:t>
            </a:r>
            <a:r>
              <a:rPr lang="en-US" sz="1600" dirty="0"/>
              <a:t>, Sasha R.)</a:t>
            </a:r>
            <a:endParaRPr lang="en-US" sz="1400" dirty="0"/>
          </a:p>
          <a:p>
            <a:pPr lvl="1"/>
            <a:r>
              <a:rPr lang="en-US" sz="1600" dirty="0"/>
              <a:t>Cable Acquisition in progress</a:t>
            </a:r>
          </a:p>
          <a:p>
            <a:pPr lvl="2"/>
            <a:r>
              <a:rPr lang="en-US" sz="1400" dirty="0"/>
              <a:t>All non-stock cable </a:t>
            </a:r>
            <a:r>
              <a:rPr lang="en-US" sz="1400" dirty="0" err="1"/>
              <a:t>reqs</a:t>
            </a:r>
            <a:r>
              <a:rPr lang="en-US" sz="1400" dirty="0"/>
              <a:t> in</a:t>
            </a:r>
          </a:p>
          <a:p>
            <a:pPr lvl="1"/>
            <a:r>
              <a:rPr lang="en-US" sz="1600" dirty="0"/>
              <a:t>No initial cable pull contract estimate</a:t>
            </a:r>
          </a:p>
          <a:p>
            <a:pPr lvl="1"/>
            <a:r>
              <a:rPr lang="en-US" sz="1600" dirty="0"/>
              <a:t>BPM pre-amp enclosures being fabricated (Brian </a:t>
            </a:r>
            <a:r>
              <a:rPr lang="en-US" sz="1600" dirty="0" err="1"/>
              <a:t>Fellenz</a:t>
            </a:r>
            <a:r>
              <a:rPr lang="en-US" sz="1600" dirty="0"/>
              <a:t>)</a:t>
            </a:r>
          </a:p>
          <a:p>
            <a:endParaRPr lang="en-US" sz="1800" dirty="0"/>
          </a:p>
          <a:p>
            <a:r>
              <a:rPr lang="en-US" sz="1800" dirty="0"/>
              <a:t>RF</a:t>
            </a:r>
          </a:p>
          <a:p>
            <a:pPr lvl="1"/>
            <a:r>
              <a:rPr lang="en-US" sz="1600" dirty="0"/>
              <a:t>600A Windowed &amp; Kirk </a:t>
            </a:r>
            <a:r>
              <a:rPr lang="en-US" sz="1600" dirty="0" err="1"/>
              <a:t>Key’d</a:t>
            </a:r>
            <a:r>
              <a:rPr lang="en-US" sz="1600" dirty="0"/>
              <a:t> Disconnect</a:t>
            </a:r>
          </a:p>
          <a:p>
            <a:pPr lvl="2"/>
            <a:r>
              <a:rPr lang="en-US" sz="1400" dirty="0"/>
              <a:t>Rescheduled to ship on 12/12, but schedule continues to slip…</a:t>
            </a:r>
          </a:p>
          <a:p>
            <a:pPr lvl="2"/>
            <a:r>
              <a:rPr lang="en-US" sz="1400" dirty="0"/>
              <a:t>Modulator controls to follow (EE Support)</a:t>
            </a:r>
          </a:p>
          <a:p>
            <a:pPr lvl="1"/>
            <a:r>
              <a:rPr lang="en-US" sz="1600" dirty="0"/>
              <a:t>HLRF</a:t>
            </a:r>
          </a:p>
          <a:p>
            <a:pPr lvl="2"/>
            <a:r>
              <a:rPr lang="en-US" sz="1400" dirty="0"/>
              <a:t>Ding continued evaluation of the buncher SSA</a:t>
            </a:r>
          </a:p>
          <a:p>
            <a:pPr lvl="1"/>
            <a:r>
              <a:rPr lang="en-US" sz="1600" dirty="0"/>
              <a:t>LLRF</a:t>
            </a:r>
          </a:p>
          <a:p>
            <a:pPr lvl="2"/>
            <a:r>
              <a:rPr lang="en-US" sz="1400" dirty="0"/>
              <a:t>Met with Euclid… Upgrade quote requested.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25C350-450F-E80B-C2FC-062FBCBC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30851"/>
            <a:ext cx="8686800" cy="427877"/>
          </a:xfrm>
        </p:spPr>
        <p:txBody>
          <a:bodyPr/>
          <a:lstStyle/>
          <a:p>
            <a:r>
              <a:rPr lang="en-US" dirty="0"/>
              <a:t>IPI Summary – Bigger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29C5-A992-3753-00E9-3AB635B2F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334" y="6504213"/>
            <a:ext cx="907861" cy="241300"/>
          </a:xfrm>
        </p:spPr>
        <p:txBody>
          <a:bodyPr/>
          <a:lstStyle/>
          <a:p>
            <a:pPr algn="r">
              <a:defRPr/>
            </a:pPr>
            <a:fld id="{57ADAB69-348E-2C41-AF41-E98D046040A4}" type="datetime1">
              <a:rPr lang="en-US" smtClean="0"/>
              <a:pPr algn="r">
                <a:defRPr/>
              </a:pPr>
              <a:t>12/16/2022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01013-1BEB-611B-F40E-F6B7E1131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Edstrom | IOTA Proton Injector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37773-07E9-0464-62A0-A5D6CC27B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47811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FNAL_PowerPoint_4x3_100716</Template>
  <TotalTime>32364</TotalTime>
  <Words>237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Fermilab_PPT_090815</vt:lpstr>
      <vt:lpstr>PowerPoint Presentation</vt:lpstr>
      <vt:lpstr>IPI Summary – Source Commissioning</vt:lpstr>
      <vt:lpstr>IPI Summary – Bigger picture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R Edstrom JR</dc:creator>
  <cp:lastModifiedBy>Dean R Edstrom JR</cp:lastModifiedBy>
  <cp:revision>630</cp:revision>
  <cp:lastPrinted>2014-01-20T19:40:21Z</cp:lastPrinted>
  <dcterms:created xsi:type="dcterms:W3CDTF">2020-08-18T18:58:22Z</dcterms:created>
  <dcterms:modified xsi:type="dcterms:W3CDTF">2022-12-16T17:01:58Z</dcterms:modified>
</cp:coreProperties>
</file>