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3" r:id="rId2"/>
    <p:sldId id="260" r:id="rId3"/>
    <p:sldId id="291" r:id="rId4"/>
    <p:sldId id="274" r:id="rId5"/>
    <p:sldId id="292" r:id="rId6"/>
    <p:sldId id="293" r:id="rId7"/>
    <p:sldId id="294" r:id="rId8"/>
    <p:sldId id="295" r:id="rId9"/>
    <p:sldId id="276" r:id="rId10"/>
    <p:sldId id="275" r:id="rId11"/>
    <p:sldId id="277" r:id="rId12"/>
    <p:sldId id="279" r:id="rId13"/>
    <p:sldId id="278" r:id="rId14"/>
    <p:sldId id="296" r:id="rId15"/>
    <p:sldId id="280" r:id="rId16"/>
    <p:sldId id="297" r:id="rId17"/>
    <p:sldId id="282" r:id="rId18"/>
    <p:sldId id="283" r:id="rId19"/>
    <p:sldId id="284" r:id="rId20"/>
    <p:sldId id="281" r:id="rId21"/>
    <p:sldId id="298" r:id="rId22"/>
    <p:sldId id="264" r:id="rId23"/>
    <p:sldId id="263" r:id="rId24"/>
    <p:sldId id="265" r:id="rId25"/>
    <p:sldId id="266" r:id="rId26"/>
    <p:sldId id="259" r:id="rId27"/>
    <p:sldId id="268" r:id="rId28"/>
    <p:sldId id="269" r:id="rId29"/>
    <p:sldId id="271" r:id="rId30"/>
    <p:sldId id="267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903" autoAdjust="0"/>
  </p:normalViewPr>
  <p:slideViewPr>
    <p:cSldViewPr snapToGrid="0" snapToObjects="1">
      <p:cViewPr varScale="1">
        <p:scale>
          <a:sx n="90" d="100"/>
          <a:sy n="90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A96E-3179-E645-BB5F-A2671E66833D}" type="datetimeFigureOut">
              <a:rPr lang="en-US" smtClean="0"/>
              <a:t>14.11.12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EBE20-F41D-6D43-AAED-1E6C08908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89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BBE7E-3DFD-3149-B21D-4A1311E38F7A}" type="datetimeFigureOut">
              <a:rPr lang="en-US" smtClean="0"/>
              <a:t>14.11.12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24FDE-7017-0F44-A341-1282EE184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4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General</a:t>
            </a:r>
            <a:r>
              <a:rPr lang="en-GB" baseline="0" dirty="0" smtClean="0"/>
              <a:t> observations: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Factor of 2 in L from enhancement – relatively large disruption parameter -&gt; tight tolerances on collisions to IP (feedback)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24FDE-7017-0F44-A341-1282EE1845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7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Power density</a:t>
            </a:r>
            <a:r>
              <a:rPr lang="en-GB" baseline="0" dirty="0" smtClean="0"/>
              <a:t> on target (WG says OK but should check).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24FDE-7017-0F44-A341-1282EE1845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9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Should</a:t>
            </a:r>
            <a:r>
              <a:rPr lang="en-GB" baseline="0" dirty="0" smtClean="0"/>
              <a:t> add mountain 3D graphic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158CF-C497-8F4F-A94F-DD3560EC4F5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4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23.10.12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N. Walker --LCWS '12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B6FA28-7AEC-3F43-9C2D-3DB969CFEC6A}" type="slidenum">
              <a:rPr lang="en-US" smtClean="0"/>
              <a:t>‹#›</a:t>
            </a:fld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400">
              <a:latin typeface="+mn-lt"/>
              <a:ea typeface="+mn-ea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2.png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T0105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341" y="-1"/>
            <a:ext cx="6900660" cy="40813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2129742" y="3783724"/>
            <a:ext cx="2328165" cy="5248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9230" y="4404804"/>
            <a:ext cx="4821311" cy="199048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dirty="0" smtClean="0"/>
              <a:t>Nick Walker (DESY)</a:t>
            </a:r>
          </a:p>
          <a:p>
            <a:pPr algn="l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for the Global Design Effort</a:t>
            </a:r>
          </a:p>
          <a:p>
            <a:pPr algn="l"/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Accelerators for a Higgs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Factory:</a:t>
            </a:r>
            <a:b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Linear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vs. Circular (HF2012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l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Fermilab, 14.11.12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9230" y="2844531"/>
            <a:ext cx="4352081" cy="123677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ILC as a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Higgs Factory</a:t>
            </a:r>
            <a:endParaRPr lang="en-GB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1648" y="2950367"/>
            <a:ext cx="4151157" cy="3561991"/>
            <a:chOff x="1623751" y="993489"/>
            <a:chExt cx="5467679" cy="4691662"/>
          </a:xfrm>
        </p:grpSpPr>
        <p:pic>
          <p:nvPicPr>
            <p:cNvPr id="6" name="Picture 5" descr="MC900152254.WM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751" y="993489"/>
              <a:ext cx="5412468" cy="4620399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1889479" y="2782508"/>
              <a:ext cx="3661927" cy="1243769"/>
            </a:xfrm>
            <a:custGeom>
              <a:avLst/>
              <a:gdLst>
                <a:gd name="connsiteX0" fmla="*/ 19243 w 3290541"/>
                <a:gd name="connsiteY0" fmla="*/ 153950 h 981432"/>
                <a:gd name="connsiteX1" fmla="*/ 3271298 w 3290541"/>
                <a:gd name="connsiteY1" fmla="*/ 0 h 981432"/>
                <a:gd name="connsiteX2" fmla="*/ 3290541 w 3290541"/>
                <a:gd name="connsiteY2" fmla="*/ 981432 h 981432"/>
                <a:gd name="connsiteX3" fmla="*/ 0 w 3290541"/>
                <a:gd name="connsiteY3" fmla="*/ 904457 h 981432"/>
                <a:gd name="connsiteX4" fmla="*/ 19243 w 3290541"/>
                <a:gd name="connsiteY4" fmla="*/ 153950 h 98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541" h="981432">
                  <a:moveTo>
                    <a:pt x="19243" y="153950"/>
                  </a:moveTo>
                  <a:lnTo>
                    <a:pt x="3271298" y="0"/>
                  </a:lnTo>
                  <a:lnTo>
                    <a:pt x="3290541" y="981432"/>
                  </a:lnTo>
                  <a:lnTo>
                    <a:pt x="0" y="904457"/>
                  </a:lnTo>
                  <a:lnTo>
                    <a:pt x="19243" y="1539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55880" dist="22987" dir="4080000" sx="105000" sy="105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6671" y="2899723"/>
              <a:ext cx="32643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Left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Higgs &amp; Co</a:t>
              </a:r>
              <a:endPara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723005" y="4555480"/>
              <a:ext cx="817825" cy="1039164"/>
            </a:xfrm>
            <a:custGeom>
              <a:avLst/>
              <a:gdLst>
                <a:gd name="connsiteX0" fmla="*/ 0 w 817825"/>
                <a:gd name="connsiteY0" fmla="*/ 1039164 h 1039164"/>
                <a:gd name="connsiteX1" fmla="*/ 144322 w 817825"/>
                <a:gd name="connsiteY1" fmla="*/ 67353 h 1039164"/>
                <a:gd name="connsiteX2" fmla="*/ 817825 w 817825"/>
                <a:gd name="connsiteY2" fmla="*/ 0 h 1039164"/>
                <a:gd name="connsiteX3" fmla="*/ 740853 w 817825"/>
                <a:gd name="connsiteY3" fmla="*/ 962189 h 1039164"/>
                <a:gd name="connsiteX4" fmla="*/ 0 w 817825"/>
                <a:gd name="connsiteY4" fmla="*/ 1039164 h 103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25" h="1039164">
                  <a:moveTo>
                    <a:pt x="0" y="1039164"/>
                  </a:moveTo>
                  <a:lnTo>
                    <a:pt x="144322" y="67353"/>
                  </a:lnTo>
                  <a:lnTo>
                    <a:pt x="817825" y="0"/>
                  </a:lnTo>
                  <a:lnTo>
                    <a:pt x="740853" y="962189"/>
                  </a:lnTo>
                  <a:lnTo>
                    <a:pt x="0" y="10391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  <a:gs pos="74000">
                  <a:schemeClr val="tx1">
                    <a:lumMod val="85000"/>
                    <a:lumOff val="15000"/>
                  </a:schemeClr>
                </a:gs>
              </a:gsLst>
              <a:lin ang="6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8806" y="4074008"/>
              <a:ext cx="1809750" cy="1024567"/>
            </a:xfrm>
            <a:prstGeom prst="rect">
              <a:avLst/>
            </a:prstGeom>
            <a:solidFill>
              <a:srgbClr val="7184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ilccolo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7875" y="4375633"/>
              <a:ext cx="1208939" cy="790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385566" y="3942355"/>
              <a:ext cx="1913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 smtClean="0">
                  <a:solidFill>
                    <a:srgbClr val="4C4C4C"/>
                  </a:solidFill>
                  <a:latin typeface="Futura"/>
                  <a:cs typeface="Futura"/>
                </a:rPr>
                <a:t>Powered by</a:t>
              </a:r>
              <a:endParaRPr lang="en-GB" sz="2400" i="1" dirty="0">
                <a:solidFill>
                  <a:srgbClr val="4C4C4C"/>
                </a:solidFill>
                <a:latin typeface="Futura"/>
                <a:cs typeface="Futura"/>
              </a:endParaRPr>
            </a:p>
          </p:txBody>
        </p:sp>
        <p:pic>
          <p:nvPicPr>
            <p:cNvPr id="13" name="Picture 12" descr="MC900391114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605" y="4816833"/>
              <a:ext cx="2155825" cy="86831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03592" y="4727784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/>
                  <a:cs typeface="Cooper Std Black"/>
                </a:rPr>
                <a:t>250</a:t>
              </a:r>
              <a:b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/>
                  <a:cs typeface="Cooper Std Black"/>
                </a:rPr>
              </a:br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/>
                  <a:cs typeface="Cooper Std Black"/>
                </a:rPr>
                <a:t>GeV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oper Std Black"/>
                <a:cs typeface="Cooper Std Blac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14498">
              <a:off x="2363484" y="3545748"/>
              <a:ext cx="2563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halkboard"/>
                  <a:cs typeface="Chalkboard"/>
                </a:rPr>
                <a:t>…you </a:t>
              </a:r>
              <a:r>
                <a:rPr lang="en-GB" dirty="0" err="1" smtClean="0">
                  <a:latin typeface="Chalkboard"/>
                  <a:cs typeface="Chalkboard"/>
                </a:rPr>
                <a:t>gotta</a:t>
              </a:r>
              <a:r>
                <a:rPr lang="en-GB" dirty="0" smtClean="0">
                  <a:latin typeface="Chalkboard"/>
                  <a:cs typeface="Chalkboard"/>
                </a:rPr>
                <a:t> have Mass!</a:t>
              </a:r>
              <a:endParaRPr lang="en-GB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3054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 Published Parameters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5117" y="5779541"/>
            <a:ext cx="859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err="1"/>
              <a:t>ilc-edmsdirect.desy.de</a:t>
            </a:r>
            <a:r>
              <a:rPr lang="en-GB" dirty="0"/>
              <a:t>/</a:t>
            </a:r>
            <a:r>
              <a:rPr lang="en-GB" dirty="0" err="1"/>
              <a:t>ilc-edmsdirect</a:t>
            </a:r>
            <a:r>
              <a:rPr lang="en-GB" dirty="0"/>
              <a:t>/</a:t>
            </a:r>
            <a:r>
              <a:rPr lang="en-GB" dirty="0" err="1"/>
              <a:t>item.jsp?edmsid</a:t>
            </a:r>
            <a:r>
              <a:rPr lang="en-GB" dirty="0"/>
              <a:t>=D00000000925325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77" y="1100590"/>
            <a:ext cx="330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Centre-of-mass dependent:</a:t>
            </a:r>
            <a:endParaRPr lang="en-GB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6503"/>
              </p:ext>
            </p:extLst>
          </p:nvPr>
        </p:nvGraphicFramePr>
        <p:xfrm>
          <a:off x="553977" y="1552743"/>
          <a:ext cx="7951615" cy="37986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171391"/>
                <a:gridCol w="1349130"/>
                <a:gridCol w="721994"/>
                <a:gridCol w="716117"/>
                <a:gridCol w="675582"/>
                <a:gridCol w="662070"/>
                <a:gridCol w="655331"/>
              </a:tblGrid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Centre-of-mass energy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GeV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230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250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350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500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Electron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Positron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0.07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horizontal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vertical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IP RMS horizontal beam size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904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843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RMS veritcal beam size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Vertical disruption parameter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23.5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21.1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24.6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Enhancement factor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Geometric luminosity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34</a:t>
                      </a:r>
                      <a:r>
                        <a:rPr lang="en-US" sz="1600" u="none" strike="noStrike" dirty="0">
                          <a:effectLst/>
                        </a:rPr>
                        <a:t> cm</a:t>
                      </a:r>
                      <a:r>
                        <a:rPr lang="en-US" sz="1600" u="none" strike="noStrike" baseline="30000" dirty="0">
                          <a:effectLst/>
                        </a:rPr>
                        <a:t>-2</a:t>
                      </a:r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r>
                        <a:rPr lang="en-US" sz="1600" u="none" strike="noStrike" baseline="30000" dirty="0">
                          <a:effectLst/>
                        </a:rPr>
                        <a:t>-1 </a:t>
                      </a:r>
                      <a:endParaRPr lang="en-US" sz="1600" b="0" i="0" u="none" strike="noStrike" baseline="30000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Luminosity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×10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 cm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-2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-1 </a:t>
                      </a:r>
                      <a:endParaRPr lang="en-US" sz="1600" b="1" i="0" u="none" strike="noStrike" baseline="30000" dirty="0" smtClean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0.50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0.59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0.75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0.93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1.8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% luminosity </a:t>
                      </a:r>
                      <a:r>
                        <a:rPr lang="en-US" sz="1600" u="none" strike="noStrike" dirty="0">
                          <a:effectLst/>
                        </a:rPr>
                        <a:t>in top 1</a:t>
                      </a:r>
                      <a:r>
                        <a:rPr lang="en-US" sz="1600" u="none" strike="noStrike" dirty="0" smtClean="0">
                          <a:effectLst/>
                        </a:rPr>
                        <a:t>% </a:t>
                      </a:r>
                      <a:r>
                        <a:rPr lang="en-US" sz="1600" u="none" strike="noStrike" dirty="0" smtClean="0">
                          <a:effectLst/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u="none" strike="noStrike" dirty="0" smtClean="0">
                          <a:effectLst/>
                        </a:rPr>
                        <a:t>E/E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84%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79%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energy loss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1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Pairs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Total pair energy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TeV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424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 Published Parameters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5117" y="5779541"/>
            <a:ext cx="859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err="1"/>
              <a:t>ilc-edmsdirect.desy.de</a:t>
            </a:r>
            <a:r>
              <a:rPr lang="en-GB" dirty="0"/>
              <a:t>/</a:t>
            </a:r>
            <a:r>
              <a:rPr lang="en-GB" dirty="0" err="1"/>
              <a:t>ilc-edmsdirect</a:t>
            </a:r>
            <a:r>
              <a:rPr lang="en-GB" dirty="0"/>
              <a:t>/</a:t>
            </a:r>
            <a:r>
              <a:rPr lang="en-GB" dirty="0" err="1"/>
              <a:t>item.jsp?edmsid</a:t>
            </a:r>
            <a:r>
              <a:rPr lang="en-GB" dirty="0"/>
              <a:t>=D00000000925325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77" y="1100590"/>
            <a:ext cx="330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Centre-of-mass dependent:</a:t>
            </a:r>
            <a:endParaRPr lang="en-GB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44499"/>
              </p:ext>
            </p:extLst>
          </p:nvPr>
        </p:nvGraphicFramePr>
        <p:xfrm>
          <a:off x="553977" y="1552743"/>
          <a:ext cx="7951615" cy="37986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171391"/>
                <a:gridCol w="1349130"/>
                <a:gridCol w="721994"/>
                <a:gridCol w="716117"/>
                <a:gridCol w="675582"/>
                <a:gridCol w="662070"/>
                <a:gridCol w="655331"/>
              </a:tblGrid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Centre-of-mass energy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GeV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230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250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350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500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Electron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Positron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0.07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horizontal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vertical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IP RMS horizontal beam size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904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843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RMS veritcal beam size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Vertical disruption parameter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23.5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21.1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24.6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Enhancement factor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Geometric luminosity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34</a:t>
                      </a:r>
                      <a:r>
                        <a:rPr lang="en-US" sz="1600" u="none" strike="noStrike" dirty="0">
                          <a:effectLst/>
                        </a:rPr>
                        <a:t> cm</a:t>
                      </a:r>
                      <a:r>
                        <a:rPr lang="en-US" sz="1600" u="none" strike="noStrike" baseline="30000" dirty="0">
                          <a:effectLst/>
                        </a:rPr>
                        <a:t>-2</a:t>
                      </a:r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r>
                        <a:rPr lang="en-US" sz="1600" u="none" strike="noStrike" baseline="30000" dirty="0">
                          <a:effectLst/>
                        </a:rPr>
                        <a:t>-1 </a:t>
                      </a:r>
                      <a:endParaRPr lang="en-US" sz="1600" b="0" i="0" u="none" strike="noStrike" baseline="30000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Luminosity Upgrade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×10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 cm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-2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-1 </a:t>
                      </a:r>
                      <a:endParaRPr lang="en-US" sz="1600" b="1" i="0" u="none" strike="noStrike" baseline="30000" dirty="0" smtClean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1.00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1.18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1.50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1.86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3.6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% luminosity </a:t>
                      </a:r>
                      <a:r>
                        <a:rPr lang="en-US" sz="1600" u="none" strike="noStrike" dirty="0">
                          <a:effectLst/>
                        </a:rPr>
                        <a:t>in top 1</a:t>
                      </a:r>
                      <a:r>
                        <a:rPr lang="en-US" sz="1600" u="none" strike="noStrike" dirty="0" smtClean="0">
                          <a:effectLst/>
                        </a:rPr>
                        <a:t>% </a:t>
                      </a:r>
                      <a:r>
                        <a:rPr lang="en-US" sz="1600" u="none" strike="noStrike" dirty="0" smtClean="0">
                          <a:effectLst/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u="none" strike="noStrike" dirty="0" smtClean="0">
                          <a:effectLst/>
                        </a:rPr>
                        <a:t>E/E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84%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79%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energy loss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1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Pairs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Total pair energy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TeV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429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 Published Parameters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5117" y="5779541"/>
            <a:ext cx="859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err="1"/>
              <a:t>ilc-edmsdirect.desy.de</a:t>
            </a:r>
            <a:r>
              <a:rPr lang="en-GB" dirty="0"/>
              <a:t>/</a:t>
            </a:r>
            <a:r>
              <a:rPr lang="en-GB" dirty="0" err="1"/>
              <a:t>ilc-edmsdirect</a:t>
            </a:r>
            <a:r>
              <a:rPr lang="en-GB" dirty="0"/>
              <a:t>/</a:t>
            </a:r>
            <a:r>
              <a:rPr lang="en-GB" dirty="0" err="1"/>
              <a:t>item.jsp?edmsid</a:t>
            </a:r>
            <a:r>
              <a:rPr lang="en-GB" dirty="0"/>
              <a:t>=D00000000925325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77" y="1100590"/>
            <a:ext cx="330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Centre-of-mass dependent:</a:t>
            </a:r>
            <a:endParaRPr lang="en-GB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103107"/>
              </p:ext>
            </p:extLst>
          </p:nvPr>
        </p:nvGraphicFramePr>
        <p:xfrm>
          <a:off x="553977" y="1552743"/>
          <a:ext cx="7951615" cy="37986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171391"/>
                <a:gridCol w="1349130"/>
                <a:gridCol w="721994"/>
                <a:gridCol w="716117"/>
                <a:gridCol w="675582"/>
                <a:gridCol w="662070"/>
                <a:gridCol w="655331"/>
              </a:tblGrid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Centre-of-mass energy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GeV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200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230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250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350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500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Electron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Positron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0.07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horizontal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vertical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IP RMS horizontal beam size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904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843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RMS veritcal beam size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5.9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Vertical disruption parameter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20.4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23.5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21.1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24.6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Enhancement factor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Geometric luminosity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34</a:t>
                      </a:r>
                      <a:r>
                        <a:rPr lang="en-US" sz="1600" u="none" strike="noStrike" dirty="0">
                          <a:effectLst/>
                        </a:rPr>
                        <a:t> cm</a:t>
                      </a:r>
                      <a:r>
                        <a:rPr lang="en-US" sz="1600" u="none" strike="noStrike" baseline="30000" dirty="0">
                          <a:effectLst/>
                        </a:rPr>
                        <a:t>-2</a:t>
                      </a:r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r>
                        <a:rPr lang="en-US" sz="1600" u="none" strike="noStrike" baseline="30000" dirty="0">
                          <a:effectLst/>
                        </a:rPr>
                        <a:t>-1 </a:t>
                      </a:r>
                      <a:endParaRPr lang="en-US" sz="1600" b="0" i="0" u="none" strike="noStrike" baseline="30000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Luminosity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×10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 cm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-2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-1 </a:t>
                      </a:r>
                      <a:endParaRPr lang="en-US" sz="1600" b="1" i="0" u="none" strike="noStrike" baseline="30000" dirty="0" smtClean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0.50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0.59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0.75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0.93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1.8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% luminosity </a:t>
                      </a:r>
                      <a:r>
                        <a:rPr lang="en-US" sz="1600" u="none" strike="noStrike" dirty="0">
                          <a:effectLst/>
                        </a:rPr>
                        <a:t>in top 1</a:t>
                      </a:r>
                      <a:r>
                        <a:rPr lang="en-US" sz="1600" u="none" strike="noStrike" dirty="0" smtClean="0">
                          <a:effectLst/>
                        </a:rPr>
                        <a:t>% </a:t>
                      </a:r>
                      <a:r>
                        <a:rPr lang="en-US" sz="1600" u="none" strike="noStrike" dirty="0" smtClean="0">
                          <a:effectLst/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u="none" strike="noStrike" dirty="0" smtClean="0">
                          <a:effectLst/>
                        </a:rPr>
                        <a:t>E/E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92%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90%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84%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79%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energy loss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1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Pairs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Total pair energy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TeV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7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1000">
        <p:fade/>
      </p:transition>
    </mc:Choice>
    <mc:Fallback xmlns="">
      <p:transition xmlns:p14="http://schemas.microsoft.com/office/powerpoint/2010/main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Higgs Factory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5117" y="5779541"/>
            <a:ext cx="859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err="1"/>
              <a:t>ilc-edmsdirect.desy.de</a:t>
            </a:r>
            <a:r>
              <a:rPr lang="en-GB" dirty="0"/>
              <a:t>/</a:t>
            </a:r>
            <a:r>
              <a:rPr lang="en-GB" dirty="0" err="1"/>
              <a:t>ilc-edmsdirect</a:t>
            </a:r>
            <a:r>
              <a:rPr lang="en-GB" dirty="0"/>
              <a:t>/</a:t>
            </a:r>
            <a:r>
              <a:rPr lang="en-GB" dirty="0" err="1"/>
              <a:t>item.jsp?edmsid</a:t>
            </a:r>
            <a:r>
              <a:rPr lang="en-GB" dirty="0"/>
              <a:t>=D00000000925325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77" y="1100590"/>
            <a:ext cx="3306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Centre-of-mass dependent:</a:t>
            </a:r>
            <a:endParaRPr lang="en-GB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6862"/>
              </p:ext>
            </p:extLst>
          </p:nvPr>
        </p:nvGraphicFramePr>
        <p:xfrm>
          <a:off x="553977" y="1552743"/>
          <a:ext cx="7951615" cy="379862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171391"/>
                <a:gridCol w="1349130"/>
                <a:gridCol w="721994"/>
                <a:gridCol w="716117"/>
                <a:gridCol w="675582"/>
                <a:gridCol w="662070"/>
                <a:gridCol w="655331"/>
              </a:tblGrid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Centre-of-mass energy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GeV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200</a:t>
                      </a:r>
                      <a:endParaRPr lang="en-US" sz="2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230</a:t>
                      </a:r>
                      <a:endParaRPr lang="en-US" sz="2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250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A6A6A6"/>
                          </a:solidFill>
                          <a:effectLst/>
                        </a:rPr>
                        <a:t>350</a:t>
                      </a:r>
                      <a:endParaRPr lang="en-US" sz="2000" b="1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A6A6A6"/>
                          </a:solidFill>
                          <a:effectLst/>
                        </a:rPr>
                        <a:t>500</a:t>
                      </a:r>
                      <a:endParaRPr lang="en-US" sz="2000" b="1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Electron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0.21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0.19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0.19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0.16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Positron RMS energy spread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0.19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0.16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0.15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0.10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0.07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horizontal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vertical beta function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0.48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0.48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0.48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0.48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0.48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IP RMS horizontal beam size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904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843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662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474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IP RMS veritcal beam size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nm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9.3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8.6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8.3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7.0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5.9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Vertical disruption parameter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20.4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20.4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23.5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21.1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24.6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Enhancement factor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1.83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1.83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1.84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1.95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Geometric luminosity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34</a:t>
                      </a:r>
                      <a:r>
                        <a:rPr lang="en-US" sz="1600" u="none" strike="noStrike" dirty="0">
                          <a:effectLst/>
                        </a:rPr>
                        <a:t> cm</a:t>
                      </a:r>
                      <a:r>
                        <a:rPr lang="en-US" sz="1600" u="none" strike="noStrike" baseline="30000" dirty="0">
                          <a:effectLst/>
                        </a:rPr>
                        <a:t>-2</a:t>
                      </a:r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r>
                        <a:rPr lang="en-US" sz="1600" u="none" strike="noStrike" baseline="30000" dirty="0">
                          <a:effectLst/>
                        </a:rPr>
                        <a:t>-1 </a:t>
                      </a:r>
                      <a:endParaRPr lang="en-US" sz="1600" b="0" i="0" u="none" strike="noStrike" baseline="30000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0.29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0.36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0.45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Luminosity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×10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 cm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-2</a:t>
                      </a:r>
                      <a:r>
                        <a:rPr lang="en-US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r>
                        <a:rPr lang="en-US" sz="1600" b="1" u="none" strike="noStrike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-1 </a:t>
                      </a:r>
                      <a:endParaRPr lang="en-US" sz="1600" b="1" i="0" u="none" strike="noStrike" baseline="30000" dirty="0" smtClean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0.50</a:t>
                      </a:r>
                      <a:endParaRPr lang="en-US" sz="2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0.59</a:t>
                      </a:r>
                      <a:endParaRPr lang="en-US" sz="2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0.75</a:t>
                      </a:r>
                      <a:endParaRPr lang="en-US" sz="20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A6A6A6"/>
                          </a:solidFill>
                          <a:effectLst/>
                        </a:rPr>
                        <a:t>0.93</a:t>
                      </a:r>
                      <a:endParaRPr lang="en-US" sz="2000" b="1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solidFill>
                            <a:srgbClr val="A6A6A6"/>
                          </a:solidFill>
                          <a:effectLst/>
                        </a:rPr>
                        <a:t>1.8</a:t>
                      </a:r>
                      <a:endParaRPr lang="en-US" sz="2000" b="1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% luminosity </a:t>
                      </a:r>
                      <a:r>
                        <a:rPr lang="en-US" sz="1600" u="none" strike="noStrike" dirty="0">
                          <a:effectLst/>
                        </a:rPr>
                        <a:t>in top 1</a:t>
                      </a:r>
                      <a:r>
                        <a:rPr lang="en-US" sz="1600" u="none" strike="noStrike" dirty="0" smtClean="0">
                          <a:effectLst/>
                        </a:rPr>
                        <a:t>% </a:t>
                      </a:r>
                      <a:r>
                        <a:rPr lang="en-US" sz="1600" u="none" strike="noStrike" dirty="0" smtClean="0">
                          <a:effectLst/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u="none" strike="noStrike" dirty="0" smtClean="0">
                          <a:effectLst/>
                        </a:rPr>
                        <a:t>E/E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92%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84%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79%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4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energy loss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1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Pairs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×10</a:t>
                      </a:r>
                      <a:r>
                        <a:rPr lang="en-US" sz="1600" u="none" strike="noStrike" baseline="30000" dirty="0">
                          <a:effectLst/>
                        </a:rPr>
                        <a:t>3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89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139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Total pair energy / BX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TeV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rgbClr val="A6A6A6"/>
                          </a:solidFill>
                          <a:effectLst/>
                        </a:rPr>
                        <a:t>108</a:t>
                      </a:r>
                      <a:endParaRPr lang="en-US" sz="1600" b="0" i="0" u="none" strike="noStrike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A6A6A6"/>
                          </a:solidFill>
                          <a:effectLst/>
                        </a:rPr>
                        <a:t>344</a:t>
                      </a:r>
                      <a:endParaRPr lang="en-US" sz="16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6566219" y="1269817"/>
            <a:ext cx="851443" cy="4278841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281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Positron Production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29.10.12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6" name="Picture 5" descr="OT0105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379"/>
            <a:ext cx="8960388" cy="54080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464576" y="1622608"/>
            <a:ext cx="1160563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1568" y="4925844"/>
            <a:ext cx="12802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Polarised positron</a:t>
            </a:r>
            <a:br>
              <a:rPr lang="en-GB" dirty="0" smtClean="0"/>
            </a:br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940588" y="4528918"/>
            <a:ext cx="397815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197813" y="4314458"/>
            <a:ext cx="0" cy="611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871590" y="2233991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0905" y="3335823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7652" y="5893255"/>
            <a:ext cx="1630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e- Main Linac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858322" y="4528918"/>
            <a:ext cx="0" cy="136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-8849" y="6262587"/>
            <a:ext cx="98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not too scale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287365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500" y="76200"/>
            <a:ext cx="7086600" cy="914400"/>
          </a:xfrm>
        </p:spPr>
        <p:txBody>
          <a:bodyPr/>
          <a:lstStyle/>
          <a:p>
            <a:r>
              <a:rPr lang="en-GB" dirty="0" smtClean="0"/>
              <a:t>ILC Polarised-Positron Production</a:t>
            </a:r>
            <a:endParaRPr lang="en-GB" dirty="0"/>
          </a:p>
        </p:txBody>
      </p:sp>
      <p:pic>
        <p:nvPicPr>
          <p:cNvPr id="6" name="Picture 5" descr="positron-source-layou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r="59251" b="12861"/>
          <a:stretch/>
        </p:blipFill>
        <p:spPr>
          <a:xfrm>
            <a:off x="2175919" y="934772"/>
            <a:ext cx="6042103" cy="3553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09217" y="2945018"/>
            <a:ext cx="1576913" cy="47453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0000">
                <a:srgbClr val="FFFFFF"/>
              </a:gs>
              <a:gs pos="100000">
                <a:srgbClr val="FFFF00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e- linac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985" y="4239796"/>
            <a:ext cx="6158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Uses primary electron beam to generate ~30 MeV photons in a SC helical undulator</a:t>
            </a:r>
          </a:p>
          <a:p>
            <a:endParaRPr lang="en-GB" dirty="0" smtClean="0"/>
          </a:p>
          <a:p>
            <a:r>
              <a:rPr lang="en-GB" dirty="0" smtClean="0"/>
              <a:t>Photons converted into </a:t>
            </a:r>
            <a:r>
              <a:rPr lang="en-GB" dirty="0" err="1" smtClean="0"/>
              <a:t>e+e</a:t>
            </a:r>
            <a:r>
              <a:rPr lang="en-GB" dirty="0" smtClean="0"/>
              <a:t>- pairs in “thin” titanium target</a:t>
            </a:r>
          </a:p>
          <a:p>
            <a:endParaRPr lang="en-GB" dirty="0"/>
          </a:p>
          <a:p>
            <a:r>
              <a:rPr lang="en-GB" dirty="0" smtClean="0"/>
              <a:t>Positron production yield dependent on e- beam energy (and therefore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cm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085743" y="4531376"/>
            <a:ext cx="331919" cy="226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80723" y="4621533"/>
            <a:ext cx="92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e- to 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5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Delivery System</a:t>
            </a:r>
            <a:endParaRPr lang="en-GB" dirty="0"/>
          </a:p>
        </p:txBody>
      </p:sp>
      <p:pic>
        <p:nvPicPr>
          <p:cNvPr id="4" name="Picture 3" descr="4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80" y="1584420"/>
            <a:ext cx="8802230" cy="41260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239339" y="1767493"/>
            <a:ext cx="0" cy="3478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294557" y="5034304"/>
            <a:ext cx="3312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70624" y="4822658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e- BDS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86787" y="3157036"/>
            <a:ext cx="0" cy="2088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744451" y="4810024"/>
            <a:ext cx="120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e+ source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2739" y="5873137"/>
            <a:ext cx="340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electron Beam Delivery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96311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Positron Yield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372" y="990600"/>
            <a:ext cx="7487628" cy="54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 bwMode="auto">
          <a:xfrm>
            <a:off x="1775044" y="4603266"/>
            <a:ext cx="52674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775044" y="4265036"/>
            <a:ext cx="5267405" cy="33823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yield margin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75044" y="4265036"/>
            <a:ext cx="5267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968593" y="1212145"/>
            <a:ext cx="0" cy="40549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68593" y="115442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</a:rPr>
              <a:t>E</a:t>
            </a:r>
            <a:r>
              <a:rPr lang="en-GB" baseline="-25000" dirty="0" err="1" smtClean="0">
                <a:solidFill>
                  <a:srgbClr val="0000FF"/>
                </a:solidFill>
              </a:rPr>
              <a:t>beam</a:t>
            </a:r>
            <a:r>
              <a:rPr lang="en-GB" dirty="0" smtClean="0">
                <a:solidFill>
                  <a:srgbClr val="0000FF"/>
                </a:solidFill>
              </a:rPr>
              <a:t> = 125 GeV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85" y="1212145"/>
            <a:ext cx="328151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147m helical undulator</a:t>
            </a:r>
            <a:br>
              <a:rPr lang="en-GB" sz="2400" dirty="0" smtClean="0"/>
            </a:br>
            <a:r>
              <a:rPr lang="en-GB" sz="2400" dirty="0" smtClean="0"/>
              <a:t>(TDR baseline)</a:t>
            </a:r>
            <a:endParaRPr lang="en-GB" sz="2400" dirty="0"/>
          </a:p>
        </p:txBody>
      </p:sp>
      <p:sp>
        <p:nvSpPr>
          <p:cNvPr id="13" name="Oval 12"/>
          <p:cNvSpPr/>
          <p:nvPr/>
        </p:nvSpPr>
        <p:spPr bwMode="auto">
          <a:xfrm>
            <a:off x="4228356" y="3957179"/>
            <a:ext cx="429632" cy="429632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3992" y="3830233"/>
            <a:ext cx="142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design point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189" y="6096001"/>
            <a:ext cx="172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Wei </a:t>
            </a:r>
            <a:r>
              <a:rPr lang="en-GB" sz="1400" dirty="0" err="1" smtClean="0"/>
              <a:t>Gai</a:t>
            </a:r>
            <a:r>
              <a:rPr lang="en-GB" sz="1400" dirty="0" smtClean="0"/>
              <a:t> (ANL) et 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815077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Positron Yield for a LHF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372" y="990600"/>
            <a:ext cx="7487628" cy="54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 bwMode="auto">
          <a:xfrm>
            <a:off x="1775044" y="4603266"/>
            <a:ext cx="52674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1775044" y="4265036"/>
            <a:ext cx="5267405" cy="33823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yield margin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775044" y="4265036"/>
            <a:ext cx="5267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968593" y="1212145"/>
            <a:ext cx="0" cy="40549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968593" y="115442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</a:rPr>
              <a:t>E</a:t>
            </a:r>
            <a:r>
              <a:rPr lang="en-GB" baseline="-25000" dirty="0" err="1" smtClean="0">
                <a:solidFill>
                  <a:srgbClr val="0000FF"/>
                </a:solidFill>
              </a:rPr>
              <a:t>beam</a:t>
            </a:r>
            <a:r>
              <a:rPr lang="en-GB" dirty="0" smtClean="0">
                <a:solidFill>
                  <a:srgbClr val="0000FF"/>
                </a:solidFill>
              </a:rPr>
              <a:t> = 125 GeV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85" y="1212145"/>
            <a:ext cx="36405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Recover yield by going to</a:t>
            </a:r>
          </a:p>
          <a:p>
            <a:r>
              <a:rPr lang="en-GB" sz="2400" dirty="0" smtClean="0"/>
              <a:t>~250 m of undulator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968593" y="4265036"/>
            <a:ext cx="0" cy="4231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921117" y="4205692"/>
            <a:ext cx="94952" cy="949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189" y="6096001"/>
            <a:ext cx="172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Wei </a:t>
            </a:r>
            <a:r>
              <a:rPr lang="en-GB" sz="1400" dirty="0" err="1" smtClean="0"/>
              <a:t>Gai</a:t>
            </a:r>
            <a:r>
              <a:rPr lang="en-GB" sz="1400" dirty="0" smtClean="0"/>
              <a:t> (ANL) et al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41692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10-Hz Mode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956" y="1131711"/>
            <a:ext cx="7772400" cy="5387622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 TDR, we are required to have solutions down to Z-pole (~45 GeV beam)</a:t>
            </a:r>
          </a:p>
          <a:p>
            <a:endParaRPr lang="en-GB" dirty="0"/>
          </a:p>
          <a:p>
            <a:r>
              <a:rPr lang="en-GB" dirty="0" smtClean="0"/>
              <a:t>ILC TDR assumes 10-Hz mode where</a:t>
            </a:r>
          </a:p>
          <a:p>
            <a:pPr lvl="1"/>
            <a:r>
              <a:rPr lang="en-GB" dirty="0" smtClean="0"/>
              <a:t>e- linac is pulsed at 10 Hz</a:t>
            </a:r>
          </a:p>
          <a:p>
            <a:pPr lvl="1"/>
            <a:r>
              <a:rPr lang="en-GB" dirty="0" smtClean="0"/>
              <a:t>first pulse @ 150 GeV to make positrons</a:t>
            </a:r>
          </a:p>
          <a:p>
            <a:pPr lvl="1"/>
            <a:r>
              <a:rPr lang="en-GB" dirty="0" smtClean="0"/>
              <a:t>second pulse @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cm</a:t>
            </a:r>
            <a:r>
              <a:rPr lang="en-GB" dirty="0" smtClean="0"/>
              <a:t>/2 to make luminosity</a:t>
            </a:r>
          </a:p>
          <a:p>
            <a:pPr lvl="1"/>
            <a:endParaRPr lang="en-GB" dirty="0"/>
          </a:p>
          <a:p>
            <a:r>
              <a:rPr lang="en-GB" dirty="0" smtClean="0"/>
              <a:t>Issues</a:t>
            </a:r>
          </a:p>
          <a:p>
            <a:pPr lvl="1"/>
            <a:r>
              <a:rPr lang="en-GB" dirty="0" smtClean="0"/>
              <a:t>DR damping time halved (extra cost and MW)</a:t>
            </a:r>
          </a:p>
          <a:p>
            <a:pPr lvl="1"/>
            <a:r>
              <a:rPr lang="en-GB" dirty="0" smtClean="0"/>
              <a:t>Beam dynamics in Main Linac (looks OK)</a:t>
            </a:r>
          </a:p>
          <a:p>
            <a:pPr lvl="1"/>
            <a:r>
              <a:rPr lang="en-GB" dirty="0" smtClean="0"/>
              <a:t>Additional beam lines and pulsed magnet systems</a:t>
            </a:r>
          </a:p>
          <a:p>
            <a:pPr lvl="1"/>
            <a:r>
              <a:rPr lang="en-GB" dirty="0" smtClean="0"/>
              <a:t>Additional AC power for </a:t>
            </a:r>
            <a:r>
              <a:rPr lang="en-GB" dirty="0" err="1" smtClean="0"/>
              <a:t>elec</a:t>
            </a:r>
            <a:r>
              <a:rPr lang="en-GB" dirty="0" smtClean="0"/>
              <a:t> linac 10-Hz mode</a:t>
            </a:r>
          </a:p>
          <a:p>
            <a:pPr lvl="2"/>
            <a:r>
              <a:rPr lang="en-GB" dirty="0" smtClean="0"/>
              <a:t>But for 500 GeV design, additional power already available</a:t>
            </a:r>
          </a:p>
          <a:p>
            <a:pPr lvl="2"/>
            <a:r>
              <a:rPr lang="en-GB" dirty="0" smtClean="0"/>
              <a:t>Not insignificant cost increase for a dedicated LHF </a:t>
            </a:r>
          </a:p>
        </p:txBody>
      </p:sp>
    </p:spTree>
    <p:extLst>
      <p:ext uri="{BB962C8B-B14F-4D97-AF65-F5344CB8AC3E}">
        <p14:creationId xmlns:p14="http://schemas.microsoft.com/office/powerpoint/2010/main" val="2069006301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Known (</a:t>
            </a:r>
            <a:r>
              <a:rPr lang="en-GB" dirty="0" smtClean="0">
                <a:sym typeface="Wingdings"/>
              </a:rPr>
              <a:t>)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~125 GeV ‘that new boson’</a:t>
            </a:r>
          </a:p>
          <a:p>
            <a:pPr lvl="1"/>
            <a:r>
              <a:rPr lang="en-GB" dirty="0" smtClean="0"/>
              <a:t>125+91=216 GeV cm </a:t>
            </a:r>
            <a:r>
              <a:rPr lang="en-GB" dirty="0" smtClean="0">
                <a:sym typeface="Wingdings"/>
              </a:rPr>
              <a:t> 250 GeV</a:t>
            </a:r>
            <a:endParaRPr lang="en-GB" dirty="0">
              <a:sym typeface="Wingdings"/>
            </a:endParaRPr>
          </a:p>
          <a:p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173 GeV Top quark</a:t>
            </a:r>
          </a:p>
          <a:p>
            <a:pPr lvl="1"/>
            <a:r>
              <a:rPr lang="en-GB" dirty="0" smtClean="0">
                <a:sym typeface="Wingdings"/>
              </a:rPr>
              <a:t>2x173=346 GeV cm  350-400 GeV</a:t>
            </a:r>
          </a:p>
          <a:p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Higgs self coupling (t-coupling) ???</a:t>
            </a:r>
          </a:p>
          <a:p>
            <a:pPr lvl="1"/>
            <a:r>
              <a:rPr lang="en-GB" dirty="0" smtClean="0">
                <a:sym typeface="Wingdings"/>
              </a:rPr>
              <a:t>≥ 500 CM (up to 650 ??)</a:t>
            </a:r>
          </a:p>
          <a:p>
            <a:pPr lvl="1"/>
            <a:endParaRPr lang="en-GB" dirty="0">
              <a:sym typeface="Wingdings"/>
            </a:endParaRPr>
          </a:p>
          <a:p>
            <a:r>
              <a:rPr lang="en-GB" dirty="0" err="1" smtClean="0">
                <a:sym typeface="Wingdings"/>
              </a:rPr>
              <a:t>TeV</a:t>
            </a:r>
            <a:r>
              <a:rPr lang="en-GB" dirty="0" smtClean="0">
                <a:sym typeface="Wingdings"/>
              </a:rPr>
              <a:t> and beyond….?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8076324" y="1502633"/>
            <a:ext cx="0" cy="44989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918924" y="3345148"/>
            <a:ext cx="22250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Staging / Upgrading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169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Source</a:t>
            </a:r>
            <a:endParaRPr lang="en-GB" dirty="0"/>
          </a:p>
        </p:txBody>
      </p:sp>
      <p:pic>
        <p:nvPicPr>
          <p:cNvPr id="4" name="Picture 3" descr="positron-generation-sche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3" y="1216379"/>
            <a:ext cx="8396111" cy="4615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68986"/>
            <a:ext cx="5838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T. Omori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Nucl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Instrum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Meth.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672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(2012) 52-56</a:t>
            </a:r>
          </a:p>
        </p:txBody>
      </p:sp>
    </p:spTree>
    <p:extLst>
      <p:ext uri="{BB962C8B-B14F-4D97-AF65-F5344CB8AC3E}">
        <p14:creationId xmlns:p14="http://schemas.microsoft.com/office/powerpoint/2010/main" val="7117516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6083" y="1469652"/>
            <a:ext cx="4151157" cy="3561991"/>
            <a:chOff x="1623751" y="993489"/>
            <a:chExt cx="5467679" cy="4691662"/>
          </a:xfrm>
        </p:grpSpPr>
        <p:pic>
          <p:nvPicPr>
            <p:cNvPr id="3" name="Picture 2" descr="MC900152254.WM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751" y="993489"/>
              <a:ext cx="5412468" cy="4620399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1889479" y="2782508"/>
              <a:ext cx="3661927" cy="1243769"/>
            </a:xfrm>
            <a:custGeom>
              <a:avLst/>
              <a:gdLst>
                <a:gd name="connsiteX0" fmla="*/ 19243 w 3290541"/>
                <a:gd name="connsiteY0" fmla="*/ 153950 h 981432"/>
                <a:gd name="connsiteX1" fmla="*/ 3271298 w 3290541"/>
                <a:gd name="connsiteY1" fmla="*/ 0 h 981432"/>
                <a:gd name="connsiteX2" fmla="*/ 3290541 w 3290541"/>
                <a:gd name="connsiteY2" fmla="*/ 981432 h 981432"/>
                <a:gd name="connsiteX3" fmla="*/ 0 w 3290541"/>
                <a:gd name="connsiteY3" fmla="*/ 904457 h 981432"/>
                <a:gd name="connsiteX4" fmla="*/ 19243 w 3290541"/>
                <a:gd name="connsiteY4" fmla="*/ 153950 h 98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541" h="981432">
                  <a:moveTo>
                    <a:pt x="19243" y="153950"/>
                  </a:moveTo>
                  <a:lnTo>
                    <a:pt x="3271298" y="0"/>
                  </a:lnTo>
                  <a:lnTo>
                    <a:pt x="3290541" y="981432"/>
                  </a:lnTo>
                  <a:lnTo>
                    <a:pt x="0" y="904457"/>
                  </a:lnTo>
                  <a:lnTo>
                    <a:pt x="19243" y="1539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>
              <a:outerShdw blurRad="55880" dist="22987" dir="4080000" sx="105000" sy="105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6671" y="2899723"/>
              <a:ext cx="32643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Left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Higgs &amp; Co</a:t>
              </a:r>
              <a:endPara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723005" y="4555480"/>
              <a:ext cx="817825" cy="1039164"/>
            </a:xfrm>
            <a:custGeom>
              <a:avLst/>
              <a:gdLst>
                <a:gd name="connsiteX0" fmla="*/ 0 w 817825"/>
                <a:gd name="connsiteY0" fmla="*/ 1039164 h 1039164"/>
                <a:gd name="connsiteX1" fmla="*/ 144322 w 817825"/>
                <a:gd name="connsiteY1" fmla="*/ 67353 h 1039164"/>
                <a:gd name="connsiteX2" fmla="*/ 817825 w 817825"/>
                <a:gd name="connsiteY2" fmla="*/ 0 h 1039164"/>
                <a:gd name="connsiteX3" fmla="*/ 740853 w 817825"/>
                <a:gd name="connsiteY3" fmla="*/ 962189 h 1039164"/>
                <a:gd name="connsiteX4" fmla="*/ 0 w 817825"/>
                <a:gd name="connsiteY4" fmla="*/ 1039164 h 103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25" h="1039164">
                  <a:moveTo>
                    <a:pt x="0" y="1039164"/>
                  </a:moveTo>
                  <a:lnTo>
                    <a:pt x="144322" y="67353"/>
                  </a:lnTo>
                  <a:lnTo>
                    <a:pt x="817825" y="0"/>
                  </a:lnTo>
                  <a:lnTo>
                    <a:pt x="740853" y="962189"/>
                  </a:lnTo>
                  <a:lnTo>
                    <a:pt x="0" y="10391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  <a:gs pos="74000">
                  <a:schemeClr val="tx1">
                    <a:lumMod val="85000"/>
                    <a:lumOff val="15000"/>
                  </a:schemeClr>
                </a:gs>
              </a:gsLst>
              <a:lin ang="6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8806" y="4074008"/>
              <a:ext cx="1809750" cy="1024567"/>
            </a:xfrm>
            <a:prstGeom prst="rect">
              <a:avLst/>
            </a:prstGeom>
            <a:solidFill>
              <a:srgbClr val="7184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ilccol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7875" y="4375633"/>
              <a:ext cx="1208939" cy="790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385566" y="3942355"/>
              <a:ext cx="1913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 smtClean="0">
                  <a:solidFill>
                    <a:srgbClr val="4C4C4C"/>
                  </a:solidFill>
                  <a:latin typeface="Futura"/>
                  <a:cs typeface="Futura"/>
                </a:rPr>
                <a:t>Powered by</a:t>
              </a:r>
              <a:endParaRPr lang="en-GB" sz="2400" i="1" dirty="0">
                <a:solidFill>
                  <a:srgbClr val="4C4C4C"/>
                </a:solidFill>
                <a:latin typeface="Futura"/>
                <a:cs typeface="Futura"/>
              </a:endParaRPr>
            </a:p>
          </p:txBody>
        </p:sp>
        <p:pic>
          <p:nvPicPr>
            <p:cNvPr id="10" name="Picture 9" descr="MC900391114.WM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605" y="4816833"/>
              <a:ext cx="2155825" cy="86831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03592" y="4727784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/>
                  <a:cs typeface="Cooper Std Black"/>
                </a:rPr>
                <a:t>250</a:t>
              </a:r>
              <a:b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/>
                  <a:cs typeface="Cooper Std Black"/>
                </a:rPr>
              </a:br>
              <a:r>
                <a:rPr lang="en-GB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oper Std Black"/>
                  <a:cs typeface="Cooper Std Black"/>
                </a:rPr>
                <a:t>GeV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ooper Std Black"/>
                <a:cs typeface="Cooper Std Blac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4498">
              <a:off x="2363484" y="3545748"/>
              <a:ext cx="2563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halkboard"/>
                  <a:cs typeface="Chalkboard"/>
                </a:rPr>
                <a:t>…you </a:t>
              </a:r>
              <a:r>
                <a:rPr lang="en-GB" dirty="0" err="1" smtClean="0">
                  <a:latin typeface="Chalkboard"/>
                  <a:cs typeface="Chalkboard"/>
                </a:rPr>
                <a:t>gotta</a:t>
              </a:r>
              <a:r>
                <a:rPr lang="en-GB" dirty="0" smtClean="0">
                  <a:latin typeface="Chalkboard"/>
                  <a:cs typeface="Chalkboard"/>
                </a:rPr>
                <a:t> have Mass!</a:t>
              </a:r>
              <a:endParaRPr lang="en-GB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904061"/>
      </p:ext>
    </p:extLst>
  </p:cSld>
  <p:clrMapOvr>
    <a:masterClrMapping/>
  </p:clrMapOvr>
  <p:transition xmlns:p14="http://schemas.microsoft.com/office/powerpoint/2010/main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6876555" y="1319853"/>
            <a:ext cx="2029341" cy="3362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TDR 500 GeV Baseline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59647" y="2855509"/>
            <a:ext cx="5723784" cy="135109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97062" y="2855509"/>
            <a:ext cx="981931" cy="147948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566406" y="1524718"/>
            <a:ext cx="12330" cy="1712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476846" y="1943164"/>
            <a:ext cx="12330" cy="1294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895760" y="2857735"/>
            <a:ext cx="593416" cy="145722"/>
          </a:xfrm>
          <a:prstGeom prst="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6876555" y="1943164"/>
            <a:ext cx="6875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85362" y="1678564"/>
            <a:ext cx="0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04121" y="2855509"/>
            <a:ext cx="555525" cy="143496"/>
          </a:xfrm>
          <a:prstGeom prst="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91791" y="1524718"/>
            <a:ext cx="12330" cy="1720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489176" y="2120773"/>
            <a:ext cx="10772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185362" y="2120773"/>
            <a:ext cx="56911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876555" y="2120773"/>
            <a:ext cx="6205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22607" y="2120773"/>
            <a:ext cx="5627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781625" y="1993778"/>
            <a:ext cx="538784" cy="215444"/>
          </a:xfrm>
          <a:prstGeom prst="rect">
            <a:avLst/>
          </a:prstGeom>
          <a:solidFill>
            <a:srgbClr val="D9D9D9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2.2 km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904406" y="2004584"/>
            <a:ext cx="53878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1.3 km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1249" y="1993778"/>
            <a:ext cx="63863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10.8 km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16032" y="2004584"/>
            <a:ext cx="5387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1.1 km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763248" y="2990618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BDS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739628" y="2989129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 Linac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6856512" y="3161245"/>
            <a:ext cx="678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e+ </a:t>
            </a:r>
            <a:r>
              <a:rPr lang="en-US" sz="1400" dirty="0" err="1" smtClean="0"/>
              <a:t>src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00788" y="3398531"/>
            <a:ext cx="121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bunch comp.</a:t>
            </a:r>
            <a:endParaRPr lang="en-US" sz="1400" dirty="0"/>
          </a:p>
        </p:txBody>
      </p:sp>
      <p:sp>
        <p:nvSpPr>
          <p:cNvPr id="41" name="Octagon 40"/>
          <p:cNvSpPr/>
          <p:nvPr/>
        </p:nvSpPr>
        <p:spPr bwMode="auto">
          <a:xfrm>
            <a:off x="8486706" y="2835684"/>
            <a:ext cx="184046" cy="184046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591791" y="1524718"/>
            <a:ext cx="79746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498914" y="1272833"/>
            <a:ext cx="158163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15.4 km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(site length ~31 km)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1519" y="322602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8123838" y="2374355"/>
            <a:ext cx="546914" cy="291449"/>
            <a:chOff x="1295400" y="4652316"/>
            <a:chExt cx="609552" cy="390534"/>
          </a:xfrm>
          <a:noFill/>
        </p:grpSpPr>
        <p:sp>
          <p:nvSpPr>
            <p:cNvPr id="56" name="Arc 55"/>
            <p:cNvSpPr/>
            <p:nvPr/>
          </p:nvSpPr>
          <p:spPr bwMode="auto">
            <a:xfrm rot="16200000">
              <a:off x="1316387" y="4631329"/>
              <a:ext cx="390534" cy="432508"/>
            </a:xfrm>
            <a:prstGeom prst="arc">
              <a:avLst>
                <a:gd name="adj1" fmla="val 10554439"/>
                <a:gd name="adj2" fmla="val 0"/>
              </a:avLst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1509237" y="4652316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509237" y="5042850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378559" y="2426723"/>
            <a:ext cx="781087" cy="496944"/>
            <a:chOff x="798456" y="2724045"/>
            <a:chExt cx="781087" cy="496944"/>
          </a:xfrm>
        </p:grpSpPr>
        <p:sp>
          <p:nvSpPr>
            <p:cNvPr id="71" name="Arc 70"/>
            <p:cNvSpPr/>
            <p:nvPr/>
          </p:nvSpPr>
          <p:spPr bwMode="auto">
            <a:xfrm>
              <a:off x="798456" y="2724045"/>
              <a:ext cx="496944" cy="496944"/>
            </a:xfrm>
            <a:prstGeom prst="arc">
              <a:avLst>
                <a:gd name="adj1" fmla="val 5514562"/>
                <a:gd name="adj2" fmla="val 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>
              <a:off x="1295401" y="2829711"/>
              <a:ext cx="284142" cy="284142"/>
            </a:xfrm>
            <a:prstGeom prst="arc">
              <a:avLst>
                <a:gd name="adj1" fmla="val 5514562"/>
                <a:gd name="adj2" fmla="val 1080000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 bwMode="auto">
          <a:xfrm flipV="1">
            <a:off x="8437273" y="2665804"/>
            <a:ext cx="119795" cy="1506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72" idx="0"/>
          </p:cNvCxnSpPr>
          <p:nvPr/>
        </p:nvCxnSpPr>
        <p:spPr bwMode="auto">
          <a:xfrm>
            <a:off x="1012841" y="2816452"/>
            <a:ext cx="74244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 rot="952044">
            <a:off x="5426358" y="2632970"/>
            <a:ext cx="241025" cy="616618"/>
            <a:chOff x="4144431" y="3726925"/>
            <a:chExt cx="254444" cy="42443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156761" y="3726925"/>
              <a:ext cx="242114" cy="39569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144431" y="3726925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398875" y="3755658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7196813" y="3654417"/>
            <a:ext cx="15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region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 bwMode="auto">
          <a:xfrm>
            <a:off x="8675720" y="2849693"/>
            <a:ext cx="249874" cy="147948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42028" y="3551688"/>
            <a:ext cx="259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Main Linac</a:t>
            </a:r>
          </a:p>
          <a:p>
            <a:pPr>
              <a:tabLst>
                <a:tab pos="533400" algn="l"/>
              </a:tabLst>
            </a:pPr>
            <a:r>
              <a:rPr lang="en-US" dirty="0" smtClean="0"/>
              <a:t>&lt;</a:t>
            </a:r>
            <a:r>
              <a:rPr lang="en-US" i="1" dirty="0" smtClean="0"/>
              <a:t>G</a:t>
            </a:r>
            <a:r>
              <a:rPr lang="en-US" baseline="-25000" dirty="0" smtClean="0"/>
              <a:t>cavity</a:t>
            </a:r>
            <a:r>
              <a:rPr lang="en-US" dirty="0" smtClean="0"/>
              <a:t>&gt;	= 31.5 MV/m</a:t>
            </a:r>
          </a:p>
          <a:p>
            <a:pPr>
              <a:tabLst>
                <a:tab pos="533400" algn="l"/>
              </a:tabLst>
            </a:pPr>
            <a:r>
              <a:rPr lang="en-US" dirty="0" smtClean="0"/>
              <a:t>  </a:t>
            </a:r>
            <a:r>
              <a:rPr lang="en-US" i="1" dirty="0" smtClean="0"/>
              <a:t>G</a:t>
            </a:r>
            <a:r>
              <a:rPr lang="en-US" baseline="-25000" dirty="0" smtClean="0"/>
              <a:t>eff</a:t>
            </a:r>
            <a:r>
              <a:rPr lang="en-US" dirty="0"/>
              <a:t>	</a:t>
            </a:r>
            <a:r>
              <a:rPr lang="en-US" dirty="0" smtClean="0"/>
              <a:t>	≈ 22.7 MV/m</a:t>
            </a:r>
          </a:p>
          <a:p>
            <a:pPr>
              <a:tabLst>
                <a:tab pos="5334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(fill fact.	= 0.72)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6216" y="4752017"/>
            <a:ext cx="196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Cost: 	100%</a:t>
            </a:r>
          </a:p>
          <a:p>
            <a:r>
              <a:rPr lang="en-GB" dirty="0" smtClean="0"/>
              <a:t>P</a:t>
            </a:r>
            <a:r>
              <a:rPr lang="en-GB" baseline="-25000" dirty="0" smtClean="0"/>
              <a:t>AC</a:t>
            </a:r>
            <a:r>
              <a:rPr lang="en-GB" dirty="0" smtClean="0"/>
              <a:t>:		161 MW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997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7154343" y="1306623"/>
            <a:ext cx="1751553" cy="3362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250 GeV Only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09243" y="2842279"/>
            <a:ext cx="2745100" cy="164221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81626" y="2842278"/>
            <a:ext cx="697368" cy="164222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566406" y="1511488"/>
            <a:ext cx="12330" cy="1712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750918" y="1929934"/>
            <a:ext cx="12330" cy="1294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7173548" y="2870965"/>
            <a:ext cx="593416" cy="145722"/>
          </a:xfrm>
          <a:prstGeom prst="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7154343" y="1929934"/>
            <a:ext cx="6875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395458" y="1929934"/>
            <a:ext cx="0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845033" y="2842279"/>
            <a:ext cx="555525" cy="143496"/>
          </a:xfrm>
          <a:prstGeom prst="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589915" y="1511488"/>
            <a:ext cx="12330" cy="1720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763248" y="2107543"/>
            <a:ext cx="8031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395458" y="2107543"/>
            <a:ext cx="27588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54343" y="2107543"/>
            <a:ext cx="6205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602539" y="2107543"/>
            <a:ext cx="792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781625" y="1980548"/>
            <a:ext cx="538784" cy="215444"/>
          </a:xfrm>
          <a:prstGeom prst="rect">
            <a:avLst/>
          </a:prstGeom>
          <a:solidFill>
            <a:srgbClr val="D9D9D9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1.1 km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182194" y="1991354"/>
            <a:ext cx="53878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1.3 km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245855" y="1989246"/>
            <a:ext cx="5387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5.1 km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826128" y="1991354"/>
            <a:ext cx="5387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1.1 km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763248" y="2977388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BDS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739628" y="2975899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 Linac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6856512" y="3148015"/>
            <a:ext cx="678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e+ </a:t>
            </a:r>
            <a:r>
              <a:rPr lang="en-US" sz="1400" dirty="0" err="1" smtClean="0"/>
              <a:t>src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510884" y="3385301"/>
            <a:ext cx="121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bunch comp.</a:t>
            </a:r>
            <a:endParaRPr lang="en-US" sz="1400" dirty="0"/>
          </a:p>
        </p:txBody>
      </p:sp>
      <p:sp>
        <p:nvSpPr>
          <p:cNvPr id="41" name="Octagon 40"/>
          <p:cNvSpPr/>
          <p:nvPr/>
        </p:nvSpPr>
        <p:spPr bwMode="auto">
          <a:xfrm>
            <a:off x="8486706" y="2822454"/>
            <a:ext cx="184046" cy="184046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3602539" y="1511488"/>
            <a:ext cx="49638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5298006" y="1306623"/>
            <a:ext cx="158163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8.6 km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(site length ~16 km)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1519" y="321279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8123838" y="2361125"/>
            <a:ext cx="546914" cy="291449"/>
            <a:chOff x="1295400" y="4652316"/>
            <a:chExt cx="609552" cy="390534"/>
          </a:xfrm>
          <a:noFill/>
        </p:grpSpPr>
        <p:sp>
          <p:nvSpPr>
            <p:cNvPr id="56" name="Arc 55"/>
            <p:cNvSpPr/>
            <p:nvPr/>
          </p:nvSpPr>
          <p:spPr bwMode="auto">
            <a:xfrm rot="16200000">
              <a:off x="1316387" y="4631329"/>
              <a:ext cx="390534" cy="432508"/>
            </a:xfrm>
            <a:prstGeom prst="arc">
              <a:avLst>
                <a:gd name="adj1" fmla="val 10554439"/>
                <a:gd name="adj2" fmla="val 0"/>
              </a:avLst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>
              <a:off x="1509237" y="4652316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509237" y="5042850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3602539" y="2413493"/>
            <a:ext cx="781087" cy="496944"/>
            <a:chOff x="798456" y="2724045"/>
            <a:chExt cx="781087" cy="496944"/>
          </a:xfrm>
        </p:grpSpPr>
        <p:sp>
          <p:nvSpPr>
            <p:cNvPr id="71" name="Arc 70"/>
            <p:cNvSpPr/>
            <p:nvPr/>
          </p:nvSpPr>
          <p:spPr bwMode="auto">
            <a:xfrm>
              <a:off x="798456" y="2724045"/>
              <a:ext cx="496944" cy="496944"/>
            </a:xfrm>
            <a:prstGeom prst="arc">
              <a:avLst>
                <a:gd name="adj1" fmla="val 5514562"/>
                <a:gd name="adj2" fmla="val 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>
              <a:off x="1295401" y="2829711"/>
              <a:ext cx="284142" cy="284142"/>
            </a:xfrm>
            <a:prstGeom prst="arc">
              <a:avLst>
                <a:gd name="adj1" fmla="val 5514562"/>
                <a:gd name="adj2" fmla="val 1080000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 bwMode="auto">
          <a:xfrm flipV="1">
            <a:off x="8437273" y="2652574"/>
            <a:ext cx="119795" cy="1506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72" idx="0"/>
          </p:cNvCxnSpPr>
          <p:nvPr/>
        </p:nvCxnSpPr>
        <p:spPr bwMode="auto">
          <a:xfrm>
            <a:off x="4236821" y="2803222"/>
            <a:ext cx="4209790" cy="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 rot="952044">
            <a:off x="5426358" y="2619740"/>
            <a:ext cx="241025" cy="616618"/>
            <a:chOff x="4144431" y="3726925"/>
            <a:chExt cx="254444" cy="42443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156761" y="3726925"/>
              <a:ext cx="242114" cy="39569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144431" y="3726925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398875" y="3755658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7196813" y="3641187"/>
            <a:ext cx="15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region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 bwMode="auto">
          <a:xfrm>
            <a:off x="8675720" y="2836463"/>
            <a:ext cx="249874" cy="147948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564" y="1919760"/>
            <a:ext cx="28362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Half the linac</a:t>
            </a:r>
          </a:p>
          <a:p>
            <a:r>
              <a:rPr lang="en-GB" sz="2400" dirty="0" smtClean="0"/>
              <a:t>Shorter BDS ½ </a:t>
            </a:r>
          </a:p>
          <a:p>
            <a:endParaRPr lang="en-GB" sz="2400" dirty="0"/>
          </a:p>
          <a:p>
            <a:r>
              <a:rPr lang="en-GB" sz="2400" dirty="0" smtClean="0"/>
              <a:t>RTML LRL ½</a:t>
            </a:r>
          </a:p>
          <a:p>
            <a:endParaRPr lang="en-GB" sz="2400" dirty="0"/>
          </a:p>
          <a:p>
            <a:r>
              <a:rPr lang="en-GB" sz="2400" dirty="0" smtClean="0"/>
              <a:t>10Hz mode e- linac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98997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 bwMode="auto">
          <a:xfrm>
            <a:off x="868237" y="2821554"/>
            <a:ext cx="2745100" cy="164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250 GeV staged (scenario 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57911" y="2842279"/>
            <a:ext cx="2745100" cy="164221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70582" y="1929934"/>
            <a:ext cx="0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620157" y="2842279"/>
            <a:ext cx="555525" cy="143496"/>
          </a:xfrm>
          <a:prstGeom prst="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55907" y="1431052"/>
            <a:ext cx="12330" cy="1720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175682" y="2107543"/>
            <a:ext cx="2978661" cy="13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377369" y="2107543"/>
            <a:ext cx="7932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020979" y="1989246"/>
            <a:ext cx="5387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5.1 km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601252" y="1991354"/>
            <a:ext cx="5387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1.1 km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514752" y="2975899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 Linac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286008" y="3385301"/>
            <a:ext cx="121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bunch comp.</a:t>
            </a:r>
            <a:endParaRPr lang="en-US" sz="14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3377663" y="2413493"/>
            <a:ext cx="781087" cy="496944"/>
            <a:chOff x="798456" y="2724045"/>
            <a:chExt cx="781087" cy="496944"/>
          </a:xfrm>
        </p:grpSpPr>
        <p:sp>
          <p:nvSpPr>
            <p:cNvPr id="71" name="Arc 70"/>
            <p:cNvSpPr/>
            <p:nvPr/>
          </p:nvSpPr>
          <p:spPr bwMode="auto">
            <a:xfrm>
              <a:off x="798456" y="2724045"/>
              <a:ext cx="496944" cy="496944"/>
            </a:xfrm>
            <a:prstGeom prst="arc">
              <a:avLst>
                <a:gd name="adj1" fmla="val 5514562"/>
                <a:gd name="adj2" fmla="val 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>
              <a:off x="1295401" y="2829711"/>
              <a:ext cx="284142" cy="284142"/>
            </a:xfrm>
            <a:prstGeom prst="arc">
              <a:avLst>
                <a:gd name="adj1" fmla="val 5514562"/>
                <a:gd name="adj2" fmla="val 1080000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75" name="Straight Connector 74"/>
          <p:cNvCxnSpPr>
            <a:stCxn id="72" idx="0"/>
          </p:cNvCxnSpPr>
          <p:nvPr/>
        </p:nvCxnSpPr>
        <p:spPr bwMode="auto">
          <a:xfrm>
            <a:off x="4011945" y="2803222"/>
            <a:ext cx="4209790" cy="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 rot="952044">
            <a:off x="5201482" y="2619740"/>
            <a:ext cx="241025" cy="616618"/>
            <a:chOff x="4144431" y="3726925"/>
            <a:chExt cx="254444" cy="42443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156761" y="3726925"/>
              <a:ext cx="242114" cy="39569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144431" y="3726925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398875" y="3755658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394916" y="4145498"/>
            <a:ext cx="48683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Half the linac</a:t>
            </a:r>
          </a:p>
          <a:p>
            <a:r>
              <a:rPr lang="en-GB" dirty="0" smtClean="0"/>
              <a:t>Full-length BDS tunnel &amp; vacuum (</a:t>
            </a:r>
            <a:r>
              <a:rPr lang="en-GB" dirty="0" err="1" smtClean="0"/>
              <a:t>TeV</a:t>
            </a:r>
            <a:r>
              <a:rPr lang="en-GB" dirty="0" smtClean="0"/>
              <a:t>)</a:t>
            </a:r>
          </a:p>
          <a:p>
            <a:r>
              <a:rPr lang="en-GB" dirty="0" smtClean="0"/>
              <a:t>½ BDS magnets (instrumentation, CF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½ RTML LTL</a:t>
            </a:r>
          </a:p>
          <a:p>
            <a:endParaRPr lang="en-GB" dirty="0" smtClean="0"/>
          </a:p>
          <a:p>
            <a:r>
              <a:rPr lang="en-GB" dirty="0" smtClean="0"/>
              <a:t>Extended tunnel/CFS already 500 GeV stage</a:t>
            </a:r>
          </a:p>
          <a:p>
            <a:endParaRPr lang="en-GB" dirty="0"/>
          </a:p>
          <a:p>
            <a:r>
              <a:rPr lang="en-GB" dirty="0" smtClean="0"/>
              <a:t>10Hz mode e- linac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6876555" y="1319853"/>
            <a:ext cx="2029341" cy="3362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497062" y="2855509"/>
            <a:ext cx="981931" cy="147948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8566406" y="1524718"/>
            <a:ext cx="12330" cy="1712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476846" y="1943164"/>
            <a:ext cx="12330" cy="1294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6895760" y="2857735"/>
            <a:ext cx="593416" cy="145722"/>
          </a:xfrm>
          <a:prstGeom prst="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H="1">
            <a:off x="6903011" y="1943164"/>
            <a:ext cx="6875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489176" y="2120773"/>
            <a:ext cx="10772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876555" y="2120773"/>
            <a:ext cx="6205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781625" y="1993778"/>
            <a:ext cx="538784" cy="215444"/>
          </a:xfrm>
          <a:prstGeom prst="rect">
            <a:avLst/>
          </a:prstGeom>
          <a:solidFill>
            <a:srgbClr val="D9D9D9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2.2 km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6904406" y="2004584"/>
            <a:ext cx="53878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1.3 km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763248" y="2990618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BDS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6856512" y="3161245"/>
            <a:ext cx="678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e+ </a:t>
            </a:r>
            <a:r>
              <a:rPr lang="en-US" sz="1400" dirty="0" err="1" smtClean="0"/>
              <a:t>src</a:t>
            </a:r>
            <a:endParaRPr lang="en-US" sz="1400" dirty="0"/>
          </a:p>
        </p:txBody>
      </p:sp>
      <p:sp>
        <p:nvSpPr>
          <p:cNvPr id="64" name="Octagon 63"/>
          <p:cNvSpPr/>
          <p:nvPr/>
        </p:nvSpPr>
        <p:spPr bwMode="auto">
          <a:xfrm>
            <a:off x="8486706" y="2835684"/>
            <a:ext cx="184046" cy="184046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1519" y="322602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8123838" y="2374355"/>
            <a:ext cx="546914" cy="291449"/>
            <a:chOff x="1295400" y="4652316"/>
            <a:chExt cx="609552" cy="390534"/>
          </a:xfrm>
          <a:noFill/>
        </p:grpSpPr>
        <p:sp>
          <p:nvSpPr>
            <p:cNvPr id="67" name="Arc 66"/>
            <p:cNvSpPr/>
            <p:nvPr/>
          </p:nvSpPr>
          <p:spPr bwMode="auto">
            <a:xfrm rot="16200000">
              <a:off x="1316387" y="4631329"/>
              <a:ext cx="390534" cy="432508"/>
            </a:xfrm>
            <a:prstGeom prst="arc">
              <a:avLst>
                <a:gd name="adj1" fmla="val 10554439"/>
                <a:gd name="adj2" fmla="val 0"/>
              </a:avLst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509237" y="4652316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509237" y="5042850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0" name="Straight Connector 69"/>
          <p:cNvCxnSpPr/>
          <p:nvPr/>
        </p:nvCxnSpPr>
        <p:spPr bwMode="auto">
          <a:xfrm flipV="1">
            <a:off x="8437273" y="2665804"/>
            <a:ext cx="119795" cy="1506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7196813" y="3654417"/>
            <a:ext cx="15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region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8675720" y="2849693"/>
            <a:ext cx="249874" cy="147948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868237" y="1511488"/>
            <a:ext cx="76981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10843" y="1399233"/>
            <a:ext cx="63863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15.4 km</a:t>
            </a:r>
          </a:p>
        </p:txBody>
      </p:sp>
    </p:spTree>
    <p:extLst>
      <p:ext uri="{BB962C8B-B14F-4D97-AF65-F5344CB8AC3E}">
        <p14:creationId xmlns:p14="http://schemas.microsoft.com/office/powerpoint/2010/main" val="32477980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876555" y="1319853"/>
            <a:ext cx="2029341" cy="3362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422027" y="2864116"/>
            <a:ext cx="2745100" cy="164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250 GeV staged (scenario 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76927" y="2842279"/>
            <a:ext cx="2745100" cy="164221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689598" y="1929934"/>
            <a:ext cx="0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139173" y="2842279"/>
            <a:ext cx="555525" cy="143496"/>
          </a:xfrm>
          <a:prstGeom prst="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55907" y="1431052"/>
            <a:ext cx="12330" cy="17207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676927" y="2108580"/>
            <a:ext cx="2745100" cy="12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896385" y="2107543"/>
            <a:ext cx="7932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539995" y="1989246"/>
            <a:ext cx="5387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5.1 km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120268" y="1991354"/>
            <a:ext cx="5387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1.1 km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033768" y="2975899"/>
            <a:ext cx="1052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 Linac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805024" y="3385301"/>
            <a:ext cx="121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bunch comp.</a:t>
            </a:r>
            <a:endParaRPr lang="en-US" sz="14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896679" y="2413493"/>
            <a:ext cx="781087" cy="496944"/>
            <a:chOff x="798456" y="2724045"/>
            <a:chExt cx="781087" cy="496944"/>
          </a:xfrm>
        </p:grpSpPr>
        <p:sp>
          <p:nvSpPr>
            <p:cNvPr id="71" name="Arc 70"/>
            <p:cNvSpPr/>
            <p:nvPr/>
          </p:nvSpPr>
          <p:spPr bwMode="auto">
            <a:xfrm>
              <a:off x="798456" y="2724045"/>
              <a:ext cx="496944" cy="496944"/>
            </a:xfrm>
            <a:prstGeom prst="arc">
              <a:avLst>
                <a:gd name="adj1" fmla="val 5514562"/>
                <a:gd name="adj2" fmla="val 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>
              <a:off x="1295401" y="2829711"/>
              <a:ext cx="284142" cy="284142"/>
            </a:xfrm>
            <a:prstGeom prst="arc">
              <a:avLst>
                <a:gd name="adj1" fmla="val 5514562"/>
                <a:gd name="adj2" fmla="val 1080000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75" name="Straight Connector 74"/>
          <p:cNvCxnSpPr>
            <a:stCxn id="72" idx="0"/>
          </p:cNvCxnSpPr>
          <p:nvPr/>
        </p:nvCxnSpPr>
        <p:spPr bwMode="auto">
          <a:xfrm>
            <a:off x="1530961" y="2803222"/>
            <a:ext cx="69063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 rot="952044">
            <a:off x="2720498" y="2619740"/>
            <a:ext cx="241025" cy="616618"/>
            <a:chOff x="4144431" y="3726925"/>
            <a:chExt cx="254444" cy="42443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156761" y="3726925"/>
              <a:ext cx="242114" cy="39569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144431" y="3726925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398875" y="3755658"/>
              <a:ext cx="0" cy="3956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Rectangle 47"/>
          <p:cNvSpPr/>
          <p:nvPr/>
        </p:nvSpPr>
        <p:spPr bwMode="auto">
          <a:xfrm>
            <a:off x="7497062" y="2855509"/>
            <a:ext cx="981931" cy="147948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8566406" y="1524718"/>
            <a:ext cx="12330" cy="17129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476846" y="1943164"/>
            <a:ext cx="12330" cy="12945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6895760" y="2857735"/>
            <a:ext cx="593416" cy="145722"/>
          </a:xfrm>
          <a:prstGeom prst="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H="1">
            <a:off x="6903011" y="1943164"/>
            <a:ext cx="6875" cy="26345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489176" y="2120773"/>
            <a:ext cx="10772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876555" y="2120773"/>
            <a:ext cx="6205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781625" y="1993778"/>
            <a:ext cx="538784" cy="215444"/>
          </a:xfrm>
          <a:prstGeom prst="rect">
            <a:avLst/>
          </a:prstGeom>
          <a:solidFill>
            <a:srgbClr val="D9D9D9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2.2 km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6904406" y="2004584"/>
            <a:ext cx="53878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1.3 km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763248" y="2990618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BDS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6856512" y="3161245"/>
            <a:ext cx="678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e+ </a:t>
            </a:r>
            <a:r>
              <a:rPr lang="en-US" sz="1400" dirty="0" err="1" smtClean="0"/>
              <a:t>src</a:t>
            </a:r>
            <a:endParaRPr lang="en-US" sz="1400" dirty="0"/>
          </a:p>
        </p:txBody>
      </p:sp>
      <p:sp>
        <p:nvSpPr>
          <p:cNvPr id="64" name="Octagon 63"/>
          <p:cNvSpPr/>
          <p:nvPr/>
        </p:nvSpPr>
        <p:spPr bwMode="auto">
          <a:xfrm>
            <a:off x="8486706" y="2835684"/>
            <a:ext cx="184046" cy="184046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1519" y="322602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8123838" y="2374355"/>
            <a:ext cx="546914" cy="291449"/>
            <a:chOff x="1295400" y="4652316"/>
            <a:chExt cx="609552" cy="390534"/>
          </a:xfrm>
          <a:noFill/>
        </p:grpSpPr>
        <p:sp>
          <p:nvSpPr>
            <p:cNvPr id="67" name="Arc 66"/>
            <p:cNvSpPr/>
            <p:nvPr/>
          </p:nvSpPr>
          <p:spPr bwMode="auto">
            <a:xfrm rot="16200000">
              <a:off x="1316387" y="4631329"/>
              <a:ext cx="390534" cy="432508"/>
            </a:xfrm>
            <a:prstGeom prst="arc">
              <a:avLst>
                <a:gd name="adj1" fmla="val 10554439"/>
                <a:gd name="adj2" fmla="val 0"/>
              </a:avLst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509237" y="4652316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509237" y="5042850"/>
              <a:ext cx="395715" cy="0"/>
            </a:xfrm>
            <a:prstGeom prst="line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70" name="Straight Connector 69"/>
          <p:cNvCxnSpPr/>
          <p:nvPr/>
        </p:nvCxnSpPr>
        <p:spPr bwMode="auto">
          <a:xfrm flipV="1">
            <a:off x="8437273" y="2665804"/>
            <a:ext cx="119795" cy="1506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7196813" y="3654417"/>
            <a:ext cx="15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region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8675720" y="2849693"/>
            <a:ext cx="249874" cy="147948"/>
          </a:xfrm>
          <a:prstGeom prst="rect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868237" y="1511488"/>
            <a:ext cx="76981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910843" y="1412463"/>
            <a:ext cx="63863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/>
              <a:t>15.4 km</a:t>
            </a:r>
          </a:p>
        </p:txBody>
      </p:sp>
      <p:cxnSp>
        <p:nvCxnSpPr>
          <p:cNvPr id="8" name="Straight Connector 7"/>
          <p:cNvCxnSpPr>
            <a:stCxn id="78" idx="1"/>
            <a:endCxn id="52" idx="1"/>
          </p:cNvCxnSpPr>
          <p:nvPr/>
        </p:nvCxnSpPr>
        <p:spPr bwMode="auto">
          <a:xfrm flipV="1">
            <a:off x="4422027" y="2930596"/>
            <a:ext cx="2473733" cy="156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5291284" y="2932881"/>
            <a:ext cx="13228" cy="721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282296" y="3614727"/>
            <a:ext cx="20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125 GeV transport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26805" y="4145499"/>
            <a:ext cx="4804245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Half the linac</a:t>
            </a:r>
          </a:p>
          <a:p>
            <a:r>
              <a:rPr lang="en-GB" dirty="0" smtClean="0"/>
              <a:t>Full-length BDS tunnel &amp; vacuum (</a:t>
            </a:r>
            <a:r>
              <a:rPr lang="en-GB" dirty="0" err="1" smtClean="0"/>
              <a:t>TeV</a:t>
            </a:r>
            <a:r>
              <a:rPr lang="en-GB" dirty="0" smtClean="0"/>
              <a:t>)</a:t>
            </a:r>
          </a:p>
          <a:p>
            <a:r>
              <a:rPr lang="en-GB" dirty="0" smtClean="0"/>
              <a:t>½ BDS magnets (instrumentation, CF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1 RTML LTL</a:t>
            </a:r>
          </a:p>
          <a:p>
            <a:r>
              <a:rPr lang="en-GB" dirty="0" smtClean="0"/>
              <a:t>5km 125 GeV transport line</a:t>
            </a:r>
          </a:p>
          <a:p>
            <a:endParaRPr lang="en-GB" dirty="0" smtClean="0"/>
          </a:p>
          <a:p>
            <a:r>
              <a:rPr lang="en-GB" dirty="0" smtClean="0"/>
              <a:t>Extended tunnel/CFS already 500 GeV stage</a:t>
            </a:r>
          </a:p>
          <a:p>
            <a:endParaRPr lang="en-GB" dirty="0"/>
          </a:p>
          <a:p>
            <a:r>
              <a:rPr lang="en-GB" dirty="0" smtClean="0"/>
              <a:t>10Hz mode e- linac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09816" y="4995215"/>
            <a:ext cx="28906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quasi-adiabatic energy upgrade?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3781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250 GeV CM (as first stage)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3531" y="2549122"/>
            <a:ext cx="210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Half linacs solution</a:t>
            </a:r>
          </a:p>
          <a:p>
            <a:r>
              <a:rPr lang="en-GB" dirty="0" smtClean="0"/>
              <a:t>G = 31.5 MV/m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7821" y="1148299"/>
            <a:ext cx="559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Relative to TDR 500 GeV baseline (1312 bunches)</a:t>
            </a:r>
          </a:p>
          <a:p>
            <a:r>
              <a:rPr lang="en-GB" dirty="0" smtClean="0"/>
              <a:t>Two stage compressor (5-</a:t>
            </a:r>
            <a:r>
              <a:rPr lang="en-GB" u="sng" dirty="0" smtClean="0"/>
              <a:t>15 GeV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4533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250 GeV CM (as first stage)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3531" y="2549122"/>
            <a:ext cx="210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Half linacs solution</a:t>
            </a:r>
          </a:p>
          <a:p>
            <a:r>
              <a:rPr lang="en-GB" dirty="0" smtClean="0"/>
              <a:t>G = 31.5 MV/m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7821" y="1148299"/>
            <a:ext cx="559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Relative to TDR 500 GeV baseline (1312 bunches)</a:t>
            </a:r>
          </a:p>
          <a:p>
            <a:r>
              <a:rPr lang="en-GB" dirty="0" smtClean="0"/>
              <a:t>Two stage compressor (5-</a:t>
            </a:r>
            <a:r>
              <a:rPr lang="en-GB" u="sng" dirty="0" smtClean="0"/>
              <a:t>15 GeV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502740" y="2316566"/>
            <a:ext cx="842271" cy="429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8673" y="1854901"/>
            <a:ext cx="5750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00FF"/>
                </a:solidFill>
              </a:rPr>
              <a:t>POSITRON linac straightforward</a:t>
            </a:r>
          </a:p>
          <a:p>
            <a:r>
              <a:rPr lang="en-GB" dirty="0" smtClean="0"/>
              <a:t>~50% ML linac cost (cryomodules, klystrons, </a:t>
            </a:r>
            <a:r>
              <a:rPr lang="en-GB" dirty="0" err="1" smtClean="0"/>
              <a:t>cryo</a:t>
            </a:r>
            <a:r>
              <a:rPr lang="en-GB" dirty="0" smtClean="0"/>
              <a:t> etc.)</a:t>
            </a:r>
          </a:p>
          <a:p>
            <a:r>
              <a:rPr lang="en-GB" dirty="0" smtClean="0"/>
              <a:t>~50% ML AC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42912"/>
      </p:ext>
    </p:extLst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250 GeV CM (as first stage)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3531" y="2549122"/>
            <a:ext cx="210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Half linacs solution</a:t>
            </a:r>
          </a:p>
          <a:p>
            <a:r>
              <a:rPr lang="en-GB" dirty="0" smtClean="0"/>
              <a:t>G = 31.5 MV/m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7821" y="1148299"/>
            <a:ext cx="559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Relative to TDR 500 GeV baseline (1312 bunches)</a:t>
            </a:r>
          </a:p>
          <a:p>
            <a:r>
              <a:rPr lang="en-GB" dirty="0" smtClean="0"/>
              <a:t>Two stage compressor (5-</a:t>
            </a:r>
            <a:r>
              <a:rPr lang="en-GB" u="sng" dirty="0" smtClean="0"/>
              <a:t>15 GeV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502740" y="2316566"/>
            <a:ext cx="842271" cy="429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8673" y="1854901"/>
            <a:ext cx="5750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00FF"/>
                </a:solidFill>
              </a:rPr>
              <a:t>POSITRON linac straightforward</a:t>
            </a:r>
          </a:p>
          <a:p>
            <a:r>
              <a:rPr lang="en-GB" dirty="0" smtClean="0"/>
              <a:t>~50% ML linac cost (cryomodules, klystrons, </a:t>
            </a:r>
            <a:r>
              <a:rPr lang="en-GB" dirty="0" err="1" smtClean="0"/>
              <a:t>cryo</a:t>
            </a:r>
            <a:r>
              <a:rPr lang="en-GB" dirty="0" smtClean="0"/>
              <a:t> etc.)</a:t>
            </a:r>
          </a:p>
          <a:p>
            <a:r>
              <a:rPr lang="en-GB" dirty="0" smtClean="0"/>
              <a:t>~50% ML AC power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502740" y="3115222"/>
            <a:ext cx="632346" cy="296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39934" y="3292486"/>
            <a:ext cx="60269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00FF"/>
                </a:solidFill>
              </a:rPr>
              <a:t>ELECTRON linac needs 10Hz mode for e+ production</a:t>
            </a:r>
          </a:p>
          <a:p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/>
              <a:t>E = 135 GeV instead of 110 GeV (+25 GeV)</a:t>
            </a:r>
          </a:p>
          <a:p>
            <a:r>
              <a:rPr lang="en-GB" dirty="0" smtClean="0"/>
              <a:t>~57% ML linac cost (cryomodules, klystrons </a:t>
            </a:r>
            <a:r>
              <a:rPr lang="en-GB" dirty="0" err="1" smtClean="0"/>
              <a:t>etc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r>
              <a:rPr lang="en-GB" dirty="0" smtClean="0"/>
              <a:t>10Hz needs </a:t>
            </a:r>
            <a:r>
              <a:rPr lang="en-GB" dirty="0"/>
              <a:t>(1/2 linac × 10Hz/5Hz</a:t>
            </a:r>
            <a:r>
              <a:rPr lang="en-GB" dirty="0" smtClean="0"/>
              <a:t>): </a:t>
            </a:r>
          </a:p>
          <a:p>
            <a:r>
              <a:rPr lang="en-GB" dirty="0"/>
              <a:t>	</a:t>
            </a:r>
            <a:r>
              <a:rPr lang="en-GB" dirty="0" smtClean="0"/>
              <a:t>100% ML AC power (1/2 linac × 10Hz/5Hz)</a:t>
            </a:r>
          </a:p>
          <a:p>
            <a:r>
              <a:rPr lang="en-GB" dirty="0"/>
              <a:t>	</a:t>
            </a:r>
            <a:r>
              <a:rPr lang="en-GB" dirty="0" smtClean="0"/>
              <a:t>80% </a:t>
            </a:r>
            <a:r>
              <a:rPr lang="en-GB" dirty="0" err="1" smtClean="0"/>
              <a:t>cryo</a:t>
            </a:r>
            <a:r>
              <a:rPr lang="en-GB" dirty="0" smtClean="0"/>
              <a:t> cost (50% static + 100% dynamic)</a:t>
            </a:r>
          </a:p>
        </p:txBody>
      </p:sp>
    </p:spTree>
    <p:extLst>
      <p:ext uri="{BB962C8B-B14F-4D97-AF65-F5344CB8AC3E}">
        <p14:creationId xmlns:p14="http://schemas.microsoft.com/office/powerpoint/2010/main" val="3040048299"/>
      </p:ext>
    </p:extLst>
  </p:cSld>
  <p:clrMapOvr>
    <a:masterClrMapping/>
  </p:clrMapOvr>
  <p:transition xmlns:p14="http://schemas.microsoft.com/office/powerpoint/2010/main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250 GeV CM (as first stage)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3531" y="2549122"/>
            <a:ext cx="210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Half linacs solution</a:t>
            </a:r>
          </a:p>
          <a:p>
            <a:r>
              <a:rPr lang="en-GB" dirty="0" smtClean="0"/>
              <a:t>G = 31.5 MV/m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7821" y="1148299"/>
            <a:ext cx="559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Relative to TDR 500 GeV baseline (1312 bunches)</a:t>
            </a:r>
          </a:p>
          <a:p>
            <a:r>
              <a:rPr lang="en-GB" dirty="0" smtClean="0"/>
              <a:t>Two stage compressor (5-</a:t>
            </a:r>
            <a:r>
              <a:rPr lang="en-GB" u="sng" dirty="0" smtClean="0"/>
              <a:t>15 GeV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502740" y="2316566"/>
            <a:ext cx="842271" cy="429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398673" y="1854901"/>
            <a:ext cx="5750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00FF"/>
                </a:solidFill>
              </a:rPr>
              <a:t>POSITRON linac straightforward</a:t>
            </a:r>
          </a:p>
          <a:p>
            <a:r>
              <a:rPr lang="en-GB" dirty="0" smtClean="0"/>
              <a:t>~50% ML linac cost (cryomodules, klystrons, </a:t>
            </a:r>
            <a:r>
              <a:rPr lang="en-GB" dirty="0" err="1" smtClean="0"/>
              <a:t>cryo</a:t>
            </a:r>
            <a:r>
              <a:rPr lang="en-GB" dirty="0" smtClean="0"/>
              <a:t> etc.)</a:t>
            </a:r>
          </a:p>
          <a:p>
            <a:r>
              <a:rPr lang="en-GB" dirty="0" smtClean="0"/>
              <a:t>~50% ML AC power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502740" y="3115222"/>
            <a:ext cx="632346" cy="296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39934" y="3292486"/>
            <a:ext cx="60269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0000FF"/>
                </a:solidFill>
              </a:rPr>
              <a:t>ELECTRON linac needs 10Hz mode for e+ production</a:t>
            </a:r>
          </a:p>
          <a:p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/>
              <a:t>E = 135 GeV instead of 110 GeV (+25 GeV)</a:t>
            </a:r>
          </a:p>
          <a:p>
            <a:r>
              <a:rPr lang="en-GB" dirty="0" smtClean="0"/>
              <a:t>~57% ML linac cost (cryomodules, klystrons </a:t>
            </a:r>
            <a:r>
              <a:rPr lang="en-GB" dirty="0" err="1" smtClean="0"/>
              <a:t>etc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r>
              <a:rPr lang="en-GB" dirty="0" smtClean="0"/>
              <a:t>10Hz needs </a:t>
            </a:r>
            <a:r>
              <a:rPr lang="en-GB" dirty="0"/>
              <a:t>(1/2 linac × 10Hz/5Hz</a:t>
            </a:r>
            <a:r>
              <a:rPr lang="en-GB" dirty="0" smtClean="0"/>
              <a:t>): </a:t>
            </a:r>
          </a:p>
          <a:p>
            <a:r>
              <a:rPr lang="en-GB" dirty="0"/>
              <a:t>	</a:t>
            </a:r>
            <a:r>
              <a:rPr lang="en-GB" dirty="0" smtClean="0"/>
              <a:t>100% ML AC power (1/2 linac × 10Hz/5Hz)</a:t>
            </a:r>
          </a:p>
          <a:p>
            <a:r>
              <a:rPr lang="en-GB" dirty="0"/>
              <a:t>	</a:t>
            </a:r>
            <a:r>
              <a:rPr lang="en-GB" dirty="0" smtClean="0"/>
              <a:t>80% </a:t>
            </a:r>
            <a:r>
              <a:rPr lang="en-GB" dirty="0" err="1" smtClean="0"/>
              <a:t>cryo</a:t>
            </a:r>
            <a:r>
              <a:rPr lang="en-GB" dirty="0" smtClean="0"/>
              <a:t> cost (50% static + 100% dynamic)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146" y="5323811"/>
            <a:ext cx="370276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Total Main Linac infrastructure</a:t>
            </a:r>
          </a:p>
          <a:p>
            <a:r>
              <a:rPr lang="en-GB" dirty="0"/>
              <a:t>	</a:t>
            </a:r>
            <a:r>
              <a:rPr lang="en-GB" dirty="0" smtClean="0"/>
              <a:t>Linac components: 	50%</a:t>
            </a:r>
          </a:p>
          <a:p>
            <a:r>
              <a:rPr lang="en-GB" dirty="0"/>
              <a:t>	</a:t>
            </a:r>
            <a:r>
              <a:rPr lang="en-GB" dirty="0" smtClean="0"/>
              <a:t>Cryogenics:			65%</a:t>
            </a:r>
          </a:p>
          <a:p>
            <a:r>
              <a:rPr lang="en-GB" dirty="0" smtClean="0"/>
              <a:t>       RF AC power			75%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16705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 in a Nutshell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29.10.12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6" name="Picture 5" descr="OT0105H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379"/>
            <a:ext cx="8960388" cy="5408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8403" y="1207379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Damping Rings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55239" y="990600"/>
            <a:ext cx="2139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Polarised electron source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464576" y="1622608"/>
            <a:ext cx="1160563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966618" y="1576711"/>
            <a:ext cx="0" cy="1360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01568" y="4925844"/>
            <a:ext cx="12802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Polarised positron</a:t>
            </a:r>
            <a:br>
              <a:rPr lang="en-GB" dirty="0" smtClean="0"/>
            </a:br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940588" y="4528918"/>
            <a:ext cx="397815" cy="396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197813" y="4314458"/>
            <a:ext cx="0" cy="611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871590" y="4105553"/>
            <a:ext cx="546787" cy="84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871590" y="2233991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146456" y="1622608"/>
            <a:ext cx="0" cy="978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60905" y="3335823"/>
            <a:ext cx="565586" cy="3669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35771" y="2758928"/>
            <a:ext cx="0" cy="1555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45123" y="2112597"/>
            <a:ext cx="309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Ring to Main Linac (RTML)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inc.</a:t>
            </a:r>
            <a:r>
              <a:rPr lang="en-GB" dirty="0" smtClean="0"/>
              <a:t> bunch compressors)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067652" y="5893255"/>
            <a:ext cx="1630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e- Main Linac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821196" y="2758928"/>
            <a:ext cx="803730" cy="943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4554352" y="4105553"/>
            <a:ext cx="106268" cy="84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96933" y="4647943"/>
            <a:ext cx="19696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Beam Delivery System (BDS) &amp; physics detectors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858322" y="4528918"/>
            <a:ext cx="0" cy="136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287551" y="4496652"/>
            <a:ext cx="1630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e+ Main Linac</a:t>
            </a:r>
            <a:endParaRPr lang="en-GB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7078221" y="3132315"/>
            <a:ext cx="0" cy="1364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093378" y="4882159"/>
            <a:ext cx="9139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Beam dump</a:t>
            </a:r>
            <a:endParaRPr lang="en-GB" sz="105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5305803" y="3965236"/>
            <a:ext cx="868464" cy="983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-8849" y="6262587"/>
            <a:ext cx="98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not too scale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670270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71" y="1799131"/>
            <a:ext cx="5761218" cy="2751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645732">
            <a:off x="5684250" y="4797511"/>
            <a:ext cx="291743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Warning!</a:t>
            </a:r>
          </a:p>
          <a:p>
            <a:pPr algn="ctr"/>
            <a:r>
              <a:rPr lang="en-GB" dirty="0" smtClean="0"/>
              <a:t>Approximate Scaling Only!</a:t>
            </a:r>
          </a:p>
          <a:p>
            <a:pPr algn="ctr"/>
            <a:r>
              <a:rPr lang="en-GB" dirty="0" smtClean="0"/>
              <a:t>Highly likely to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22347"/>
      </p:ext>
    </p:extLst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Schedule for 500 GeV Machine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A702-D4BF-4EFC-B14C-85B0F8554BED}" type="datetime1">
              <a:rPr lang="en-US" smtClean="0"/>
              <a:pPr/>
              <a:t>14.11.12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Cost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4F39-439C-1A4F-8186-77CDE8E773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5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941432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MDI (Detector Hall)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86442" y="1103391"/>
            <a:ext cx="3673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2 Detectors in push-pull configuration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 smtClean="0">
                <a:solidFill>
                  <a:srgbClr val="0000FF"/>
                </a:solidFill>
              </a:rPr>
              <a:t>Detector construction:</a:t>
            </a:r>
          </a:p>
          <a:p>
            <a:r>
              <a:rPr lang="en-GB" sz="2400" dirty="0" smtClean="0">
                <a:solidFill>
                  <a:srgbClr val="0000FF"/>
                </a:solidFill>
              </a:rPr>
              <a:t>9 years (can be shorter?)</a:t>
            </a:r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3" name="Picture 2" descr="jap-hall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14" y="3042383"/>
            <a:ext cx="5715686" cy="3834273"/>
          </a:xfrm>
          <a:prstGeom prst="rect">
            <a:avLst/>
          </a:prstGeom>
        </p:spPr>
      </p:pic>
      <p:pic>
        <p:nvPicPr>
          <p:cNvPr id="7" name="Picture 2" descr="C:\Users\Go ORUKAWA\Documents\110401地下開発\ILC\120320 CERN\3D\Case8wSND-d02_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23696"/>
            <a:ext cx="5111937" cy="280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777728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Central Region</a:t>
            </a:r>
            <a:endParaRPr lang="en-GB" dirty="0"/>
          </a:p>
        </p:txBody>
      </p:sp>
      <p:pic>
        <p:nvPicPr>
          <p:cNvPr id="3" name="Picture 2" descr="ilc-sho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1" y="1196054"/>
            <a:ext cx="6251909" cy="49872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501399" y="3809762"/>
            <a:ext cx="17850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286428" y="3638153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e- BDS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828002" y="3052625"/>
            <a:ext cx="11177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945721" y="2833637"/>
            <a:ext cx="223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e- BDS </a:t>
            </a:r>
            <a:r>
              <a:rPr lang="en-GB" dirty="0" err="1" smtClean="0"/>
              <a:t>muon</a:t>
            </a:r>
            <a:r>
              <a:rPr lang="en-GB" dirty="0" smtClean="0"/>
              <a:t> shield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409503" y="2758839"/>
            <a:ext cx="8055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235433" y="2539851"/>
            <a:ext cx="22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e+ main beam dump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093988" y="2190477"/>
            <a:ext cx="5312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45293" y="1971489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detector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764861" y="3024879"/>
            <a:ext cx="0" cy="14007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17032" y="2655547"/>
            <a:ext cx="189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RTML return line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 flipV="1">
            <a:off x="2707919" y="2827157"/>
            <a:ext cx="735169" cy="13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833668" y="3103789"/>
            <a:ext cx="120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e+ source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377296" y="3492561"/>
            <a:ext cx="0" cy="8553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889796" y="3052625"/>
            <a:ext cx="492431" cy="150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88224" y="1077855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Damping Rings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1759779" y="1433762"/>
            <a:ext cx="5082" cy="9070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724539" y="4667816"/>
            <a:ext cx="497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Central region, detector hall (and detector) are </a:t>
            </a:r>
          </a:p>
          <a:p>
            <a:r>
              <a:rPr lang="en-GB" dirty="0" smtClean="0">
                <a:solidFill>
                  <a:srgbClr val="000090"/>
                </a:solidFill>
              </a:rPr>
              <a:t>schedule drivers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4539" y="5356480"/>
            <a:ext cx="51372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Possible reduction for 250 GeV machine is 12-18 months (out of 10 years)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75439"/>
      </p:ext>
    </p:extLst>
  </p:cSld>
  <p:clrMapOvr>
    <a:masterClrMapping/>
  </p:clrMapOvr>
  <p:transition xmlns:p14="http://schemas.microsoft.com/office/powerpoint/2010/main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6377"/>
            <a:ext cx="7772400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ILC (500 GeV) machine already “contains” a light Higgs factory</a:t>
            </a:r>
          </a:p>
          <a:p>
            <a:pPr lvl="1"/>
            <a:r>
              <a:rPr lang="en-GB" dirty="0" smtClean="0"/>
              <a:t>Luminosity: 7.5×10</a:t>
            </a:r>
            <a:r>
              <a:rPr lang="en-GB" baseline="30000" dirty="0" smtClean="0"/>
              <a:t>33</a:t>
            </a:r>
            <a:r>
              <a:rPr lang="en-GB" dirty="0" smtClean="0"/>
              <a:t> cm</a:t>
            </a:r>
            <a:r>
              <a:rPr lang="en-GB" baseline="30000" dirty="0" smtClean="0"/>
              <a:t>-2 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pPr lvl="1"/>
            <a:r>
              <a:rPr lang="en-GB" dirty="0" smtClean="0"/>
              <a:t>(Possible to upgrade by factor 2)</a:t>
            </a:r>
          </a:p>
          <a:p>
            <a:r>
              <a:rPr lang="en-GB" dirty="0" smtClean="0"/>
              <a:t>Standalone machine for LHF</a:t>
            </a:r>
          </a:p>
          <a:p>
            <a:pPr lvl="1"/>
            <a:r>
              <a:rPr lang="en-GB" dirty="0" smtClean="0"/>
              <a:t>reduced cost </a:t>
            </a:r>
            <a:r>
              <a:rPr lang="en-GB" dirty="0" smtClean="0"/>
              <a:t>to ~</a:t>
            </a:r>
            <a:r>
              <a:rPr lang="en-GB" dirty="0" smtClean="0"/>
              <a:t>65</a:t>
            </a:r>
            <a:r>
              <a:rPr lang="en-GB" dirty="0" smtClean="0"/>
              <a:t>% of 500 GeV machine</a:t>
            </a:r>
          </a:p>
          <a:p>
            <a:pPr lvl="2"/>
            <a:r>
              <a:rPr lang="en-GB" dirty="0" smtClean="0"/>
              <a:t>P</a:t>
            </a:r>
            <a:r>
              <a:rPr lang="en-GB" baseline="-25000" dirty="0" smtClean="0"/>
              <a:t>AC</a:t>
            </a:r>
            <a:r>
              <a:rPr lang="en-GB" dirty="0" smtClean="0"/>
              <a:t> </a:t>
            </a:r>
            <a:r>
              <a:rPr lang="en-GB" dirty="0" smtClean="0"/>
              <a:t>~ 100 </a:t>
            </a:r>
            <a:r>
              <a:rPr lang="en-GB" dirty="0" smtClean="0"/>
              <a:t>MW</a:t>
            </a:r>
            <a:endParaRPr lang="en-GB" dirty="0" smtClean="0"/>
          </a:p>
          <a:p>
            <a:pPr lvl="1"/>
            <a:r>
              <a:rPr lang="en-GB" dirty="0" smtClean="0"/>
              <a:t>reduces schedule by 12-18 months</a:t>
            </a:r>
            <a:br>
              <a:rPr lang="en-GB" dirty="0" smtClean="0"/>
            </a:br>
            <a:r>
              <a:rPr lang="en-GB" dirty="0" smtClean="0"/>
              <a:t>(perhaps a little more)</a:t>
            </a:r>
          </a:p>
          <a:p>
            <a:r>
              <a:rPr lang="en-GB" dirty="0" smtClean="0"/>
              <a:t>Only really makes sense as part of a first-stage machine</a:t>
            </a:r>
          </a:p>
          <a:p>
            <a:pPr lvl="1"/>
            <a:r>
              <a:rPr lang="en-GB" dirty="0" smtClean="0"/>
              <a:t>scope of complete project still ~500 GeV</a:t>
            </a:r>
          </a:p>
          <a:p>
            <a:pPr lvl="1"/>
            <a:r>
              <a:rPr lang="en-GB" dirty="0" err="1" smtClean="0"/>
              <a:t>TeV</a:t>
            </a:r>
            <a:r>
              <a:rPr lang="en-GB" dirty="0" smtClean="0"/>
              <a:t> upgrade remains optional</a:t>
            </a:r>
          </a:p>
        </p:txBody>
      </p:sp>
    </p:spTree>
    <p:extLst>
      <p:ext uri="{BB962C8B-B14F-4D97-AF65-F5344CB8AC3E}">
        <p14:creationId xmlns:p14="http://schemas.microsoft.com/office/powerpoint/2010/main" val="1669969953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078" y="76200"/>
            <a:ext cx="5434921" cy="914400"/>
          </a:xfrm>
        </p:spPr>
        <p:txBody>
          <a:bodyPr/>
          <a:lstStyle/>
          <a:p>
            <a:r>
              <a:rPr lang="en-US" dirty="0" smtClean="0"/>
              <a:t>The ILC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49874" y="1268775"/>
            <a:ext cx="4447907" cy="512592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200-500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cm</a:t>
            </a:r>
            <a:r>
              <a:rPr lang="en-US" sz="2000" dirty="0"/>
              <a:t>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000" dirty="0" smtClean="0"/>
              <a:t> collider </a:t>
            </a:r>
            <a:br>
              <a:rPr lang="en-US" sz="2000" dirty="0" smtClean="0"/>
            </a:br>
            <a:r>
              <a:rPr lang="en-US" sz="2000" dirty="0" smtClean="0"/>
              <a:t>L ~2×10</a:t>
            </a:r>
            <a:r>
              <a:rPr lang="en-US" sz="2000" baseline="30000" dirty="0" smtClean="0"/>
              <a:t>34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</a:p>
          <a:p>
            <a:pPr lvl="1"/>
            <a:r>
              <a:rPr lang="en-US" sz="1800" dirty="0" smtClean="0"/>
              <a:t>upgrade: ~1 </a:t>
            </a:r>
            <a:r>
              <a:rPr lang="en-US" sz="1800" dirty="0" err="1" smtClean="0"/>
              <a:t>TeV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n-US" sz="2000" dirty="0" smtClean="0"/>
              <a:t>SCRF Technology</a:t>
            </a:r>
          </a:p>
          <a:p>
            <a:pPr lvl="1"/>
            <a:r>
              <a:rPr lang="en-US" sz="2000" dirty="0" smtClean="0"/>
              <a:t>1.3GHz SCRF with 31.5 MV/m</a:t>
            </a:r>
          </a:p>
          <a:p>
            <a:pPr lvl="1"/>
            <a:r>
              <a:rPr lang="en-US" sz="2000" dirty="0" smtClean="0"/>
              <a:t>17,000 cavities</a:t>
            </a:r>
          </a:p>
          <a:p>
            <a:pPr lvl="1"/>
            <a:r>
              <a:rPr lang="en-US" sz="2000" dirty="0" smtClean="0"/>
              <a:t>1,700 cryomodules</a:t>
            </a:r>
          </a:p>
          <a:p>
            <a:pPr lvl="1"/>
            <a:r>
              <a:rPr lang="en-US" sz="2000" dirty="0" smtClean="0"/>
              <a:t>2×11 km linacs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Developed as a truly global collaboration</a:t>
            </a:r>
          </a:p>
          <a:p>
            <a:pPr lvl="1"/>
            <a:r>
              <a:rPr lang="en-US" sz="2000" b="1" dirty="0"/>
              <a:t>G</a:t>
            </a:r>
            <a:r>
              <a:rPr lang="en-US" sz="2000" dirty="0"/>
              <a:t>lobal </a:t>
            </a:r>
            <a:r>
              <a:rPr lang="en-US" sz="2000" b="1" dirty="0"/>
              <a:t>D</a:t>
            </a:r>
            <a:r>
              <a:rPr lang="en-US" sz="2000" dirty="0"/>
              <a:t>esign </a:t>
            </a:r>
            <a:r>
              <a:rPr lang="en-US" sz="2000" b="1" dirty="0"/>
              <a:t>E</a:t>
            </a:r>
            <a:r>
              <a:rPr lang="en-US" sz="2000" dirty="0"/>
              <a:t>ffort – </a:t>
            </a:r>
            <a:r>
              <a:rPr lang="en-US" sz="2000" b="1" dirty="0"/>
              <a:t>GDE</a:t>
            </a:r>
            <a:endParaRPr lang="en-US" sz="2000" dirty="0"/>
          </a:p>
          <a:p>
            <a:pPr lvl="1"/>
            <a:r>
              <a:rPr lang="en-US" sz="2000" dirty="0" smtClean="0"/>
              <a:t>~130 institutes</a:t>
            </a:r>
          </a:p>
          <a:p>
            <a:pPr lvl="1"/>
            <a:r>
              <a:rPr lang="en-US" sz="2000" dirty="0" smtClean="0"/>
              <a:t>http://</a:t>
            </a:r>
            <a:r>
              <a:rPr lang="en-US" sz="2000" dirty="0" err="1" smtClean="0"/>
              <a:t>www.linearcollider.org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pic>
        <p:nvPicPr>
          <p:cNvPr id="3" name="Picture 2" descr="Figure-4-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40" y="1116140"/>
            <a:ext cx="2316044" cy="5109222"/>
          </a:xfrm>
          <a:prstGeom prst="rect">
            <a:avLst/>
          </a:prstGeom>
        </p:spPr>
      </p:pic>
      <p:pic>
        <p:nvPicPr>
          <p:cNvPr id="4" name="Picture 3" descr="machine layout cartoon 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41606" y="1969316"/>
            <a:ext cx="6858000" cy="2919368"/>
          </a:xfrm>
          <a:prstGeom prst="rect">
            <a:avLst/>
          </a:prstGeom>
        </p:spPr>
      </p:pic>
      <p:pic>
        <p:nvPicPr>
          <p:cNvPr id="12" name="Picture 5" descr="T4CM_iso_ful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367" y="947503"/>
            <a:ext cx="2434620" cy="16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E0083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52038" y="3935065"/>
            <a:ext cx="3843093" cy="6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SCRF Linac Technology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78085"/>
              </p:ext>
            </p:extLst>
          </p:nvPr>
        </p:nvGraphicFramePr>
        <p:xfrm>
          <a:off x="3843525" y="3099810"/>
          <a:ext cx="4889892" cy="17526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178828"/>
                <a:gridCol w="17110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1.3 GHz </a:t>
                      </a:r>
                      <a:r>
                        <a:rPr lang="en-GB" dirty="0" err="1" smtClean="0"/>
                        <a:t>Nb</a:t>
                      </a:r>
                      <a:r>
                        <a:rPr lang="en-GB" dirty="0" smtClean="0"/>
                        <a:t> 9-cellCavities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16,024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Cryomodules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1,855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 quadrupole </a:t>
                      </a:r>
                      <a:r>
                        <a:rPr lang="en-GB" dirty="0" err="1" smtClean="0"/>
                        <a:t>pkg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MW</a:t>
                      </a:r>
                      <a:r>
                        <a:rPr lang="en-GB" baseline="0" dirty="0" smtClean="0"/>
                        <a:t> MB Klystrons &amp; modulators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436</a:t>
                      </a:r>
                      <a:r>
                        <a:rPr lang="en-GB" baseline="0" dirty="0" smtClean="0"/>
                        <a:t> / 471 *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Rey_Hori_Kamabok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8" y="4576773"/>
            <a:ext cx="3232932" cy="2179780"/>
          </a:xfrm>
          <a:prstGeom prst="rect">
            <a:avLst/>
          </a:prstGeom>
        </p:spPr>
      </p:pic>
      <p:pic>
        <p:nvPicPr>
          <p:cNvPr id="4" name="Picture 3" descr="newsline0301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8" y="2615890"/>
            <a:ext cx="3232932" cy="1907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62525" y="5378824"/>
            <a:ext cx="561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Approximately 20 years of R&amp;D worldwide</a:t>
            </a:r>
          </a:p>
          <a:p>
            <a:r>
              <a:rPr lang="en-GB" sz="2000" dirty="0" smtClean="0">
                <a:sym typeface="Wingdings"/>
              </a:rPr>
              <a:t> </a:t>
            </a:r>
            <a:r>
              <a:rPr lang="en-GB" sz="2000" dirty="0" smtClean="0"/>
              <a:t>Mature technology, overall design and cost</a:t>
            </a:r>
            <a:endParaRPr lang="en-GB" sz="2000" dirty="0"/>
          </a:p>
        </p:txBody>
      </p:sp>
      <p:pic>
        <p:nvPicPr>
          <p:cNvPr id="10" name="Picture 9" descr="cavityassy-annotated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9" t="28441" r="9150" b="24904"/>
          <a:stretch/>
        </p:blipFill>
        <p:spPr>
          <a:xfrm>
            <a:off x="4507818" y="1050364"/>
            <a:ext cx="4572000" cy="1801721"/>
          </a:xfrm>
          <a:prstGeom prst="rect">
            <a:avLst/>
          </a:prstGeom>
        </p:spPr>
      </p:pic>
      <p:pic>
        <p:nvPicPr>
          <p:cNvPr id="5" name="Picture 4" descr="tesla9cell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7" y="1167011"/>
            <a:ext cx="4462855" cy="1373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8872" y="4852410"/>
            <a:ext cx="1482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* site dependent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357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world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1212850"/>
            <a:ext cx="90392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cs typeface="Arial Unicode MS" charset="0"/>
              </a:rPr>
              <a:t>Global SCRF Technology</a:t>
            </a: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cs typeface="Arial Unicode MS" pitchFamily="34" charset="-128"/>
              </a:rPr>
              <a:t>N. Walker (DESY/GDE)</a:t>
            </a:r>
            <a:endParaRPr lang="de-DE" dirty="0">
              <a:cs typeface="Arial Unicode MS" pitchFamily="34" charset="-128"/>
            </a:endParaRP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7612063" y="2225675"/>
            <a:ext cx="140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/>
              <a:t>KEK, Japan</a:t>
            </a:r>
          </a:p>
        </p:txBody>
      </p:sp>
      <p:sp>
        <p:nvSpPr>
          <p:cNvPr id="43018" name="TextBox 14"/>
          <p:cNvSpPr txBox="1">
            <a:spLocks noChangeArrowheads="1"/>
          </p:cNvSpPr>
          <p:nvPr/>
        </p:nvSpPr>
        <p:spPr bwMode="auto">
          <a:xfrm>
            <a:off x="7938" y="2390775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/>
              <a:t>SLAC</a:t>
            </a: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1719263" y="2322513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/>
              <a:t>JLAB</a:t>
            </a:r>
          </a:p>
        </p:txBody>
      </p:sp>
      <p:sp>
        <p:nvSpPr>
          <p:cNvPr id="43022" name="TextBox 18"/>
          <p:cNvSpPr txBox="1">
            <a:spLocks noChangeArrowheads="1"/>
          </p:cNvSpPr>
          <p:nvPr/>
        </p:nvSpPr>
        <p:spPr bwMode="auto">
          <a:xfrm>
            <a:off x="1717675" y="20701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/>
              <a:t>Cornell</a:t>
            </a:r>
          </a:p>
        </p:txBody>
      </p:sp>
      <p:sp>
        <p:nvSpPr>
          <p:cNvPr id="43024" name="TextBox 25"/>
          <p:cNvSpPr txBox="1">
            <a:spLocks noChangeArrowheads="1"/>
          </p:cNvSpPr>
          <p:nvPr/>
        </p:nvSpPr>
        <p:spPr bwMode="auto">
          <a:xfrm>
            <a:off x="4675188" y="2328863"/>
            <a:ext cx="81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/>
              <a:t>DESY</a:t>
            </a: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3462338" y="2403475"/>
            <a:ext cx="87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/>
            <a:r>
              <a:rPr lang="en-GB" dirty="0"/>
              <a:t>LAL</a:t>
            </a:r>
          </a:p>
          <a:p>
            <a:pPr algn="r"/>
            <a:r>
              <a:rPr lang="en-GB" dirty="0" err="1"/>
              <a:t>Saclay</a:t>
            </a:r>
            <a:endParaRPr lang="en-GB" dirty="0"/>
          </a:p>
        </p:txBody>
      </p:sp>
      <p:sp>
        <p:nvSpPr>
          <p:cNvPr id="43028" name="TextBox 29"/>
          <p:cNvSpPr txBox="1">
            <a:spLocks noChangeArrowheads="1"/>
          </p:cNvSpPr>
          <p:nvPr/>
        </p:nvSpPr>
        <p:spPr bwMode="auto">
          <a:xfrm>
            <a:off x="4795838" y="2809080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/>
              <a:t>INFN Milan</a:t>
            </a:r>
          </a:p>
        </p:txBody>
      </p:sp>
      <p:sp>
        <p:nvSpPr>
          <p:cNvPr id="43030" name="TextBox 32"/>
          <p:cNvSpPr txBox="1">
            <a:spLocks noChangeArrowheads="1"/>
          </p:cNvSpPr>
          <p:nvPr/>
        </p:nvSpPr>
        <p:spPr bwMode="auto">
          <a:xfrm>
            <a:off x="7286625" y="1781175"/>
            <a:ext cx="1425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sz="1800" dirty="0">
                <a:solidFill>
                  <a:srgbClr val="0070C0"/>
                </a:solidFill>
              </a:rPr>
              <a:t>IHEP, China</a:t>
            </a:r>
          </a:p>
        </p:txBody>
      </p:sp>
      <p:sp>
        <p:nvSpPr>
          <p:cNvPr id="43031" name="TextBox 35"/>
          <p:cNvSpPr txBox="1">
            <a:spLocks noChangeArrowheads="1"/>
          </p:cNvSpPr>
          <p:nvPr/>
        </p:nvSpPr>
        <p:spPr bwMode="auto">
          <a:xfrm>
            <a:off x="301625" y="1693863"/>
            <a:ext cx="581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3032" name="TextBox 36"/>
          <p:cNvSpPr txBox="1">
            <a:spLocks noChangeArrowheads="1"/>
          </p:cNvSpPr>
          <p:nvPr/>
        </p:nvSpPr>
        <p:spPr bwMode="auto">
          <a:xfrm>
            <a:off x="250825" y="1525588"/>
            <a:ext cx="196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sz="1800">
                <a:solidFill>
                  <a:srgbClr val="0070C0"/>
                </a:solidFill>
              </a:rPr>
              <a:t>TRIUMF, Canada</a:t>
            </a:r>
          </a:p>
        </p:txBody>
      </p:sp>
      <p:sp>
        <p:nvSpPr>
          <p:cNvPr id="43033" name="TextBox 12"/>
          <p:cNvSpPr txBox="1">
            <a:spLocks noChangeArrowheads="1"/>
          </p:cNvSpPr>
          <p:nvPr/>
        </p:nvSpPr>
        <p:spPr bwMode="auto">
          <a:xfrm>
            <a:off x="-41275" y="210978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0070C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/>
              <a:t>FNAL, ANL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04838" y="2035175"/>
            <a:ext cx="7302500" cy="3036888"/>
            <a:chOff x="604838" y="2035175"/>
            <a:chExt cx="7302500" cy="3036888"/>
          </a:xfrm>
        </p:grpSpPr>
        <p:cxnSp>
          <p:nvCxnSpPr>
            <p:cNvPr id="43047" name="Straight Connector 43"/>
            <p:cNvCxnSpPr>
              <a:cxnSpLocks noChangeShapeType="1"/>
            </p:cNvCxnSpPr>
            <p:nvPr/>
          </p:nvCxnSpPr>
          <p:spPr bwMode="auto">
            <a:xfrm>
              <a:off x="1751013" y="2614613"/>
              <a:ext cx="2833687" cy="23050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8" name="Straight Connector 46"/>
            <p:cNvCxnSpPr>
              <a:cxnSpLocks noChangeShapeType="1"/>
            </p:cNvCxnSpPr>
            <p:nvPr/>
          </p:nvCxnSpPr>
          <p:spPr bwMode="auto">
            <a:xfrm>
              <a:off x="1674813" y="2357438"/>
              <a:ext cx="3062287" cy="2714625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9" name="Straight Connector 48"/>
            <p:cNvCxnSpPr>
              <a:cxnSpLocks noChangeShapeType="1"/>
            </p:cNvCxnSpPr>
            <p:nvPr/>
          </p:nvCxnSpPr>
          <p:spPr bwMode="auto">
            <a:xfrm>
              <a:off x="1274763" y="2420938"/>
              <a:ext cx="3309937" cy="2486025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0" name="Straight Connector 50"/>
            <p:cNvCxnSpPr>
              <a:cxnSpLocks noChangeShapeType="1"/>
            </p:cNvCxnSpPr>
            <p:nvPr/>
          </p:nvCxnSpPr>
          <p:spPr bwMode="auto">
            <a:xfrm>
              <a:off x="773113" y="2794000"/>
              <a:ext cx="3863975" cy="2125663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1" name="Straight Connector 52"/>
            <p:cNvCxnSpPr>
              <a:cxnSpLocks noChangeShapeType="1"/>
            </p:cNvCxnSpPr>
            <p:nvPr/>
          </p:nvCxnSpPr>
          <p:spPr bwMode="auto">
            <a:xfrm>
              <a:off x="604838" y="2035175"/>
              <a:ext cx="3916362" cy="280670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2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3407569" y="3690144"/>
              <a:ext cx="2379663" cy="384175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3" name="Straight Connector 59"/>
            <p:cNvCxnSpPr>
              <a:cxnSpLocks noChangeShapeType="1"/>
            </p:cNvCxnSpPr>
            <p:nvPr/>
          </p:nvCxnSpPr>
          <p:spPr bwMode="auto">
            <a:xfrm rot="16200000" flipH="1">
              <a:off x="3432969" y="3690144"/>
              <a:ext cx="2536825" cy="103187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4" name="Straight Connector 63"/>
            <p:cNvCxnSpPr>
              <a:cxnSpLocks noChangeShapeType="1"/>
            </p:cNvCxnSpPr>
            <p:nvPr/>
          </p:nvCxnSpPr>
          <p:spPr bwMode="auto">
            <a:xfrm rot="16200000" flipH="1">
              <a:off x="3753644" y="3985419"/>
              <a:ext cx="2009775" cy="39687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5" name="Straight Connector 65"/>
            <p:cNvCxnSpPr>
              <a:cxnSpLocks noChangeShapeType="1"/>
            </p:cNvCxnSpPr>
            <p:nvPr/>
          </p:nvCxnSpPr>
          <p:spPr bwMode="auto">
            <a:xfrm rot="5400000">
              <a:off x="4636294" y="3644107"/>
              <a:ext cx="1506537" cy="13017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6" name="Straight Connector 68"/>
            <p:cNvCxnSpPr>
              <a:cxnSpLocks noChangeShapeType="1"/>
            </p:cNvCxnSpPr>
            <p:nvPr/>
          </p:nvCxnSpPr>
          <p:spPr bwMode="auto">
            <a:xfrm rot="10800000" flipV="1">
              <a:off x="4752975" y="2227263"/>
              <a:ext cx="2844800" cy="270510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7" name="Straight Connector 71"/>
            <p:cNvCxnSpPr>
              <a:cxnSpLocks noChangeShapeType="1"/>
            </p:cNvCxnSpPr>
            <p:nvPr/>
          </p:nvCxnSpPr>
          <p:spPr bwMode="auto">
            <a:xfrm rot="10800000" flipV="1">
              <a:off x="4803775" y="2627313"/>
              <a:ext cx="3103563" cy="23431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348038" y="4456113"/>
            <a:ext cx="2473325" cy="889000"/>
            <a:chOff x="2498501" y="4262907"/>
            <a:chExt cx="2472744" cy="888642"/>
          </a:xfrm>
        </p:grpSpPr>
        <p:sp>
          <p:nvSpPr>
            <p:cNvPr id="41" name="Rectangle 40"/>
            <p:cNvSpPr/>
            <p:nvPr/>
          </p:nvSpPr>
          <p:spPr bwMode="auto">
            <a:xfrm>
              <a:off x="2498501" y="4262907"/>
              <a:ext cx="2472744" cy="8886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3045" name="Picture 10" descr="ilccolor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528" y="4363793"/>
              <a:ext cx="1008144" cy="65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6" name="TextBox 39"/>
            <p:cNvSpPr txBox="1">
              <a:spLocks noChangeArrowheads="1"/>
            </p:cNvSpPr>
            <p:nvPr/>
          </p:nvSpPr>
          <p:spPr bwMode="auto">
            <a:xfrm>
              <a:off x="3580323" y="4417450"/>
              <a:ext cx="129554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ea typeface="Arial Unicode MS" charset="0"/>
                  <a:cs typeface="Arial Unicode MS" charset="0"/>
                </a:defRPr>
              </a:lvl9pPr>
            </a:lstStyle>
            <a:p>
              <a:r>
                <a:rPr lang="en-GB" sz="4000" b="1">
                  <a:solidFill>
                    <a:srgbClr val="002060"/>
                  </a:solidFill>
                </a:rPr>
                <a:t>GDE</a:t>
              </a:r>
            </a:p>
          </p:txBody>
        </p:sp>
      </p:grpSp>
      <p:sp>
        <p:nvSpPr>
          <p:cNvPr id="43041" name="TextBox 34"/>
          <p:cNvSpPr txBox="1">
            <a:spLocks noChangeArrowheads="1"/>
          </p:cNvSpPr>
          <p:nvPr/>
        </p:nvSpPr>
        <p:spPr bwMode="auto">
          <a:xfrm>
            <a:off x="4011613" y="1884363"/>
            <a:ext cx="78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sz="1800" dirty="0">
                <a:solidFill>
                  <a:srgbClr val="0070C0"/>
                </a:solidFill>
              </a:rPr>
              <a:t>STFC</a:t>
            </a:r>
          </a:p>
        </p:txBody>
      </p:sp>
      <p:sp>
        <p:nvSpPr>
          <p:cNvPr id="43039" name="TextBox 34"/>
          <p:cNvSpPr txBox="1">
            <a:spLocks noChangeArrowheads="1"/>
          </p:cNvSpPr>
          <p:nvPr/>
        </p:nvSpPr>
        <p:spPr bwMode="auto">
          <a:xfrm>
            <a:off x="6103514" y="3325297"/>
            <a:ext cx="229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sz="1800" dirty="0">
                <a:solidFill>
                  <a:srgbClr val="0070C0"/>
                </a:solidFill>
              </a:rPr>
              <a:t>BARC, RRCAT India</a:t>
            </a:r>
          </a:p>
        </p:txBody>
      </p:sp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498475" y="2432051"/>
            <a:ext cx="581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" name="TextBox 35"/>
          <p:cNvSpPr txBox="1">
            <a:spLocks noChangeArrowheads="1"/>
          </p:cNvSpPr>
          <p:nvPr/>
        </p:nvSpPr>
        <p:spPr bwMode="auto">
          <a:xfrm>
            <a:off x="1447800" y="2006382"/>
            <a:ext cx="581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2" name="TextBox 35"/>
          <p:cNvSpPr txBox="1">
            <a:spLocks noChangeArrowheads="1"/>
          </p:cNvSpPr>
          <p:nvPr/>
        </p:nvSpPr>
        <p:spPr bwMode="auto">
          <a:xfrm>
            <a:off x="1454150" y="2243822"/>
            <a:ext cx="581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1098550" y="2066925"/>
            <a:ext cx="581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4" name="TextBox 35"/>
          <p:cNvSpPr txBox="1">
            <a:spLocks noChangeArrowheads="1"/>
          </p:cNvSpPr>
          <p:nvPr/>
        </p:nvSpPr>
        <p:spPr bwMode="auto">
          <a:xfrm>
            <a:off x="4235872" y="2031227"/>
            <a:ext cx="228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5" name="TextBox 35"/>
          <p:cNvSpPr txBox="1">
            <a:spLocks noChangeArrowheads="1"/>
          </p:cNvSpPr>
          <p:nvPr/>
        </p:nvSpPr>
        <p:spPr bwMode="auto">
          <a:xfrm>
            <a:off x="4280322" y="2418577"/>
            <a:ext cx="228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6" name="TextBox 35"/>
          <p:cNvSpPr txBox="1">
            <a:spLocks noChangeArrowheads="1"/>
          </p:cNvSpPr>
          <p:nvPr/>
        </p:nvSpPr>
        <p:spPr bwMode="auto">
          <a:xfrm>
            <a:off x="4535488" y="2225675"/>
            <a:ext cx="228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4637088" y="2715477"/>
            <a:ext cx="228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8" name="TextBox 35"/>
          <p:cNvSpPr txBox="1">
            <a:spLocks noChangeArrowheads="1"/>
          </p:cNvSpPr>
          <p:nvPr/>
        </p:nvSpPr>
        <p:spPr bwMode="auto">
          <a:xfrm>
            <a:off x="5938415" y="3226833"/>
            <a:ext cx="228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9" name="TextBox 35"/>
          <p:cNvSpPr txBox="1">
            <a:spLocks noChangeArrowheads="1"/>
          </p:cNvSpPr>
          <p:nvPr/>
        </p:nvSpPr>
        <p:spPr bwMode="auto">
          <a:xfrm>
            <a:off x="7459663" y="1931214"/>
            <a:ext cx="228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7809006" y="2343964"/>
            <a:ext cx="2285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  <a:sym typeface="ZapfDingbats" charset="0"/>
              </a:rPr>
              <a:t>◉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29.10.12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Luminosity Scaling Law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17875"/>
              </p:ext>
            </p:extLst>
          </p:nvPr>
        </p:nvGraphicFramePr>
        <p:xfrm>
          <a:off x="1445391" y="2644115"/>
          <a:ext cx="3866209" cy="198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939800" imgH="482600" progId="Equation.3">
                  <p:embed/>
                </p:oleObj>
              </mc:Choice>
              <mc:Fallback>
                <p:oleObj name="Equation" r:id="rId3" imgW="939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391" y="2644115"/>
                        <a:ext cx="3866209" cy="1985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256556" y="1681385"/>
            <a:ext cx="3959287" cy="1316439"/>
            <a:chOff x="2256556" y="1681385"/>
            <a:chExt cx="3959287" cy="1316439"/>
          </a:xfrm>
        </p:grpSpPr>
        <p:sp>
          <p:nvSpPr>
            <p:cNvPr id="3" name="TextBox 2"/>
            <p:cNvSpPr txBox="1"/>
            <p:nvPr/>
          </p:nvSpPr>
          <p:spPr>
            <a:xfrm>
              <a:off x="2256556" y="1681385"/>
              <a:ext cx="39592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</a:rPr>
                <a:t>RF→beam</a:t>
              </a:r>
              <a:r>
                <a:rPr lang="en-GB" dirty="0" smtClean="0">
                  <a:solidFill>
                    <a:srgbClr val="0000FF"/>
                  </a:solidFill>
                </a:rPr>
                <a:t> power efficiency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794233" y="2163461"/>
              <a:ext cx="0" cy="8343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5127037" y="2513561"/>
            <a:ext cx="3175193" cy="830997"/>
            <a:chOff x="5127037" y="2513561"/>
            <a:chExt cx="3175193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6013773" y="2513561"/>
              <a:ext cx="2288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</a:rPr>
                <a:t>Beamstrahlung</a:t>
              </a:r>
              <a:r>
                <a:rPr lang="en-GB" dirty="0" smtClean="0">
                  <a:solidFill>
                    <a:srgbClr val="0000FF"/>
                  </a:solidFill>
                </a:rPr>
                <a:t/>
              </a:r>
              <a:br>
                <a:rPr lang="en-GB" dirty="0" smtClean="0">
                  <a:solidFill>
                    <a:srgbClr val="0000FF"/>
                  </a:solidFill>
                </a:rPr>
              </a:br>
              <a:r>
                <a:rPr lang="en-GB" dirty="0" smtClean="0">
                  <a:solidFill>
                    <a:srgbClr val="0000FF"/>
                  </a:solidFill>
                </a:rPr>
                <a:t>(physics)</a:t>
              </a: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 bwMode="auto">
            <a:xfrm flipH="1">
              <a:off x="5127037" y="2929060"/>
              <a:ext cx="886736" cy="220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091289" y="4111249"/>
            <a:ext cx="3528777" cy="568598"/>
            <a:chOff x="5091289" y="4111249"/>
            <a:chExt cx="3528777" cy="56859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5091289" y="4111249"/>
              <a:ext cx="863600" cy="2521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006250" y="4218182"/>
              <a:ext cx="2613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Vertical emittance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E662-10C0-8546-80F8-67558EE8B43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DD1C-77AD-1E42-9523-69E3EF45B600}" type="datetime1">
              <a:rPr lang="en-US" smtClean="0"/>
              <a:t>14.11.12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71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Luminosity</a:t>
            </a:r>
            <a:r>
              <a:rPr lang="en-US"/>
              <a:t> Issue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819400"/>
            <a:ext cx="3581400" cy="1981200"/>
          </a:xfrm>
        </p:spPr>
        <p:txBody>
          <a:bodyPr/>
          <a:lstStyle/>
          <a:p>
            <a:r>
              <a:rPr lang="en-US" sz="2400" dirty="0"/>
              <a:t>High Beam Power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Small IP vertical</a:t>
            </a:r>
            <a:br>
              <a:rPr lang="en-US" sz="2400" dirty="0"/>
            </a:br>
            <a:r>
              <a:rPr lang="en-US" sz="2400" dirty="0"/>
              <a:t>beam size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57800" y="1536700"/>
            <a:ext cx="3200400" cy="1560513"/>
          </a:xfrm>
        </p:spPr>
        <p:txBody>
          <a:bodyPr/>
          <a:lstStyle/>
          <a:p>
            <a:r>
              <a:rPr lang="en-US" sz="2400" dirty="0"/>
              <a:t>High current (</a:t>
            </a:r>
            <a:r>
              <a:rPr lang="en-US" sz="2400" dirty="0" err="1"/>
              <a:t>n</a:t>
            </a:r>
            <a:r>
              <a:rPr lang="en-US" sz="2400" baseline="-25000" dirty="0" err="1"/>
              <a:t>b</a:t>
            </a:r>
            <a:r>
              <a:rPr lang="en-US" sz="2400" dirty="0"/>
              <a:t> N)</a:t>
            </a:r>
          </a:p>
          <a:p>
            <a:r>
              <a:rPr lang="en-US" sz="2400" dirty="0"/>
              <a:t>High efficiency</a:t>
            </a:r>
            <a:br>
              <a:rPr lang="en-US" sz="2400" dirty="0"/>
            </a:br>
            <a:r>
              <a:rPr lang="en-US" sz="2400" dirty="0"/>
              <a:t>(P</a:t>
            </a:r>
            <a:r>
              <a:rPr lang="en-US" sz="2400" baseline="-25000" dirty="0"/>
              <a:t>RF </a:t>
            </a:r>
            <a:r>
              <a:rPr lang="en-US" sz="2400" dirty="0">
                <a:sym typeface="Symbol" charset="0"/>
              </a:rPr>
              <a:t></a:t>
            </a:r>
            <a:r>
              <a:rPr lang="en-US" sz="2400" dirty="0" err="1"/>
              <a:t>P</a:t>
            </a:r>
            <a:r>
              <a:rPr lang="en-US" sz="2400" baseline="-25000" dirty="0" err="1"/>
              <a:t>beam</a:t>
            </a:r>
            <a:r>
              <a:rPr lang="en-US" sz="2400" dirty="0"/>
              <a:t>)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257800" y="4267200"/>
            <a:ext cx="357872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Small emittance </a:t>
            </a:r>
            <a:r>
              <a:rPr lang="en-US" sz="2400" dirty="0" err="1">
                <a:latin typeface="Symbol" charset="0"/>
              </a:rPr>
              <a:t>e</a:t>
            </a:r>
            <a:r>
              <a:rPr lang="en-US" sz="2400" i="1" baseline="-25000" dirty="0" err="1">
                <a:latin typeface="Times New Roman" charset="0"/>
              </a:rPr>
              <a:t>y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strong focusing</a:t>
            </a:r>
            <a:br>
              <a:rPr lang="en-US" sz="2400" dirty="0"/>
            </a:br>
            <a:r>
              <a:rPr lang="en-US" sz="2400" dirty="0"/>
              <a:t>(small </a:t>
            </a:r>
            <a:r>
              <a:rPr lang="en-US" sz="2400" dirty="0">
                <a:latin typeface="Symbol" charset="0"/>
              </a:rPr>
              <a:t>b</a:t>
            </a:r>
            <a:r>
              <a:rPr lang="en-US" sz="2400" dirty="0"/>
              <a:t>*</a:t>
            </a:r>
            <a:r>
              <a:rPr lang="en-US" sz="2400" i="1" baseline="-25000" dirty="0" smtClean="0">
                <a:latin typeface="Times New Roman" charset="0"/>
              </a:rPr>
              <a:t>y</a:t>
            </a:r>
            <a:r>
              <a:rPr lang="en-US" sz="2400" dirty="0"/>
              <a:t> 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*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/>
              <a:t> ~ nm)</a:t>
            </a:r>
            <a:endParaRPr lang="en-US" sz="2400" dirty="0"/>
          </a:p>
        </p:txBody>
      </p:sp>
      <p:cxnSp>
        <p:nvCxnSpPr>
          <p:cNvPr id="171014" name="AutoShape 6"/>
          <p:cNvCxnSpPr>
            <a:cxnSpLocks noChangeShapeType="1"/>
          </p:cNvCxnSpPr>
          <p:nvPr/>
        </p:nvCxnSpPr>
        <p:spPr bwMode="auto">
          <a:xfrm flipV="1">
            <a:off x="3429000" y="2209800"/>
            <a:ext cx="1752600" cy="838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1015" name="AutoShape 7"/>
          <p:cNvCxnSpPr>
            <a:cxnSpLocks noChangeShapeType="1"/>
          </p:cNvCxnSpPr>
          <p:nvPr/>
        </p:nvCxnSpPr>
        <p:spPr bwMode="auto">
          <a:xfrm>
            <a:off x="3429000" y="3886200"/>
            <a:ext cx="1676400" cy="609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E1C7-54C4-404D-93E8-C457A7A67E0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AAF-0452-F247-877D-31F92101CCBF}" type="datetime1">
              <a:rPr lang="en-US" smtClean="0"/>
              <a:t>14.11.12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918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  <p:bldP spid="171012" grpId="0"/>
      <p:bldP spid="1710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ILC Published Parameters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75954"/>
              </p:ext>
            </p:extLst>
          </p:nvPr>
        </p:nvGraphicFramePr>
        <p:xfrm>
          <a:off x="1295400" y="1879316"/>
          <a:ext cx="6415496" cy="3017520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2432472"/>
                <a:gridCol w="981325"/>
                <a:gridCol w="1255518"/>
                <a:gridCol w="1746181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Collision rate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Hz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Number of bunches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1312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2625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Bunch population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×10</a:t>
                      </a:r>
                      <a:r>
                        <a:rPr lang="en-US" sz="1800" u="none" strike="noStrike" baseline="30000" dirty="0">
                          <a:effectLst/>
                        </a:rPr>
                        <a:t>10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Bunch separation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554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366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Pulse current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5.8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8.8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Beam pulse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/>
                        </a:rPr>
                        <a:t> length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effectLst/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800" b="0" i="0" u="none" strike="noStrike" dirty="0" err="1" smtClean="0">
                          <a:effectLst/>
                          <a:latin typeface="Arial"/>
                        </a:rPr>
                        <a:t>s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730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960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RMS bunch length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Horizontal emittance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Vertical emittance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nm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Electron polarisation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Positron polarisation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0174" y="5743652"/>
            <a:ext cx="859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</a:t>
            </a:r>
            <a:r>
              <a:rPr lang="en-GB" dirty="0" err="1"/>
              <a:t>ilc-edmsdirect.desy.de</a:t>
            </a:r>
            <a:r>
              <a:rPr lang="en-GB" dirty="0"/>
              <a:t>/</a:t>
            </a:r>
            <a:r>
              <a:rPr lang="en-GB" dirty="0" err="1"/>
              <a:t>ilc-edmsdirect</a:t>
            </a:r>
            <a:r>
              <a:rPr lang="en-GB" dirty="0"/>
              <a:t>/</a:t>
            </a:r>
            <a:r>
              <a:rPr lang="en-GB" dirty="0" err="1"/>
              <a:t>item.jsp?edmsid</a:t>
            </a:r>
            <a:r>
              <a:rPr lang="en-GB" dirty="0"/>
              <a:t>=D00000000925325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174" y="1301655"/>
            <a:ext cx="350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Centre-of-mass independent: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 rot="20338805">
            <a:off x="6328696" y="1250419"/>
            <a:ext cx="156860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Luminosity Upgrade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9972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746</TotalTime>
  <Words>2175</Words>
  <Application>Microsoft Macintosh PowerPoint</Application>
  <PresentationFormat>On-screen Show (4:3)</PresentationFormat>
  <Paragraphs>782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Theme</vt:lpstr>
      <vt:lpstr>Equation</vt:lpstr>
      <vt:lpstr>ILC as a Higgs Factory</vt:lpstr>
      <vt:lpstr>Known () Physics</vt:lpstr>
      <vt:lpstr>ILC in a Nutshell</vt:lpstr>
      <vt:lpstr>The ILC</vt:lpstr>
      <vt:lpstr>SCRF Linac Technology </vt:lpstr>
      <vt:lpstr>Global SCRF Technology</vt:lpstr>
      <vt:lpstr>Luminosity Scaling Law</vt:lpstr>
      <vt:lpstr>The Luminosity Issue</vt:lpstr>
      <vt:lpstr>ILC Published Parameters</vt:lpstr>
      <vt:lpstr>ILC Published Parameters</vt:lpstr>
      <vt:lpstr>ILC Published Parameters</vt:lpstr>
      <vt:lpstr>ILC Published Parameters</vt:lpstr>
      <vt:lpstr>Higgs Factory</vt:lpstr>
      <vt:lpstr>Positron Production</vt:lpstr>
      <vt:lpstr>ILC Polarised-Positron Production</vt:lpstr>
      <vt:lpstr>Beam Delivery System</vt:lpstr>
      <vt:lpstr>Positron Yield</vt:lpstr>
      <vt:lpstr>Positron Yield for a LHF</vt:lpstr>
      <vt:lpstr>10-Hz Mode</vt:lpstr>
      <vt:lpstr>Conventional Source</vt:lpstr>
      <vt:lpstr>PowerPoint Presentation</vt:lpstr>
      <vt:lpstr>TDR 500 GeV Baseline</vt:lpstr>
      <vt:lpstr>250 GeV Only</vt:lpstr>
      <vt:lpstr>250 GeV staged (scenario 1)</vt:lpstr>
      <vt:lpstr>250 GeV staged (scenario 2)</vt:lpstr>
      <vt:lpstr>250 GeV CM (as first stage)</vt:lpstr>
      <vt:lpstr>250 GeV CM (as first stage)</vt:lpstr>
      <vt:lpstr>250 GeV CM (as first stage)</vt:lpstr>
      <vt:lpstr>250 GeV CM (as first stage)</vt:lpstr>
      <vt:lpstr>Summary</vt:lpstr>
      <vt:lpstr>Schedule for 500 GeV Machine</vt:lpstr>
      <vt:lpstr>MDI (Detector Hall)</vt:lpstr>
      <vt:lpstr>Central Region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Walker</dc:creator>
  <cp:lastModifiedBy>Nicholas Walker</cp:lastModifiedBy>
  <cp:revision>43</cp:revision>
  <dcterms:created xsi:type="dcterms:W3CDTF">2012-08-15T08:36:09Z</dcterms:created>
  <dcterms:modified xsi:type="dcterms:W3CDTF">2012-11-14T22:18:39Z</dcterms:modified>
</cp:coreProperties>
</file>