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59" r:id="rId6"/>
    <p:sldId id="266" r:id="rId7"/>
    <p:sldId id="258" r:id="rId8"/>
    <p:sldId id="269" r:id="rId9"/>
    <p:sldId id="271" r:id="rId10"/>
    <p:sldId id="262" r:id="rId11"/>
    <p:sldId id="276" r:id="rId12"/>
    <p:sldId id="282" r:id="rId13"/>
    <p:sldId id="273" r:id="rId14"/>
    <p:sldId id="277" r:id="rId15"/>
    <p:sldId id="278" r:id="rId16"/>
    <p:sldId id="279" r:id="rId17"/>
    <p:sldId id="280" r:id="rId18"/>
    <p:sldId id="281" r:id="rId19"/>
    <p:sldId id="285" r:id="rId20"/>
    <p:sldId id="284" r:id="rId21"/>
    <p:sldId id="272" r:id="rId22"/>
    <p:sldId id="264" r:id="rId23"/>
    <p:sldId id="265" r:id="rId24"/>
    <p:sldId id="274" r:id="rId25"/>
    <p:sldId id="283" r:id="rId26"/>
    <p:sldId id="263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DA77-11B9-46FF-9B49-04DEF3F107E5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E9A01-5A74-4222-9374-0396323C9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0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Requires bunch</a:t>
            </a:r>
            <a:r>
              <a:rPr lang="en-US" baseline="0" dirty="0" smtClean="0"/>
              <a:t> length is equal or smaller than the vertical beta function at the interaction point. There are dynamical effects </a:t>
            </a:r>
            <a:r>
              <a:rPr lang="en-US" baseline="0" smtClean="0"/>
              <a:t>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Import</a:t>
            </a:r>
            <a:r>
              <a:rPr lang="en-US" baseline="0" dirty="0" smtClean="0"/>
              <a:t>ant to keep off-momentum in control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5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0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Vertical blowup</a:t>
            </a:r>
            <a:r>
              <a:rPr lang="en-US" baseline="0" dirty="0" smtClean="0"/>
              <a:t> seen in the simulation.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1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A typical</a:t>
            </a:r>
            <a:r>
              <a:rPr lang="en-US" baseline="0" dirty="0" smtClean="0"/>
              <a:t> beam-beam parameter is 0.05. So it is very easy to pick you beta function as needed.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Strongly focusing is necessary at the interaction point. Say beta = 1 mm.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7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Larger ring radiate less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1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There are many</a:t>
            </a:r>
            <a:r>
              <a:rPr lang="en-US" baseline="0" dirty="0" smtClean="0"/>
              <a:t> other effects, for example, increase of the energy spread. But this is the most sever limit.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There are uncertainty in this formula. Simulation may be necessary in a final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2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Effectively,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emittance</a:t>
            </a:r>
            <a:r>
              <a:rPr lang="en-US" baseline="0" dirty="0" smtClean="0"/>
              <a:t> scales with beta^3 and gamma^(-4). That is why LEP3 design may have a problem. For LEP2, we have 3.6 micron m.</a:t>
            </a:r>
            <a:endParaRPr lang="en-US" dirty="0" smtClean="0"/>
          </a:p>
          <a:p>
            <a:r>
              <a:rPr lang="en-US" dirty="0" smtClean="0"/>
              <a:t>2) There is an</a:t>
            </a:r>
            <a:r>
              <a:rPr lang="en-US" baseline="0" dirty="0" smtClean="0"/>
              <a:t> uncertainty in the numerical value of 0.1. It should be refined once the other parameters (energy, momentum acceptance, beam lifetime, and bunch length).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0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3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Emittance</a:t>
            </a:r>
            <a:r>
              <a:rPr lang="en-US" dirty="0" smtClean="0"/>
              <a:t> will be increased to 27 nm if we reduce</a:t>
            </a:r>
            <a:r>
              <a:rPr lang="en-US" baseline="0" dirty="0" smtClean="0"/>
              <a:t> the</a:t>
            </a:r>
            <a:r>
              <a:rPr lang="en-US" dirty="0" smtClean="0"/>
              <a:t> number of cells</a:t>
            </a:r>
            <a:r>
              <a:rPr lang="en-US" baseline="0" dirty="0" smtClean="0"/>
              <a:t> by a factor of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0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Minimize number of </a:t>
            </a:r>
            <a:r>
              <a:rPr lang="en-US" dirty="0" err="1" smtClean="0"/>
              <a:t>quadrupoles</a:t>
            </a:r>
            <a:r>
              <a:rPr lang="en-US" dirty="0" smtClean="0"/>
              <a:t>.</a:t>
            </a:r>
          </a:p>
          <a:p>
            <a:pPr marL="228600" indent="-228600">
              <a:buAutoNum type="arabicParenR"/>
            </a:pPr>
            <a:r>
              <a:rPr lang="en-US" dirty="0" smtClean="0"/>
              <a:t>Imaging system with a secondary focusing</a:t>
            </a:r>
            <a:r>
              <a:rPr lang="en-US" baseline="0" dirty="0" smtClean="0"/>
              <a:t>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0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bu.web.cern.ch/hbu/BeamDyn/LEP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LBNL/SLAC Ring 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and Lattice Issues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Yunhai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Cai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November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15,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2012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43424"/>
            <a:ext cx="6477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In collaboration with John Byrd, Alex Chao,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Yuri Nosochkov, Uli Wienands, and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Frank Zimmermann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LBNL/SLAC Design Parameters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415327"/>
              </p:ext>
            </p:extLst>
          </p:nvPr>
        </p:nvGraphicFramePr>
        <p:xfrm>
          <a:off x="533400" y="939158"/>
          <a:ext cx="8077200" cy="546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556"/>
                <a:gridCol w="1925840"/>
                <a:gridCol w="2010804"/>
              </a:tblGrid>
              <a:tr h="3400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LBNL/SLAC</a:t>
                      </a:r>
                      <a:r>
                        <a:rPr lang="en-US" sz="1600" baseline="0" dirty="0" smtClean="0"/>
                        <a:t> Design</a:t>
                      </a:r>
                      <a:endParaRPr lang="en-US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 [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104.5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r>
                        <a:rPr lang="en-US" sz="1600" baseline="0" dirty="0" smtClean="0"/>
                        <a:t> [km]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26.7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26.7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 [mA]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7.2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population [10</a:t>
                      </a:r>
                      <a:r>
                        <a:rPr lang="en-US" sz="1600" baseline="30000" dirty="0" smtClean="0"/>
                        <a:t>10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emittance</a:t>
                      </a:r>
                      <a:r>
                        <a:rPr lang="en-US" sz="1600" baseline="0" dirty="0" smtClean="0"/>
                        <a:t> [nm]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 </a:t>
                      </a:r>
                      <a:r>
                        <a:rPr lang="en-US" sz="1600" dirty="0" err="1" smtClean="0"/>
                        <a:t>emittance</a:t>
                      </a:r>
                      <a:r>
                        <a:rPr lang="en-US" sz="1600" dirty="0" smtClean="0"/>
                        <a:t> [nm]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0.25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0.0215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Momentum</a:t>
                      </a:r>
                      <a:r>
                        <a:rPr lang="en-US" sz="1600" baseline="0" dirty="0" smtClean="0">
                          <a:latin typeface="+mn-lt"/>
                        </a:rPr>
                        <a:t> compaction factor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18.5x10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en-US" sz="16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2.4x10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en-US" sz="16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*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smtClean="0"/>
                        <a:t>y</a:t>
                      </a:r>
                      <a:r>
                        <a:rPr lang="en-US" sz="1600" dirty="0" smtClean="0"/>
                        <a:t>*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Hourglass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0.98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0.76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</a:t>
                      </a:r>
                      <a:r>
                        <a:rPr lang="en-US" sz="1600" baseline="0" dirty="0" smtClean="0"/>
                        <a:t> power [MW]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16.1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0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Beam-beam</a:t>
                      </a:r>
                      <a:r>
                        <a:rPr lang="en-US" sz="1600" baseline="0" dirty="0" smtClean="0"/>
                        <a:t> 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38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</a:t>
                      </a:r>
                      <a:r>
                        <a:rPr lang="en-US" sz="1600" baseline="0" dirty="0" smtClean="0"/>
                        <a:t>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0.0125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1.01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2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90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/60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Arc Cell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Higgs Factory\cell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98827"/>
            <a:ext cx="6781800" cy="49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889777"/>
            <a:ext cx="492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cells make an </a:t>
            </a:r>
            <a:r>
              <a:rPr lang="en-US" dirty="0" err="1" smtClean="0"/>
              <a:t>achromat</a:t>
            </a:r>
            <a:r>
              <a:rPr lang="en-US" dirty="0" smtClean="0"/>
              <a:t> (unit transformation).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Quasi (4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th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Order)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Achromat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    3</a:t>
            </a:r>
            <a:r>
              <a:rPr lang="en-US" baseline="30000" dirty="0" smtClean="0"/>
              <a:t>rd</a:t>
            </a:r>
            <a:r>
              <a:rPr lang="en-US" dirty="0" smtClean="0"/>
              <a:t> order driving terms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43000"/>
            <a:ext cx="4041775" cy="639762"/>
          </a:xfrm>
        </p:spPr>
        <p:txBody>
          <a:bodyPr/>
          <a:lstStyle/>
          <a:p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order driving terms</a:t>
            </a:r>
            <a:endParaRPr lang="en-US" dirty="0"/>
          </a:p>
        </p:txBody>
      </p:sp>
      <p:pic>
        <p:nvPicPr>
          <p:cNvPr id="16386" name="Picture 2" descr="C:\Higgs Factory\res3_3arc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040188" cy="31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Higgs Factory\res4_3arc.tif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41775" cy="31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811" y="5181600"/>
            <a:ext cx="7176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cancellation occurs in every 12 cells in arcs. </a:t>
            </a:r>
          </a:p>
          <a:p>
            <a:r>
              <a:rPr lang="en-US" sz="2800" dirty="0" smtClean="0"/>
              <a:t>Only non-vanishing resonance is 4</a:t>
            </a:r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1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 descr="C:\Higgs Factory\aperture_arc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42" y="1981200"/>
            <a:ext cx="3874902" cy="30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Arc Design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992" y="1337580"/>
            <a:ext cx="782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/60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FODO Lattice             Dynamic/Momentum Aperture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2393002"/>
              </p:ext>
            </p:extLst>
          </p:nvPr>
        </p:nvGraphicFramePr>
        <p:xfrm>
          <a:off x="1828800" y="4952999"/>
          <a:ext cx="1905000" cy="93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5" imgW="952200" imgH="469800" progId="Equation.3">
                  <p:embed/>
                </p:oleObj>
              </mc:Choice>
              <mc:Fallback>
                <p:oleObj name="Equation" r:id="rId5" imgW="952200" imgH="4698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2999"/>
                        <a:ext cx="1905000" cy="93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722167"/>
            <a:ext cx="152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Emittance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739376"/>
            <a:ext cx="494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here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 is the bending angle in a cell.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7834" y="5484491"/>
            <a:ext cx="3233578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Natural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=4.3 nm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nd cell length is 28.375 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66998" y="2406134"/>
            <a:ext cx="72167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&gt;4%</a:t>
            </a:r>
            <a:endParaRPr lang="en-US" dirty="0"/>
          </a:p>
        </p:txBody>
      </p:sp>
      <p:pic>
        <p:nvPicPr>
          <p:cNvPr id="12370" name="Picture 82" descr="C:\Higgs Factory\ring_arc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4893"/>
            <a:ext cx="3700804" cy="2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9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Lattice of Collider Ring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Higgs Factory\ring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02314"/>
            <a:ext cx="8081314" cy="51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4191000"/>
            <a:ext cx="114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IP:</a:t>
            </a:r>
          </a:p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=50 mm</a:t>
            </a:r>
          </a:p>
          <a:p>
            <a:r>
              <a:rPr lang="en-US" dirty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=1 mm</a:t>
            </a:r>
          </a:p>
          <a:p>
            <a:r>
              <a:rPr lang="en-US" dirty="0" smtClean="0"/>
              <a:t>L*=4 m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Final Focus System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Higgs Factory\ffs.ti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9" y="1082256"/>
            <a:ext cx="8702722" cy="56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2438400"/>
            <a:ext cx="114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IP:</a:t>
            </a:r>
          </a:p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=50 mm</a:t>
            </a:r>
          </a:p>
          <a:p>
            <a:r>
              <a:rPr lang="en-US" dirty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=1 mm</a:t>
            </a:r>
          </a:p>
          <a:p>
            <a:r>
              <a:rPr lang="en-US" dirty="0" smtClean="0"/>
              <a:t>L*=4 m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Local Chromatic Correction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Higgs Factory\ffs_w.ti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819399"/>
            <a:ext cx="2716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two pairs of </a:t>
            </a:r>
            <a:r>
              <a:rPr lang="en-US" dirty="0" err="1" smtClean="0"/>
              <a:t>sextupole</a:t>
            </a:r>
            <a:endParaRPr lang="en-US" dirty="0" smtClean="0"/>
          </a:p>
          <a:p>
            <a:r>
              <a:rPr lang="en-US" dirty="0" smtClean="0"/>
              <a:t>reaching residual of 0.05%.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Chromatic Beating in Collider Ring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9" name="Picture 3" descr="C:\Higgs Factory\ring_w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Betatron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Tune vs. Momentum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 smtClean="0"/>
              <a:t>                  Horizontal</a:t>
            </a:r>
            <a:endParaRPr lang="en-US" dirty="0"/>
          </a:p>
        </p:txBody>
      </p:sp>
      <p:pic>
        <p:nvPicPr>
          <p:cNvPr id="15363" name="Picture 3" descr="C:\Higgs Factory\nux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57400"/>
            <a:ext cx="4040188" cy="30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1295400"/>
            <a:ext cx="4041775" cy="639762"/>
          </a:xfrm>
        </p:spPr>
        <p:txBody>
          <a:bodyPr/>
          <a:lstStyle/>
          <a:p>
            <a:r>
              <a:rPr lang="en-US" dirty="0" smtClean="0"/>
              <a:t>                   Vertical</a:t>
            </a:r>
            <a:endParaRPr lang="en-US" dirty="0"/>
          </a:p>
        </p:txBody>
      </p:sp>
      <p:pic>
        <p:nvPicPr>
          <p:cNvPr id="15364" name="Picture 4" descr="C:\Higgs Factory\nuy.tif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041775" cy="30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212" y="5334000"/>
            <a:ext cx="6638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Four families of </a:t>
            </a:r>
            <a:r>
              <a:rPr lang="en-US" sz="2400" dirty="0" err="1" smtClean="0"/>
              <a:t>sextupole</a:t>
            </a:r>
            <a:r>
              <a:rPr lang="en-US" sz="2400" dirty="0" smtClean="0"/>
              <a:t> used in the optimization, </a:t>
            </a:r>
          </a:p>
          <a:p>
            <a:r>
              <a:rPr lang="en-US" sz="2400" dirty="0" smtClean="0"/>
              <a:t>achieving ±2% momentum bandwidth. </a:t>
            </a:r>
            <a:endParaRPr lang="en-US" sz="24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0" y="3048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Beta Functions at IP vs. Momentum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 smtClean="0"/>
              <a:t>                  Horizontal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1295400"/>
            <a:ext cx="4041775" cy="639762"/>
          </a:xfrm>
        </p:spPr>
        <p:txBody>
          <a:bodyPr/>
          <a:lstStyle/>
          <a:p>
            <a:r>
              <a:rPr lang="en-US" dirty="0" smtClean="0"/>
              <a:t>                   Vertical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333999"/>
            <a:ext cx="815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Good region of ±0.4% in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p</a:t>
            </a:r>
            <a:r>
              <a:rPr lang="en-US" sz="2400" dirty="0" smtClean="0"/>
              <a:t>/p is necessary for the core in beam distribution. </a:t>
            </a:r>
            <a:endParaRPr lang="en-US" sz="2400" dirty="0"/>
          </a:p>
        </p:txBody>
      </p:sp>
      <p:pic>
        <p:nvPicPr>
          <p:cNvPr id="13314" name="Picture 2" descr="C:\Higgs Factory\betax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2" y="2057400"/>
            <a:ext cx="4040188" cy="31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Higgs Factory\betay.tif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85" y="2057400"/>
            <a:ext cx="4041775" cy="31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Luminosity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Bunch luminosity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 where R</a:t>
            </a:r>
            <a:r>
              <a:rPr lang="en-US" sz="2800" baseline="-25000" dirty="0" smtClean="0">
                <a:latin typeface="Comic Sans MS" pitchFamily="66" charset="0"/>
              </a:rPr>
              <a:t>h</a:t>
            </a:r>
            <a:r>
              <a:rPr lang="en-US" sz="2800" dirty="0" smtClean="0">
                <a:latin typeface="Comic Sans MS" pitchFamily="66" charset="0"/>
              </a:rPr>
              <a:t> is a geometrical reduction from the hourglass effect and is written as</a:t>
            </a: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Total luminosity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68814"/>
              </p:ext>
            </p:extLst>
          </p:nvPr>
        </p:nvGraphicFramePr>
        <p:xfrm>
          <a:off x="2819400" y="1981200"/>
          <a:ext cx="28098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" name="Equation" r:id="rId4" imgW="1244520" imgH="469800" progId="Equation.3">
                  <p:embed/>
                </p:oleObj>
              </mc:Choice>
              <mc:Fallback>
                <p:oleObj name="Equation" r:id="rId4" imgW="124452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981200"/>
                        <a:ext cx="280987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44437"/>
              </p:ext>
            </p:extLst>
          </p:nvPr>
        </p:nvGraphicFramePr>
        <p:xfrm>
          <a:off x="2667000" y="39624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Equation" r:id="rId6" imgW="1930320" imgH="482400" progId="Equation.3">
                  <p:embed/>
                </p:oleObj>
              </mc:Choice>
              <mc:Fallback>
                <p:oleObj name="Equation" r:id="rId6" imgW="19303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3962400"/>
                        <a:ext cx="3962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376132"/>
              </p:ext>
            </p:extLst>
          </p:nvPr>
        </p:nvGraphicFramePr>
        <p:xfrm>
          <a:off x="3429000" y="5486400"/>
          <a:ext cx="1981200" cy="69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Equation" r:id="rId8" imgW="545760" imgH="228600" progId="Equation.3">
                  <p:embed/>
                </p:oleObj>
              </mc:Choice>
              <mc:Fallback>
                <p:oleObj name="Equation" r:id="rId8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9000" y="5486400"/>
                        <a:ext cx="1981200" cy="69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Beam Lifetime due to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Beamstrahlung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Higgs Factory\lifetime.tif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96" y="1676400"/>
            <a:ext cx="518654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711426"/>
            <a:ext cx="6859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Estimate for LBNL/SLAC ring based </a:t>
            </a:r>
            <a:r>
              <a:rPr lang="en-US" sz="2400" dirty="0"/>
              <a:t>on </a:t>
            </a:r>
            <a:r>
              <a:rPr lang="en-US" sz="2400" dirty="0" err="1" smtClean="0"/>
              <a:t>Telnov’s</a:t>
            </a:r>
            <a:r>
              <a:rPr lang="en-US" sz="2400" dirty="0" smtClean="0"/>
              <a:t> paper. </a:t>
            </a:r>
            <a:endParaRPr lang="en-US" sz="24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</a:p>
        </p:txBody>
      </p:sp>
    </p:spTree>
    <p:extLst>
      <p:ext uri="{BB962C8B-B14F-4D97-AF65-F5344CB8AC3E}">
        <p14:creationId xmlns:p14="http://schemas.microsoft.com/office/powerpoint/2010/main" val="18490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Benchmark of Beam-Beam Code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           3D PIC Simulation (BBI) </a:t>
            </a:r>
            <a:endParaRPr lang="en-US" dirty="0"/>
          </a:p>
        </p:txBody>
      </p:sp>
      <p:pic>
        <p:nvPicPr>
          <p:cNvPr id="12291" name="Picture 3" descr="C:\Higgs Factory\lep2_xiy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205740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219200"/>
            <a:ext cx="4041775" cy="639762"/>
          </a:xfrm>
        </p:spPr>
        <p:txBody>
          <a:bodyPr/>
          <a:lstStyle/>
          <a:p>
            <a:r>
              <a:rPr lang="en-US" dirty="0" smtClean="0"/>
              <a:t>               Measurement</a:t>
            </a:r>
            <a:endParaRPr lang="en-US" dirty="0"/>
          </a:p>
        </p:txBody>
      </p:sp>
      <p:pic>
        <p:nvPicPr>
          <p:cNvPr id="12292" name="Picture 4" descr="C:\Higgs Factory\LEP2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905000"/>
            <a:ext cx="397042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0148" y="4757702"/>
            <a:ext cx="343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Assmann</a:t>
            </a:r>
            <a:r>
              <a:rPr lang="en-US" dirty="0" smtClean="0"/>
              <a:t> and K. </a:t>
            </a:r>
            <a:r>
              <a:rPr lang="en-US" dirty="0" err="1" smtClean="0"/>
              <a:t>Cornelis</a:t>
            </a:r>
            <a:r>
              <a:rPr lang="en-US" dirty="0" smtClean="0"/>
              <a:t>, Proceeding of EPAC 2000, Vienna, Austria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832" y="5511755"/>
            <a:ext cx="424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hlinkClick r:id="rId4"/>
              </a:rPr>
              <a:t>http://hbu.web.cern.ch/hbu/BeamDyn/LEP.html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048511" y="45720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Parameters provided by Frank Zimmermann</a:t>
            </a:r>
          </a:p>
          <a:p>
            <a:r>
              <a:rPr lang="en-US" dirty="0" smtClean="0"/>
              <a:t>Helmut </a:t>
            </a:r>
            <a:r>
              <a:rPr lang="en-US" dirty="0" err="1" smtClean="0"/>
              <a:t>Burkhardt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9570" y="359306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94.3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" y="5850309"/>
            <a:ext cx="452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18" charset="2"/>
              </a:rPr>
              <a:t>e</a:t>
            </a:r>
            <a:r>
              <a:rPr lang="en-US" baseline="-25000" dirty="0" err="1" smtClean="0"/>
              <a:t>y</a:t>
            </a:r>
            <a:r>
              <a:rPr lang="en-US" dirty="0" smtClean="0"/>
              <a:t>=0.19 nm, without beam-beam perturbation</a:t>
            </a:r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Beam-Beam Simulation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(LEP3, Frank Zimmermann’s parameters)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Higgs Factory\xiy.tif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37" y="1600201"/>
            <a:ext cx="5251637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333999"/>
            <a:ext cx="7547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Beam-beam limit can be as low as 0.05 if synchrotron tune </a:t>
            </a:r>
          </a:p>
          <a:p>
            <a:r>
              <a:rPr lang="en-US" sz="2400" dirty="0" smtClean="0"/>
              <a:t>is too high, even with very strong radiation damping.</a:t>
            </a:r>
            <a:endParaRPr lang="en-US" sz="24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</a:p>
        </p:txBody>
      </p:sp>
    </p:spTree>
    <p:extLst>
      <p:ext uri="{BB962C8B-B14F-4D97-AF65-F5344CB8AC3E}">
        <p14:creationId xmlns:p14="http://schemas.microsoft.com/office/powerpoint/2010/main" val="42491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Longitudinal Dynamics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Synchrotron tune: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lower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 one wants lower RF frequency and momentum compaction factor. This also makes</a:t>
            </a:r>
          </a:p>
          <a:p>
            <a:pPr marL="0" indent="0">
              <a:buNone/>
            </a:pPr>
            <a:r>
              <a:rPr lang="en-US" dirty="0" smtClean="0"/>
              <a:t>RF bucket height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larger</a:t>
            </a:r>
            <a:r>
              <a:rPr lang="en-US" dirty="0"/>
              <a:t> </a:t>
            </a:r>
            <a:r>
              <a:rPr lang="en-US" dirty="0" smtClean="0"/>
              <a:t>and allows a larger momentum acceptance.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098189"/>
              </p:ext>
            </p:extLst>
          </p:nvPr>
        </p:nvGraphicFramePr>
        <p:xfrm>
          <a:off x="2819400" y="2057400"/>
          <a:ext cx="3048000" cy="105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Equation" r:id="rId3" imgW="1434960" imgH="495000" progId="Equation.3">
                  <p:embed/>
                </p:oleObj>
              </mc:Choice>
              <mc:Fallback>
                <p:oleObj name="Equation" r:id="rId3" imgW="14349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2057400"/>
                        <a:ext cx="3048000" cy="105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974521"/>
              </p:ext>
            </p:extLst>
          </p:nvPr>
        </p:nvGraphicFramePr>
        <p:xfrm>
          <a:off x="3276600" y="4495800"/>
          <a:ext cx="243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Equation" r:id="rId5" imgW="1218960" imgH="495000" progId="Equation.3">
                  <p:embed/>
                </p:oleObj>
              </mc:Choice>
              <mc:Fallback>
                <p:oleObj name="Equation" r:id="rId5" imgW="12189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4495800"/>
                        <a:ext cx="2438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Beam-Beam Simulation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LBNL/SLAC Design</a:t>
            </a:r>
            <a:r>
              <a:rPr lang="en-US" sz="2700" dirty="0"/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f</a:t>
            </a:r>
            <a:r>
              <a:rPr lang="en-US" sz="2700" baseline="-25000" dirty="0" err="1" smtClean="0"/>
              <a:t>RF</a:t>
            </a:r>
            <a:r>
              <a:rPr lang="en-US" sz="2700" dirty="0" smtClean="0"/>
              <a:t>=700 </a:t>
            </a:r>
            <a:r>
              <a:rPr lang="en-US" sz="2700" dirty="0"/>
              <a:t>MHz and </a:t>
            </a:r>
            <a:r>
              <a:rPr lang="en-US" sz="2700" dirty="0" err="1" smtClean="0">
                <a:latin typeface="Symbol" pitchFamily="18" charset="2"/>
              </a:rPr>
              <a:t>a</a:t>
            </a:r>
            <a:r>
              <a:rPr lang="en-US" sz="2700" baseline="-25000" dirty="0" err="1" smtClean="0"/>
              <a:t>p</a:t>
            </a:r>
            <a:r>
              <a:rPr lang="en-US" sz="2700" dirty="0" smtClean="0"/>
              <a:t>=2.4x10</a:t>
            </a:r>
            <a:r>
              <a:rPr lang="en-US" sz="2700" baseline="30000" dirty="0" smtClean="0"/>
              <a:t>-5</a:t>
            </a:r>
            <a:r>
              <a:rPr lang="en-US" sz="2700" dirty="0" smtClean="0"/>
              <a:t>)</a:t>
            </a:r>
            <a:endParaRPr lang="en-US" sz="27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Beam-beam parameter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Bunch luminosity</a:t>
            </a:r>
            <a:endParaRPr lang="en-US" dirty="0"/>
          </a:p>
        </p:txBody>
      </p:sp>
      <p:pic>
        <p:nvPicPr>
          <p:cNvPr id="13314" name="Picture 2" descr="C:\Higgs Factory\lep3yc_xiy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40188" cy="31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Higgs Factory\lep3yc.tif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1"/>
            <a:ext cx="4041775" cy="32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8830" y="42672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15200" y="3733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9894" y="37338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657600" y="3200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763244"/>
            <a:ext cx="6606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is no surprise. It simply confirms calculations.</a:t>
            </a:r>
            <a:endParaRPr lang="en-US" sz="2400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Lattice Issues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ltra-low beta (1mm) IR design with large momentum bandwidth (3%)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emittance</a:t>
            </a:r>
            <a:r>
              <a:rPr lang="en-US" dirty="0" smtClean="0"/>
              <a:t> lattice and ultra-low beta IR with adequate dynamic aperture (10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Large synchrotron radiation, saw-tooth (1-2%) in arcs of two beams in single ring</a:t>
            </a:r>
          </a:p>
          <a:p>
            <a:r>
              <a:rPr lang="en-US" dirty="0" smtClean="0"/>
              <a:t>Machine tolerances, especially alignment tolerance and orbit stability</a:t>
            </a:r>
          </a:p>
          <a:p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Risks &amp; Mitigations &amp; RD Items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29600" cy="4571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• Ultra-low beta* with large energy </a:t>
            </a:r>
            <a:r>
              <a:rPr lang="en-US" dirty="0" smtClean="0"/>
              <a:t>bandwidth in 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*=1 mm and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&gt; 3% (lower </a:t>
            </a:r>
            <a:r>
              <a:rPr lang="en-US" dirty="0" err="1" smtClean="0"/>
              <a:t>emittance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• RF parameters: frequency, voltage, gradient?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What’s length is necessary for RF system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=700 MHz and V</a:t>
            </a:r>
            <a:r>
              <a:rPr lang="en-US" baseline="-25000" dirty="0" smtClean="0"/>
              <a:t>RF</a:t>
            </a:r>
            <a:r>
              <a:rPr lang="en-US" dirty="0" smtClean="0"/>
              <a:t>=12 GV) 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is HOM a problem?</a:t>
            </a:r>
          </a:p>
          <a:p>
            <a:pPr marL="0" indent="0">
              <a:buNone/>
            </a:pPr>
            <a:r>
              <a:rPr lang="en-US" dirty="0"/>
              <a:t>• What is the shortest bunch we can make?</a:t>
            </a:r>
          </a:p>
          <a:p>
            <a:pPr marL="0" indent="0">
              <a:buNone/>
            </a:pPr>
            <a:r>
              <a:rPr lang="en-US" dirty="0"/>
              <a:t>	Coherent synchrotron radiation, heating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What is energy reach of ring? How large is can be?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How about 80 km?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0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Summary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Impact on design due to </a:t>
            </a:r>
            <a:r>
              <a:rPr lang="en-US" dirty="0" err="1" smtClean="0"/>
              <a:t>beamstrahlung</a:t>
            </a:r>
            <a:r>
              <a:rPr lang="en-US" dirty="0" smtClean="0"/>
              <a:t> is analyzed. We found a formula of minimum natural </a:t>
            </a:r>
            <a:r>
              <a:rPr lang="en-US" dirty="0" err="1" smtClean="0"/>
              <a:t>emittance</a:t>
            </a:r>
            <a:r>
              <a:rPr lang="en-US" dirty="0"/>
              <a:t> </a:t>
            </a:r>
            <a:r>
              <a:rPr lang="en-US" dirty="0" smtClean="0"/>
              <a:t>that is necessary for beam lifetime.</a:t>
            </a:r>
          </a:p>
          <a:p>
            <a:r>
              <a:rPr lang="en-US" dirty="0"/>
              <a:t>A</a:t>
            </a:r>
            <a:r>
              <a:rPr lang="en-US" dirty="0" smtClean="0"/>
              <a:t> systematic design procedure is outlined. There are many possible solutions. The final choice should be to made with other considerations, including the interaction region design.</a:t>
            </a:r>
          </a:p>
          <a:p>
            <a:r>
              <a:rPr lang="en-US" dirty="0" smtClean="0"/>
              <a:t>We have achieved 2% momentum bandwidth in a lattice with an ultra-low beta interaction region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3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Beam-Beam Limit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Given the beam-beam parameter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The luminosity can be re-written as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where I</a:t>
            </a:r>
            <a:r>
              <a:rPr lang="en-US" baseline="-25000" dirty="0" smtClean="0"/>
              <a:t>A</a:t>
            </a:r>
            <a:r>
              <a:rPr lang="en-US" dirty="0" smtClean="0"/>
              <a:t>=17045 A. Smaller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 is absolutely necessary. For example, in our design we have I=7.2 mA, E</a:t>
            </a:r>
            <a:r>
              <a:rPr lang="en-US" baseline="-25000" dirty="0" smtClean="0"/>
              <a:t>0</a:t>
            </a:r>
            <a:r>
              <a:rPr lang="en-US" dirty="0" smtClean="0"/>
              <a:t>=120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x</a:t>
            </a:r>
            <a:r>
              <a:rPr lang="en-US" baseline="-25000" dirty="0" err="1" smtClean="0"/>
              <a:t>y</a:t>
            </a:r>
            <a:r>
              <a:rPr lang="en-US" dirty="0" smtClean="0"/>
              <a:t>=0.07, R</a:t>
            </a:r>
            <a:r>
              <a:rPr lang="en-US" baseline="-25000" dirty="0" smtClean="0"/>
              <a:t>h</a:t>
            </a:r>
            <a:r>
              <a:rPr lang="en-US" dirty="0" smtClean="0"/>
              <a:t>=0.76,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*=1mm, gives 1x10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in luminosity. So </a:t>
            </a:r>
            <a:r>
              <a:rPr lang="en-US" dirty="0"/>
              <a:t>what is the beam-beam limit for Higgs factory?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282412"/>
              </p:ext>
            </p:extLst>
          </p:nvPr>
        </p:nvGraphicFramePr>
        <p:xfrm>
          <a:off x="2971800" y="1905000"/>
          <a:ext cx="2314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" name="Equation" r:id="rId4" imgW="1333440" imgH="482400" progId="Equation.3">
                  <p:embed/>
                </p:oleObj>
              </mc:Choice>
              <mc:Fallback>
                <p:oleObj name="Equation" r:id="rId4" imgW="13334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905000"/>
                        <a:ext cx="23145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93159"/>
              </p:ext>
            </p:extLst>
          </p:nvPr>
        </p:nvGraphicFramePr>
        <p:xfrm>
          <a:off x="3124200" y="3200400"/>
          <a:ext cx="24685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" name="Equation" r:id="rId6" imgW="990360" imgH="469800" progId="Equation.3">
                  <p:embed/>
                </p:oleObj>
              </mc:Choice>
              <mc:Fallback>
                <p:oleObj name="Equation" r:id="rId6" imgW="9903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3200400"/>
                        <a:ext cx="2468562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LEP2 Experience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3" name="Picture 3" descr="C:\Higgs Factory\LEP2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25642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704505"/>
            <a:ext cx="670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Assmann</a:t>
            </a:r>
            <a:r>
              <a:rPr lang="en-US" dirty="0" smtClean="0"/>
              <a:t> and K. </a:t>
            </a:r>
            <a:r>
              <a:rPr lang="en-US" dirty="0" err="1" smtClean="0"/>
              <a:t>Cornelis</a:t>
            </a:r>
            <a:r>
              <a:rPr lang="en-US" dirty="0" smtClean="0"/>
              <a:t>, Proceeding of EPAC 2000, Vienna, Austria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Power Limitation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Synchrotron radiation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Beam power given by RF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imits the total beam current I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example, E</a:t>
            </a:r>
            <a:r>
              <a:rPr lang="en-US" baseline="-25000" dirty="0" smtClean="0"/>
              <a:t>0</a:t>
            </a:r>
            <a:r>
              <a:rPr lang="en-US" dirty="0" smtClean="0"/>
              <a:t>=120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=2.6 km, U</a:t>
            </a:r>
            <a:r>
              <a:rPr lang="en-US" baseline="-25000" dirty="0" smtClean="0"/>
              <a:t>0</a:t>
            </a:r>
            <a:r>
              <a:rPr lang="en-US" dirty="0" smtClean="0"/>
              <a:t>=6.97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I=7.2 mA, lead to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=50 MW </a:t>
            </a:r>
            <a:r>
              <a:rPr lang="en-US" dirty="0" smtClean="0"/>
              <a:t>in our design.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7667"/>
              </p:ext>
            </p:extLst>
          </p:nvPr>
        </p:nvGraphicFramePr>
        <p:xfrm>
          <a:off x="2667000" y="1752600"/>
          <a:ext cx="289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" name="Equation" r:id="rId4" imgW="1117440" imgH="444240" progId="Equation.3">
                  <p:embed/>
                </p:oleObj>
              </mc:Choice>
              <mc:Fallback>
                <p:oleObj name="Equation" r:id="rId4" imgW="11174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752600"/>
                        <a:ext cx="2895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14823"/>
              </p:ext>
            </p:extLst>
          </p:nvPr>
        </p:nvGraphicFramePr>
        <p:xfrm>
          <a:off x="3048000" y="3124200"/>
          <a:ext cx="236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"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3124200"/>
                        <a:ext cx="2362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Scaling of Luminosity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beam-beam limit as suggested by the simulation and beam power is also limited, the luminosity can be re-written as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where P</a:t>
            </a:r>
            <a:r>
              <a:rPr lang="en-US" baseline="-25000" dirty="0" smtClean="0"/>
              <a:t>A</a:t>
            </a:r>
            <a:r>
              <a:rPr lang="en-US" dirty="0" smtClean="0"/>
              <a:t> = mc</a:t>
            </a:r>
            <a:r>
              <a:rPr lang="en-US" baseline="30000" dirty="0" smtClean="0"/>
              <a:t>2</a:t>
            </a:r>
            <a:r>
              <a:rPr lang="en-US" dirty="0" smtClean="0"/>
              <a:t>I</a:t>
            </a:r>
            <a:r>
              <a:rPr lang="en-US" baseline="-25000" dirty="0" smtClean="0"/>
              <a:t>A</a:t>
            </a:r>
            <a:r>
              <a:rPr lang="en-US" dirty="0" smtClean="0"/>
              <a:t>/e = 8.7 </a:t>
            </a:r>
            <a:r>
              <a:rPr lang="en-US" dirty="0"/>
              <a:t>G</a:t>
            </a:r>
            <a:r>
              <a:rPr lang="en-US" dirty="0" smtClean="0"/>
              <a:t>W. This scaling was first given by B. Richter, </a:t>
            </a:r>
            <a:r>
              <a:rPr lang="en-US" dirty="0" err="1" smtClean="0"/>
              <a:t>Nucl</a:t>
            </a:r>
            <a:r>
              <a:rPr lang="en-US" dirty="0" smtClean="0"/>
              <a:t>. Instr. Meth. 136 (1976) 47-60.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023736"/>
              </p:ext>
            </p:extLst>
          </p:nvPr>
        </p:nvGraphicFramePr>
        <p:xfrm>
          <a:off x="2971800" y="3124200"/>
          <a:ext cx="3276600" cy="118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quation" r:id="rId3" imgW="1295280" imgH="469800" progId="Equation.3">
                  <p:embed/>
                </p:oleObj>
              </mc:Choice>
              <mc:Fallback>
                <p:oleObj name="Equation" r:id="rId3" imgW="1295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3124200"/>
                        <a:ext cx="3276600" cy="1188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Beamstrahlung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Effects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omic Sans MS" pitchFamily="66" charset="0"/>
              </a:rPr>
              <a:t>Beam lifetime </a:t>
            </a:r>
            <a:r>
              <a:rPr lang="en-US" dirty="0" smtClean="0">
                <a:latin typeface="Comic Sans MS" pitchFamily="66" charset="0"/>
              </a:rPr>
              <a:t>due to large single photon emission (for 30 minutes, V.I. </a:t>
            </a:r>
            <a:r>
              <a:rPr lang="en-US" dirty="0" err="1" smtClean="0">
                <a:latin typeface="Comic Sans MS" pitchFamily="66" charset="0"/>
              </a:rPr>
              <a:t>Telnov</a:t>
            </a:r>
            <a:r>
              <a:rPr lang="en-US" dirty="0" smtClean="0">
                <a:latin typeface="Comic Sans MS" pitchFamily="66" charset="0"/>
              </a:rPr>
              <a:t>, 2012)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Large RF-buckets and large momentum aperture </a:t>
            </a:r>
            <a:r>
              <a:rPr lang="en-US" dirty="0" smtClean="0">
                <a:latin typeface="Symbol" pitchFamily="18" charset="2"/>
              </a:rPr>
              <a:t>h</a:t>
            </a:r>
          </a:p>
          <a:p>
            <a:r>
              <a:rPr lang="en-US" dirty="0" smtClean="0">
                <a:latin typeface="Comic Sans MS" pitchFamily="66" charset="0"/>
              </a:rPr>
              <a:t>Large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z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x</a:t>
            </a:r>
            <a:r>
              <a:rPr lang="en-US" dirty="0" smtClean="0">
                <a:latin typeface="Comic Sans MS" pitchFamily="66" charset="0"/>
              </a:rPr>
              <a:t>. Favors longer and larger horizontal  beam size.</a:t>
            </a:r>
          </a:p>
          <a:p>
            <a:r>
              <a:rPr lang="en-US" dirty="0" smtClean="0">
                <a:latin typeface="Comic Sans MS" pitchFamily="66" charset="0"/>
              </a:rPr>
              <a:t>Limits bunch population </a:t>
            </a:r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baseline="-25000" dirty="0" err="1" smtClean="0">
                <a:latin typeface="Comic Sans MS" pitchFamily="66" charset="0"/>
              </a:rPr>
              <a:t>b</a:t>
            </a:r>
            <a:endParaRPr lang="en-US" baseline="-25000" dirty="0" smtClean="0">
              <a:latin typeface="Comic Sans MS" pitchFamily="66" charset="0"/>
            </a:endParaRPr>
          </a:p>
          <a:p>
            <a:endParaRPr lang="en-US" baseline="-25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Are there any reasonable solutions?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06444"/>
              </p:ext>
            </p:extLst>
          </p:nvPr>
        </p:nvGraphicFramePr>
        <p:xfrm>
          <a:off x="3352800" y="2286000"/>
          <a:ext cx="2501153" cy="97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Equation" r:id="rId4" imgW="1104840" imgH="431640" progId="Equation.3">
                  <p:embed/>
                </p:oleObj>
              </mc:Choice>
              <mc:Fallback>
                <p:oleObj name="Equation" r:id="rId4" imgW="1104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2286000"/>
                        <a:ext cx="2501153" cy="97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Analysis of Design Constraints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achieve the beam-beam parameter and assuming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=</a:t>
            </a:r>
            <a:r>
              <a:rPr lang="en-US" dirty="0" err="1" smtClean="0">
                <a:latin typeface="Symbol" pitchFamily="18" charset="2"/>
              </a:rPr>
              <a:t>k</a:t>
            </a:r>
            <a:r>
              <a:rPr lang="en-US" baseline="-25000" dirty="0" err="1" smtClean="0">
                <a:latin typeface="Symbol" pitchFamily="18" charset="2"/>
              </a:rPr>
              <a:t>b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>
                <a:latin typeface="Symbol" pitchFamily="18" charset="2"/>
              </a:rPr>
              <a:t>k</a:t>
            </a:r>
            <a:r>
              <a:rPr lang="en-US" baseline="-25000" dirty="0" err="1" smtClean="0">
                <a:latin typeface="Symbol" pitchFamily="18" charset="2"/>
              </a:rPr>
              <a:t>e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x</a:t>
            </a:r>
            <a:r>
              <a:rPr lang="en-US" dirty="0" smtClean="0"/>
              <a:t> we have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have adequate beam lifetime (due to </a:t>
            </a:r>
            <a:r>
              <a:rPr lang="en-US" dirty="0" err="1"/>
              <a:t>b</a:t>
            </a:r>
            <a:r>
              <a:rPr lang="en-US" dirty="0" err="1" smtClean="0"/>
              <a:t>eamstrahlung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Clearly, smaller coupling </a:t>
            </a:r>
            <a:r>
              <a:rPr lang="en-US" dirty="0" err="1" smtClean="0">
                <a:latin typeface="Symbol" pitchFamily="18" charset="2"/>
              </a:rPr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is better and larger momentum acceptance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is better but they have their own limits.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92167"/>
              </p:ext>
            </p:extLst>
          </p:nvPr>
        </p:nvGraphicFramePr>
        <p:xfrm>
          <a:off x="3505201" y="2238034"/>
          <a:ext cx="1981200" cy="87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9" name="Equation" r:id="rId3" imgW="1117440" imgH="495000" progId="Equation.3">
                  <p:embed/>
                </p:oleObj>
              </mc:Choice>
              <mc:Fallback>
                <p:oleObj name="Equation" r:id="rId3" imgW="111744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1" y="2238034"/>
                        <a:ext cx="1981200" cy="878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58981"/>
              </p:ext>
            </p:extLst>
          </p:nvPr>
        </p:nvGraphicFramePr>
        <p:xfrm>
          <a:off x="3429001" y="3622214"/>
          <a:ext cx="2819400" cy="109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" name="Equation" r:id="rId5" imgW="1371600" imgH="533160" progId="Equation.3">
                  <p:embed/>
                </p:oleObj>
              </mc:Choice>
              <mc:Fallback>
                <p:oleObj name="Equation" r:id="rId5" imgW="137160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3622214"/>
                        <a:ext cx="2819400" cy="1098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4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Solution of the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a momentum </a:t>
            </a:r>
            <a:r>
              <a:rPr lang="en-US" dirty="0"/>
              <a:t>acceptance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/>
              <a:t>we </a:t>
            </a:r>
            <a:r>
              <a:rPr lang="en-US" dirty="0" smtClean="0"/>
              <a:t>solve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Note </a:t>
            </a:r>
            <a:r>
              <a:rPr lang="en-US" dirty="0"/>
              <a:t>that it does not depends on 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baseline="-25000" dirty="0">
                <a:latin typeface="Symbol" pitchFamily="18" charset="2"/>
              </a:rPr>
              <a:t>b. </a:t>
            </a:r>
            <a:r>
              <a:rPr lang="en-US" dirty="0"/>
              <a:t>We can use 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baseline="-25000" dirty="0">
                <a:latin typeface="Symbol" pitchFamily="18" charset="2"/>
              </a:rPr>
              <a:t>b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 smtClean="0"/>
              <a:t>      adjust </a:t>
            </a:r>
            <a:r>
              <a:rPr lang="en-US" dirty="0"/>
              <a:t>the bunch population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/>
              <a:t> or the number of </a:t>
            </a:r>
          </a:p>
          <a:p>
            <a:pPr marL="0" indent="0">
              <a:buNone/>
            </a:pPr>
            <a:r>
              <a:rPr lang="en-US" dirty="0" smtClean="0"/>
              <a:t>      bunches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 err="1"/>
              <a:t>.</a:t>
            </a:r>
            <a:r>
              <a:rPr lang="en-US" dirty="0"/>
              <a:t> Clearly, there are many possible solutions.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But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is there any self-consistent one?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requirement of accommodating </a:t>
            </a:r>
            <a:r>
              <a:rPr lang="en-US" dirty="0" err="1" smtClean="0"/>
              <a:t>beamstrahlung</a:t>
            </a:r>
            <a:r>
              <a:rPr lang="en-US" dirty="0" smtClean="0"/>
              <a:t> is translated to design a low </a:t>
            </a:r>
            <a:r>
              <a:rPr lang="en-US" dirty="0" err="1" smtClean="0"/>
              <a:t>emttance</a:t>
            </a:r>
            <a:r>
              <a:rPr lang="en-US" dirty="0" smtClean="0"/>
              <a:t> lattice.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Normally, </a:t>
            </a:r>
            <a:r>
              <a:rPr lang="en-US" dirty="0"/>
              <a:t>the </a:t>
            </a:r>
            <a:r>
              <a:rPr lang="en-US" dirty="0" err="1" smtClean="0"/>
              <a:t>emittance</a:t>
            </a:r>
            <a:r>
              <a:rPr lang="en-US" dirty="0" smtClean="0"/>
              <a:t> scales </a:t>
            </a:r>
            <a:r>
              <a:rPr lang="en-US" dirty="0"/>
              <a:t>as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smtClean="0"/>
              <a:t>This </a:t>
            </a:r>
            <a:r>
              <a:rPr lang="en-US" dirty="0"/>
              <a:t>relation </a:t>
            </a:r>
            <a:r>
              <a:rPr lang="en-US" dirty="0" smtClean="0"/>
              <a:t>requires a scaling of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/>
              <a:t>-4</a:t>
            </a:r>
            <a:r>
              <a:rPr lang="en-US" dirty="0"/>
              <a:t>, indicating a</a:t>
            </a:r>
            <a:r>
              <a:rPr lang="en-US" dirty="0" smtClean="0"/>
              <a:t> difficulty </a:t>
            </a:r>
            <a:r>
              <a:rPr lang="en-US" dirty="0"/>
              <a:t>to </a:t>
            </a:r>
            <a:r>
              <a:rPr lang="en-US" dirty="0" smtClean="0"/>
              <a:t>design a machine with much </a:t>
            </a:r>
            <a:r>
              <a:rPr lang="en-US" dirty="0"/>
              <a:t>higher </a:t>
            </a:r>
            <a:r>
              <a:rPr lang="en-US" dirty="0" smtClean="0"/>
              <a:t>energy than </a:t>
            </a:r>
            <a:r>
              <a:rPr lang="en-US" dirty="0"/>
              <a:t>120 </a:t>
            </a:r>
            <a:r>
              <a:rPr lang="en-US" dirty="0" err="1"/>
              <a:t>GeV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981728"/>
              </p:ext>
            </p:extLst>
          </p:nvPr>
        </p:nvGraphicFramePr>
        <p:xfrm>
          <a:off x="3048000" y="1752600"/>
          <a:ext cx="240188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4" imgW="1269720" imgH="482400" progId="Equation.3">
                  <p:embed/>
                </p:oleObj>
              </mc:Choice>
              <mc:Fallback>
                <p:oleObj name="Equation" r:id="rId4" imgW="1269720" imgH="48240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52600"/>
                        <a:ext cx="240188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08853-0875-4808-899A-249DF04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Yunhai Cai, </a:t>
            </a:r>
            <a:r>
              <a:rPr lang="en-US" sz="1200" dirty="0" smtClean="0"/>
              <a:t>HF2012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46314" y="636632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11/15/2012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1404</Words>
  <Application>Microsoft Office PowerPoint</Application>
  <PresentationFormat>On-screen Show (4:3)</PresentationFormat>
  <Paragraphs>321</Paragraphs>
  <Slides>27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LBNL/SLAC Ring  and Lattice Issues</vt:lpstr>
      <vt:lpstr>Luminosity</vt:lpstr>
      <vt:lpstr>Beam-Beam Limit</vt:lpstr>
      <vt:lpstr>LEP2 Experience</vt:lpstr>
      <vt:lpstr>Power Limitation</vt:lpstr>
      <vt:lpstr>Scaling of Luminosity</vt:lpstr>
      <vt:lpstr>Beamstrahlung Effects</vt:lpstr>
      <vt:lpstr> Analysis of Design Constraints</vt:lpstr>
      <vt:lpstr>Solution of the Constraints</vt:lpstr>
      <vt:lpstr>LBNL/SLAC Design Parameters</vt:lpstr>
      <vt:lpstr>900/600 Arc Cell</vt:lpstr>
      <vt:lpstr>Quasi (4th Order) Achromat</vt:lpstr>
      <vt:lpstr>Arc Design</vt:lpstr>
      <vt:lpstr>Lattice of Collider Ring</vt:lpstr>
      <vt:lpstr>Final Focus System</vt:lpstr>
      <vt:lpstr>Local Chromatic Correction</vt:lpstr>
      <vt:lpstr>Chromatic Beating in Collider Ring</vt:lpstr>
      <vt:lpstr>Betatron Tune vs. Momentum</vt:lpstr>
      <vt:lpstr>Beta Functions at IP vs. Momentum</vt:lpstr>
      <vt:lpstr>Beam Lifetime due to Beamstrahlung</vt:lpstr>
      <vt:lpstr>Benchmark of Beam-Beam Code</vt:lpstr>
      <vt:lpstr>Beam-Beam Simulation (LEP3, Frank Zimmermann’s parameters)</vt:lpstr>
      <vt:lpstr>Longitudinal Dynamics</vt:lpstr>
      <vt:lpstr>Beam-Beam Simulation LBNL/SLAC Design (fRF=700 MHz and ap=2.4x10-5)</vt:lpstr>
      <vt:lpstr>Lattice Issues</vt:lpstr>
      <vt:lpstr>Risks &amp; Mitigations &amp; RD Items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Ring-Based Higgs Factory</dc:title>
  <dc:creator>Cai, Yunhai</dc:creator>
  <cp:lastModifiedBy>Cai, Yunhai</cp:lastModifiedBy>
  <cp:revision>206</cp:revision>
  <dcterms:created xsi:type="dcterms:W3CDTF">2006-08-16T00:00:00Z</dcterms:created>
  <dcterms:modified xsi:type="dcterms:W3CDTF">2012-11-15T04:23:44Z</dcterms:modified>
</cp:coreProperties>
</file>