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3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4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5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6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7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8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9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20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1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2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3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4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5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6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27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8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9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30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31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32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33.xml" ContentType="application/vnd.openxmlformats-officedocument.theme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34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35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heme/theme36.xml" ContentType="application/vnd.openxmlformats-officedocument.theme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theme/theme37.xml" ContentType="application/vnd.openxmlformats-officedocument.theme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38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39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theme/theme40.xml" ContentType="application/vnd.openxmlformats-officedocument.theme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41.xml" ContentType="application/vnd.openxmlformats-officedocument.theme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theme/theme42.xml" ContentType="application/vnd.openxmlformats-officedocument.theme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3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44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45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46.xml" ContentType="application/vnd.openxmlformats-officedocument.theme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theme/theme47.xml" ContentType="application/vnd.openxmlformats-officedocument.theme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theme/theme48.xml" ContentType="application/vnd.openxmlformats-officedocument.theme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theme/theme49.xml" ContentType="application/vnd.openxmlformats-officedocument.theme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theme/theme50.xml" ContentType="application/vnd.openxmlformats-officedocument.theme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51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theme/theme52.xml" ContentType="application/vnd.openxmlformats-officedocument.theme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theme/theme53.xml" ContentType="application/vnd.openxmlformats-officedocument.theme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theme/theme54.xml" ContentType="application/vnd.openxmlformats-officedocument.theme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theme/theme55.xml" ContentType="application/vnd.openxmlformats-officedocument.theme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theme/theme56.xml" ContentType="application/vnd.openxmlformats-officedocument.theme+xml"/>
  <Override PartName="/ppt/theme/theme5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698" r:id="rId4"/>
    <p:sldMasterId id="2147483700" r:id="rId5"/>
    <p:sldMasterId id="2147483712" r:id="rId6"/>
    <p:sldMasterId id="2147483736" r:id="rId7"/>
    <p:sldMasterId id="2147483770" r:id="rId8"/>
    <p:sldMasterId id="2147483864" r:id="rId9"/>
    <p:sldMasterId id="2147483876" r:id="rId10"/>
    <p:sldMasterId id="2147483945" r:id="rId11"/>
    <p:sldMasterId id="2147483963" r:id="rId12"/>
    <p:sldMasterId id="2147483981" r:id="rId13"/>
    <p:sldMasterId id="2147484041" r:id="rId14"/>
    <p:sldMasterId id="2147484053" r:id="rId15"/>
    <p:sldMasterId id="2147484065" r:id="rId16"/>
    <p:sldMasterId id="2147484077" r:id="rId17"/>
    <p:sldMasterId id="2147484089" r:id="rId18"/>
    <p:sldMasterId id="2147484101" r:id="rId19"/>
    <p:sldMasterId id="2147484113" r:id="rId20"/>
    <p:sldMasterId id="2147484125" r:id="rId21"/>
    <p:sldMasterId id="2147484173" r:id="rId22"/>
    <p:sldMasterId id="2147484185" r:id="rId23"/>
    <p:sldMasterId id="2147484197" r:id="rId24"/>
    <p:sldMasterId id="2147484209" r:id="rId25"/>
    <p:sldMasterId id="2147484221" r:id="rId26"/>
    <p:sldMasterId id="2147484233" r:id="rId27"/>
    <p:sldMasterId id="2147484245" r:id="rId28"/>
    <p:sldMasterId id="2147484257" r:id="rId29"/>
    <p:sldMasterId id="2147484269" r:id="rId30"/>
    <p:sldMasterId id="2147484281" r:id="rId31"/>
    <p:sldMasterId id="2147484293" r:id="rId32"/>
    <p:sldMasterId id="2147484305" r:id="rId33"/>
    <p:sldMasterId id="2147484329" r:id="rId34"/>
    <p:sldMasterId id="2147484337" r:id="rId35"/>
    <p:sldMasterId id="2147484349" r:id="rId36"/>
    <p:sldMasterId id="2147484361" r:id="rId37"/>
    <p:sldMasterId id="2147484373" r:id="rId38"/>
    <p:sldMasterId id="2147484385" r:id="rId39"/>
    <p:sldMasterId id="2147484397" r:id="rId40"/>
    <p:sldMasterId id="2147484421" r:id="rId41"/>
    <p:sldMasterId id="2147484433" r:id="rId42"/>
    <p:sldMasterId id="2147484445" r:id="rId43"/>
    <p:sldMasterId id="2147484451" r:id="rId44"/>
    <p:sldMasterId id="2147484466" r:id="rId45"/>
    <p:sldMasterId id="2147484478" r:id="rId46"/>
    <p:sldMasterId id="2147484490" r:id="rId47"/>
    <p:sldMasterId id="2147484502" r:id="rId48"/>
    <p:sldMasterId id="2147484514" r:id="rId49"/>
    <p:sldMasterId id="2147484525" r:id="rId50"/>
    <p:sldMasterId id="2147484547" r:id="rId51"/>
    <p:sldMasterId id="2147484569" r:id="rId52"/>
    <p:sldMasterId id="2147484580" r:id="rId53"/>
    <p:sldMasterId id="2147484591" r:id="rId54"/>
    <p:sldMasterId id="2147484606" r:id="rId55"/>
    <p:sldMasterId id="2147484672" r:id="rId56"/>
  </p:sldMasterIdLst>
  <p:notesMasterIdLst>
    <p:notesMasterId r:id="rId142"/>
  </p:notesMasterIdLst>
  <p:sldIdLst>
    <p:sldId id="263" r:id="rId57"/>
    <p:sldId id="356" r:id="rId58"/>
    <p:sldId id="330" r:id="rId59"/>
    <p:sldId id="334" r:id="rId60"/>
    <p:sldId id="313" r:id="rId61"/>
    <p:sldId id="257" r:id="rId62"/>
    <p:sldId id="261" r:id="rId63"/>
    <p:sldId id="333" r:id="rId64"/>
    <p:sldId id="277" r:id="rId65"/>
    <p:sldId id="302" r:id="rId66"/>
    <p:sldId id="303" r:id="rId67"/>
    <p:sldId id="304" r:id="rId68"/>
    <p:sldId id="305" r:id="rId69"/>
    <p:sldId id="306" r:id="rId70"/>
    <p:sldId id="307" r:id="rId71"/>
    <p:sldId id="367" r:id="rId72"/>
    <p:sldId id="357" r:id="rId73"/>
    <p:sldId id="276" r:id="rId74"/>
    <p:sldId id="280" r:id="rId75"/>
    <p:sldId id="308" r:id="rId76"/>
    <p:sldId id="338" r:id="rId77"/>
    <p:sldId id="381" r:id="rId78"/>
    <p:sldId id="382" r:id="rId79"/>
    <p:sldId id="383" r:id="rId80"/>
    <p:sldId id="390" r:id="rId81"/>
    <p:sldId id="378" r:id="rId82"/>
    <p:sldId id="379" r:id="rId83"/>
    <p:sldId id="380" r:id="rId84"/>
    <p:sldId id="376" r:id="rId85"/>
    <p:sldId id="377" r:id="rId86"/>
    <p:sldId id="310" r:id="rId87"/>
    <p:sldId id="373" r:id="rId88"/>
    <p:sldId id="372" r:id="rId89"/>
    <p:sldId id="374" r:id="rId90"/>
    <p:sldId id="375" r:id="rId91"/>
    <p:sldId id="350" r:id="rId92"/>
    <p:sldId id="358" r:id="rId93"/>
    <p:sldId id="385" r:id="rId94"/>
    <p:sldId id="386" r:id="rId95"/>
    <p:sldId id="387" r:id="rId96"/>
    <p:sldId id="396" r:id="rId97"/>
    <p:sldId id="397" r:id="rId98"/>
    <p:sldId id="391" r:id="rId99"/>
    <p:sldId id="355" r:id="rId100"/>
    <p:sldId id="404" r:id="rId101"/>
    <p:sldId id="403" r:id="rId102"/>
    <p:sldId id="398" r:id="rId103"/>
    <p:sldId id="363" r:id="rId104"/>
    <p:sldId id="345" r:id="rId105"/>
    <p:sldId id="392" r:id="rId106"/>
    <p:sldId id="319" r:id="rId107"/>
    <p:sldId id="349" r:id="rId108"/>
    <p:sldId id="347" r:id="rId109"/>
    <p:sldId id="402" r:id="rId110"/>
    <p:sldId id="407" r:id="rId111"/>
    <p:sldId id="410" r:id="rId112"/>
    <p:sldId id="411" r:id="rId113"/>
    <p:sldId id="395" r:id="rId114"/>
    <p:sldId id="393" r:id="rId115"/>
    <p:sldId id="365" r:id="rId116"/>
    <p:sldId id="401" r:id="rId117"/>
    <p:sldId id="400" r:id="rId118"/>
    <p:sldId id="388" r:id="rId119"/>
    <p:sldId id="364" r:id="rId120"/>
    <p:sldId id="359" r:id="rId121"/>
    <p:sldId id="272" r:id="rId122"/>
    <p:sldId id="412" r:id="rId123"/>
    <p:sldId id="413" r:id="rId124"/>
    <p:sldId id="415" r:id="rId125"/>
    <p:sldId id="417" r:id="rId126"/>
    <p:sldId id="418" r:id="rId127"/>
    <p:sldId id="360" r:id="rId128"/>
    <p:sldId id="259" r:id="rId129"/>
    <p:sldId id="273" r:id="rId130"/>
    <p:sldId id="419" r:id="rId131"/>
    <p:sldId id="298" r:id="rId132"/>
    <p:sldId id="420" r:id="rId133"/>
    <p:sldId id="340" r:id="rId134"/>
    <p:sldId id="297" r:id="rId135"/>
    <p:sldId id="425" r:id="rId136"/>
    <p:sldId id="406" r:id="rId137"/>
    <p:sldId id="426" r:id="rId138"/>
    <p:sldId id="389" r:id="rId139"/>
    <p:sldId id="361" r:id="rId140"/>
    <p:sldId id="301" r:id="rId141"/>
  </p:sldIdLst>
  <p:sldSz cx="9144000" cy="6858000" type="screen4x3"/>
  <p:notesSz cx="6858000" cy="9144000"/>
  <p:defaultTextStyle>
    <a:defPPr>
      <a:defRPr lang="en-US"/>
    </a:defPPr>
    <a:lvl1pPr marL="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6" autoAdjust="0"/>
    <p:restoredTop sz="94660"/>
  </p:normalViewPr>
  <p:slideViewPr>
    <p:cSldViewPr>
      <p:cViewPr>
        <p:scale>
          <a:sx n="70" d="100"/>
          <a:sy n="70" d="100"/>
        </p:scale>
        <p:origin x="-446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61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7.xml"/><Relationship Id="rId68" Type="http://schemas.openxmlformats.org/officeDocument/2006/relationships/slide" Target="slides/slide12.xml"/><Relationship Id="rId84" Type="http://schemas.openxmlformats.org/officeDocument/2006/relationships/slide" Target="slides/slide28.xml"/><Relationship Id="rId89" Type="http://schemas.openxmlformats.org/officeDocument/2006/relationships/slide" Target="slides/slide33.xml"/><Relationship Id="rId112" Type="http://schemas.openxmlformats.org/officeDocument/2006/relationships/slide" Target="slides/slide56.xml"/><Relationship Id="rId133" Type="http://schemas.openxmlformats.org/officeDocument/2006/relationships/slide" Target="slides/slide77.xml"/><Relationship Id="rId138" Type="http://schemas.openxmlformats.org/officeDocument/2006/relationships/slide" Target="slides/slide82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2.xml"/><Relationship Id="rId74" Type="http://schemas.openxmlformats.org/officeDocument/2006/relationships/slide" Target="slides/slide18.xml"/><Relationship Id="rId79" Type="http://schemas.openxmlformats.org/officeDocument/2006/relationships/slide" Target="slides/slide23.xml"/><Relationship Id="rId102" Type="http://schemas.openxmlformats.org/officeDocument/2006/relationships/slide" Target="slides/slide46.xml"/><Relationship Id="rId123" Type="http://schemas.openxmlformats.org/officeDocument/2006/relationships/slide" Target="slides/slide67.xml"/><Relationship Id="rId128" Type="http://schemas.openxmlformats.org/officeDocument/2006/relationships/slide" Target="slides/slide72.xml"/><Relationship Id="rId14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4.xml"/><Relationship Id="rId95" Type="http://schemas.openxmlformats.org/officeDocument/2006/relationships/slide" Target="slides/slide3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8.xml"/><Relationship Id="rId69" Type="http://schemas.openxmlformats.org/officeDocument/2006/relationships/slide" Target="slides/slide13.xml"/><Relationship Id="rId113" Type="http://schemas.openxmlformats.org/officeDocument/2006/relationships/slide" Target="slides/slide57.xml"/><Relationship Id="rId118" Type="http://schemas.openxmlformats.org/officeDocument/2006/relationships/slide" Target="slides/slide62.xml"/><Relationship Id="rId134" Type="http://schemas.openxmlformats.org/officeDocument/2006/relationships/slide" Target="slides/slide78.xml"/><Relationship Id="rId139" Type="http://schemas.openxmlformats.org/officeDocument/2006/relationships/slide" Target="slides/slide83.xml"/><Relationship Id="rId80" Type="http://schemas.openxmlformats.org/officeDocument/2006/relationships/slide" Target="slides/slide24.xml"/><Relationship Id="rId85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3.xml"/><Relationship Id="rId67" Type="http://schemas.openxmlformats.org/officeDocument/2006/relationships/slide" Target="slides/slide11.xml"/><Relationship Id="rId103" Type="http://schemas.openxmlformats.org/officeDocument/2006/relationships/slide" Target="slides/slide47.xml"/><Relationship Id="rId108" Type="http://schemas.openxmlformats.org/officeDocument/2006/relationships/slide" Target="slides/slide52.xml"/><Relationship Id="rId116" Type="http://schemas.openxmlformats.org/officeDocument/2006/relationships/slide" Target="slides/slide60.xml"/><Relationship Id="rId124" Type="http://schemas.openxmlformats.org/officeDocument/2006/relationships/slide" Target="slides/slide68.xml"/><Relationship Id="rId129" Type="http://schemas.openxmlformats.org/officeDocument/2006/relationships/slide" Target="slides/slide73.xml"/><Relationship Id="rId137" Type="http://schemas.openxmlformats.org/officeDocument/2006/relationships/slide" Target="slides/slide8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6.xml"/><Relationship Id="rId70" Type="http://schemas.openxmlformats.org/officeDocument/2006/relationships/slide" Target="slides/slide14.xml"/><Relationship Id="rId75" Type="http://schemas.openxmlformats.org/officeDocument/2006/relationships/slide" Target="slides/slide19.xml"/><Relationship Id="rId83" Type="http://schemas.openxmlformats.org/officeDocument/2006/relationships/slide" Target="slides/slide27.xml"/><Relationship Id="rId88" Type="http://schemas.openxmlformats.org/officeDocument/2006/relationships/slide" Target="slides/slide32.xml"/><Relationship Id="rId91" Type="http://schemas.openxmlformats.org/officeDocument/2006/relationships/slide" Target="slides/slide35.xml"/><Relationship Id="rId96" Type="http://schemas.openxmlformats.org/officeDocument/2006/relationships/slide" Target="slides/slide40.xml"/><Relationship Id="rId111" Type="http://schemas.openxmlformats.org/officeDocument/2006/relationships/slide" Target="slides/slide55.xml"/><Relationship Id="rId132" Type="http://schemas.openxmlformats.org/officeDocument/2006/relationships/slide" Target="slides/slide76.xml"/><Relationship Id="rId140" Type="http://schemas.openxmlformats.org/officeDocument/2006/relationships/slide" Target="slides/slide84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1.xml"/><Relationship Id="rId106" Type="http://schemas.openxmlformats.org/officeDocument/2006/relationships/slide" Target="slides/slide50.xml"/><Relationship Id="rId114" Type="http://schemas.openxmlformats.org/officeDocument/2006/relationships/slide" Target="slides/slide58.xml"/><Relationship Id="rId119" Type="http://schemas.openxmlformats.org/officeDocument/2006/relationships/slide" Target="slides/slide63.xml"/><Relationship Id="rId127" Type="http://schemas.openxmlformats.org/officeDocument/2006/relationships/slide" Target="slides/slide7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4.xml"/><Relationship Id="rId65" Type="http://schemas.openxmlformats.org/officeDocument/2006/relationships/slide" Target="slides/slide9.xml"/><Relationship Id="rId73" Type="http://schemas.openxmlformats.org/officeDocument/2006/relationships/slide" Target="slides/slide17.xml"/><Relationship Id="rId78" Type="http://schemas.openxmlformats.org/officeDocument/2006/relationships/slide" Target="slides/slide22.xml"/><Relationship Id="rId81" Type="http://schemas.openxmlformats.org/officeDocument/2006/relationships/slide" Target="slides/slide25.xml"/><Relationship Id="rId86" Type="http://schemas.openxmlformats.org/officeDocument/2006/relationships/slide" Target="slides/slide30.xml"/><Relationship Id="rId94" Type="http://schemas.openxmlformats.org/officeDocument/2006/relationships/slide" Target="slides/slide38.xml"/><Relationship Id="rId99" Type="http://schemas.openxmlformats.org/officeDocument/2006/relationships/slide" Target="slides/slide43.xml"/><Relationship Id="rId101" Type="http://schemas.openxmlformats.org/officeDocument/2006/relationships/slide" Target="slides/slide45.xml"/><Relationship Id="rId122" Type="http://schemas.openxmlformats.org/officeDocument/2006/relationships/slide" Target="slides/slide66.xml"/><Relationship Id="rId130" Type="http://schemas.openxmlformats.org/officeDocument/2006/relationships/slide" Target="slides/slide74.xml"/><Relationship Id="rId135" Type="http://schemas.openxmlformats.org/officeDocument/2006/relationships/slide" Target="slides/slide79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3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20.xml"/><Relationship Id="rId97" Type="http://schemas.openxmlformats.org/officeDocument/2006/relationships/slide" Target="slides/slide41.xml"/><Relationship Id="rId104" Type="http://schemas.openxmlformats.org/officeDocument/2006/relationships/slide" Target="slides/slide48.xml"/><Relationship Id="rId120" Type="http://schemas.openxmlformats.org/officeDocument/2006/relationships/slide" Target="slides/slide64.xml"/><Relationship Id="rId125" Type="http://schemas.openxmlformats.org/officeDocument/2006/relationships/slide" Target="slides/slide69.xml"/><Relationship Id="rId141" Type="http://schemas.openxmlformats.org/officeDocument/2006/relationships/slide" Target="slides/slide85.xml"/><Relationship Id="rId14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5.xml"/><Relationship Id="rId92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0.xml"/><Relationship Id="rId87" Type="http://schemas.openxmlformats.org/officeDocument/2006/relationships/slide" Target="slides/slide31.xml"/><Relationship Id="rId110" Type="http://schemas.openxmlformats.org/officeDocument/2006/relationships/slide" Target="slides/slide54.xml"/><Relationship Id="rId115" Type="http://schemas.openxmlformats.org/officeDocument/2006/relationships/slide" Target="slides/slide59.xml"/><Relationship Id="rId131" Type="http://schemas.openxmlformats.org/officeDocument/2006/relationships/slide" Target="slides/slide75.xml"/><Relationship Id="rId136" Type="http://schemas.openxmlformats.org/officeDocument/2006/relationships/slide" Target="slides/slide80.xml"/><Relationship Id="rId61" Type="http://schemas.openxmlformats.org/officeDocument/2006/relationships/slide" Target="slides/slide5.xml"/><Relationship Id="rId82" Type="http://schemas.openxmlformats.org/officeDocument/2006/relationships/slide" Target="slides/slide2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21.xml"/><Relationship Id="rId100" Type="http://schemas.openxmlformats.org/officeDocument/2006/relationships/slide" Target="slides/slide44.xml"/><Relationship Id="rId105" Type="http://schemas.openxmlformats.org/officeDocument/2006/relationships/slide" Target="slides/slide49.xml"/><Relationship Id="rId126" Type="http://schemas.openxmlformats.org/officeDocument/2006/relationships/slide" Target="slides/slide70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6.xml"/><Relationship Id="rId93" Type="http://schemas.openxmlformats.org/officeDocument/2006/relationships/slide" Target="slides/slide37.xml"/><Relationship Id="rId98" Type="http://schemas.openxmlformats.org/officeDocument/2006/relationships/slide" Target="slides/slide42.xml"/><Relationship Id="rId121" Type="http://schemas.openxmlformats.org/officeDocument/2006/relationships/slide" Target="slides/slide65.xml"/><Relationship Id="rId14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9.2543v1" TargetMode="External"/><Relationship Id="rId2" Type="http://schemas.openxmlformats.org/officeDocument/2006/relationships/hyperlink" Target="http://arxiv.org/pdf/1202.5940v1" TargetMode="External"/><Relationship Id="rId1" Type="http://schemas.openxmlformats.org/officeDocument/2006/relationships/hyperlink" Target="https://edms.cern.ch/document/1234244/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202.5940v1" TargetMode="External"/><Relationship Id="rId2" Type="http://schemas.openxmlformats.org/officeDocument/2006/relationships/image" Target="../media/image67.png"/><Relationship Id="rId1" Type="http://schemas.openxmlformats.org/officeDocument/2006/relationships/hyperlink" Target="https://edms.cern.ch/document/1234244/" TargetMode="External"/><Relationship Id="rId6" Type="http://schemas.openxmlformats.org/officeDocument/2006/relationships/image" Target="../media/image69.png"/><Relationship Id="rId5" Type="http://schemas.openxmlformats.org/officeDocument/2006/relationships/hyperlink" Target="http://arxiv.org/pdf/1209.2543v1" TargetMode="External"/><Relationship Id="rId4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2E2105-977F-CB45-AB1A-49FC191E3BB4}" type="doc">
      <dgm:prSet loTypeId="urn:microsoft.com/office/officeart/2005/8/layout/vList4#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086AAD-8598-1042-BAA5-86C746AC2420}">
      <dgm:prSet phldrT="[Text]" custT="1"/>
      <dgm:spPr>
        <a:solidFill>
          <a:srgbClr val="F2F2F2"/>
        </a:solidFill>
      </dgm:spPr>
      <dgm:t>
        <a:bodyPr/>
        <a:lstStyle/>
        <a:p>
          <a:pPr algn="l"/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 1:  The CLIC accelerator and site facilities (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H.Schmickler</a:t>
          </a: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) </a:t>
          </a:r>
        </a:p>
        <a:p>
          <a:pPr algn="l"/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CLIC concept with exploration over multi-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 energy range up to 3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endParaRPr kumimoji="1" lang="en-US" sz="1200" dirty="0" smtClean="0">
            <a:solidFill>
              <a:srgbClr val="000000"/>
            </a:solidFill>
            <a:latin typeface="Calibri"/>
            <a:cs typeface="Calibri"/>
          </a:endParaRPr>
        </a:p>
        <a:p>
          <a:pPr algn="l"/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Feasibility study of CLIC parameters optimized at 3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 (most demanding) </a:t>
          </a:r>
        </a:p>
        <a:p>
          <a:pPr marL="88900" indent="-88900" algn="l"/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Consider also 500 </a:t>
          </a:r>
          <a:r>
            <a:rPr kumimoji="1" lang="en-US" sz="1200" dirty="0" err="1" smtClean="0">
              <a:solidFill>
                <a:srgbClr val="000000"/>
              </a:solidFill>
              <a:latin typeface="Calibri"/>
              <a:cs typeface="Calibri"/>
            </a:rPr>
            <a:t>GeV</a:t>
          </a:r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, and intermediate energy range</a:t>
          </a:r>
        </a:p>
        <a:p>
          <a:pPr marL="88900" indent="-88900" algn="l"/>
          <a:r>
            <a:rPr lang="en-US" sz="1200" dirty="0" smtClean="0">
              <a:solidFill>
                <a:srgbClr val="000000"/>
              </a:solidFill>
              <a:latin typeface="Calibri"/>
              <a:cs typeface="Calibri"/>
            </a:rPr>
            <a:t>- Complete, presented in SPC in March 2011, in print: </a:t>
          </a:r>
          <a:r>
            <a:rPr lang="en-US" sz="12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1"/>
            </a:rPr>
            <a:t>https://edms.cern.ch/document/1234244/</a:t>
          </a:r>
          <a:endParaRPr lang="en-US" sz="1200" dirty="0" smtClean="0">
            <a:solidFill>
              <a:srgbClr val="000000"/>
            </a:solidFill>
            <a:latin typeface="Calibri"/>
            <a:cs typeface="Calibri"/>
          </a:endParaRPr>
        </a:p>
      </dgm:t>
    </dgm:pt>
    <dgm:pt modelId="{4D4D4AF7-90C7-444E-91A8-0A78AA75C585}" type="parTrans" cxnId="{D10B330A-6368-CA4E-B698-B88D9DB17714}">
      <dgm:prSet/>
      <dgm:spPr/>
      <dgm:t>
        <a:bodyPr/>
        <a:lstStyle/>
        <a:p>
          <a:endParaRPr lang="en-US"/>
        </a:p>
      </dgm:t>
    </dgm:pt>
    <dgm:pt modelId="{286AB521-A53E-DE48-9C5A-53D7A2CCA47A}" type="sibTrans" cxnId="{D10B330A-6368-CA4E-B698-B88D9DB17714}">
      <dgm:prSet/>
      <dgm:spPr/>
      <dgm:t>
        <a:bodyPr/>
        <a:lstStyle/>
        <a:p>
          <a:endParaRPr lang="en-US"/>
        </a:p>
      </dgm:t>
    </dgm:pt>
    <dgm:pt modelId="{5EBDAE48-E33A-BF49-80B0-3795552E3EB3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 2: Physics and detectors at CLIC (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L.Linssen</a:t>
          </a: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)</a:t>
          </a:r>
        </a:p>
        <a:p>
          <a:pPr marL="88900" indent="-88900"/>
          <a:r>
            <a:rPr lang="en-US" sz="1200" dirty="0" smtClean="0">
              <a:solidFill>
                <a:srgbClr val="000000"/>
              </a:solidFill>
              <a:latin typeface="Calibri"/>
              <a:cs typeface="Calibri"/>
            </a:rPr>
            <a:t>- Physics at a multi-</a:t>
          </a:r>
          <a:r>
            <a:rPr lang="en-US" sz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lang="en-US" sz="1200" dirty="0" smtClean="0">
              <a:solidFill>
                <a:srgbClr val="000000"/>
              </a:solidFill>
              <a:latin typeface="Calibri"/>
              <a:cs typeface="Calibri"/>
            </a:rPr>
            <a:t> CLIC machine can be measured with high precision,   despite challenging background conditions  </a:t>
          </a:r>
        </a:p>
        <a:p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External review procedure in October 2011</a:t>
          </a:r>
        </a:p>
        <a:p>
          <a:pPr marL="88900" indent="-88900"/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Completed and printed, presented in SPC in December 2011 </a:t>
          </a:r>
          <a:r>
            <a:rPr kumimoji="1" lang="da-DK" sz="12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2"/>
            </a:rPr>
            <a:t>http://arxiv.org/pdf/1202.5940v1</a:t>
          </a:r>
          <a:endParaRPr kumimoji="1" lang="da-DK" sz="1200" dirty="0" smtClean="0">
            <a:solidFill>
              <a:srgbClr val="000000"/>
            </a:solidFill>
            <a:latin typeface="Calibri"/>
            <a:cs typeface="Calibri"/>
          </a:endParaRPr>
        </a:p>
        <a:p>
          <a:pPr marL="88900" indent="-88900"/>
          <a:endParaRPr lang="en-US" sz="1100" dirty="0">
            <a:solidFill>
              <a:srgbClr val="000000"/>
            </a:solidFill>
          </a:endParaRPr>
        </a:p>
      </dgm:t>
    </dgm:pt>
    <dgm:pt modelId="{6695537D-2375-8746-BB55-745F7C5A87C8}" type="parTrans" cxnId="{457122C7-807C-D044-AE8C-2CD1296C78F1}">
      <dgm:prSet/>
      <dgm:spPr/>
      <dgm:t>
        <a:bodyPr/>
        <a:lstStyle/>
        <a:p>
          <a:endParaRPr lang="en-US"/>
        </a:p>
      </dgm:t>
    </dgm:pt>
    <dgm:pt modelId="{72BBA525-DD0F-194A-873D-B1491B32B0F5}" type="sibTrans" cxnId="{457122C7-807C-D044-AE8C-2CD1296C78F1}">
      <dgm:prSet/>
      <dgm:spPr/>
      <dgm:t>
        <a:bodyPr/>
        <a:lstStyle/>
        <a:p>
          <a:endParaRPr lang="en-US"/>
        </a:p>
      </dgm:t>
    </dgm:pt>
    <dgm:pt modelId="{74378FF7-AB83-C44B-BEAB-04975B374C9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pPr>
            <a:lnSpc>
              <a:spcPct val="90000"/>
            </a:lnSpc>
          </a:pPr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 3:  “CLIC study summary” (</a:t>
          </a:r>
          <a:r>
            <a:rPr kumimoji="1" lang="en-US" sz="1400" dirty="0" err="1" smtClean="0">
              <a:solidFill>
                <a:srgbClr val="000000"/>
              </a:solidFill>
              <a:latin typeface="Calibri"/>
              <a:cs typeface="Calibri"/>
            </a:rPr>
            <a:t>S.Stapnes</a:t>
          </a:r>
          <a:r>
            <a:rPr kumimoji="1" lang="en-US" sz="1400" dirty="0" smtClean="0">
              <a:solidFill>
                <a:srgbClr val="000000"/>
              </a:solidFill>
              <a:latin typeface="Calibri"/>
              <a:cs typeface="Calibri"/>
            </a:rPr>
            <a:t>)</a:t>
          </a:r>
        </a:p>
        <a:p>
          <a:pPr marL="88900" indent="-88900">
            <a:lnSpc>
              <a:spcPct val="90000"/>
            </a:lnSpc>
          </a:pPr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Summary and available for the European Strategy process, including possible implementation stages for a CLIC machine as well as costing and cost-drives  </a:t>
          </a:r>
        </a:p>
        <a:p>
          <a:pPr>
            <a:lnSpc>
              <a:spcPct val="90000"/>
            </a:lnSpc>
          </a:pPr>
          <a:r>
            <a:rPr kumimoji="1" lang="en-US" sz="1200" dirty="0" smtClean="0">
              <a:solidFill>
                <a:srgbClr val="000000"/>
              </a:solidFill>
              <a:latin typeface="Calibri"/>
              <a:cs typeface="Calibri"/>
            </a:rPr>
            <a:t>- Proposing objectives and work plan of post CDR phase (2012-16)</a:t>
          </a:r>
        </a:p>
        <a:p>
          <a:pPr>
            <a:lnSpc>
              <a:spcPct val="90000"/>
            </a:lnSpc>
          </a:pPr>
          <a:r>
            <a:rPr lang="en-US" sz="1200" dirty="0" smtClean="0">
              <a:solidFill>
                <a:srgbClr val="000000"/>
              </a:solidFill>
              <a:latin typeface="Calibri"/>
              <a:cs typeface="Calibri"/>
            </a:rPr>
            <a:t>- Completed and printed, submitted for the European Strategy Open Meeting    </a:t>
          </a:r>
        </a:p>
        <a:p>
          <a:pPr>
            <a:lnSpc>
              <a:spcPct val="60000"/>
            </a:lnSpc>
          </a:pPr>
          <a:r>
            <a:rPr lang="en-US" sz="1200" dirty="0" smtClean="0">
              <a:solidFill>
                <a:srgbClr val="000000"/>
              </a:solidFill>
              <a:latin typeface="Calibri"/>
              <a:cs typeface="Calibri"/>
            </a:rPr>
            <a:t>   in September </a:t>
          </a:r>
          <a:r>
            <a:rPr lang="da-DK" sz="12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3"/>
            </a:rPr>
            <a:t>http://arxiv.org/pdf/1209.2543v1</a:t>
          </a:r>
          <a:endParaRPr lang="da-DK" sz="1200" dirty="0" smtClean="0">
            <a:solidFill>
              <a:srgbClr val="000000"/>
            </a:solidFill>
            <a:latin typeface="Calibri"/>
            <a:cs typeface="Calibri"/>
          </a:endParaRPr>
        </a:p>
        <a:p>
          <a:pPr>
            <a:lnSpc>
              <a:spcPct val="90000"/>
            </a:lnSpc>
          </a:pPr>
          <a:endParaRPr lang="en-US" sz="1200" dirty="0">
            <a:solidFill>
              <a:srgbClr val="000000"/>
            </a:solidFill>
          </a:endParaRPr>
        </a:p>
      </dgm:t>
    </dgm:pt>
    <dgm:pt modelId="{1D19DA3B-CA1C-6C4C-8272-655A38A7787D}" type="parTrans" cxnId="{913C7480-BB0C-BA42-BFFB-342B0112C549}">
      <dgm:prSet/>
      <dgm:spPr/>
      <dgm:t>
        <a:bodyPr/>
        <a:lstStyle/>
        <a:p>
          <a:endParaRPr lang="en-US"/>
        </a:p>
      </dgm:t>
    </dgm:pt>
    <dgm:pt modelId="{22418E0B-2C9C-FA42-96D9-725BBF754019}" type="sibTrans" cxnId="{913C7480-BB0C-BA42-BFFB-342B0112C549}">
      <dgm:prSet/>
      <dgm:spPr/>
      <dgm:t>
        <a:bodyPr/>
        <a:lstStyle/>
        <a:p>
          <a:endParaRPr lang="en-US"/>
        </a:p>
      </dgm:t>
    </dgm:pt>
    <dgm:pt modelId="{00771F87-8F81-B14D-930E-8D9FD793C1F2}" type="pres">
      <dgm:prSet presAssocID="{9E2E2105-977F-CB45-AB1A-49FC191E3BB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AAD7CB-EE32-5445-B004-A6F9CC2960BF}" type="pres">
      <dgm:prSet presAssocID="{1E086AAD-8598-1042-BAA5-86C746AC2420}" presName="comp" presStyleCnt="0"/>
      <dgm:spPr/>
    </dgm:pt>
    <dgm:pt modelId="{A2D86523-2AF0-1C48-A0CC-DA9A6A91DBA3}" type="pres">
      <dgm:prSet presAssocID="{1E086AAD-8598-1042-BAA5-86C746AC2420}" presName="box" presStyleLbl="node1" presStyleIdx="0" presStyleCnt="3" custScaleY="108596"/>
      <dgm:spPr/>
      <dgm:t>
        <a:bodyPr/>
        <a:lstStyle/>
        <a:p>
          <a:endParaRPr lang="en-US"/>
        </a:p>
      </dgm:t>
    </dgm:pt>
    <dgm:pt modelId="{66D6C40F-4E7A-744C-90B0-5757C1146A18}" type="pres">
      <dgm:prSet presAssocID="{1E086AAD-8598-1042-BAA5-86C746AC2420}" presName="img" presStyleLbl="fgImgPlace1" presStyleIdx="0" presStyleCnt="3" custScaleY="12338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1E9F62D-05CB-7E4F-81AD-FA120000E538}" type="pres">
      <dgm:prSet presAssocID="{1E086AAD-8598-1042-BAA5-86C746AC242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7B198E-98FA-DB4B-89B3-A3849D39D928}" type="pres">
      <dgm:prSet presAssocID="{286AB521-A53E-DE48-9C5A-53D7A2CCA47A}" presName="spacer" presStyleCnt="0"/>
      <dgm:spPr/>
    </dgm:pt>
    <dgm:pt modelId="{D00AD7F9-2062-D24F-84AD-293561E84C9F}" type="pres">
      <dgm:prSet presAssocID="{5EBDAE48-E33A-BF49-80B0-3795552E3EB3}" presName="comp" presStyleCnt="0"/>
      <dgm:spPr/>
    </dgm:pt>
    <dgm:pt modelId="{4FCFFD36-F990-8D4D-865E-42483C0B720F}" type="pres">
      <dgm:prSet presAssocID="{5EBDAE48-E33A-BF49-80B0-3795552E3EB3}" presName="box" presStyleLbl="node1" presStyleIdx="1" presStyleCnt="3" custScaleY="100274"/>
      <dgm:spPr/>
      <dgm:t>
        <a:bodyPr/>
        <a:lstStyle/>
        <a:p>
          <a:endParaRPr lang="en-US"/>
        </a:p>
      </dgm:t>
    </dgm:pt>
    <dgm:pt modelId="{46DB63EA-232D-0246-9538-1772A3005692}" type="pres">
      <dgm:prSet presAssocID="{5EBDAE48-E33A-BF49-80B0-3795552E3EB3}" presName="img" presStyleLbl="fgImgPlace1" presStyleIdx="1" presStyleCnt="3" custScaleY="11600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6D834D4-21EE-0C42-B0A5-8445498CEAA3}" type="pres">
      <dgm:prSet presAssocID="{5EBDAE48-E33A-BF49-80B0-3795552E3EB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77F70-B488-A841-B0E2-D74E51CBD3D8}" type="pres">
      <dgm:prSet presAssocID="{72BBA525-DD0F-194A-873D-B1491B32B0F5}" presName="spacer" presStyleCnt="0"/>
      <dgm:spPr/>
    </dgm:pt>
    <dgm:pt modelId="{EBFA4529-EC2A-0743-8ED4-B07522F974A5}" type="pres">
      <dgm:prSet presAssocID="{74378FF7-AB83-C44B-BEAB-04975B374C97}" presName="comp" presStyleCnt="0"/>
      <dgm:spPr/>
    </dgm:pt>
    <dgm:pt modelId="{4D1F9B71-3108-654D-AFD4-DDD52913058E}" type="pres">
      <dgm:prSet presAssocID="{74378FF7-AB83-C44B-BEAB-04975B374C97}" presName="box" presStyleLbl="node1" presStyleIdx="2" presStyleCnt="3" custLinFactNeighborX="-5000" custLinFactNeighborY="0"/>
      <dgm:spPr/>
      <dgm:t>
        <a:bodyPr/>
        <a:lstStyle/>
        <a:p>
          <a:endParaRPr lang="en-US"/>
        </a:p>
      </dgm:t>
    </dgm:pt>
    <dgm:pt modelId="{F6452A1B-6DA8-3F40-8E77-EAD55F03D176}" type="pres">
      <dgm:prSet presAssocID="{74378FF7-AB83-C44B-BEAB-04975B374C97}" presName="img" presStyleLbl="fgImgPlace1" presStyleIdx="2" presStyleCnt="3" custScaleY="11959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1F4EB13-F590-AB41-98DA-8360DB98D579}" type="pres">
      <dgm:prSet presAssocID="{74378FF7-AB83-C44B-BEAB-04975B374C9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0B330A-6368-CA4E-B698-B88D9DB17714}" srcId="{9E2E2105-977F-CB45-AB1A-49FC191E3BB4}" destId="{1E086AAD-8598-1042-BAA5-86C746AC2420}" srcOrd="0" destOrd="0" parTransId="{4D4D4AF7-90C7-444E-91A8-0A78AA75C585}" sibTransId="{286AB521-A53E-DE48-9C5A-53D7A2CCA47A}"/>
    <dgm:cxn modelId="{913C7480-BB0C-BA42-BFFB-342B0112C549}" srcId="{9E2E2105-977F-CB45-AB1A-49FC191E3BB4}" destId="{74378FF7-AB83-C44B-BEAB-04975B374C97}" srcOrd="2" destOrd="0" parTransId="{1D19DA3B-CA1C-6C4C-8272-655A38A7787D}" sibTransId="{22418E0B-2C9C-FA42-96D9-725BBF754019}"/>
    <dgm:cxn modelId="{53B585AD-C67B-4A99-A8D7-B48EA713784A}" type="presOf" srcId="{74378FF7-AB83-C44B-BEAB-04975B374C97}" destId="{71F4EB13-F590-AB41-98DA-8360DB98D579}" srcOrd="1" destOrd="0" presId="urn:microsoft.com/office/officeart/2005/8/layout/vList4#5"/>
    <dgm:cxn modelId="{A7D64DAD-A2FE-48DD-A8FC-732766236987}" type="presOf" srcId="{1E086AAD-8598-1042-BAA5-86C746AC2420}" destId="{B1E9F62D-05CB-7E4F-81AD-FA120000E538}" srcOrd="1" destOrd="0" presId="urn:microsoft.com/office/officeart/2005/8/layout/vList4#5"/>
    <dgm:cxn modelId="{0877A2BC-D7B2-4D91-9B3B-AE99B773D9CD}" type="presOf" srcId="{5EBDAE48-E33A-BF49-80B0-3795552E3EB3}" destId="{B6D834D4-21EE-0C42-B0A5-8445498CEAA3}" srcOrd="1" destOrd="0" presId="urn:microsoft.com/office/officeart/2005/8/layout/vList4#5"/>
    <dgm:cxn modelId="{1EA4D242-C2DA-4D1B-BAE3-C29145F0F18E}" type="presOf" srcId="{5EBDAE48-E33A-BF49-80B0-3795552E3EB3}" destId="{4FCFFD36-F990-8D4D-865E-42483C0B720F}" srcOrd="0" destOrd="0" presId="urn:microsoft.com/office/officeart/2005/8/layout/vList4#5"/>
    <dgm:cxn modelId="{C67153F3-7FA0-4CE9-AABB-40552B38BB48}" type="presOf" srcId="{9E2E2105-977F-CB45-AB1A-49FC191E3BB4}" destId="{00771F87-8F81-B14D-930E-8D9FD793C1F2}" srcOrd="0" destOrd="0" presId="urn:microsoft.com/office/officeart/2005/8/layout/vList4#5"/>
    <dgm:cxn modelId="{95CC5944-8717-4DD9-837E-09B091CE79F8}" type="presOf" srcId="{74378FF7-AB83-C44B-BEAB-04975B374C97}" destId="{4D1F9B71-3108-654D-AFD4-DDD52913058E}" srcOrd="0" destOrd="0" presId="urn:microsoft.com/office/officeart/2005/8/layout/vList4#5"/>
    <dgm:cxn modelId="{457122C7-807C-D044-AE8C-2CD1296C78F1}" srcId="{9E2E2105-977F-CB45-AB1A-49FC191E3BB4}" destId="{5EBDAE48-E33A-BF49-80B0-3795552E3EB3}" srcOrd="1" destOrd="0" parTransId="{6695537D-2375-8746-BB55-745F7C5A87C8}" sibTransId="{72BBA525-DD0F-194A-873D-B1491B32B0F5}"/>
    <dgm:cxn modelId="{B1153914-6A53-4891-8F96-A8E6DF54FC5A}" type="presOf" srcId="{1E086AAD-8598-1042-BAA5-86C746AC2420}" destId="{A2D86523-2AF0-1C48-A0CC-DA9A6A91DBA3}" srcOrd="0" destOrd="0" presId="urn:microsoft.com/office/officeart/2005/8/layout/vList4#5"/>
    <dgm:cxn modelId="{CFF5ECE8-09A3-422E-A81F-6F056353EC40}" type="presParOf" srcId="{00771F87-8F81-B14D-930E-8D9FD793C1F2}" destId="{A0AAD7CB-EE32-5445-B004-A6F9CC2960BF}" srcOrd="0" destOrd="0" presId="urn:microsoft.com/office/officeart/2005/8/layout/vList4#5"/>
    <dgm:cxn modelId="{BA50A2C8-752F-4724-A592-286310CB5515}" type="presParOf" srcId="{A0AAD7CB-EE32-5445-B004-A6F9CC2960BF}" destId="{A2D86523-2AF0-1C48-A0CC-DA9A6A91DBA3}" srcOrd="0" destOrd="0" presId="urn:microsoft.com/office/officeart/2005/8/layout/vList4#5"/>
    <dgm:cxn modelId="{B8A987CB-1041-483F-80C1-7C4957AE03B9}" type="presParOf" srcId="{A0AAD7CB-EE32-5445-B004-A6F9CC2960BF}" destId="{66D6C40F-4E7A-744C-90B0-5757C1146A18}" srcOrd="1" destOrd="0" presId="urn:microsoft.com/office/officeart/2005/8/layout/vList4#5"/>
    <dgm:cxn modelId="{FA57C09F-5974-42C9-B555-D97F641F50F1}" type="presParOf" srcId="{A0AAD7CB-EE32-5445-B004-A6F9CC2960BF}" destId="{B1E9F62D-05CB-7E4F-81AD-FA120000E538}" srcOrd="2" destOrd="0" presId="urn:microsoft.com/office/officeart/2005/8/layout/vList4#5"/>
    <dgm:cxn modelId="{9FEB07F7-2F96-491E-9F11-ADF56CA1D940}" type="presParOf" srcId="{00771F87-8F81-B14D-930E-8D9FD793C1F2}" destId="{7B7B198E-98FA-DB4B-89B3-A3849D39D928}" srcOrd="1" destOrd="0" presId="urn:microsoft.com/office/officeart/2005/8/layout/vList4#5"/>
    <dgm:cxn modelId="{C5B56CD9-5581-4FC8-9943-769E474E5874}" type="presParOf" srcId="{00771F87-8F81-B14D-930E-8D9FD793C1F2}" destId="{D00AD7F9-2062-D24F-84AD-293561E84C9F}" srcOrd="2" destOrd="0" presId="urn:microsoft.com/office/officeart/2005/8/layout/vList4#5"/>
    <dgm:cxn modelId="{0F5AF63A-0EFE-460D-B9A8-82960C9B0D04}" type="presParOf" srcId="{D00AD7F9-2062-D24F-84AD-293561E84C9F}" destId="{4FCFFD36-F990-8D4D-865E-42483C0B720F}" srcOrd="0" destOrd="0" presId="urn:microsoft.com/office/officeart/2005/8/layout/vList4#5"/>
    <dgm:cxn modelId="{29E53669-899D-4F92-A0EF-D9FBF50FEB5E}" type="presParOf" srcId="{D00AD7F9-2062-D24F-84AD-293561E84C9F}" destId="{46DB63EA-232D-0246-9538-1772A3005692}" srcOrd="1" destOrd="0" presId="urn:microsoft.com/office/officeart/2005/8/layout/vList4#5"/>
    <dgm:cxn modelId="{7303D8F3-91BB-49C5-92ED-126CC8A8A98F}" type="presParOf" srcId="{D00AD7F9-2062-D24F-84AD-293561E84C9F}" destId="{B6D834D4-21EE-0C42-B0A5-8445498CEAA3}" srcOrd="2" destOrd="0" presId="urn:microsoft.com/office/officeart/2005/8/layout/vList4#5"/>
    <dgm:cxn modelId="{3D8D1B9E-3331-44D1-8402-FEF667A10AD8}" type="presParOf" srcId="{00771F87-8F81-B14D-930E-8D9FD793C1F2}" destId="{51677F70-B488-A841-B0E2-D74E51CBD3D8}" srcOrd="3" destOrd="0" presId="urn:microsoft.com/office/officeart/2005/8/layout/vList4#5"/>
    <dgm:cxn modelId="{6333F634-EF67-49C5-9F70-8D80FC36A197}" type="presParOf" srcId="{00771F87-8F81-B14D-930E-8D9FD793C1F2}" destId="{EBFA4529-EC2A-0743-8ED4-B07522F974A5}" srcOrd="4" destOrd="0" presId="urn:microsoft.com/office/officeart/2005/8/layout/vList4#5"/>
    <dgm:cxn modelId="{8D226875-7C0A-43DE-964D-FDEED683D045}" type="presParOf" srcId="{EBFA4529-EC2A-0743-8ED4-B07522F974A5}" destId="{4D1F9B71-3108-654D-AFD4-DDD52913058E}" srcOrd="0" destOrd="0" presId="urn:microsoft.com/office/officeart/2005/8/layout/vList4#5"/>
    <dgm:cxn modelId="{9208EF62-343F-4F75-9351-9D3A5CEB1603}" type="presParOf" srcId="{EBFA4529-EC2A-0743-8ED4-B07522F974A5}" destId="{F6452A1B-6DA8-3F40-8E77-EAD55F03D176}" srcOrd="1" destOrd="0" presId="urn:microsoft.com/office/officeart/2005/8/layout/vList4#5"/>
    <dgm:cxn modelId="{012A6273-D512-4F32-8391-52EF3603AD71}" type="presParOf" srcId="{EBFA4529-EC2A-0743-8ED4-B07522F974A5}" destId="{71F4EB13-F590-AB41-98DA-8360DB98D579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D86523-2AF0-1C48-A0CC-DA9A6A91DBA3}">
      <dsp:nvSpPr>
        <dsp:cNvPr id="0" name=""/>
        <dsp:cNvSpPr/>
      </dsp:nvSpPr>
      <dsp:spPr>
        <a:xfrm>
          <a:off x="0" y="0"/>
          <a:ext cx="6426200" cy="1620497"/>
        </a:xfrm>
        <a:prstGeom prst="roundRect">
          <a:avLst>
            <a:gd name="adj" fmla="val 10000"/>
          </a:avLst>
        </a:prstGeom>
        <a:solidFill>
          <a:srgbClr val="F2F2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 1:  The CLIC accelerator and site facilities (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cs typeface="Calibri"/>
            </a:rPr>
            <a:t>H.Schmickler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)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- CLIC concept with exploration over multi-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kumimoji="1"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 energy range up to 3 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endParaRPr kumimoji="1" lang="en-US" sz="1200" kern="1200" dirty="0" smtClean="0">
            <a:solidFill>
              <a:srgbClr val="000000"/>
            </a:solidFill>
            <a:latin typeface="Calibri"/>
            <a:cs typeface="Calibri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- Feasibility study of CLIC parameters optimized at 3 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kumimoji="1"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 (most demanding) 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- Consider also 500 </a:t>
          </a:r>
          <a:r>
            <a:rPr kumimoji="1" lang="en-US" sz="1200" kern="1200" dirty="0" err="1" smtClean="0">
              <a:solidFill>
                <a:srgbClr val="000000"/>
              </a:solidFill>
              <a:latin typeface="Calibri"/>
              <a:cs typeface="Calibri"/>
            </a:rPr>
            <a:t>GeV</a:t>
          </a:r>
          <a:r>
            <a:rPr kumimoji="1"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, and intermediate energy range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- Complete, presented in SPC in March 2011, in print: </a:t>
          </a:r>
          <a:r>
            <a:rPr lang="en-US" sz="1200" kern="12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1"/>
            </a:rPr>
            <a:t>https://edms.cern.ch/document/1234244/</a:t>
          </a:r>
          <a:endParaRPr lang="en-US" sz="1200" kern="1200" dirty="0" smtClean="0">
            <a:solidFill>
              <a:srgbClr val="000000"/>
            </a:solidFill>
            <a:latin typeface="Calibri"/>
            <a:cs typeface="Calibri"/>
          </a:endParaRPr>
        </a:p>
      </dsp:txBody>
      <dsp:txXfrm>
        <a:off x="1434462" y="0"/>
        <a:ext cx="4991737" cy="1620497"/>
      </dsp:txXfrm>
    </dsp:sp>
    <dsp:sp modelId="{66D6C40F-4E7A-744C-90B0-5757C1146A18}">
      <dsp:nvSpPr>
        <dsp:cNvPr id="0" name=""/>
        <dsp:cNvSpPr/>
      </dsp:nvSpPr>
      <dsp:spPr>
        <a:xfrm>
          <a:off x="149222" y="73757"/>
          <a:ext cx="1285240" cy="14729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CFFD36-F990-8D4D-865E-42483C0B720F}">
      <dsp:nvSpPr>
        <dsp:cNvPr id="0" name=""/>
        <dsp:cNvSpPr/>
      </dsp:nvSpPr>
      <dsp:spPr>
        <a:xfrm>
          <a:off x="0" y="1769719"/>
          <a:ext cx="6426200" cy="1496314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 2: Physics and detectors at CLIC (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cs typeface="Calibri"/>
            </a:rPr>
            <a:t>L.Linssen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)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- Physics at a multi-</a:t>
          </a:r>
          <a:r>
            <a:rPr lang="en-US" sz="1200" kern="1200" dirty="0" err="1" smtClean="0">
              <a:solidFill>
                <a:srgbClr val="000000"/>
              </a:solidFill>
              <a:latin typeface="Calibri"/>
              <a:cs typeface="Calibri"/>
            </a:rPr>
            <a:t>TeV</a:t>
          </a:r>
          <a:r>
            <a:rPr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 CLIC machine can be measured with high precision,   despite challenging background conditions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- External review procedure in October 2011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- Completed and printed, presented in SPC in December 2011 </a:t>
          </a:r>
          <a:r>
            <a:rPr kumimoji="1" lang="da-DK" sz="1200" kern="12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3"/>
            </a:rPr>
            <a:t>http://arxiv.org/pdf/1202.5940v1</a:t>
          </a:r>
          <a:endParaRPr kumimoji="1" lang="da-DK" sz="1200" kern="1200" dirty="0" smtClean="0">
            <a:solidFill>
              <a:srgbClr val="000000"/>
            </a:solidFill>
            <a:latin typeface="Calibri"/>
            <a:cs typeface="Calibri"/>
          </a:endParaRP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solidFill>
              <a:srgbClr val="000000"/>
            </a:solidFill>
          </a:endParaRPr>
        </a:p>
      </dsp:txBody>
      <dsp:txXfrm>
        <a:off x="1434462" y="1769719"/>
        <a:ext cx="4991737" cy="1496314"/>
      </dsp:txXfrm>
    </dsp:sp>
    <dsp:sp modelId="{46DB63EA-232D-0246-9538-1772A3005692}">
      <dsp:nvSpPr>
        <dsp:cNvPr id="0" name=""/>
        <dsp:cNvSpPr/>
      </dsp:nvSpPr>
      <dsp:spPr>
        <a:xfrm>
          <a:off x="149222" y="1825448"/>
          <a:ext cx="1285240" cy="13848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1F9B71-3108-654D-AFD4-DDD52913058E}">
      <dsp:nvSpPr>
        <dsp:cNvPr id="0" name=""/>
        <dsp:cNvSpPr/>
      </dsp:nvSpPr>
      <dsp:spPr>
        <a:xfrm>
          <a:off x="0" y="3415256"/>
          <a:ext cx="6426200" cy="1492225"/>
        </a:xfrm>
        <a:prstGeom prst="roundRect">
          <a:avLst>
            <a:gd name="adj" fmla="val 10000"/>
          </a:avLst>
        </a:prstGeom>
        <a:solidFill>
          <a:schemeClr val="bg1">
            <a:lumMod val="9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400" kern="1200" dirty="0" err="1" smtClean="0">
              <a:solidFill>
                <a:srgbClr val="000000"/>
              </a:solidFill>
              <a:latin typeface="Calibri"/>
              <a:cs typeface="Calibri"/>
            </a:rPr>
            <a:t>Vol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 3:  “CLIC study summary” (</a:t>
          </a:r>
          <a:r>
            <a:rPr kumimoji="1" lang="en-US" sz="1400" kern="1200" dirty="0" err="1" smtClean="0">
              <a:solidFill>
                <a:srgbClr val="000000"/>
              </a:solidFill>
              <a:latin typeface="Calibri"/>
              <a:cs typeface="Calibri"/>
            </a:rPr>
            <a:t>S.Stapnes</a:t>
          </a:r>
          <a:r>
            <a:rPr kumimoji="1" lang="en-US" sz="1400" kern="1200" dirty="0" smtClean="0">
              <a:solidFill>
                <a:srgbClr val="000000"/>
              </a:solidFill>
              <a:latin typeface="Calibri"/>
              <a:cs typeface="Calibri"/>
            </a:rPr>
            <a:t>)</a:t>
          </a:r>
        </a:p>
        <a:p>
          <a:pPr marL="88900" lvl="0" indent="-8890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- Summary and available for the European Strategy process, including possible implementation stages for a CLIC machine as well as costing and cost-drives 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- Proposing objectives and work plan of post CDR phase (2012-16)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- Completed and printed, submitted for the European Strategy Open Meeting    </a:t>
          </a:r>
        </a:p>
        <a:p>
          <a:pPr lvl="0" algn="l" defTabSz="622300">
            <a:lnSpc>
              <a:spcPct val="6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rgbClr val="000000"/>
              </a:solidFill>
              <a:latin typeface="Calibri"/>
              <a:cs typeface="Calibri"/>
            </a:rPr>
            <a:t>   in September </a:t>
          </a:r>
          <a:r>
            <a:rPr lang="da-DK" sz="1200" kern="1200" dirty="0" smtClean="0">
              <a:solidFill>
                <a:srgbClr val="000000"/>
              </a:solidFill>
              <a:latin typeface="Calibri"/>
              <a:cs typeface="Calibri"/>
              <a:hlinkClick xmlns:r="http://schemas.openxmlformats.org/officeDocument/2006/relationships" r:id="rId5"/>
            </a:rPr>
            <a:t>http://arxiv.org/pdf/1209.2543v1</a:t>
          </a:r>
          <a:endParaRPr lang="da-DK" sz="1200" kern="1200" dirty="0" smtClean="0">
            <a:solidFill>
              <a:srgbClr val="000000"/>
            </a:solidFill>
            <a:latin typeface="Calibri"/>
            <a:cs typeface="Calibri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solidFill>
              <a:srgbClr val="000000"/>
            </a:solidFill>
          </a:endParaRPr>
        </a:p>
      </dsp:txBody>
      <dsp:txXfrm>
        <a:off x="1434462" y="3415256"/>
        <a:ext cx="4991737" cy="1492225"/>
      </dsp:txXfrm>
    </dsp:sp>
    <dsp:sp modelId="{F6452A1B-6DA8-3F40-8E77-EAD55F03D176}">
      <dsp:nvSpPr>
        <dsp:cNvPr id="0" name=""/>
        <dsp:cNvSpPr/>
      </dsp:nvSpPr>
      <dsp:spPr>
        <a:xfrm>
          <a:off x="149222" y="3447512"/>
          <a:ext cx="1285240" cy="14277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99.wmf"/><Relationship Id="rId7" Type="http://schemas.openxmlformats.org/officeDocument/2006/relationships/image" Target="../media/image103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40502-C520-4EF3-A396-4907ECF80B4A}" type="datetimeFigureOut">
              <a:rPr lang="en-US" smtClean="0"/>
              <a:pPr/>
              <a:t>11/16/2012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CAA00-E258-4F99-8311-349EB966D3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9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1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2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45CE-BC48-42C8-9AE8-3DB104827084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C6FCB-A94B-4B71-BAFA-A7D4A1DA4A8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Power density</a:t>
            </a:r>
            <a:r>
              <a:rPr lang="en-GB" baseline="0" dirty="0" smtClean="0"/>
              <a:t> on target (WG says OK but should check).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524FDE-7017-0F44-A341-1282EE184523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9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6DBC1E-E278-423B-B517-A105C6EEA66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61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6DBC1E-E278-423B-B517-A105C6EEA669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47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Minimize number of </a:t>
            </a:r>
            <a:r>
              <a:rPr lang="en-US" dirty="0" err="1" smtClean="0"/>
              <a:t>quadrupoles</a:t>
            </a:r>
            <a:r>
              <a:rPr lang="en-US" dirty="0" smtClean="0"/>
              <a:t>.</a:t>
            </a:r>
          </a:p>
          <a:p>
            <a:pPr marL="228600" indent="-228600">
              <a:buAutoNum type="arabicParenR"/>
            </a:pPr>
            <a:r>
              <a:rPr lang="en-US" dirty="0" smtClean="0"/>
              <a:t>Imaging system with a secondary focusing</a:t>
            </a:r>
            <a:r>
              <a:rPr lang="en-US" baseline="0" dirty="0" smtClean="0"/>
              <a:t>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E9A01-5A74-4222-9374-0396323C9922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704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EBEC7E29-FD37-432D-995A-2717BFFF1CA5}" type="slidenum">
              <a:rPr lang="en-GB" sz="1200" smtClean="0">
                <a:solidFill>
                  <a:prstClr val="black"/>
                </a:solidFill>
                <a:latin typeface="Calibri" pitchFamily="34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GB" sz="120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issue</a:t>
            </a:r>
            <a:r>
              <a:rPr lang="en-US" baseline="0" dirty="0" smtClean="0"/>
              <a:t> with these couplers for high CW power is the cooling of the cold window which is in vacuum.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80618-107C-4559-8E59-47EA2D92639F}" type="slidenum">
              <a:rPr lang="en-GB" smtClean="0">
                <a:solidFill>
                  <a:prstClr val="black"/>
                </a:solidFill>
              </a:rPr>
              <a:pPr/>
              <a:t>60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97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8CE419EB-8198-4888-BD9C-37F25B58CCF6}" type="slidenum">
              <a:rPr lang="en-US" altLang="ja-JP" smtClean="0">
                <a:solidFill>
                  <a:prstClr val="black"/>
                </a:solidFill>
              </a:rPr>
              <a:pPr eaLnBrk="1" hangingPunct="1"/>
              <a:t>77</a:t>
            </a:fld>
            <a:endParaRPr lang="en-US" altLang="ja-JP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1mJ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15GW/cm^2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825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8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19.png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4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0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8.png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3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F2213-D06B-4081-ADE9-72E20D05820B}" type="datetime1">
              <a:rPr lang="en-US" smtClean="0"/>
              <a:pPr/>
              <a:t>11/16/2012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72D2-101F-4CAE-BC74-5D677DE953D5}" type="datetime1">
              <a:rPr lang="en-US" smtClean="0"/>
              <a:pPr/>
              <a:t>11/16/2012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931" y="275082"/>
            <a:ext cx="8229600" cy="1142039"/>
          </a:xfrm>
          <a:prstGeom prst="rect">
            <a:avLst/>
          </a:prstGeom>
        </p:spPr>
        <p:txBody>
          <a:bodyPr vert="horz" lIns="82846" tIns="41425" rIns="82846" bIns="41425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931" y="1600008"/>
            <a:ext cx="8229600" cy="4526395"/>
          </a:xfrm>
          <a:prstGeom prst="rect">
            <a:avLst/>
          </a:prstGeom>
        </p:spPr>
        <p:txBody>
          <a:bodyPr vert="eaVert" lIns="82846" tIns="41425" rIns="82846" bIns="41425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31200" y="275069"/>
            <a:ext cx="2056320" cy="5851334"/>
          </a:xfrm>
          <a:prstGeom prst="rect">
            <a:avLst/>
          </a:prstGeom>
        </p:spPr>
        <p:txBody>
          <a:bodyPr vert="eaVert" lIns="82846" tIns="41425" rIns="82846" bIns="41425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931" y="275069"/>
            <a:ext cx="6035040" cy="5851334"/>
          </a:xfrm>
          <a:prstGeom prst="rect">
            <a:avLst/>
          </a:prstGeom>
        </p:spPr>
        <p:txBody>
          <a:bodyPr vert="eaVert" lIns="82846" tIns="41425" rIns="82846" bIns="41425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931" y="275082"/>
            <a:ext cx="8229600" cy="1142039"/>
          </a:xfrm>
          <a:prstGeom prst="rect">
            <a:avLst/>
          </a:prstGeom>
        </p:spPr>
        <p:txBody>
          <a:bodyPr vert="horz" lIns="82846" tIns="41425" rIns="82846" bIns="41425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920" y="1600008"/>
            <a:ext cx="4044960" cy="4526395"/>
          </a:xfrm>
          <a:prstGeom prst="rect">
            <a:avLst/>
          </a:prstGeom>
        </p:spPr>
        <p:txBody>
          <a:bodyPr vert="horz" lIns="82846" tIns="41425" rIns="82846" bIns="41425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132" y="1600008"/>
            <a:ext cx="4046400" cy="4526395"/>
          </a:xfrm>
          <a:prstGeom prst="rect">
            <a:avLst/>
          </a:prstGeom>
        </p:spPr>
        <p:txBody>
          <a:bodyPr vert="horz" lIns="82846" tIns="41425" rIns="82846" bIns="41425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931" y="275082"/>
            <a:ext cx="8229600" cy="1142039"/>
          </a:xfrm>
          <a:prstGeom prst="rect">
            <a:avLst/>
          </a:prstGeom>
        </p:spPr>
        <p:txBody>
          <a:bodyPr vert="horz" lIns="82846" tIns="41425" rIns="82846" bIns="41425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グラフ プレースホルダ 2"/>
          <p:cNvSpPr>
            <a:spLocks noGrp="1"/>
          </p:cNvSpPr>
          <p:nvPr>
            <p:ph type="chart" idx="1"/>
          </p:nvPr>
        </p:nvSpPr>
        <p:spPr>
          <a:xfrm>
            <a:off x="457931" y="1600008"/>
            <a:ext cx="8229600" cy="4526395"/>
          </a:xfrm>
          <a:prstGeom prst="rect">
            <a:avLst/>
          </a:prstGeom>
        </p:spPr>
        <p:txBody>
          <a:bodyPr vert="horz" lIns="82846" tIns="41425" rIns="82846" bIns="41425"/>
          <a:lstStyle/>
          <a:p>
            <a:pPr lvl="0"/>
            <a:endParaRPr lang="ja-JP" altLang="en-US" noProof="0" smtClean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 lIns="82846" tIns="41425" rIns="82846" bIns="41425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6492" y="6247376"/>
            <a:ext cx="2128320" cy="470930"/>
          </a:xfrm>
          <a:prstGeom prst="rect">
            <a:avLst/>
          </a:prstGeom>
        </p:spPr>
        <p:txBody>
          <a:bodyPr vert="horz" wrap="square" lIns="82846" tIns="41425" rIns="82846" bIns="41425" numCol="1" anchor="t" anchorCtr="0" compatLnSpc="1">
            <a:prstTxWarp prst="textNoShape">
              <a:avLst/>
            </a:prstTxWarp>
          </a:bodyPr>
          <a:lstStyle>
            <a:lvl1pPr defTabSz="40704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 kumimoji="0">
                <a:ea typeface="ヒラギノ角ゴ Pro W3" pitchFamily="-110" charset="-128"/>
              </a:defRPr>
            </a:lvl1pPr>
          </a:lstStyle>
          <a:p>
            <a:endParaRPr lang="en-US" altLang="ja-JP" sz="2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  <a:prstGeom prst="rect">
            <a:avLst/>
          </a:prstGeom>
        </p:spPr>
        <p:txBody>
          <a:bodyPr vert="horz" wrap="square" lIns="82846" tIns="41425" rIns="82846" bIns="41425" numCol="1" anchor="t" anchorCtr="0" compatLnSpc="1">
            <a:prstTxWarp prst="textNoShape">
              <a:avLst/>
            </a:prstTxWarp>
          </a:bodyPr>
          <a:lstStyle>
            <a:lvl1pPr defTabSz="40704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 kumimoji="0">
                <a:ea typeface="ヒラギノ角ゴ Pro W3" pitchFamily="-110" charset="-128"/>
              </a:defRPr>
            </a:lvl1pPr>
          </a:lstStyle>
          <a:p>
            <a:endParaRPr lang="en-US" altLang="ja-JP" sz="2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32" y="6247376"/>
            <a:ext cx="2128320" cy="470930"/>
          </a:xfrm>
          <a:prstGeom prst="rect">
            <a:avLst/>
          </a:prstGeom>
        </p:spPr>
        <p:txBody>
          <a:bodyPr vert="horz" wrap="square" lIns="82846" tIns="41425" rIns="82846" bIns="41425" numCol="1" anchor="t" anchorCtr="0" compatLnSpc="1">
            <a:prstTxWarp prst="textNoShape">
              <a:avLst/>
            </a:prstTxWarp>
          </a:bodyPr>
          <a:lstStyle>
            <a:lvl1pPr defTabSz="40704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defRPr kumimoji="0">
                <a:ea typeface="ヒラギノ角ゴ Pro W3" pitchFamily="-110" charset="-128"/>
              </a:defRPr>
            </a:lvl1pPr>
          </a:lstStyle>
          <a:p>
            <a:fld id="{A2BA145A-48C7-4312-9DE5-FB8D02A95442}" type="slidenum">
              <a:rPr lang="en-US" altLang="ja-JP" sz="2200" smtClean="0">
                <a:solidFill>
                  <a:srgbClr val="FFFFFF"/>
                </a:solidFill>
                <a:latin typeface="Arial" charset="0"/>
              </a:rPr>
              <a:pPr/>
              <a:t>‹#›</a:t>
            </a:fld>
            <a:endParaRPr lang="en-US" altLang="ja-JP" sz="22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706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359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5208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11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7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4413F-C1A1-429F-B8C4-14088C4DD301}" type="datetime1">
              <a:rPr lang="en-US" smtClean="0"/>
              <a:pPr/>
              <a:t>11/16/2012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737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05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238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400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394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297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717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2064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021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8675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5"/>
          <p:cNvGrpSpPr>
            <a:grpSpLocks/>
          </p:cNvGrpSpPr>
          <p:nvPr/>
        </p:nvGrpSpPr>
        <p:grpSpPr bwMode="auto">
          <a:xfrm>
            <a:off x="0" y="68265"/>
            <a:ext cx="8678863" cy="6713537"/>
            <a:chOff x="0" y="43"/>
            <a:chExt cx="5467" cy="4229"/>
          </a:xfrm>
        </p:grpSpPr>
        <p:sp>
          <p:nvSpPr>
            <p:cNvPr id="5" name="Rectangle 217"/>
            <p:cNvSpPr>
              <a:spLocks noChangeArrowheads="1"/>
            </p:cNvSpPr>
            <p:nvPr userDrawn="1"/>
          </p:nvSpPr>
          <p:spPr bwMode="auto">
            <a:xfrm>
              <a:off x="692" y="494"/>
              <a:ext cx="4775" cy="9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700" dirty="0" smtClean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grpSp>
          <p:nvGrpSpPr>
            <p:cNvPr id="3" name="Group 324"/>
            <p:cNvGrpSpPr>
              <a:grpSpLocks/>
            </p:cNvGrpSpPr>
            <p:nvPr userDrawn="1"/>
          </p:nvGrpSpPr>
          <p:grpSpPr bwMode="auto">
            <a:xfrm>
              <a:off x="0" y="43"/>
              <a:ext cx="624" cy="4229"/>
              <a:chOff x="0" y="43"/>
              <a:chExt cx="624" cy="4229"/>
            </a:xfrm>
          </p:grpSpPr>
          <p:sp>
            <p:nvSpPr>
              <p:cNvPr id="7" name="Line 224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" name="Line 225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" name="Line 226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" name="Line 227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Line 228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" name="Line 229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Line 230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4" name="Line 231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5" name="Line 232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6" name="Line 233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7" name="Line 234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8" name="Line 235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9" name="Line 236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0" name="Line 237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1" name="Line 238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2" name="Line 239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3" name="Line 240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4" name="Line 241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5" name="Line 242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6" name="Line 243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7" name="Line 244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8" name="Line 245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9" name="Line 246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0" name="Line 247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1" name="Line 248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2" name="Line 249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3" name="Line 250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4" name="Line 251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5" name="Line 252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6" name="Line 253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7" name="Line 254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Line 255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9" name="Line 256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0" name="Line 257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1" name="Line 258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2" name="Line 259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3" name="Line 260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4" name="Line 261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5" name="Line 262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6" name="Line 263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7" name="Line 264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8" name="Line 265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9" name="Line 266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0" name="Line 267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1" name="Line 268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2" name="Line 269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3" name="Line 270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4" name="Line 271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5" name="Line 272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6" name="Line 273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7" name="Line 274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8" name="Line 275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9" name="Line 276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0" name="Line 277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1" name="Line 278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2" name="Line 279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3" name="Line 280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4" name="Line 281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5" name="Line 282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6" name="Line 283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7" name="Line 284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8" name="Line 285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9" name="Line 286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0" name="Line 287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1" name="Line 288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2" name="Line 289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3" name="Line 290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4" name="Line 291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5" name="Line 292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6" name="Line 293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7" name="Line 294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8" name="Line 295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9" name="Line 296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0" name="Line 297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1" name="Line 298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2" name="Line 299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3" name="Line 300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4" name="Line 301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5" name="Line 302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6" name="Line 303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7" name="Line 304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8" name="Line 305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9" name="Line 306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0" name="Line 307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1" name="Line 308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2" name="Line 309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3" name="Line 310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4" name="Line 311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5" name="Line 312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6" name="Line 313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7" name="Line 314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8" name="Line 315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9" name="Line 316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0" name="Line 317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1" name="Line 318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2" name="Line 319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" name="Line 320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" name="Line 321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105" name="Rectangle 220"/>
          <p:cNvSpPr>
            <a:spLocks noChangeArrowheads="1"/>
          </p:cNvSpPr>
          <p:nvPr/>
        </p:nvSpPr>
        <p:spPr bwMode="auto">
          <a:xfrm>
            <a:off x="3124202" y="2438400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3366"/>
              </a:solidFill>
            </a:endParaRPr>
          </a:p>
        </p:txBody>
      </p:sp>
      <p:sp>
        <p:nvSpPr>
          <p:cNvPr id="106" name="Rectangle 219"/>
          <p:cNvSpPr>
            <a:spLocks noChangeArrowheads="1"/>
          </p:cNvSpPr>
          <p:nvPr/>
        </p:nvSpPr>
        <p:spPr bwMode="auto">
          <a:xfrm>
            <a:off x="990600" y="533402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lIns="91420" tIns="45711" rIns="91420" bIns="4571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3366"/>
              </a:solidFill>
            </a:endParaRPr>
          </a:p>
        </p:txBody>
      </p:sp>
      <p:sp>
        <p:nvSpPr>
          <p:cNvPr id="3175" name="Rectangle 103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380288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93" name="Rectangle 221"/>
          <p:cNvSpPr>
            <a:spLocks noGrp="1" noChangeArrowheads="1"/>
          </p:cNvSpPr>
          <p:nvPr>
            <p:ph type="subTitle" idx="1"/>
          </p:nvPr>
        </p:nvSpPr>
        <p:spPr>
          <a:xfrm>
            <a:off x="1566865" y="2693988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7" name="Rectangle 105"/>
          <p:cNvSpPr>
            <a:spLocks noGrp="1" noChangeArrowheads="1"/>
          </p:cNvSpPr>
          <p:nvPr>
            <p:ph type="dt" sz="half" idx="10"/>
          </p:nvPr>
        </p:nvSpPr>
        <p:spPr>
          <a:xfrm>
            <a:off x="1387477" y="6357938"/>
            <a:ext cx="13557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19E22-92F7-46A9-AA49-02181C080042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108" name="Rectangle 106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357938"/>
            <a:ext cx="510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109" name="Rectangle 10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2" y="6400800"/>
            <a:ext cx="838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DB2C9-0C31-449B-B24A-BB0E6CD4713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 autoUpdateAnimBg="0"/>
      <p:bldP spid="106" grpId="0" animBg="1" autoUpdateAnimBg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1199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126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373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072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192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022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503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789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324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6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C1D9C-8F67-4FD2-9418-0A04F3C97125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30F56-F100-4F86-B447-EF61D5B65C02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768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436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02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940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488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517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296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449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009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23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7487C-6ED3-4F7D-B4D7-F559C3DF8E3B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440F5-2FC7-499D-9809-3B66F5B56130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019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76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522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287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504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930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326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250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410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7" y="2214564"/>
            <a:ext cx="3902075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2" y="2214564"/>
            <a:ext cx="3903663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E7147-3894-4E6D-A8E6-A92933F8705A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5F702-4931-4FDB-9C3D-EC015A5CEA6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789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345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040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866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017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919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854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554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381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54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8CA50-9EB3-4AFD-9CDD-2D0271416EA3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2E036-452D-40B1-8AF7-1A023394F84E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3554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100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608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5814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108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331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733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009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133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27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B406B-E0E6-4FF6-AE8C-4B0BCB977394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71199-DD8C-4648-B3F1-614F001431E5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3138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476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564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83975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637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270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2629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302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56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12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0AC4B-780F-46F7-BA2C-2192B6B52A20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85DE8-DE14-4502-8754-9B732DB3BA4C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1778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859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8832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0895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65472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5316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47226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76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7851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36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86904-0F8E-4D3B-A739-AFD6D061FF1F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DF6B2-4591-495B-BC5C-9A35DDC2DF6A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4815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124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542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8613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295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1490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2274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3527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68">
                  <a:alpha val="70000"/>
                </a:srgbClr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1905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pic>
        <p:nvPicPr>
          <p:cNvPr id="5" name="Picture 7" descr="mit_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0"/>
            <a:ext cx="130968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/>
          <a:stretch>
            <a:fillRect/>
          </a:stretch>
        </p:blipFill>
        <p:spPr bwMode="auto">
          <a:xfrm>
            <a:off x="0" y="0"/>
            <a:ext cx="7762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1361E-F06C-48E5-9560-3A82AB378F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872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pic>
        <p:nvPicPr>
          <p:cNvPr id="6" name="Picture 8" descr="mit_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0"/>
            <a:ext cx="130968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t="4758" r="4173" b="5174"/>
          <a:stretch>
            <a:fillRect/>
          </a:stretch>
        </p:blipFill>
        <p:spPr bwMode="auto">
          <a:xfrm>
            <a:off x="0" y="0"/>
            <a:ext cx="7667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518"/>
            <a:ext cx="8229600" cy="560777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90"/>
                </a:solidFill>
              </a:defRPr>
            </a:lvl1pPr>
            <a:lvl2pPr>
              <a:defRPr sz="2000">
                <a:solidFill>
                  <a:srgbClr val="008000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927100" y="0"/>
            <a:ext cx="6907213" cy="762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C1366038-0D27-407B-A3D3-49D8F54586EF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2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108C-59B6-47C8-BB00-A43AC8EBF781}" type="datetime1">
              <a:rPr lang="en-US" smtClean="0"/>
              <a:pPr/>
              <a:t>11/16/2012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210CD-019D-4496-9399-D7326CF0CE42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EDAB7-806D-43BF-8B7D-4614997221F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927100" y="0"/>
            <a:ext cx="6921500" cy="72390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400">
                <a:solidFill>
                  <a:prstClr val="black"/>
                </a:solidFill>
                <a:ea typeface="ＭＳ Ｐゴシック" pitchFamily="34" charset="-128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F079E-A06A-4E57-985A-589F12EAAC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530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FC41B-A9BE-4409-A0BB-63122704BF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7780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749BF-C206-4D4A-9915-CC5CCB688C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925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55C71-23CF-4F07-9229-B2EB41EE8E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6964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6280F-7790-40D6-8C17-5419BF4858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5960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6470D-E64B-442A-84DB-1A73A202AD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9221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A12D8-31C5-4B65-A482-5D61991EBB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4076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2A8B8-85E9-457B-83C4-7F4DA689CD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358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5AC31-937D-4B60-8EE6-895EBEBEA9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2277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17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DFCE2-1D54-453D-B05B-004A7C287863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B4FFD-CE2F-4122-AB4D-C6AF0056D36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344816" cy="9087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Courier New" pitchFamily="49" charset="0"/>
              <a:buChar char="o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215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5723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319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2174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923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1061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173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8501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8119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38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226" y="762000"/>
            <a:ext cx="2022475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762000"/>
            <a:ext cx="5918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ADB3D-585B-47C2-87D4-F1B83A8ACC82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7D906-5202-4C99-B649-3269924CD899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9555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6308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3400" y="64801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594600" y="64801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8755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801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442200" y="64801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7822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7846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13671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4394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0821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626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81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0"/>
            <a:ext cx="73787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5" y="2214564"/>
            <a:ext cx="7958138" cy="1863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625" y="4230688"/>
            <a:ext cx="7958138" cy="186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5EBAC-C85A-4F04-A089-7FACC0A57FEE}" type="datetime1">
              <a:rPr lang="en-US" smtClean="0">
                <a:solidFill>
                  <a:srgbClr val="800000"/>
                </a:solidFill>
              </a:rPr>
              <a:pPr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84FD7-47BD-40BA-A756-85F4A2B2E16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2829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0117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982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3400" y="64801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594600" y="64801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7895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801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442200" y="64801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6121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6511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5460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6169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748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912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5"/>
          <p:cNvGrpSpPr>
            <a:grpSpLocks/>
          </p:cNvGrpSpPr>
          <p:nvPr/>
        </p:nvGrpSpPr>
        <p:grpSpPr bwMode="auto">
          <a:xfrm>
            <a:off x="0" y="68265"/>
            <a:ext cx="8678863" cy="6713537"/>
            <a:chOff x="0" y="43"/>
            <a:chExt cx="5467" cy="4229"/>
          </a:xfrm>
        </p:grpSpPr>
        <p:sp>
          <p:nvSpPr>
            <p:cNvPr id="5" name="Rectangle 217"/>
            <p:cNvSpPr>
              <a:spLocks noChangeArrowheads="1"/>
            </p:cNvSpPr>
            <p:nvPr userDrawn="1"/>
          </p:nvSpPr>
          <p:spPr bwMode="auto">
            <a:xfrm>
              <a:off x="692" y="494"/>
              <a:ext cx="4775" cy="9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00" dirty="0">
                <a:solidFill>
                  <a:srgbClr val="003366"/>
                </a:solidFill>
                <a:latin typeface="Tahoma" pitchFamily="34" charset="0"/>
              </a:endParaRPr>
            </a:p>
          </p:txBody>
        </p:sp>
        <p:grpSp>
          <p:nvGrpSpPr>
            <p:cNvPr id="3" name="Group 324"/>
            <p:cNvGrpSpPr>
              <a:grpSpLocks/>
            </p:cNvGrpSpPr>
            <p:nvPr userDrawn="1"/>
          </p:nvGrpSpPr>
          <p:grpSpPr bwMode="auto">
            <a:xfrm>
              <a:off x="0" y="43"/>
              <a:ext cx="624" cy="4229"/>
              <a:chOff x="0" y="43"/>
              <a:chExt cx="624" cy="4229"/>
            </a:xfrm>
          </p:grpSpPr>
          <p:sp>
            <p:nvSpPr>
              <p:cNvPr id="7" name="Line 224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" name="Line 225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" name="Line 226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" name="Line 227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Line 228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" name="Line 229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Line 230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4" name="Line 231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5" name="Line 232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6" name="Line 233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7" name="Line 234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8" name="Line 235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9" name="Line 236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0" name="Line 237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1" name="Line 238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2" name="Line 239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3" name="Line 240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4" name="Line 241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5" name="Line 242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6" name="Line 243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7" name="Line 244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8" name="Line 245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29" name="Line 246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0" name="Line 247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1" name="Line 248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2" name="Line 249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3" name="Line 250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4" name="Line 251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5" name="Line 252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6" name="Line 253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7" name="Line 254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8" name="Line 255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39" name="Line 256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0" name="Line 257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1" name="Line 258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2" name="Line 259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3" name="Line 260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4" name="Line 261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5" name="Line 262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6" name="Line 263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7" name="Line 264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8" name="Line 265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49" name="Line 266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0" name="Line 267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1" name="Line 268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2" name="Line 269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3" name="Line 270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4" name="Line 271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5" name="Line 272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6" name="Line 273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7" name="Line 274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8" name="Line 275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59" name="Line 276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0" name="Line 277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1" name="Line 278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2" name="Line 279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3" name="Line 280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4" name="Line 281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5" name="Line 282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6" name="Line 283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7" name="Line 284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8" name="Line 285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69" name="Line 286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0" name="Line 287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1" name="Line 288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2" name="Line 289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3" name="Line 290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4" name="Line 291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5" name="Line 292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6" name="Line 293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7" name="Line 294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8" name="Line 295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79" name="Line 296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0" name="Line 297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1" name="Line 298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2" name="Line 299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3" name="Line 300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4" name="Line 301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5" name="Line 302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6" name="Line 303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7" name="Line 304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8" name="Line 305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89" name="Line 306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0" name="Line 307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1" name="Line 308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2" name="Line 309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3" name="Line 310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4" name="Line 311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5" name="Line 312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6" name="Line 313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7" name="Line 314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8" name="Line 315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99" name="Line 316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0" name="Line 317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1" name="Line 318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2" name="Line 319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" name="Line 320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" name="Line 321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105" name="Rectangle 220"/>
          <p:cNvSpPr>
            <a:spLocks noChangeArrowheads="1"/>
          </p:cNvSpPr>
          <p:nvPr/>
        </p:nvSpPr>
        <p:spPr bwMode="auto">
          <a:xfrm>
            <a:off x="3124202" y="2438400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3366"/>
              </a:solidFill>
            </a:endParaRPr>
          </a:p>
        </p:txBody>
      </p:sp>
      <p:sp>
        <p:nvSpPr>
          <p:cNvPr id="106" name="Rectangle 219"/>
          <p:cNvSpPr>
            <a:spLocks noChangeArrowheads="1"/>
          </p:cNvSpPr>
          <p:nvPr/>
        </p:nvSpPr>
        <p:spPr bwMode="auto">
          <a:xfrm>
            <a:off x="990600" y="533402"/>
            <a:ext cx="5662613" cy="777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3366"/>
              </a:solidFill>
            </a:endParaRPr>
          </a:p>
        </p:txBody>
      </p:sp>
      <p:sp>
        <p:nvSpPr>
          <p:cNvPr id="3175" name="Rectangle 103"/>
          <p:cNvSpPr>
            <a:spLocks noGrp="1" noChangeArrowheads="1"/>
          </p:cNvSpPr>
          <p:nvPr>
            <p:ph type="ctrTitle"/>
          </p:nvPr>
        </p:nvSpPr>
        <p:spPr>
          <a:xfrm>
            <a:off x="1219200" y="762000"/>
            <a:ext cx="7380288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93" name="Rectangle 221"/>
          <p:cNvSpPr>
            <a:spLocks noGrp="1" noChangeArrowheads="1"/>
          </p:cNvSpPr>
          <p:nvPr>
            <p:ph type="subTitle" idx="1"/>
          </p:nvPr>
        </p:nvSpPr>
        <p:spPr>
          <a:xfrm>
            <a:off x="1566865" y="2693988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7" name="Rectangle 105"/>
          <p:cNvSpPr>
            <a:spLocks noGrp="1" noChangeArrowheads="1"/>
          </p:cNvSpPr>
          <p:nvPr>
            <p:ph type="dt" sz="half" idx="10"/>
          </p:nvPr>
        </p:nvSpPr>
        <p:spPr>
          <a:xfrm>
            <a:off x="1387477" y="6357938"/>
            <a:ext cx="13557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108" name="Rectangle 106"/>
          <p:cNvSpPr>
            <a:spLocks noGrp="1" noChangeArrowheads="1"/>
          </p:cNvSpPr>
          <p:nvPr>
            <p:ph type="ftr" sz="quarter" idx="11"/>
          </p:nvPr>
        </p:nvSpPr>
        <p:spPr>
          <a:xfrm>
            <a:off x="2743200" y="6357938"/>
            <a:ext cx="510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109" name="Rectangle 10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2" y="6400800"/>
            <a:ext cx="838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01F8-2686-42E1-9D19-3D774DCF77DC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 autoUpdateAnimBg="0"/>
      <p:bldP spid="106" grpId="0" animBg="1" autoUpdateAnimBg="0"/>
    </p:bld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1162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7147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870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83958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3400" y="64801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594600" y="64801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3138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801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442200" y="64801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1081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74935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7421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0489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51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A442-3B1D-4298-8205-7F688548C8B8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1201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4707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0979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7067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1867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3400" y="64801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594600" y="64801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0026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801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442200" y="64801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5631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9958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0512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22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3AFCB-566A-4158-A36D-6861364027B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6976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2123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1557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5670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7487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9744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3400" y="64801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594600" y="64801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9897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801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442200" y="64801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4806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30103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96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7" y="2214564"/>
            <a:ext cx="3902075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2" y="2214564"/>
            <a:ext cx="3903663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7BBA8-87E6-47BA-A6B8-EF7DDB763BD5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7591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3433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6502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59862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55718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7925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1193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4712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3400" y="64801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594600" y="64801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2247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801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442200" y="64801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4544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95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21338-74C7-47E4-9526-2D417CEA125D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0258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5914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5298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2211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0D1D6AF9-1F0E-2547-B7C2-EBD1501318D2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97902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2004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76991"/>
      </p:ext>
    </p:extLst>
  </p:cSld>
  <p:clrMapOvr>
    <a:masterClrMapping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53680"/>
      </p:ext>
    </p:extLst>
  </p:cSld>
  <p:clrMapOvr>
    <a:masterClrMapping/>
  </p:clrMapOvr>
  <p:transition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52353"/>
      </p:ext>
    </p:extLst>
  </p:cSld>
  <p:clrMapOvr>
    <a:masterClrMapping/>
  </p:clrMapOvr>
  <p:transition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588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56645-1022-4C07-B995-EEB6ACEA4114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78941"/>
      </p:ext>
    </p:extLst>
  </p:cSld>
  <p:clrMapOvr>
    <a:masterClrMapping/>
  </p:clrMapOvr>
  <p:transition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28377"/>
      </p:ext>
    </p:extLst>
  </p:cSld>
  <p:clrMapOvr>
    <a:masterClrMapping/>
  </p:clrMapOvr>
  <p:transition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16543"/>
      </p:ext>
    </p:extLst>
  </p:cSld>
  <p:clrMapOvr>
    <a:masterClrMapping/>
  </p:clrMapOvr>
  <p:transition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23606"/>
      </p:ext>
    </p:extLst>
  </p:cSld>
  <p:clrMapOvr>
    <a:masterClrMapping/>
  </p:clrMapOvr>
  <p:transition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897153"/>
      </p:ext>
    </p:extLst>
  </p:cSld>
  <p:clrMapOvr>
    <a:masterClrMapping/>
  </p:clrMapOvr>
  <p:transition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2323"/>
      </p:ext>
    </p:extLst>
  </p:cSld>
  <p:clrMapOvr>
    <a:masterClrMapping/>
  </p:clrMapOvr>
  <p:transition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81371"/>
      </p:ext>
    </p:extLst>
  </p:cSld>
  <p:clrMapOvr>
    <a:masterClrMapping/>
  </p:clrMapOvr>
  <p:transition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02406"/>
      </p:ext>
    </p:extLst>
  </p:cSld>
  <p:clrMapOvr>
    <a:masterClrMapping/>
  </p:clrMapOvr>
  <p:transition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97298"/>
      </p:ext>
    </p:extLst>
  </p:cSld>
  <p:clrMapOvr>
    <a:masterClrMapping/>
  </p:clrMapOvr>
  <p:transition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7248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6126-4E2E-4F01-B9A5-20758F5D5CA5}" type="datetime1">
              <a:rPr lang="en-US" smtClean="0"/>
              <a:pPr/>
              <a:t>11/16/2012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C87CF-CF36-4D7D-B7C9-E83874EA32CF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85499"/>
      </p:ext>
    </p:extLst>
  </p:cSld>
  <p:clrMapOvr>
    <a:masterClrMapping/>
  </p:clrMapOvr>
  <p:transition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593044"/>
      </p:ext>
    </p:extLst>
  </p:cSld>
  <p:clrMapOvr>
    <a:masterClrMapping/>
  </p:clrMapOvr>
  <p:transition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8006"/>
      </p:ext>
    </p:extLst>
  </p:cSld>
  <p:clrMapOvr>
    <a:masterClrMapping/>
  </p:clrMapOvr>
  <p:transition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76285"/>
      </p:ext>
    </p:extLst>
  </p:cSld>
  <p:clrMapOvr>
    <a:masterClrMapping/>
  </p:clrMapOvr>
  <p:transition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42934"/>
      </p:ext>
    </p:extLst>
  </p:cSld>
  <p:clrMapOvr>
    <a:masterClrMapping/>
  </p:clrMapOvr>
  <p:transition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020326"/>
      </p:ext>
    </p:extLst>
  </p:cSld>
  <p:clrMapOvr>
    <a:masterClrMapping/>
  </p:clrMapOvr>
  <p:transition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84030"/>
      </p:ext>
    </p:extLst>
  </p:cSld>
  <p:clrMapOvr>
    <a:masterClrMapping/>
  </p:clrMapOvr>
  <p:transition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70210"/>
      </p:ext>
    </p:extLst>
  </p:cSld>
  <p:clrMapOvr>
    <a:masterClrMapping/>
  </p:clrMapOvr>
  <p:transition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31547"/>
      </p:ext>
    </p:extLst>
  </p:cSld>
  <p:clrMapOvr>
    <a:masterClrMapping/>
  </p:clrMapOvr>
  <p:transition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9411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43EF-8611-4EC0-AE17-4B630B0B69A0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68550"/>
      </p:ext>
    </p:extLst>
  </p:cSld>
  <p:clrMapOvr>
    <a:masterClrMapping/>
  </p:clrMapOvr>
  <p:transition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21807"/>
      </p:ext>
    </p:extLst>
  </p:cSld>
  <p:clrMapOvr>
    <a:masterClrMapping/>
  </p:clrMapOvr>
  <p:transition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46264"/>
      </p:ext>
    </p:extLst>
  </p:cSld>
  <p:clrMapOvr>
    <a:masterClrMapping/>
  </p:clrMapOvr>
  <p:transition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85123"/>
      </p:ext>
    </p:extLst>
  </p:cSld>
  <p:clrMapOvr>
    <a:masterClrMapping/>
  </p:clrMapOvr>
  <p:transition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69249"/>
      </p:ext>
    </p:extLst>
  </p:cSld>
  <p:clrMapOvr>
    <a:masterClrMapping/>
  </p:clrMapOvr>
  <p:transition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86793"/>
      </p:ext>
    </p:extLst>
  </p:cSld>
  <p:clrMapOvr>
    <a:masterClrMapping/>
  </p:clrMapOvr>
  <p:transition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57305"/>
      </p:ext>
    </p:extLst>
  </p:cSld>
  <p:clrMapOvr>
    <a:masterClrMapping/>
  </p:clrMapOvr>
  <p:transition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38744"/>
      </p:ext>
    </p:extLst>
  </p:cSld>
  <p:clrMapOvr>
    <a:masterClrMapping/>
  </p:clrMapOvr>
  <p:transition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92879"/>
      </p:ext>
    </p:extLst>
  </p:cSld>
  <p:clrMapOvr>
    <a:masterClrMapping/>
  </p:clrMapOvr>
  <p:transition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0593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139E1-63C0-4FAE-AD21-A3C9809E88A1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78563"/>
      </p:ext>
    </p:extLst>
  </p:cSld>
  <p:clrMapOvr>
    <a:masterClrMapping/>
  </p:clrMapOvr>
  <p:transition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96425"/>
      </p:ext>
    </p:extLst>
  </p:cSld>
  <p:clrMapOvr>
    <a:masterClrMapping/>
  </p:clrMapOvr>
  <p:transition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46935"/>
      </p:ext>
    </p:extLst>
  </p:cSld>
  <p:clrMapOvr>
    <a:masterClrMapping/>
  </p:clrMapOvr>
  <p:transition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58534"/>
      </p:ext>
    </p:extLst>
  </p:cSld>
  <p:clrMapOvr>
    <a:masterClrMapping/>
  </p:clrMapOvr>
  <p:transition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353"/>
      </p:ext>
    </p:extLst>
  </p:cSld>
  <p:clrMapOvr>
    <a:masterClrMapping/>
  </p:clrMapOvr>
  <p:transition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56819"/>
      </p:ext>
    </p:extLst>
  </p:cSld>
  <p:clrMapOvr>
    <a:masterClrMapping/>
  </p:clrMapOvr>
  <p:transition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50242"/>
      </p:ext>
    </p:extLst>
  </p:cSld>
  <p:clrMapOvr>
    <a:masterClrMapping/>
  </p:clrMapOvr>
  <p:transition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00123"/>
      </p:ext>
    </p:extLst>
  </p:cSld>
  <p:clrMapOvr>
    <a:masterClrMapping/>
  </p:clrMapOvr>
  <p:transition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02809"/>
      </p:ext>
    </p:extLst>
  </p:cSld>
  <p:clrMapOvr>
    <a:masterClrMapping/>
  </p:clrMapOvr>
  <p:transition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0521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F73D6-DC73-4908-985D-5C7BAAA31A5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21753"/>
      </p:ext>
    </p:extLst>
  </p:cSld>
  <p:clrMapOvr>
    <a:masterClrMapping/>
  </p:clrMapOvr>
  <p:transition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43124"/>
      </p:ext>
    </p:extLst>
  </p:cSld>
  <p:clrMapOvr>
    <a:masterClrMapping/>
  </p:clrMapOvr>
  <p:transition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50689"/>
      </p:ext>
    </p:extLst>
  </p:cSld>
  <p:clrMapOvr>
    <a:masterClrMapping/>
  </p:clrMapOvr>
  <p:transition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06465"/>
      </p:ext>
    </p:extLst>
  </p:cSld>
  <p:clrMapOvr>
    <a:masterClrMapping/>
  </p:clrMapOvr>
  <p:transition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09658"/>
      </p:ext>
    </p:extLst>
  </p:cSld>
  <p:clrMapOvr>
    <a:masterClrMapping/>
  </p:clrMapOvr>
  <p:transition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79187"/>
      </p:ext>
    </p:extLst>
  </p:cSld>
  <p:clrMapOvr>
    <a:masterClrMapping/>
  </p:clrMapOvr>
  <p:transition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66876"/>
      </p:ext>
    </p:extLst>
  </p:cSld>
  <p:clrMapOvr>
    <a:masterClrMapping/>
  </p:clrMapOvr>
  <p:transition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4154"/>
      </p:ext>
    </p:extLst>
  </p:cSld>
  <p:clrMapOvr>
    <a:masterClrMapping/>
  </p:clrMapOvr>
  <p:transition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69720"/>
      </p:ext>
    </p:extLst>
  </p:cSld>
  <p:clrMapOvr>
    <a:masterClrMapping/>
  </p:clrMapOvr>
  <p:transition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4391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226" y="762000"/>
            <a:ext cx="2022475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762000"/>
            <a:ext cx="5918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B3239-6182-4180-AA20-FEC22F0A08B7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34503"/>
      </p:ext>
    </p:extLst>
  </p:cSld>
  <p:clrMapOvr>
    <a:masterClrMapping/>
  </p:clrMapOvr>
  <p:transition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43590"/>
      </p:ext>
    </p:extLst>
  </p:cSld>
  <p:clrMapOvr>
    <a:masterClrMapping/>
  </p:clrMapOvr>
  <p:transition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74572"/>
      </p:ext>
    </p:extLst>
  </p:cSld>
  <p:clrMapOvr>
    <a:masterClrMapping/>
  </p:clrMapOvr>
  <p:transition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61109"/>
      </p:ext>
    </p:extLst>
  </p:cSld>
  <p:clrMapOvr>
    <a:masterClrMapping/>
  </p:clrMapOvr>
  <p:transition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90323"/>
      </p:ext>
    </p:extLst>
  </p:cSld>
  <p:clrMapOvr>
    <a:masterClrMapping/>
  </p:clrMapOvr>
  <p:transition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58447"/>
      </p:ext>
    </p:extLst>
  </p:cSld>
  <p:clrMapOvr>
    <a:masterClrMapping/>
  </p:clrMapOvr>
  <p:transition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54982"/>
      </p:ext>
    </p:extLst>
  </p:cSld>
  <p:clrMapOvr>
    <a:masterClrMapping/>
  </p:clrMapOvr>
  <p:transition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32626"/>
      </p:ext>
    </p:extLst>
  </p:cSld>
  <p:clrMapOvr>
    <a:masterClrMapping/>
  </p:clrMapOvr>
  <p:transition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95393"/>
      </p:ext>
    </p:extLst>
  </p:cSld>
  <p:clrMapOvr>
    <a:masterClrMapping/>
  </p:clrMapOvr>
  <p:transition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6075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0"/>
            <a:ext cx="73787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5" y="2214564"/>
            <a:ext cx="7958138" cy="1863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625" y="4230688"/>
            <a:ext cx="7958138" cy="186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C866E-F038-4CCD-8D36-CE9EBF7A5864}" type="slidenum">
              <a:rPr lang="en-US">
                <a:solidFill>
                  <a:srgbClr val="8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93206"/>
      </p:ext>
    </p:extLst>
  </p:cSld>
  <p:clrMapOvr>
    <a:masterClrMapping/>
  </p:clrMapOvr>
  <p:transition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37864"/>
      </p:ext>
    </p:extLst>
  </p:cSld>
  <p:clrMapOvr>
    <a:masterClrMapping/>
  </p:clrMapOvr>
  <p:transition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1245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276600"/>
            <a:ext cx="7989887" cy="255727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157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6C862-CD6E-4C31-8A29-FC3CE1D30A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6672" y="6400800"/>
            <a:ext cx="4126528" cy="314326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Factory Workshop, 11/14/12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8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80AE26D-8464-4046-B24B-A27805965E1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6672" y="6400800"/>
            <a:ext cx="4126528" cy="314326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Factory Workshop, 11/14/12</a:t>
            </a:r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04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Higgs Factory Workshop, 11/14/12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4824A-A800-42EF-91EB-E57D53D1A1B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1338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Higgs Factory Workshop, 11/14/12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113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26240-AB1E-48A6-87CA-B890345659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842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1AFEF-4A09-4412-9093-98833BC7CF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6414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0668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12/08/06, A. Yamamoto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  <a:ea typeface="Arial Unicode MS"/>
                <a:cs typeface="Arial Unicode MS"/>
              </a:rPr>
              <a:t>LC Project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705466019"/>
      </p:ext>
    </p:extLst>
  </p:cSld>
  <p:clrMapOvr>
    <a:masterClrMapping/>
  </p:clrMapOvr>
  <p:transition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62786"/>
      </p:ext>
    </p:extLst>
  </p:cSld>
  <p:clrMapOvr>
    <a:masterClrMapping/>
  </p:clrMapOvr>
  <p:transition>
    <p:fade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03744"/>
      </p:ext>
    </p:extLst>
  </p:cSld>
  <p:clrMapOvr>
    <a:masterClrMapping/>
  </p:clrMapOvr>
  <p:transition>
    <p:fade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6204"/>
      </p:ext>
    </p:extLst>
  </p:cSld>
  <p:clrMapOvr>
    <a:masterClrMapping/>
  </p:clrMapOvr>
  <p:transition>
    <p:fade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46427"/>
      </p:ext>
    </p:extLst>
  </p:cSld>
  <p:clrMapOvr>
    <a:masterClrMapping/>
  </p:clrMapOvr>
  <p:transition>
    <p:fade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46353"/>
      </p:ext>
    </p:extLst>
  </p:cSld>
  <p:clrMapOvr>
    <a:masterClrMapping/>
  </p:clrMapOvr>
  <p:transition>
    <p:fade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347378"/>
      </p:ext>
    </p:extLst>
  </p:cSld>
  <p:clrMapOvr>
    <a:masterClrMapping/>
  </p:clrMapOvr>
  <p:transition>
    <p:fade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74086"/>
      </p:ext>
    </p:extLst>
  </p:cSld>
  <p:clrMapOvr>
    <a:masterClrMapping/>
  </p:clrMapOvr>
  <p:transition>
    <p:fade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32841"/>
      </p:ext>
    </p:extLst>
  </p:cSld>
  <p:clrMapOvr>
    <a:masterClrMapping/>
  </p:clrMapOvr>
  <p:transition>
    <p:fade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28554"/>
      </p:ext>
    </p:extLst>
  </p:cSld>
  <p:clrMapOvr>
    <a:masterClrMapping/>
  </p:clrMapOvr>
  <p:transition>
    <p:fade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3991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9420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2674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5672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2452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0983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9429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0871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16277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5573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9357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84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7007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0706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9490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013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0557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9262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94724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1932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699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0062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01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08223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8671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91796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5EE55-DC31-4154-9E58-D781299931C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81834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BBAEB-A9A6-4EE5-B7F0-47408F28582D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01346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4E200-638F-494F-B8DF-0CDF07982CD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8857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0E6A8-C8B6-4770-9BA0-D38174885062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81794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0300-283A-454D-819E-A9F794C1C8F2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6438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5FA2D-499E-4EEA-A39C-A3A1D58A4F91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75927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A31C9-C7EF-40A8-B970-7B91ECB6663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4652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B9211-6E18-4EB2-BB59-4C7D19D111A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0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3AB5-3863-4CF8-A315-E1847444069F}" type="datetime1">
              <a:rPr lang="en-US" smtClean="0"/>
              <a:pPr/>
              <a:t>11/16/2012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7988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73CD4-E323-4279-81F2-AF0DE1B93D9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0402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E6A8E-6F0D-4C7C-80BA-07B701F9DEF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181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2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ED191-7E40-433B-ABB8-E33FEA4C0B5C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5729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5EE55-DC31-4154-9E58-D781299931C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909055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BBAEB-A9A6-4EE5-B7F0-47408F28582D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8345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4E200-638F-494F-B8DF-0CDF07982CD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9929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0E6A8-C8B6-4770-9BA0-D38174885062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8790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0300-283A-454D-819E-A9F794C1C8F2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60480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5FA2D-499E-4EEA-A39C-A3A1D58A4F91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8274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A31C9-C7EF-40A8-B970-7B91ECB6663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85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3243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B9211-6E18-4EB2-BB59-4C7D19D111AF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89766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73CD4-E323-4279-81F2-AF0DE1B93D97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5143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E6A8E-6F0D-4C7C-80BA-07B701F9DEF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0686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2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ED191-7E40-433B-ABB8-E33FEA4C0B5C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328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3368">
                  <a:alpha val="70000"/>
                </a:srgbClr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1905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pic>
        <p:nvPicPr>
          <p:cNvPr id="5" name="Picture 7" descr="mit_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0"/>
            <a:ext cx="130968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/>
          <a:stretch>
            <a:fillRect/>
          </a:stretch>
        </p:blipFill>
        <p:spPr bwMode="auto">
          <a:xfrm>
            <a:off x="0" y="0"/>
            <a:ext cx="7762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551AD-E0BE-48DA-8F55-83B620ADF2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2550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Rectangle 36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9900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pic>
        <p:nvPicPr>
          <p:cNvPr id="6" name="Picture 8" descr="mit_logo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0"/>
            <a:ext cx="130968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t="4758" r="4173" b="5174"/>
          <a:stretch>
            <a:fillRect/>
          </a:stretch>
        </p:blipFill>
        <p:spPr bwMode="auto">
          <a:xfrm>
            <a:off x="0" y="0"/>
            <a:ext cx="7667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518"/>
            <a:ext cx="8229600" cy="560777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0090"/>
                </a:solidFill>
              </a:defRPr>
            </a:lvl1pPr>
            <a:lvl2pPr>
              <a:defRPr sz="2000">
                <a:solidFill>
                  <a:srgbClr val="008000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927100" y="0"/>
            <a:ext cx="6907213" cy="762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162C845-7162-4CFF-AFAA-6921B08AFF4A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4873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927100" y="0"/>
            <a:ext cx="6921500" cy="723900"/>
          </a:xfrm>
          <a:prstGeom prst="rect">
            <a:avLst/>
          </a:prstGeom>
        </p:spPr>
        <p:txBody>
          <a:bodyPr/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400">
                <a:solidFill>
                  <a:prstClr val="black"/>
                </a:solidFill>
                <a:ea typeface="ＭＳ Ｐゴシック" pitchFamily="34" charset="-128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AA81A0-858F-4E4A-9833-080F1654B8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1760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FF525-906B-43D6-A8E9-06884B6BE3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9075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7F602-2C9C-4BFE-9AE0-DFEC20C0C7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3141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595B4-59DA-4DE1-BE23-75ECA90234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8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458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1ED89-9C56-406B-9CCF-ECCDB8B60F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3523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02E5C-B47A-412B-9576-74F4A993E6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1144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6F17B-F259-4F2B-A2EB-5BDE14DD78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9482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54841-3001-4D65-A1E0-2853AA471D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87771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32434-FC41-4EF5-B665-079DCBE2F9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7797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AC_Logo_hi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157913"/>
            <a:ext cx="15271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712788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60020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7406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5375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968855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4191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89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7358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34074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69263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47377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971467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228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228600"/>
            <a:ext cx="20383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59626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5513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28229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344816" cy="9087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600200" indent="-228600">
              <a:buFont typeface="Courier New" pitchFamily="49" charset="0"/>
              <a:buChar char="o"/>
              <a:defRPr sz="2000">
                <a:solidFill>
                  <a:schemeClr val="tx1"/>
                </a:solidFill>
              </a:defRPr>
            </a:lvl4pPr>
            <a:lvl5pPr marL="2057400" indent="-228600"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1049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67061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48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6610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93958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97748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4869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6415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4564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5158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448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4476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6571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562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8932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187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9381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5A70B-4D21-41D4-B733-C129FAB7E33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1044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31DD8-54D1-4458-A749-F11B96FE814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98379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5D0BB-C05A-405C-ACFA-B1506EFF01E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905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125538"/>
            <a:ext cx="4208463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125538"/>
            <a:ext cx="4208462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97128-965E-4B04-A270-08E2CE49662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85901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EB4F9-6D85-4337-8B0B-8DD6266B39C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4839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A26C02-3B22-43F6-B827-869620A5227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78805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71C2E-ECBD-4DDB-86DA-B696B3FFE65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5863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35768-EEC5-4D7E-8A60-C106FFB81AA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6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977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6145A-CA45-48DE-9991-C396FBD5F14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29205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1EABC-CA7C-4229-863F-245D797B1A0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25021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274638"/>
            <a:ext cx="2141537" cy="58912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274638"/>
            <a:ext cx="6275388" cy="58912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88B0C-C37E-4982-BCDC-C00BC399BA4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48434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125538"/>
            <a:ext cx="4208463" cy="5040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125538"/>
            <a:ext cx="4208462" cy="5040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2808288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88125" y="630872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2FE85115-3295-4005-AA6A-C6E8E09C3A6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06622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125538"/>
            <a:ext cx="4208463" cy="2443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1688" y="1125538"/>
            <a:ext cx="4208462" cy="2443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0825" y="3721100"/>
            <a:ext cx="4208463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1688" y="3721100"/>
            <a:ext cx="4208462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2808288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88125" y="630872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4B245DA3-5D4D-4071-90FE-6CD5D61B65B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1986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1125538"/>
            <a:ext cx="4208463" cy="5040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1688" y="1125538"/>
            <a:ext cx="4208462" cy="2443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1688" y="3721100"/>
            <a:ext cx="4208462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2808288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53188"/>
            <a:ext cx="2895600" cy="268287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Valery Telnov</a:t>
            </a:r>
          </a:p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88125" y="6308725"/>
            <a:ext cx="2133600" cy="339725"/>
          </a:xfrm>
        </p:spPr>
        <p:txBody>
          <a:bodyPr/>
          <a:lstStyle>
            <a:lvl1pPr>
              <a:defRPr/>
            </a:lvl1pPr>
          </a:lstStyle>
          <a:p>
            <a:fld id="{061817D6-300B-45DF-BADD-DFC57CF73D6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37428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9700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85609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27171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3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0465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2764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49714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4795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702262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56168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97318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49000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DDC78F-A176-4EF8-94FC-BD98748E75D7}" type="datetimeFigureOut">
              <a:rPr lang="en-GB"/>
              <a:pPr/>
              <a:t>16/11/2012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BE39C-E361-492A-9AB9-B2637B46056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36907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AE7035-605B-47A1-B6CA-7E618352C6E4}" type="datetimeFigureOut">
              <a:rPr lang="en-GB"/>
              <a:pPr/>
              <a:t>16/11/2012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DCD13-7B7C-4A13-BEA3-D371872B98F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21886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0A3119-D792-48F9-8914-C777ECDD3B43}" type="datetimeFigureOut">
              <a:rPr lang="en-GB"/>
              <a:pPr/>
              <a:t>16/11/2012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DD5F4-55BE-46C2-A21E-9377B5642A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3655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4211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18FBAA-2A51-40FD-9468-73B1648E59BC}" type="datetimeFigureOut">
              <a:rPr lang="en-GB"/>
              <a:pPr/>
              <a:t>16/11/2012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E76B2-BF0A-403E-8A68-39FBA49CFD4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5306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53BCEB-CE4A-4FF0-A6EF-1B2B94A5D5E3}" type="datetimeFigureOut">
              <a:rPr lang="en-GB"/>
              <a:pPr/>
              <a:t>16/11/2012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D7D85-B111-490C-B858-E4B0F06C733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37501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38C7DF-7909-4D3E-9B6D-89810DDC7C8A}" type="datetimeFigureOut">
              <a:rPr lang="en-GB"/>
              <a:pPr/>
              <a:t>16/11/2012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DC69-1E2C-4E80-AF4D-0BB5778450C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690073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2E4CA1-E00D-4512-BEA7-0BBAA8C0F0DE}" type="datetimeFigureOut">
              <a:rPr lang="en-GB"/>
              <a:pPr/>
              <a:t>16/11/2012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3E00E-3970-40B9-AC9A-F083453320A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189564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3A6EEC-756F-46F2-A3FE-94D5EC1E0C22}" type="datetimeFigureOut">
              <a:rPr lang="en-GB"/>
              <a:pPr/>
              <a:t>16/11/2012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27C27-5500-47B7-90E8-CE21130DA72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56579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FD2A30-7A54-4839-A6FB-AC5340B18C94}" type="datetimeFigureOut">
              <a:rPr lang="en-GB"/>
              <a:pPr/>
              <a:t>16/11/2012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37CF1-B1FC-4700-A31F-148C3F725D9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370584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AFAF04-5FD9-4206-A86F-C7A7EC17CE35}" type="datetimeFigureOut">
              <a:rPr lang="en-GB"/>
              <a:pPr/>
              <a:t>16/11/2012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C3B7F4-57F8-469A-A91F-B0A9DA6B04A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009499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A36CA3-F032-4C49-A51B-247FEE331E18}" type="datetimeFigureOut">
              <a:rPr lang="en-GB"/>
              <a:pPr/>
              <a:t>16/11/2012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6EB4E-9223-4AB1-8A09-79080E734B9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785168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95798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24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62557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0835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9547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60571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74888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55761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72597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82610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00115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09471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1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DE7B-C30C-48E3-B0BE-DE5BD27CA9AC}" type="datetime1">
              <a:rPr lang="en-US" smtClean="0"/>
              <a:pPr/>
              <a:t>11/16/2012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8633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0678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01695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1790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7040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0424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698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95273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76469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841639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A947F-2979-3C4E-8364-61F418397F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C19E6-BD1D-F64B-BC1F-10EACA4F41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12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48056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1482725"/>
            <a:ext cx="7772400" cy="1470025"/>
          </a:xfr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8580-927E-4FD5-85BA-2F1137B39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C355F-10EE-4B52-B5BF-7309F104D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4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15E86-2A98-48B6-8D12-4916F9396F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BA0E-F5C1-4BDB-9017-606CA2BA40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92A6B-D427-4BBE-9B2C-84FC6ABCB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9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66FFF-4C14-45D7-AD7E-F5E12DF70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C94A4-4893-46CE-8A48-0C96001604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E2A4B-F000-4F20-AC10-F9A380C6F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CA1-8E9E-4AB0-B29E-301DE2C0B6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2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C7193-A398-44FB-9361-134AF13E1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8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1724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1482725"/>
            <a:ext cx="7772400" cy="1470025"/>
          </a:xfr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8580-927E-4FD5-85BA-2F1137B39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C355F-10EE-4B52-B5BF-7309F104D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15E86-2A98-48B6-8D12-4916F9396F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9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BA0E-F5C1-4BDB-9017-606CA2BA40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92A6B-D427-4BBE-9B2C-84FC6ABCB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66FFF-4C14-45D7-AD7E-F5E12DF70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3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C94A4-4893-46CE-8A48-0C96001604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6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E2A4B-F000-4F20-AC10-F9A380C6F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CA1-8E9E-4AB0-B29E-301DE2C0B6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C7193-A398-44FB-9361-134AF13E1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7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88975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1482725"/>
            <a:ext cx="7772400" cy="1470025"/>
          </a:xfr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8580-927E-4FD5-85BA-2F1137B39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C355F-10EE-4B52-B5BF-7309F104D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83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15E86-2A98-48B6-8D12-4916F9396F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BA0E-F5C1-4BDB-9017-606CA2BA40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92A6B-D427-4BBE-9B2C-84FC6ABCB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0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66FFF-4C14-45D7-AD7E-F5E12DF70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C94A4-4893-46CE-8A48-0C96001604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E2A4B-F000-4F20-AC10-F9A380C6F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CA1-8E9E-4AB0-B29E-301DE2C0B6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C7193-A398-44FB-9361-134AF13E1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78370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1482725"/>
            <a:ext cx="7772400" cy="1470025"/>
          </a:xfr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8580-927E-4FD5-85BA-2F1137B39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C355F-10EE-4B52-B5BF-7309F104D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9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15E86-2A98-48B6-8D12-4916F9396F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8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BA0E-F5C1-4BDB-9017-606CA2BA40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92A6B-D427-4BBE-9B2C-84FC6ABCB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5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66FFF-4C14-45D7-AD7E-F5E12DF70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62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C94A4-4893-46CE-8A48-0C96001604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E2A4B-F000-4F20-AC10-F9A380C6F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CA1-8E9E-4AB0-B29E-301DE2C0B6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C7193-A398-44FB-9361-134AF13E1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25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87290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1482725"/>
            <a:ext cx="7772400" cy="1470025"/>
          </a:xfrm>
        </p:spPr>
        <p:txBody>
          <a:bodyPr/>
          <a:lstStyle>
            <a:lvl1pPr>
              <a:defRPr sz="3200" b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18580-927E-4FD5-85BA-2F1137B39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C355F-10EE-4B52-B5BF-7309F104D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8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15E86-2A98-48B6-8D12-4916F9396F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BA0E-F5C1-4BDB-9017-606CA2BA40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5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92A6B-D427-4BBE-9B2C-84FC6ABCBA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66FFF-4C14-45D7-AD7E-F5E12DF70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6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C94A4-4893-46CE-8A48-0C96001604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7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E2A4B-F000-4F20-AC10-F9A380C6F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6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4FCA1-8E9E-4AB0-B29E-301DE2C0B6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2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0"/>
            <a:ext cx="7370763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800100"/>
            <a:ext cx="38100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800100"/>
            <a:ext cx="3810000" cy="55245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C7193-A398-44FB-9361-134AF13E1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56645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CA0AE-D32D-45B7-A347-02BFF80BB810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D86FE-7E97-4E3A-8BE5-BADAD7A0D51C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4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4DEC6-04F8-478F-9A1F-15C8FA6267ED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AE0C6-3131-4C3D-90F6-EFA92F1240B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4C6D2-055F-4708-B4E3-3AC1E154645B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4FA88-F582-45DC-B414-B9187E293824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1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FF6D8-B19E-4600-B9B8-5EEF261C10E4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8A4CC-766B-41FF-BE1A-51628FB3E3D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777CF-39A4-45BB-BB20-7B38BDF84E0A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6849B-D000-4943-8FE5-D8FDE6A5A8E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5396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116C6-D9A6-43EF-8167-02FC1F120D20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0413" y="100013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5B5EA-DC68-4EBC-B2A1-5C2CF43DCD4B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7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1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0413" y="100013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FF9DA-62B2-413C-9F23-5AF0FC01C2C4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0413" y="100013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2CDF-39E6-4E36-8FD9-B604D4FE4A75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2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CA0AE-D32D-45B7-A347-02BFF80BB810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4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D86FE-7E97-4E3A-8BE5-BADAD7A0D51C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5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4DEC6-04F8-478F-9A1F-15C8FA6267ED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AE0C6-3131-4C3D-90F6-EFA92F1240B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4C6D2-055F-4708-B4E3-3AC1E154645B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38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4FA88-F582-45DC-B414-B9187E293824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152400"/>
            <a:ext cx="2057400" cy="6172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172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02295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FF6D8-B19E-4600-B9B8-5EEF261C10E4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8A4CC-766B-41FF-BE1A-51628FB3E3D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8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777CF-39A4-45BB-BB20-7B38BDF84E0A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6849B-D000-4943-8FE5-D8FDE6A5A8E6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116C6-D9A6-43EF-8167-02FC1F120D20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0413" y="100013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5B5EA-DC68-4EBC-B2A1-5C2CF43DCD4B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1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0413" y="100013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FF9DA-62B2-413C-9F23-5AF0FC01C2C4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0413" y="100013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2CDF-39E6-4E36-8FD9-B604D4FE4A75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3378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88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48751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03975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0850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74755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0838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20420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54292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68872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86032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75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4D4D7-BED0-424A-9E41-FBF327128116}" type="datetime1">
              <a:rPr lang="en-US" smtClean="0"/>
              <a:pPr/>
              <a:t>11/16/2012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870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18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52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2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882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654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139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203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45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2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A57F4-8913-450F-9AC7-79DAD366E2C9}" type="datetime1">
              <a:rPr lang="en-US" smtClean="0"/>
              <a:pPr/>
              <a:t>11/16/2012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 lIns="91420" tIns="45711" rIns="91420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  <a:prstGeom prst="rect">
            <a:avLst/>
          </a:prstGeom>
        </p:spPr>
        <p:txBody>
          <a:bodyPr lIns="91420" tIns="45711" rIns="91420" bIns="45711"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53200" cy="381000"/>
          </a:xfrm>
          <a:prstGeom prst="rect">
            <a:avLst/>
          </a:prstGeom>
        </p:spPr>
        <p:txBody>
          <a:bodyPr lIns="91420" tIns="45711" rIns="91420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2" y="857250"/>
            <a:ext cx="8178800" cy="5429250"/>
          </a:xfrm>
          <a:prstGeom prst="rect">
            <a:avLst/>
          </a:prstGeom>
        </p:spPr>
        <p:txBody>
          <a:bodyPr lIns="91420" tIns="45711" rIns="91420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lIns="91420" tIns="45711" rIns="91420" bIns="45711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lIns="91420" tIns="45711" rIns="91420" bIns="45711"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502275" y="6629401"/>
            <a:ext cx="2984500" cy="2286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Neutrino physics -- Alain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</a:rPr>
              <a:t>Blondel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53200" cy="381000"/>
          </a:xfrm>
          <a:prstGeom prst="rect">
            <a:avLst/>
          </a:prstGeom>
        </p:spPr>
        <p:txBody>
          <a:bodyPr lIns="91420" tIns="45711" rIns="91420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857250"/>
            <a:ext cx="4013200" cy="542925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57250"/>
            <a:ext cx="4013200" cy="542925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502275" y="6629401"/>
            <a:ext cx="2984500" cy="2286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Neutrino physics -- Alain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</a:rPr>
              <a:t>Blondel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lIns="91420" tIns="45711" rIns="91420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lIns="91420" tIns="45711" rIns="91420" bIns="45711"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5502275" y="6629401"/>
            <a:ext cx="2984500" cy="2286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Neutrino physics -- Alain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</a:rPr>
              <a:t>Blondel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53200" cy="381000"/>
          </a:xfrm>
          <a:prstGeom prst="rect">
            <a:avLst/>
          </a:prstGeom>
        </p:spPr>
        <p:txBody>
          <a:bodyPr lIns="91420" tIns="45711" rIns="91420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502275" y="6629401"/>
            <a:ext cx="2984500" cy="2286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Neutrino physics -- Alain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</a:rPr>
              <a:t>Blondel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91420" tIns="45711" rIns="91420" bIns="45711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0" tIns="45711" rIns="91420" bIns="45711"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91420" tIns="45711" rIns="91420" bIns="45711"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502275" y="6629401"/>
            <a:ext cx="2984500" cy="2286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Neutrino physics -- Alain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</a:rPr>
              <a:t>Blondel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553200" cy="381000"/>
          </a:xfrm>
          <a:prstGeom prst="rect">
            <a:avLst/>
          </a:prstGeom>
        </p:spPr>
        <p:txBody>
          <a:bodyPr lIns="91420" tIns="45711" rIns="91420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2" y="857250"/>
            <a:ext cx="8178800" cy="5429250"/>
          </a:xfrm>
          <a:prstGeom prst="rect">
            <a:avLst/>
          </a:prstGeom>
        </p:spPr>
        <p:txBody>
          <a:bodyPr vert="eaVert" lIns="91420" tIns="45711" rIns="91420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502275" y="6629401"/>
            <a:ext cx="2984500" cy="2286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Neutrino physics -- Alain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</a:rPr>
              <a:t>Blondel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0500" y="0"/>
            <a:ext cx="2044700" cy="6286500"/>
          </a:xfrm>
          <a:prstGeom prst="rect">
            <a:avLst/>
          </a:prstGeom>
        </p:spPr>
        <p:txBody>
          <a:bodyPr vert="eaVert" lIns="91420" tIns="45711" rIns="91420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2" y="0"/>
            <a:ext cx="5981700" cy="6286500"/>
          </a:xfrm>
          <a:prstGeom prst="rect">
            <a:avLst/>
          </a:prstGeom>
        </p:spPr>
        <p:txBody>
          <a:bodyPr vert="eaVert" lIns="91420" tIns="45711" rIns="91420" bIns="457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502275" y="6629401"/>
            <a:ext cx="2984500" cy="2286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Neutrino physics -- Alain </a:t>
            </a:r>
            <a:r>
              <a:rPr lang="en-US" sz="1400" b="1" dirty="0" err="1">
                <a:solidFill>
                  <a:srgbClr val="000000"/>
                </a:solidFill>
                <a:latin typeface="Times New Roman" pitchFamily="18" charset="0"/>
              </a:rPr>
              <a:t>Blondel</a:t>
            </a:r>
            <a:r>
              <a:rPr lang="en-US" sz="1400" b="1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D795-6E45-4F36-9C6F-A89F8088A7F3}" type="datetime1">
              <a:rPr lang="en-US" smtClean="0"/>
              <a:pPr/>
              <a:t>11/16/2012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lc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1024_greendot_divid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85802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eaLnBrk="0" fontAlgn="ctr" hangingPunct="0">
              <a:spcBef>
                <a:spcPct val="5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eaLnBrk="0" fontAlgn="ctr" hangingPunct="0">
              <a:spcBef>
                <a:spcPct val="5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8" name="Picture 12" descr="1024_greendot_divid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23622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fld id="{CDBE350F-E0A5-475B-970E-09DD022C4D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F8B3D-7390-4048-BC96-A2897AD1F6E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8CE02-ED6F-4E50-85AA-39A058D7A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210FF7-AB34-417A-B0F8-A0BE5BB52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CCEDF0-D00E-4F25-8CAB-11C98FB9C8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D5524-0F44-4736-9867-D005B459CC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ECF9E-1634-4A49-86EF-EBCF5C1B61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6C80D1-65D5-4DA5-8173-9BCD86969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7D86D-97BB-4ECD-9B02-9D647CA627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C5F6D-3D8B-4D97-B6E3-B8AA1974E6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1198E-5327-43A2-862F-CF468C652102}" type="datetime1">
              <a:rPr lang="en-US" smtClean="0"/>
              <a:pPr/>
              <a:t>11/16/2012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Global Design Effort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C43E1C-D20A-449D-9429-E3EADA90E9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  <a:prstGeom prst="rect">
            <a:avLst/>
          </a:prstGeom>
        </p:spPr>
        <p:txBody>
          <a:bodyPr vert="horz" lIns="82846" tIns="41425" rIns="82846" bIns="41425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  <a:prstGeom prst="rect">
            <a:avLst/>
          </a:prstGeom>
        </p:spPr>
        <p:txBody>
          <a:bodyPr vert="horz" lIns="82846" tIns="41425" rIns="82846" bIns="41425"/>
          <a:lstStyle>
            <a:lvl1pPr marL="0" indent="0" algn="ctr">
              <a:buNone/>
              <a:defRPr/>
            </a:lvl1pPr>
            <a:lvl2pPr marL="414237" indent="0" algn="ctr">
              <a:buNone/>
              <a:defRPr/>
            </a:lvl2pPr>
            <a:lvl3pPr marL="828474" indent="0" algn="ctr">
              <a:buNone/>
              <a:defRPr/>
            </a:lvl3pPr>
            <a:lvl4pPr marL="1242712" indent="0" algn="ctr">
              <a:buNone/>
              <a:defRPr/>
            </a:lvl4pPr>
            <a:lvl5pPr marL="1656949" indent="0" algn="ctr">
              <a:buNone/>
              <a:defRPr/>
            </a:lvl5pPr>
            <a:lvl6pPr marL="2071190" indent="0" algn="ctr">
              <a:buNone/>
              <a:defRPr/>
            </a:lvl6pPr>
            <a:lvl7pPr marL="2485425" indent="0" algn="ctr">
              <a:buNone/>
              <a:defRPr/>
            </a:lvl7pPr>
            <a:lvl8pPr marL="2899663" indent="0" algn="ctr">
              <a:buNone/>
              <a:defRPr/>
            </a:lvl8pPr>
            <a:lvl9pPr marL="33139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931" y="275082"/>
            <a:ext cx="8229600" cy="1142039"/>
          </a:xfrm>
          <a:prstGeom prst="rect">
            <a:avLst/>
          </a:prstGeom>
        </p:spPr>
        <p:txBody>
          <a:bodyPr vert="horz" lIns="82846" tIns="41425" rIns="82846" bIns="41425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931" y="1600008"/>
            <a:ext cx="8229600" cy="4526395"/>
          </a:xfrm>
          <a:prstGeom prst="rect">
            <a:avLst/>
          </a:prstGeom>
        </p:spPr>
        <p:txBody>
          <a:bodyPr vert="horz" lIns="82846" tIns="41425" rIns="82846" bIns="41425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880" y="4406875"/>
            <a:ext cx="7771680" cy="1362383"/>
          </a:xfrm>
          <a:prstGeom prst="rect">
            <a:avLst/>
          </a:prstGeom>
        </p:spPr>
        <p:txBody>
          <a:bodyPr vert="horz" lIns="82846" tIns="41425" rIns="82846" bIns="41425" anchor="t"/>
          <a:lstStyle>
            <a:lvl1pPr algn="l">
              <a:defRPr sz="36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  <a:prstGeom prst="rect">
            <a:avLst/>
          </a:prstGeom>
        </p:spPr>
        <p:txBody>
          <a:bodyPr vert="horz" lIns="82846" tIns="41425" rIns="82846" bIns="41425" anchor="b"/>
          <a:lstStyle>
            <a:lvl1pPr marL="0" indent="0">
              <a:buNone/>
              <a:defRPr sz="1800"/>
            </a:lvl1pPr>
            <a:lvl2pPr marL="414237" indent="0">
              <a:buNone/>
              <a:defRPr sz="1600"/>
            </a:lvl2pPr>
            <a:lvl3pPr marL="828474" indent="0">
              <a:buNone/>
              <a:defRPr sz="1500"/>
            </a:lvl3pPr>
            <a:lvl4pPr marL="1242712" indent="0">
              <a:buNone/>
              <a:defRPr sz="1300"/>
            </a:lvl4pPr>
            <a:lvl5pPr marL="1656949" indent="0">
              <a:buNone/>
              <a:defRPr sz="1300"/>
            </a:lvl5pPr>
            <a:lvl6pPr marL="2071190" indent="0">
              <a:buNone/>
              <a:defRPr sz="1300"/>
            </a:lvl6pPr>
            <a:lvl7pPr marL="2485425" indent="0">
              <a:buNone/>
              <a:defRPr sz="1300"/>
            </a:lvl7pPr>
            <a:lvl8pPr marL="2899663" indent="0">
              <a:buNone/>
              <a:defRPr sz="1300"/>
            </a:lvl8pPr>
            <a:lvl9pPr marL="3313900" indent="0">
              <a:buNone/>
              <a:defRPr sz="13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931" y="275082"/>
            <a:ext cx="8229600" cy="1142039"/>
          </a:xfrm>
          <a:prstGeom prst="rect">
            <a:avLst/>
          </a:prstGeom>
        </p:spPr>
        <p:txBody>
          <a:bodyPr vert="horz" lIns="82846" tIns="41425" rIns="82846" bIns="41425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920" y="1600008"/>
            <a:ext cx="4044960" cy="4526395"/>
          </a:xfrm>
          <a:prstGeom prst="rect">
            <a:avLst/>
          </a:prstGeom>
        </p:spPr>
        <p:txBody>
          <a:bodyPr vert="horz" lIns="82846" tIns="41425" rIns="82846" bIns="41425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132" y="1600008"/>
            <a:ext cx="4046400" cy="4526395"/>
          </a:xfrm>
          <a:prstGeom prst="rect">
            <a:avLst/>
          </a:prstGeom>
        </p:spPr>
        <p:txBody>
          <a:bodyPr vert="horz" lIns="82846" tIns="41425" rIns="82846" bIns="41425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931" y="275082"/>
            <a:ext cx="8229600" cy="1142039"/>
          </a:xfrm>
          <a:prstGeom prst="rect">
            <a:avLst/>
          </a:prstGeom>
        </p:spPr>
        <p:txBody>
          <a:bodyPr vert="horz" lIns="82846" tIns="41425" rIns="82846" bIns="41425"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  <a:prstGeom prst="rect">
            <a:avLst/>
          </a:prstGeom>
        </p:spPr>
        <p:txBody>
          <a:bodyPr vert="horz" lIns="82846" tIns="41425" rIns="82846" bIns="41425" anchor="b"/>
          <a:lstStyle>
            <a:lvl1pPr marL="0" indent="0">
              <a:buNone/>
              <a:defRPr sz="2200" b="1"/>
            </a:lvl1pPr>
            <a:lvl2pPr marL="414237" indent="0">
              <a:buNone/>
              <a:defRPr sz="1800" b="1"/>
            </a:lvl2pPr>
            <a:lvl3pPr marL="828474" indent="0">
              <a:buNone/>
              <a:defRPr sz="1600" b="1"/>
            </a:lvl3pPr>
            <a:lvl4pPr marL="1242712" indent="0">
              <a:buNone/>
              <a:defRPr sz="1500" b="1"/>
            </a:lvl4pPr>
            <a:lvl5pPr marL="1656949" indent="0">
              <a:buNone/>
              <a:defRPr sz="1500" b="1"/>
            </a:lvl5pPr>
            <a:lvl6pPr marL="2071190" indent="0">
              <a:buNone/>
              <a:defRPr sz="1500" b="1"/>
            </a:lvl6pPr>
            <a:lvl7pPr marL="2485425" indent="0">
              <a:buNone/>
              <a:defRPr sz="1500" b="1"/>
            </a:lvl7pPr>
            <a:lvl8pPr marL="2899663" indent="0">
              <a:buNone/>
              <a:defRPr sz="1500" b="1"/>
            </a:lvl8pPr>
            <a:lvl9pPr marL="3313900" indent="0">
              <a:buNone/>
              <a:defRPr sz="15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  <a:prstGeom prst="rect">
            <a:avLst/>
          </a:prstGeom>
        </p:spPr>
        <p:txBody>
          <a:bodyPr vert="horz" lIns="82846" tIns="41425" rIns="82846" bIns="41425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451" y="1535201"/>
            <a:ext cx="4042080" cy="639427"/>
          </a:xfrm>
          <a:prstGeom prst="rect">
            <a:avLst/>
          </a:prstGeom>
        </p:spPr>
        <p:txBody>
          <a:bodyPr vert="horz" lIns="82846" tIns="41425" rIns="82846" bIns="41425" anchor="b"/>
          <a:lstStyle>
            <a:lvl1pPr marL="0" indent="0">
              <a:buNone/>
              <a:defRPr sz="2200" b="1"/>
            </a:lvl1pPr>
            <a:lvl2pPr marL="414237" indent="0">
              <a:buNone/>
              <a:defRPr sz="1800" b="1"/>
            </a:lvl2pPr>
            <a:lvl3pPr marL="828474" indent="0">
              <a:buNone/>
              <a:defRPr sz="1600" b="1"/>
            </a:lvl3pPr>
            <a:lvl4pPr marL="1242712" indent="0">
              <a:buNone/>
              <a:defRPr sz="1500" b="1"/>
            </a:lvl4pPr>
            <a:lvl5pPr marL="1656949" indent="0">
              <a:buNone/>
              <a:defRPr sz="1500" b="1"/>
            </a:lvl5pPr>
            <a:lvl6pPr marL="2071190" indent="0">
              <a:buNone/>
              <a:defRPr sz="1500" b="1"/>
            </a:lvl6pPr>
            <a:lvl7pPr marL="2485425" indent="0">
              <a:buNone/>
              <a:defRPr sz="1500" b="1"/>
            </a:lvl7pPr>
            <a:lvl8pPr marL="2899663" indent="0">
              <a:buNone/>
              <a:defRPr sz="1500" b="1"/>
            </a:lvl8pPr>
            <a:lvl9pPr marL="3313900" indent="0">
              <a:buNone/>
              <a:defRPr sz="15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451" y="2174628"/>
            <a:ext cx="4042080" cy="3951775"/>
          </a:xfrm>
          <a:prstGeom prst="rect">
            <a:avLst/>
          </a:prstGeom>
        </p:spPr>
        <p:txBody>
          <a:bodyPr vert="horz" lIns="82846" tIns="41425" rIns="82846" bIns="41425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931" y="275082"/>
            <a:ext cx="8229600" cy="1142039"/>
          </a:xfrm>
          <a:prstGeom prst="rect">
            <a:avLst/>
          </a:prstGeom>
        </p:spPr>
        <p:txBody>
          <a:bodyPr vert="horz" lIns="82846" tIns="41425" rIns="82846" bIns="41425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  <a:prstGeom prst="rect">
            <a:avLst/>
          </a:prstGeom>
        </p:spPr>
        <p:txBody>
          <a:bodyPr vert="horz" lIns="82846" tIns="41425" rIns="82846" bIns="41425" anchor="b"/>
          <a:lstStyle>
            <a:lvl1pPr algn="l">
              <a:defRPr sz="18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532" y="273633"/>
            <a:ext cx="5112000" cy="5852774"/>
          </a:xfrm>
          <a:prstGeom prst="rect">
            <a:avLst/>
          </a:prstGeom>
        </p:spPr>
        <p:txBody>
          <a:bodyPr vert="horz" lIns="82846" tIns="41425" rIns="82846" bIns="41425"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920" y="1434403"/>
            <a:ext cx="3008160" cy="4692013"/>
          </a:xfrm>
          <a:prstGeom prst="rect">
            <a:avLst/>
          </a:prstGeom>
        </p:spPr>
        <p:txBody>
          <a:bodyPr vert="horz" lIns="82846" tIns="41425" rIns="82846" bIns="41425"/>
          <a:lstStyle>
            <a:lvl1pPr marL="0" indent="0">
              <a:buNone/>
              <a:defRPr sz="1300"/>
            </a:lvl1pPr>
            <a:lvl2pPr marL="414237" indent="0">
              <a:buNone/>
              <a:defRPr sz="1100"/>
            </a:lvl2pPr>
            <a:lvl3pPr marL="828474" indent="0">
              <a:buNone/>
              <a:defRPr sz="1000"/>
            </a:lvl3pPr>
            <a:lvl4pPr marL="1242712" indent="0">
              <a:buNone/>
              <a:defRPr sz="800"/>
            </a:lvl4pPr>
            <a:lvl5pPr marL="1656949" indent="0">
              <a:buNone/>
              <a:defRPr sz="800"/>
            </a:lvl5pPr>
            <a:lvl6pPr marL="2071190" indent="0">
              <a:buNone/>
              <a:defRPr sz="800"/>
            </a:lvl6pPr>
            <a:lvl7pPr marL="2485425" indent="0">
              <a:buNone/>
              <a:defRPr sz="800"/>
            </a:lvl7pPr>
            <a:lvl8pPr marL="2899663" indent="0">
              <a:buNone/>
              <a:defRPr sz="800"/>
            </a:lvl8pPr>
            <a:lvl9pPr marL="3313900" indent="0">
              <a:buNone/>
              <a:defRPr sz="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812" y="4800026"/>
            <a:ext cx="5486400" cy="567420"/>
          </a:xfrm>
          <a:prstGeom prst="rect">
            <a:avLst/>
          </a:prstGeom>
        </p:spPr>
        <p:txBody>
          <a:bodyPr vert="horz" lIns="82846" tIns="41425" rIns="82846" bIns="41425" anchor="b"/>
          <a:lstStyle>
            <a:lvl1pPr algn="l">
              <a:defRPr sz="18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812" y="612065"/>
            <a:ext cx="5486400" cy="4115952"/>
          </a:xfrm>
          <a:prstGeom prst="rect">
            <a:avLst/>
          </a:prstGeom>
        </p:spPr>
        <p:txBody>
          <a:bodyPr vert="horz" lIns="82846" tIns="41425" rIns="82846" bIns="41425"/>
          <a:lstStyle>
            <a:lvl1pPr marL="0" indent="0">
              <a:buNone/>
              <a:defRPr sz="2900"/>
            </a:lvl1pPr>
            <a:lvl2pPr marL="414237" indent="0">
              <a:buNone/>
              <a:defRPr sz="2500"/>
            </a:lvl2pPr>
            <a:lvl3pPr marL="828474" indent="0">
              <a:buNone/>
              <a:defRPr sz="2200"/>
            </a:lvl3pPr>
            <a:lvl4pPr marL="1242712" indent="0">
              <a:buNone/>
              <a:defRPr sz="1800"/>
            </a:lvl4pPr>
            <a:lvl5pPr marL="1656949" indent="0">
              <a:buNone/>
              <a:defRPr sz="1800"/>
            </a:lvl5pPr>
            <a:lvl6pPr marL="2071190" indent="0">
              <a:buNone/>
              <a:defRPr sz="1800"/>
            </a:lvl6pPr>
            <a:lvl7pPr marL="2485425" indent="0">
              <a:buNone/>
              <a:defRPr sz="1800"/>
            </a:lvl7pPr>
            <a:lvl8pPr marL="2899663" indent="0">
              <a:buNone/>
              <a:defRPr sz="1800"/>
            </a:lvl8pPr>
            <a:lvl9pPr marL="3313900" indent="0">
              <a:buNone/>
              <a:defRPr sz="18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812" y="5367444"/>
            <a:ext cx="5486400" cy="805044"/>
          </a:xfrm>
          <a:prstGeom prst="rect">
            <a:avLst/>
          </a:prstGeom>
        </p:spPr>
        <p:txBody>
          <a:bodyPr vert="horz" lIns="82846" tIns="41425" rIns="82846" bIns="41425"/>
          <a:lstStyle>
            <a:lvl1pPr marL="0" indent="0">
              <a:buNone/>
              <a:defRPr sz="1300"/>
            </a:lvl1pPr>
            <a:lvl2pPr marL="414237" indent="0">
              <a:buNone/>
              <a:defRPr sz="1100"/>
            </a:lvl2pPr>
            <a:lvl3pPr marL="828474" indent="0">
              <a:buNone/>
              <a:defRPr sz="1000"/>
            </a:lvl3pPr>
            <a:lvl4pPr marL="1242712" indent="0">
              <a:buNone/>
              <a:defRPr sz="800"/>
            </a:lvl4pPr>
            <a:lvl5pPr marL="1656949" indent="0">
              <a:buNone/>
              <a:defRPr sz="800"/>
            </a:lvl5pPr>
            <a:lvl6pPr marL="2071190" indent="0">
              <a:buNone/>
              <a:defRPr sz="800"/>
            </a:lvl6pPr>
            <a:lvl7pPr marL="2485425" indent="0">
              <a:buNone/>
              <a:defRPr sz="800"/>
            </a:lvl7pPr>
            <a:lvl8pPr marL="2899663" indent="0">
              <a:buNone/>
              <a:defRPr sz="800"/>
            </a:lvl8pPr>
            <a:lvl9pPr marL="3313900" indent="0">
              <a:buNone/>
              <a:defRPr sz="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image" Target="../media/image15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Relationship Id="rId14" Type="http://schemas.openxmlformats.org/officeDocument/2006/relationships/image" Target="../media/image1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Relationship Id="rId14" Type="http://schemas.openxmlformats.org/officeDocument/2006/relationships/image" Target="../media/image1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Relationship Id="rId14" Type="http://schemas.openxmlformats.org/officeDocument/2006/relationships/image" Target="../media/image1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Relationship Id="rId14" Type="http://schemas.openxmlformats.org/officeDocument/2006/relationships/image" Target="../media/image1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43.xml"/><Relationship Id="rId7" Type="http://schemas.openxmlformats.org/officeDocument/2006/relationships/slideLayout" Target="../slideLayouts/slideLayout347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2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5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50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image" Target="../media/image1.pn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theme" Target="../theme/theme34.xml"/><Relationship Id="rId3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58.xml"/><Relationship Id="rId2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52.xml"/><Relationship Id="rId6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5.xml"/><Relationship Id="rId9" Type="http://schemas.openxmlformats.org/officeDocument/2006/relationships/image" Target="../media/image17.jpe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Relationship Id="rId14" Type="http://schemas.openxmlformats.org/officeDocument/2006/relationships/image" Target="../media/image1.pn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6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83.xml"/><Relationship Id="rId7" Type="http://schemas.openxmlformats.org/officeDocument/2006/relationships/slideLayout" Target="../slideLayouts/slideLayout387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82.xml"/><Relationship Id="rId1" Type="http://schemas.openxmlformats.org/officeDocument/2006/relationships/slideLayout" Target="../slideLayouts/slideLayout381.xml"/><Relationship Id="rId6" Type="http://schemas.openxmlformats.org/officeDocument/2006/relationships/slideLayout" Target="../slideLayouts/slideLayout386.xml"/><Relationship Id="rId11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84.xml"/><Relationship Id="rId9" Type="http://schemas.openxmlformats.org/officeDocument/2006/relationships/slideLayout" Target="../slideLayouts/slideLayout389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98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393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96.xml"/><Relationship Id="rId10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Relationship Id="rId14" Type="http://schemas.openxmlformats.org/officeDocument/2006/relationships/image" Target="../media/image22.jpe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0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405.xml"/><Relationship Id="rId7" Type="http://schemas.openxmlformats.org/officeDocument/2006/relationships/slideLayout" Target="../slideLayouts/slideLayout409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04.xml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11" Type="http://schemas.openxmlformats.org/officeDocument/2006/relationships/slideLayout" Target="../slideLayouts/slideLayout413.xml"/><Relationship Id="rId5" Type="http://schemas.openxmlformats.org/officeDocument/2006/relationships/slideLayout" Target="../slideLayouts/slideLayout407.xml"/><Relationship Id="rId10" Type="http://schemas.openxmlformats.org/officeDocument/2006/relationships/slideLayout" Target="../slideLayouts/slideLayout412.xml"/><Relationship Id="rId4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411.xml"/><Relationship Id="rId14" Type="http://schemas.openxmlformats.org/officeDocument/2006/relationships/image" Target="../media/image22.jpe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1.xml"/><Relationship Id="rId3" Type="http://schemas.openxmlformats.org/officeDocument/2006/relationships/slideLayout" Target="../slideLayouts/slideLayout416.xml"/><Relationship Id="rId7" Type="http://schemas.openxmlformats.org/officeDocument/2006/relationships/slideLayout" Target="../slideLayouts/slideLayout420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15.xml"/><Relationship Id="rId1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24.xml"/><Relationship Id="rId5" Type="http://schemas.openxmlformats.org/officeDocument/2006/relationships/slideLayout" Target="../slideLayouts/slideLayout418.xml"/><Relationship Id="rId10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422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2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427.xml"/><Relationship Id="rId7" Type="http://schemas.openxmlformats.org/officeDocument/2006/relationships/slideLayout" Target="../slideLayouts/slideLayout431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26.xml"/><Relationship Id="rId1" Type="http://schemas.openxmlformats.org/officeDocument/2006/relationships/slideLayout" Target="../slideLayouts/slideLayout425.xml"/><Relationship Id="rId6" Type="http://schemas.openxmlformats.org/officeDocument/2006/relationships/slideLayout" Target="../slideLayouts/slideLayout430.xml"/><Relationship Id="rId11" Type="http://schemas.openxmlformats.org/officeDocument/2006/relationships/slideLayout" Target="../slideLayouts/slideLayout435.xml"/><Relationship Id="rId5" Type="http://schemas.openxmlformats.org/officeDocument/2006/relationships/slideLayout" Target="../slideLayouts/slideLayout429.xml"/><Relationship Id="rId1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428.xml"/><Relationship Id="rId9" Type="http://schemas.openxmlformats.org/officeDocument/2006/relationships/slideLayout" Target="../slideLayouts/slideLayout433.xml"/><Relationship Id="rId14" Type="http://schemas.openxmlformats.org/officeDocument/2006/relationships/image" Target="../media/image24.pn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3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42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5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Relationship Id="rId14" Type="http://schemas.openxmlformats.org/officeDocument/2006/relationships/image" Target="../media/image15.jpeg"/></Relationships>
</file>

<file path=ppt/slideMasters/_rels/slideMaster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9.xml"/><Relationship Id="rId2" Type="http://schemas.openxmlformats.org/officeDocument/2006/relationships/slideLayout" Target="../slideLayouts/slideLayout448.xml"/><Relationship Id="rId1" Type="http://schemas.openxmlformats.org/officeDocument/2006/relationships/slideLayout" Target="../slideLayouts/slideLayout447.xml"/><Relationship Id="rId6" Type="http://schemas.openxmlformats.org/officeDocument/2006/relationships/theme" Target="../theme/theme43.xml"/><Relationship Id="rId5" Type="http://schemas.openxmlformats.org/officeDocument/2006/relationships/slideLayout" Target="../slideLayouts/slideLayout451.xml"/><Relationship Id="rId4" Type="http://schemas.openxmlformats.org/officeDocument/2006/relationships/slideLayout" Target="../slideLayouts/slideLayout450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slideLayout" Target="../slideLayouts/slideLayout464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slideLayout" Target="../slideLayouts/slideLayout463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5" Type="http://schemas.openxmlformats.org/officeDocument/2006/relationships/theme" Target="../theme/theme44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Relationship Id="rId14" Type="http://schemas.openxmlformats.org/officeDocument/2006/relationships/slideLayout" Target="../slideLayouts/slideLayout465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5.xml"/><Relationship Id="rId3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4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489.xml"/><Relationship Id="rId1" Type="http://schemas.openxmlformats.org/officeDocument/2006/relationships/slideLayout" Target="../slideLayouts/slideLayout488.xml"/><Relationship Id="rId6" Type="http://schemas.openxmlformats.org/officeDocument/2006/relationships/slideLayout" Target="../slideLayouts/slideLayout493.xml"/><Relationship Id="rId11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2.xml"/><Relationship Id="rId1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91.xml"/><Relationship Id="rId9" Type="http://schemas.openxmlformats.org/officeDocument/2006/relationships/slideLayout" Target="../slideLayouts/slideLayout496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6.xml"/><Relationship Id="rId3" Type="http://schemas.openxmlformats.org/officeDocument/2006/relationships/slideLayout" Target="../slideLayouts/slideLayout501.xml"/><Relationship Id="rId7" Type="http://schemas.openxmlformats.org/officeDocument/2006/relationships/slideLayout" Target="../slideLayouts/slideLayout505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00.xml"/><Relationship Id="rId1" Type="http://schemas.openxmlformats.org/officeDocument/2006/relationships/slideLayout" Target="../slideLayouts/slideLayout499.xml"/><Relationship Id="rId6" Type="http://schemas.openxmlformats.org/officeDocument/2006/relationships/slideLayout" Target="../slideLayouts/slideLayout504.xml"/><Relationship Id="rId11" Type="http://schemas.openxmlformats.org/officeDocument/2006/relationships/slideLayout" Target="../slideLayouts/slideLayout509.xml"/><Relationship Id="rId5" Type="http://schemas.openxmlformats.org/officeDocument/2006/relationships/slideLayout" Target="../slideLayouts/slideLayout503.xml"/><Relationship Id="rId10" Type="http://schemas.openxmlformats.org/officeDocument/2006/relationships/slideLayout" Target="../slideLayouts/slideLayout508.xml"/><Relationship Id="rId4" Type="http://schemas.openxmlformats.org/officeDocument/2006/relationships/slideLayout" Target="../slideLayouts/slideLayout502.xml"/><Relationship Id="rId9" Type="http://schemas.openxmlformats.org/officeDocument/2006/relationships/slideLayout" Target="../slideLayouts/slideLayout507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7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6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511.xml"/><Relationship Id="rId1" Type="http://schemas.openxmlformats.org/officeDocument/2006/relationships/slideLayout" Target="../slideLayouts/slideLayout510.xml"/><Relationship Id="rId6" Type="http://schemas.openxmlformats.org/officeDocument/2006/relationships/slideLayout" Target="../slideLayouts/slideLayout515.xml"/><Relationship Id="rId11" Type="http://schemas.openxmlformats.org/officeDocument/2006/relationships/theme" Target="../theme/theme49.xml"/><Relationship Id="rId5" Type="http://schemas.openxmlformats.org/officeDocument/2006/relationships/slideLayout" Target="../slideLayouts/slideLayout514.xml"/><Relationship Id="rId10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13.xml"/><Relationship Id="rId9" Type="http://schemas.openxmlformats.org/officeDocument/2006/relationships/slideLayout" Target="../slideLayouts/slideLayout518.xml"/><Relationship Id="rId14" Type="http://schemas.openxmlformats.org/officeDocument/2006/relationships/image" Target="../media/image2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7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522.xml"/><Relationship Id="rId7" Type="http://schemas.openxmlformats.org/officeDocument/2006/relationships/slideLayout" Target="../slideLayouts/slideLayout526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521.xml"/><Relationship Id="rId1" Type="http://schemas.openxmlformats.org/officeDocument/2006/relationships/slideLayout" Target="../slideLayouts/slideLayout520.xml"/><Relationship Id="rId6" Type="http://schemas.openxmlformats.org/officeDocument/2006/relationships/slideLayout" Target="../slideLayouts/slideLayout525.xml"/><Relationship Id="rId11" Type="http://schemas.openxmlformats.org/officeDocument/2006/relationships/theme" Target="../theme/theme50.xml"/><Relationship Id="rId5" Type="http://schemas.openxmlformats.org/officeDocument/2006/relationships/slideLayout" Target="../slideLayouts/slideLayout524.xml"/><Relationship Id="rId10" Type="http://schemas.openxmlformats.org/officeDocument/2006/relationships/slideLayout" Target="../slideLayouts/slideLayout529.xml"/><Relationship Id="rId4" Type="http://schemas.openxmlformats.org/officeDocument/2006/relationships/slideLayout" Target="../slideLayouts/slideLayout523.xml"/><Relationship Id="rId9" Type="http://schemas.openxmlformats.org/officeDocument/2006/relationships/slideLayout" Target="../slideLayouts/slideLayout528.xml"/><Relationship Id="rId14" Type="http://schemas.openxmlformats.org/officeDocument/2006/relationships/image" Target="../media/image27.png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7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532.xml"/><Relationship Id="rId7" Type="http://schemas.openxmlformats.org/officeDocument/2006/relationships/slideLayout" Target="../slideLayouts/slideLayout536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531.xml"/><Relationship Id="rId1" Type="http://schemas.openxmlformats.org/officeDocument/2006/relationships/slideLayout" Target="../slideLayouts/slideLayout530.xml"/><Relationship Id="rId6" Type="http://schemas.openxmlformats.org/officeDocument/2006/relationships/slideLayout" Target="../slideLayouts/slideLayout535.xml"/><Relationship Id="rId11" Type="http://schemas.openxmlformats.org/officeDocument/2006/relationships/theme" Target="../theme/theme51.xml"/><Relationship Id="rId5" Type="http://schemas.openxmlformats.org/officeDocument/2006/relationships/slideLayout" Target="../slideLayouts/slideLayout534.xml"/><Relationship Id="rId10" Type="http://schemas.openxmlformats.org/officeDocument/2006/relationships/slideLayout" Target="../slideLayouts/slideLayout539.xml"/><Relationship Id="rId4" Type="http://schemas.openxmlformats.org/officeDocument/2006/relationships/slideLayout" Target="../slideLayouts/slideLayout533.xml"/><Relationship Id="rId9" Type="http://schemas.openxmlformats.org/officeDocument/2006/relationships/slideLayout" Target="../slideLayouts/slideLayout538.xml"/><Relationship Id="rId14" Type="http://schemas.openxmlformats.org/officeDocument/2006/relationships/image" Target="../media/image27.png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theme" Target="../theme/theme52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Relationship Id="rId14" Type="http://schemas.openxmlformats.org/officeDocument/2006/relationships/image" Target="../media/image27.png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7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552.xml"/><Relationship Id="rId7" Type="http://schemas.openxmlformats.org/officeDocument/2006/relationships/slideLayout" Target="../slideLayouts/slideLayout556.xml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551.xml"/><Relationship Id="rId1" Type="http://schemas.openxmlformats.org/officeDocument/2006/relationships/slideLayout" Target="../slideLayouts/slideLayout550.xml"/><Relationship Id="rId6" Type="http://schemas.openxmlformats.org/officeDocument/2006/relationships/slideLayout" Target="../slideLayouts/slideLayout555.xml"/><Relationship Id="rId11" Type="http://schemas.openxmlformats.org/officeDocument/2006/relationships/theme" Target="../theme/theme53.xml"/><Relationship Id="rId5" Type="http://schemas.openxmlformats.org/officeDocument/2006/relationships/slideLayout" Target="../slideLayouts/slideLayout554.xml"/><Relationship Id="rId10" Type="http://schemas.openxmlformats.org/officeDocument/2006/relationships/slideLayout" Target="../slideLayouts/slideLayout559.xml"/><Relationship Id="rId4" Type="http://schemas.openxmlformats.org/officeDocument/2006/relationships/slideLayout" Target="../slideLayouts/slideLayout553.xml"/><Relationship Id="rId9" Type="http://schemas.openxmlformats.org/officeDocument/2006/relationships/slideLayout" Target="../slideLayouts/slideLayout558.xml"/><Relationship Id="rId14" Type="http://schemas.openxmlformats.org/officeDocument/2006/relationships/image" Target="../media/image27.png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7.xml"/><Relationship Id="rId13" Type="http://schemas.openxmlformats.org/officeDocument/2006/relationships/slideLayout" Target="../slideLayouts/slideLayout572.xml"/><Relationship Id="rId3" Type="http://schemas.openxmlformats.org/officeDocument/2006/relationships/slideLayout" Target="../slideLayouts/slideLayout562.xml"/><Relationship Id="rId7" Type="http://schemas.openxmlformats.org/officeDocument/2006/relationships/slideLayout" Target="../slideLayouts/slideLayout566.xml"/><Relationship Id="rId12" Type="http://schemas.openxmlformats.org/officeDocument/2006/relationships/slideLayout" Target="../slideLayouts/slideLayout571.xml"/><Relationship Id="rId2" Type="http://schemas.openxmlformats.org/officeDocument/2006/relationships/slideLayout" Target="../slideLayouts/slideLayout561.xml"/><Relationship Id="rId1" Type="http://schemas.openxmlformats.org/officeDocument/2006/relationships/slideLayout" Target="../slideLayouts/slideLayout560.xml"/><Relationship Id="rId6" Type="http://schemas.openxmlformats.org/officeDocument/2006/relationships/slideLayout" Target="../slideLayouts/slideLayout565.xml"/><Relationship Id="rId11" Type="http://schemas.openxmlformats.org/officeDocument/2006/relationships/slideLayout" Target="../slideLayouts/slideLayout570.xml"/><Relationship Id="rId5" Type="http://schemas.openxmlformats.org/officeDocument/2006/relationships/slideLayout" Target="../slideLayouts/slideLayout564.xml"/><Relationship Id="rId15" Type="http://schemas.openxmlformats.org/officeDocument/2006/relationships/theme" Target="../theme/theme54.xml"/><Relationship Id="rId10" Type="http://schemas.openxmlformats.org/officeDocument/2006/relationships/slideLayout" Target="../slideLayouts/slideLayout569.xml"/><Relationship Id="rId4" Type="http://schemas.openxmlformats.org/officeDocument/2006/relationships/slideLayout" Target="../slideLayouts/slideLayout563.xml"/><Relationship Id="rId9" Type="http://schemas.openxmlformats.org/officeDocument/2006/relationships/slideLayout" Target="../slideLayouts/slideLayout568.xml"/><Relationship Id="rId14" Type="http://schemas.openxmlformats.org/officeDocument/2006/relationships/slideLayout" Target="../slideLayouts/slideLayout573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1.xml"/><Relationship Id="rId13" Type="http://schemas.openxmlformats.org/officeDocument/2006/relationships/slideLayout" Target="../slideLayouts/slideLayout586.xml"/><Relationship Id="rId3" Type="http://schemas.openxmlformats.org/officeDocument/2006/relationships/slideLayout" Target="../slideLayouts/slideLayout576.xml"/><Relationship Id="rId7" Type="http://schemas.openxmlformats.org/officeDocument/2006/relationships/slideLayout" Target="../slideLayouts/slideLayout580.xml"/><Relationship Id="rId12" Type="http://schemas.openxmlformats.org/officeDocument/2006/relationships/slideLayout" Target="../slideLayouts/slideLayout585.xml"/><Relationship Id="rId2" Type="http://schemas.openxmlformats.org/officeDocument/2006/relationships/slideLayout" Target="../slideLayouts/slideLayout575.xml"/><Relationship Id="rId1" Type="http://schemas.openxmlformats.org/officeDocument/2006/relationships/slideLayout" Target="../slideLayouts/slideLayout574.xml"/><Relationship Id="rId6" Type="http://schemas.openxmlformats.org/officeDocument/2006/relationships/slideLayout" Target="../slideLayouts/slideLayout579.xml"/><Relationship Id="rId11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78.xml"/><Relationship Id="rId15" Type="http://schemas.openxmlformats.org/officeDocument/2006/relationships/theme" Target="../theme/theme55.xml"/><Relationship Id="rId10" Type="http://schemas.openxmlformats.org/officeDocument/2006/relationships/slideLayout" Target="../slideLayouts/slideLayout583.xml"/><Relationship Id="rId4" Type="http://schemas.openxmlformats.org/officeDocument/2006/relationships/slideLayout" Target="../slideLayouts/slideLayout577.xml"/><Relationship Id="rId9" Type="http://schemas.openxmlformats.org/officeDocument/2006/relationships/slideLayout" Target="../slideLayouts/slideLayout582.xml"/><Relationship Id="rId14" Type="http://schemas.openxmlformats.org/officeDocument/2006/relationships/slideLayout" Target="../slideLayouts/slideLayout587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5.xml"/><Relationship Id="rId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94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88.xml"/><Relationship Id="rId6" Type="http://schemas.openxmlformats.org/officeDocument/2006/relationships/slideLayout" Target="../slideLayouts/slideLayout593.xml"/><Relationship Id="rId11" Type="http://schemas.openxmlformats.org/officeDocument/2006/relationships/slideLayout" Target="../slideLayouts/slideLayout598.xml"/><Relationship Id="rId5" Type="http://schemas.openxmlformats.org/officeDocument/2006/relationships/slideLayout" Target="../slideLayouts/slideLayout592.xml"/><Relationship Id="rId10" Type="http://schemas.openxmlformats.org/officeDocument/2006/relationships/slideLayout" Target="../slideLayouts/slideLayout597.xml"/><Relationship Id="rId4" Type="http://schemas.openxmlformats.org/officeDocument/2006/relationships/slideLayout" Target="../slideLayouts/slideLayout591.xml"/><Relationship Id="rId9" Type="http://schemas.openxmlformats.org/officeDocument/2006/relationships/slideLayout" Target="../slideLayouts/slideLayout5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046B5-BD30-4A8F-A458-262FCDC3247A}" type="datetime1">
              <a:rPr lang="en-US" smtClean="0"/>
              <a:pPr/>
              <a:t>11/16/2012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</p:sldLayoutIdLst>
  <p:txStyles>
    <p:titleStyle>
      <a:lvl1pPr algn="ctr" defTabSz="407048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3346C"/>
        </a:buClr>
        <a:buSzPct val="100000"/>
        <a:buFont typeface="Arial" charset="0"/>
        <a:defRPr kumimoji="1" sz="3600">
          <a:solidFill>
            <a:srgbClr val="23346C"/>
          </a:solidFill>
          <a:latin typeface="+mj-lt"/>
          <a:ea typeface="+mj-ea"/>
          <a:cs typeface="+mj-cs"/>
        </a:defRPr>
      </a:lvl1pPr>
      <a:lvl2pPr algn="ctr" defTabSz="407048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3346C"/>
        </a:buClr>
        <a:buSzPct val="100000"/>
        <a:buFont typeface="Arial" charset="0"/>
        <a:defRPr kumimoji="1" sz="3600">
          <a:solidFill>
            <a:srgbClr val="23346C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ctr" defTabSz="407048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3346C"/>
        </a:buClr>
        <a:buSzPct val="100000"/>
        <a:buFont typeface="Arial" charset="0"/>
        <a:defRPr kumimoji="1" sz="3600">
          <a:solidFill>
            <a:srgbClr val="23346C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ctr" defTabSz="407048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3346C"/>
        </a:buClr>
        <a:buSzPct val="100000"/>
        <a:buFont typeface="Arial" charset="0"/>
        <a:defRPr kumimoji="1" sz="3600">
          <a:solidFill>
            <a:srgbClr val="23346C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ctr" defTabSz="407048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3346C"/>
        </a:buClr>
        <a:buSzPct val="100000"/>
        <a:buFont typeface="Arial" charset="0"/>
        <a:defRPr kumimoji="1" sz="3600">
          <a:solidFill>
            <a:srgbClr val="23346C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1392298" indent="-195616" algn="ctr" defTabSz="407048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23346C"/>
          </a:solidFill>
          <a:latin typeface="Arial" charset="0"/>
          <a:ea typeface="HGSSoeiPresenceEB" charset="0"/>
          <a:cs typeface="HGSSoeiPresenceEB" charset="0"/>
        </a:defRPr>
      </a:lvl6pPr>
      <a:lvl7pPr marL="1806537" indent="-195616" algn="ctr" defTabSz="407048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23346C"/>
          </a:solidFill>
          <a:latin typeface="Arial" charset="0"/>
          <a:ea typeface="HGSSoeiPresenceEB" charset="0"/>
          <a:cs typeface="HGSSoeiPresenceEB" charset="0"/>
        </a:defRPr>
      </a:lvl7pPr>
      <a:lvl8pPr marL="2220774" indent="-195616" algn="ctr" defTabSz="407048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23346C"/>
          </a:solidFill>
          <a:latin typeface="Arial" charset="0"/>
          <a:ea typeface="HGSSoeiPresenceEB" charset="0"/>
          <a:cs typeface="HGSSoeiPresenceEB" charset="0"/>
        </a:defRPr>
      </a:lvl8pPr>
      <a:lvl9pPr marL="2635013" indent="-195616" algn="ctr" defTabSz="407048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600">
          <a:solidFill>
            <a:srgbClr val="23346C"/>
          </a:solidFill>
          <a:latin typeface="Arial" charset="0"/>
          <a:ea typeface="HGSSoeiPresenceEB" charset="0"/>
          <a:cs typeface="HGSSoeiPresenceEB" charset="0"/>
        </a:defRPr>
      </a:lvl9pPr>
    </p:titleStyle>
    <p:bodyStyle>
      <a:lvl1pPr marL="307800" indent="-307800" algn="l" defTabSz="407048" rtl="0" eaLnBrk="0" fontAlgn="base" hangingPunct="0">
        <a:lnSpc>
          <a:spcPct val="111000"/>
        </a:lnSpc>
        <a:spcBef>
          <a:spcPts val="635"/>
        </a:spcBef>
        <a:spcAft>
          <a:spcPct val="0"/>
        </a:spcAft>
        <a:buClr>
          <a:srgbClr val="355E00"/>
        </a:buClr>
        <a:buSzPct val="95000"/>
        <a:buFont typeface="Arial" charset="0"/>
        <a:buChar char="►"/>
        <a:defRPr kumimoji="1" sz="2500">
          <a:solidFill>
            <a:srgbClr val="23346C"/>
          </a:solidFill>
          <a:latin typeface="+mn-lt"/>
          <a:ea typeface="+mn-ea"/>
          <a:cs typeface="+mn-cs"/>
        </a:defRPr>
      </a:lvl1pPr>
      <a:lvl2pPr marL="670260" indent="-256020" algn="l" defTabSz="407048" rtl="0" eaLnBrk="0" fontAlgn="base" hangingPunct="0">
        <a:lnSpc>
          <a:spcPct val="111000"/>
        </a:lnSpc>
        <a:spcBef>
          <a:spcPts val="544"/>
        </a:spcBef>
        <a:spcAft>
          <a:spcPct val="0"/>
        </a:spcAft>
        <a:buClr>
          <a:srgbClr val="355E00"/>
        </a:buClr>
        <a:buSzPct val="100000"/>
        <a:buFont typeface="Arial" charset="0"/>
        <a:buChar char="–"/>
        <a:defRPr sz="2500" b="1">
          <a:solidFill>
            <a:srgbClr val="99CC00"/>
          </a:solidFill>
          <a:latin typeface="+mn-lt"/>
          <a:ea typeface="+mn-ea"/>
          <a:cs typeface="+mn-cs"/>
        </a:defRPr>
      </a:lvl2pPr>
      <a:lvl3pPr marL="1035593" indent="-207118" algn="l" defTabSz="407048" rtl="0" eaLnBrk="0" fontAlgn="base" hangingPunct="0">
        <a:lnSpc>
          <a:spcPct val="111000"/>
        </a:lnSpc>
        <a:spcBef>
          <a:spcPts val="454"/>
        </a:spcBef>
        <a:spcAft>
          <a:spcPct val="0"/>
        </a:spcAft>
        <a:buClr>
          <a:srgbClr val="7DA647"/>
        </a:buClr>
        <a:buSzPct val="100000"/>
        <a:buFont typeface="Arial" charset="0"/>
        <a:buChar char="●"/>
        <a:defRPr kumimoji="1" sz="2500">
          <a:solidFill>
            <a:srgbClr val="000000"/>
          </a:solidFill>
          <a:latin typeface="+mn-lt"/>
          <a:ea typeface="+mn-ea"/>
          <a:cs typeface="+mn-cs"/>
        </a:defRPr>
      </a:lvl3pPr>
      <a:lvl4pPr marL="1449830" indent="-207118" algn="l" defTabSz="407048" rtl="0" eaLnBrk="0" fontAlgn="base" hangingPunct="0">
        <a:lnSpc>
          <a:spcPct val="111000"/>
        </a:lnSpc>
        <a:spcBef>
          <a:spcPts val="454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500">
          <a:solidFill>
            <a:srgbClr val="000000"/>
          </a:solidFill>
          <a:latin typeface="+mn-lt"/>
          <a:ea typeface="+mn-ea"/>
          <a:cs typeface="+mn-cs"/>
        </a:defRPr>
      </a:lvl4pPr>
      <a:lvl5pPr marL="1864069" indent="-207118" algn="l" defTabSz="407048" rtl="0" eaLnBrk="0" fontAlgn="base" hangingPunct="0">
        <a:lnSpc>
          <a:spcPct val="111000"/>
        </a:lnSpc>
        <a:spcBef>
          <a:spcPts val="454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500">
          <a:solidFill>
            <a:srgbClr val="000000"/>
          </a:solidFill>
          <a:latin typeface="+mn-lt"/>
          <a:ea typeface="+mn-ea"/>
          <a:cs typeface="+mn-cs"/>
        </a:defRPr>
      </a:lvl5pPr>
      <a:lvl6pPr marL="2278308" indent="-207118" algn="l" defTabSz="407048" rtl="0" fontAlgn="base">
        <a:lnSpc>
          <a:spcPct val="111000"/>
        </a:lnSpc>
        <a:spcBef>
          <a:spcPts val="454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500">
          <a:solidFill>
            <a:srgbClr val="000000"/>
          </a:solidFill>
          <a:latin typeface="+mn-lt"/>
          <a:ea typeface="+mn-ea"/>
          <a:cs typeface="+mn-cs"/>
        </a:defRPr>
      </a:lvl6pPr>
      <a:lvl7pPr marL="2692540" indent="-207118" algn="l" defTabSz="407048" rtl="0" fontAlgn="base">
        <a:lnSpc>
          <a:spcPct val="111000"/>
        </a:lnSpc>
        <a:spcBef>
          <a:spcPts val="454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500">
          <a:solidFill>
            <a:srgbClr val="000000"/>
          </a:solidFill>
          <a:latin typeface="+mn-lt"/>
          <a:ea typeface="+mn-ea"/>
          <a:cs typeface="+mn-cs"/>
        </a:defRPr>
      </a:lvl7pPr>
      <a:lvl8pPr marL="3106785" indent="-207118" algn="l" defTabSz="407048" rtl="0" fontAlgn="base">
        <a:lnSpc>
          <a:spcPct val="111000"/>
        </a:lnSpc>
        <a:spcBef>
          <a:spcPts val="454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500">
          <a:solidFill>
            <a:srgbClr val="000000"/>
          </a:solidFill>
          <a:latin typeface="+mn-lt"/>
          <a:ea typeface="+mn-ea"/>
          <a:cs typeface="+mn-cs"/>
        </a:defRPr>
      </a:lvl8pPr>
      <a:lvl9pPr marL="3521019" indent="-207118" algn="l" defTabSz="407048" rtl="0" fontAlgn="base">
        <a:lnSpc>
          <a:spcPct val="111000"/>
        </a:lnSpc>
        <a:spcBef>
          <a:spcPts val="454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5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1423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237" algn="l" defTabSz="41423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474" algn="l" defTabSz="41423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712" algn="l" defTabSz="41423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6949" algn="l" defTabSz="41423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1190" algn="l" defTabSz="41423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425" algn="l" defTabSz="41423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9663" algn="l" defTabSz="41423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3900" algn="l" defTabSz="414237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1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5BD36294-2849-48A8-8531-5354CF3095D2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86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16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2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7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4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1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0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0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2214564"/>
            <a:ext cx="7958138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7" y="6373813"/>
            <a:ext cx="162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E8D093-731B-48BB-8AA5-0B3D7D796A3F}" type="datetime1">
              <a:rPr lang="en-US" smtClean="0">
                <a:solidFill>
                  <a:srgbClr val="8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11/16/2012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76988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376988"/>
            <a:ext cx="131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DFCD85-98F9-4566-9B29-FF644B9211A0}" type="slidenum">
              <a:rPr lang="en-US">
                <a:solidFill>
                  <a:srgbClr val="8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762000"/>
            <a:ext cx="737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3" name="Group 226"/>
          <p:cNvGrpSpPr>
            <a:grpSpLocks/>
          </p:cNvGrpSpPr>
          <p:nvPr userDrawn="1"/>
        </p:nvGrpSpPr>
        <p:grpSpPr bwMode="auto">
          <a:xfrm>
            <a:off x="0" y="0"/>
            <a:ext cx="8915400" cy="6713538"/>
            <a:chOff x="0" y="43"/>
            <a:chExt cx="5616" cy="4229"/>
          </a:xfrm>
        </p:grpSpPr>
        <p:grpSp>
          <p:nvGrpSpPr>
            <p:cNvPr id="4" name="Group 227"/>
            <p:cNvGrpSpPr>
              <a:grpSpLocks/>
            </p:cNvGrpSpPr>
            <p:nvPr userDrawn="1"/>
          </p:nvGrpSpPr>
          <p:grpSpPr bwMode="auto">
            <a:xfrm>
              <a:off x="0" y="43"/>
              <a:ext cx="408" cy="4229"/>
              <a:chOff x="0" y="43"/>
              <a:chExt cx="5760" cy="4229"/>
            </a:xfrm>
          </p:grpSpPr>
          <p:sp>
            <p:nvSpPr>
              <p:cNvPr id="1038" name="Line 228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9" name="Line 229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0" name="Line 230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1" name="Line 231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2" name="Line 232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3" name="Line 233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4" name="Line 234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5" name="Line 235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6" name="Line 236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7" name="Line 237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8" name="Line 238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49" name="Line 239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0" name="Line 240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1" name="Line 241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2" name="Line 242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3" name="Line 243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4" name="Line 244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5" name="Line 245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6" name="Line 246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7" name="Line 247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8" name="Line 248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59" name="Line 249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0" name="Line 250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1" name="Line 251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2" name="Line 252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3" name="Line 253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4" name="Line 254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5" name="Line 255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6" name="Line 256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7" name="Line 257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8" name="Line 258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69" name="Line 259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0" name="Line 260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1" name="Line 261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2" name="Line 262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3" name="Line 263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4" name="Line 264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5" name="Line 265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6" name="Line 266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7" name="Line 267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8" name="Line 268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79" name="Line 269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0" name="Line 270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1" name="Line 271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2" name="Line 272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3" name="Line 273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4" name="Line 274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5" name="Line 275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6" name="Line 276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7" name="Line 277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8" name="Line 278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89" name="Line 279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0" name="Line 280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1" name="Line 281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2" name="Line 282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3" name="Line 283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4" name="Line 284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5" name="Line 285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6" name="Line 286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7" name="Line 287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8" name="Line 288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99" name="Line 289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0" name="Line 290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1" name="Line 291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2" name="Line 292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3" name="Line 293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4" name="Line 294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5" name="Line 295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6" name="Line 296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7" name="Line 297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8" name="Line 298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09" name="Line 299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0" name="Line 300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1" name="Line 301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2" name="Line 302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3" name="Line 303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4" name="Line 304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5" name="Line 305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6" name="Line 306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7" name="Line 307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8" name="Line 308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19" name="Line 309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0" name="Line 310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1" name="Line 311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2" name="Line 312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3" name="Line 313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4" name="Line 314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5" name="Line 315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6" name="Line 316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7" name="Line 317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8" name="Line 318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29" name="Line 319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0" name="Line 320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1" name="Line 321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2" name="Line 322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3" name="Line 323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4" name="Line 324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135" name="Line 325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5" name="Group 326"/>
            <p:cNvGrpSpPr>
              <a:grpSpLocks/>
            </p:cNvGrpSpPr>
            <p:nvPr userDrawn="1"/>
          </p:nvGrpSpPr>
          <p:grpSpPr bwMode="auto">
            <a:xfrm>
              <a:off x="400" y="205"/>
              <a:ext cx="5216" cy="1123"/>
              <a:chOff x="400" y="205"/>
              <a:chExt cx="5216" cy="1123"/>
            </a:xfrm>
          </p:grpSpPr>
          <p:sp>
            <p:nvSpPr>
              <p:cNvPr id="1034" name="Rectangle 327"/>
              <p:cNvSpPr>
                <a:spLocks noChangeArrowheads="1"/>
              </p:cNvSpPr>
              <p:nvPr userDrawn="1"/>
            </p:nvSpPr>
            <p:spPr bwMode="auto">
              <a:xfrm>
                <a:off x="557" y="205"/>
                <a:ext cx="313" cy="91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5" name="Rectangle 328"/>
              <p:cNvSpPr>
                <a:spLocks noChangeArrowheads="1"/>
              </p:cNvSpPr>
              <p:nvPr userDrawn="1"/>
            </p:nvSpPr>
            <p:spPr bwMode="auto">
              <a:xfrm>
                <a:off x="400" y="288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6" name="Rectangle 329"/>
              <p:cNvSpPr>
                <a:spLocks noChangeArrowheads="1"/>
              </p:cNvSpPr>
              <p:nvPr userDrawn="1"/>
            </p:nvSpPr>
            <p:spPr bwMode="auto">
              <a:xfrm>
                <a:off x="4599" y="1115"/>
                <a:ext cx="929" cy="21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037" name="Rectangle 330"/>
              <p:cNvSpPr>
                <a:spLocks noChangeArrowheads="1"/>
              </p:cNvSpPr>
              <p:nvPr userDrawn="1"/>
            </p:nvSpPr>
            <p:spPr bwMode="auto">
              <a:xfrm>
                <a:off x="2049" y="1211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 dirty="0" smtClean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10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210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31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421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085625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428454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1771283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22838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5493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259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599704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4C521A9-3282-4DAC-BF6C-C0E95E700B99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404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"/>
            <a:ext cx="9144000" cy="914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9592" y="0"/>
            <a:ext cx="7344817" cy="83671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cern_logo.gi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899592" cy="914958"/>
          </a:xfrm>
          <a:prstGeom prst="rect">
            <a:avLst/>
          </a:prstGeom>
        </p:spPr>
      </p:pic>
      <p:pic>
        <p:nvPicPr>
          <p:cNvPr id="8" name="Picture 7" descr="LOGO-BE-200x200_jpg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37320" y="1"/>
            <a:ext cx="914956" cy="914956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24894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1634"/>
            <a:ext cx="7566923" cy="504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pic>
        <p:nvPicPr>
          <p:cNvPr id="7" name="Picture 6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64945" y="1635"/>
            <a:ext cx="504363" cy="504363"/>
          </a:xfrm>
          <a:prstGeom prst="rect">
            <a:avLst/>
          </a:prstGeom>
        </p:spPr>
      </p:pic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434618" y="1635"/>
            <a:ext cx="504363" cy="50436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5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1634"/>
            <a:ext cx="7566923" cy="504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pic>
        <p:nvPicPr>
          <p:cNvPr id="7" name="Picture 6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64945" y="1635"/>
            <a:ext cx="504363" cy="504363"/>
          </a:xfrm>
          <a:prstGeom prst="rect">
            <a:avLst/>
          </a:prstGeom>
        </p:spPr>
      </p:pic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434618" y="1635"/>
            <a:ext cx="504363" cy="50436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6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1634"/>
            <a:ext cx="7566923" cy="504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pic>
        <p:nvPicPr>
          <p:cNvPr id="7" name="Picture 6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64945" y="1635"/>
            <a:ext cx="504363" cy="504363"/>
          </a:xfrm>
          <a:prstGeom prst="rect">
            <a:avLst/>
          </a:prstGeom>
        </p:spPr>
      </p:pic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434618" y="1635"/>
            <a:ext cx="504363" cy="50436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11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1634"/>
            <a:ext cx="7566923" cy="504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pic>
        <p:nvPicPr>
          <p:cNvPr id="7" name="Picture 6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64945" y="1635"/>
            <a:ext cx="504363" cy="504363"/>
          </a:xfrm>
          <a:prstGeom prst="rect">
            <a:avLst/>
          </a:prstGeom>
        </p:spPr>
      </p:pic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434618" y="1635"/>
            <a:ext cx="504363" cy="50436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1634"/>
            <a:ext cx="7566923" cy="504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pic>
        <p:nvPicPr>
          <p:cNvPr id="7" name="Picture 6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64945" y="1635"/>
            <a:ext cx="504363" cy="504363"/>
          </a:xfrm>
          <a:prstGeom prst="rect">
            <a:avLst/>
          </a:prstGeom>
        </p:spPr>
      </p:pic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434618" y="1635"/>
            <a:ext cx="504363" cy="50436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1634"/>
            <a:ext cx="7566923" cy="504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pic>
        <p:nvPicPr>
          <p:cNvPr id="7" name="Picture 6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64945" y="1635"/>
            <a:ext cx="504363" cy="504363"/>
          </a:xfrm>
          <a:prstGeom prst="rect">
            <a:avLst/>
          </a:prstGeom>
        </p:spPr>
      </p:pic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434618" y="1635"/>
            <a:ext cx="504363" cy="50436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defTabSz="457200"/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442200" y="6492875"/>
            <a:ext cx="139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457200">
              <a:defRPr/>
            </a:pPr>
            <a:fld id="{0D1D6AF9-1F0E-2547-B7C2-EBD1501318D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457200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0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/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809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ransition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/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03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p:transition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2214564"/>
            <a:ext cx="7958138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7" y="6373813"/>
            <a:ext cx="162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00000"/>
                </a:solidFill>
              </a:rPr>
              <a:t>W. Chou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376988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800000"/>
                </a:solidFill>
              </a:rPr>
              <a:t>ICFA Meeting, Feb 25-26, 2010, BNL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376988"/>
            <a:ext cx="131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F259E5-7FC0-46CF-AD3E-C7D99E709986}" type="slidenum">
              <a:rPr lang="en-US">
                <a:solidFill>
                  <a:srgbClr val="8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800000"/>
              </a:solidFill>
            </a:endParaRPr>
          </a:p>
        </p:txBody>
      </p:sp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762000"/>
            <a:ext cx="737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2" name="Group 226"/>
          <p:cNvGrpSpPr>
            <a:grpSpLocks/>
          </p:cNvGrpSpPr>
          <p:nvPr userDrawn="1"/>
        </p:nvGrpSpPr>
        <p:grpSpPr bwMode="auto">
          <a:xfrm>
            <a:off x="0" y="0"/>
            <a:ext cx="8915400" cy="6713538"/>
            <a:chOff x="0" y="43"/>
            <a:chExt cx="5616" cy="4229"/>
          </a:xfrm>
        </p:grpSpPr>
        <p:grpSp>
          <p:nvGrpSpPr>
            <p:cNvPr id="3" name="Group 227"/>
            <p:cNvGrpSpPr>
              <a:grpSpLocks/>
            </p:cNvGrpSpPr>
            <p:nvPr userDrawn="1"/>
          </p:nvGrpSpPr>
          <p:grpSpPr bwMode="auto">
            <a:xfrm>
              <a:off x="0" y="43"/>
              <a:ext cx="408" cy="4229"/>
              <a:chOff x="0" y="43"/>
              <a:chExt cx="5760" cy="4229"/>
            </a:xfrm>
          </p:grpSpPr>
          <p:sp>
            <p:nvSpPr>
              <p:cNvPr id="1252" name="Line 228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3" name="Line 229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4" name="Line 230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5" name="Line 231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6" name="Line 232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7" name="Line 233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8" name="Line 234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59" name="Line 235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0" name="Line 236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1" name="Line 237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2" name="Line 238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3" name="Line 239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4" name="Line 240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5" name="Line 241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6" name="Line 242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7" name="Line 243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8" name="Line 244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69" name="Line 245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0" name="Line 246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1" name="Line 247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2" name="Line 248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3" name="Line 249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4" name="Line 250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5" name="Line 251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6" name="Line 252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7" name="Line 253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8" name="Line 254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79" name="Line 255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0" name="Line 256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1" name="Line 257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2" name="Line 258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3" name="Line 259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4" name="Line 260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5" name="Line 261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6" name="Line 262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7" name="Line 263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8" name="Line 264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89" name="Line 265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0" name="Line 266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1" name="Line 267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2" name="Line 268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3" name="Line 269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4" name="Line 270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5" name="Line 271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6" name="Line 272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7" name="Line 273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8" name="Line 274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299" name="Line 275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0" name="Line 276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1" name="Line 277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2" name="Line 278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3" name="Line 279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4" name="Line 280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5" name="Line 281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6" name="Line 282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7" name="Line 283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8" name="Line 284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09" name="Line 285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0" name="Line 286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1" name="Line 287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2" name="Line 288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3" name="Line 289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4" name="Line 290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5" name="Line 291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6" name="Line 292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7" name="Line 293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8" name="Line 294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19" name="Line 295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0" name="Line 296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1" name="Line 297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2" name="Line 298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3" name="Line 299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4" name="Line 300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5" name="Line 301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6" name="Line 302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7" name="Line 303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8" name="Line 304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29" name="Line 305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0" name="Line 306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1" name="Line 307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2" name="Line 308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3" name="Line 309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4" name="Line 310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5" name="Line 311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6" name="Line 312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7" name="Line 313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8" name="Line 314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39" name="Line 315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0" name="Line 316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1" name="Line 317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2" name="Line 318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3" name="Line 319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4" name="Line 320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5" name="Line 321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6" name="Line 322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7" name="Line 323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8" name="Line 324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49" name="Line 325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4" name="Group 326"/>
            <p:cNvGrpSpPr>
              <a:grpSpLocks/>
            </p:cNvGrpSpPr>
            <p:nvPr userDrawn="1"/>
          </p:nvGrpSpPr>
          <p:grpSpPr bwMode="auto">
            <a:xfrm>
              <a:off x="400" y="205"/>
              <a:ext cx="5216" cy="1123"/>
              <a:chOff x="400" y="205"/>
              <a:chExt cx="5216" cy="1123"/>
            </a:xfrm>
          </p:grpSpPr>
          <p:sp>
            <p:nvSpPr>
              <p:cNvPr id="1351" name="Rectangle 327"/>
              <p:cNvSpPr>
                <a:spLocks noChangeArrowheads="1"/>
              </p:cNvSpPr>
              <p:nvPr userDrawn="1"/>
            </p:nvSpPr>
            <p:spPr bwMode="auto">
              <a:xfrm>
                <a:off x="557" y="205"/>
                <a:ext cx="313" cy="91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52" name="Rectangle 328"/>
              <p:cNvSpPr>
                <a:spLocks noChangeArrowheads="1"/>
              </p:cNvSpPr>
              <p:nvPr userDrawn="1"/>
            </p:nvSpPr>
            <p:spPr bwMode="auto">
              <a:xfrm>
                <a:off x="400" y="288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53" name="Rectangle 329"/>
              <p:cNvSpPr>
                <a:spLocks noChangeArrowheads="1"/>
              </p:cNvSpPr>
              <p:nvPr userDrawn="1"/>
            </p:nvSpPr>
            <p:spPr bwMode="auto">
              <a:xfrm>
                <a:off x="4599" y="1115"/>
                <a:ext cx="929" cy="21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  <p:sp>
            <p:nvSpPr>
              <p:cNvPr id="1354" name="Rectangle 330"/>
              <p:cNvSpPr>
                <a:spLocks noChangeArrowheads="1"/>
              </p:cNvSpPr>
              <p:nvPr userDrawn="1"/>
            </p:nvSpPr>
            <p:spPr bwMode="auto">
              <a:xfrm>
                <a:off x="2049" y="1211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00" dirty="0">
                  <a:solidFill>
                    <a:srgbClr val="003366"/>
                  </a:solidFill>
                  <a:latin typeface="Tahoma" pitchFamily="34" charset="0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10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210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316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421" algn="ctr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085625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428454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1771283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22838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5493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2598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599704" indent="-228553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/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622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ransition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/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53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/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535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  <p:sldLayoutId id="2147484298" r:id="rId5"/>
    <p:sldLayoutId id="2147484299" r:id="rId6"/>
    <p:sldLayoutId id="2147484300" r:id="rId7"/>
    <p:sldLayoutId id="2147484301" r:id="rId8"/>
    <p:sldLayoutId id="2147484302" r:id="rId9"/>
    <p:sldLayoutId id="2147484303" r:id="rId10"/>
    <p:sldLayoutId id="2147484304" r:id="rId11"/>
  </p:sldLayoutIdLst>
  <p:transition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/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602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ransition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5068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0AE26D-8464-4046-B24B-A27805965E15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6672" y="6400800"/>
            <a:ext cx="4126528" cy="314326"/>
          </a:xfrm>
          <a:prstGeom prst="rect">
            <a:avLst/>
          </a:prstGeom>
        </p:spPr>
        <p:txBody>
          <a:bodyPr/>
          <a:lstStyle>
            <a:lvl1pPr algn="ctr">
              <a:defRPr sz="11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Higgs Factory Workshop, 11/14/12</a:t>
            </a:r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6421437"/>
            <a:ext cx="858838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657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0" r:id="rId1"/>
    <p:sldLayoutId id="2147484331" r:id="rId2"/>
    <p:sldLayoutId id="2147484332" r:id="rId3"/>
    <p:sldLayoutId id="2147484333" r:id="rId4"/>
    <p:sldLayoutId id="2147484334" r:id="rId5"/>
    <p:sldLayoutId id="2147484335" r:id="rId6"/>
    <p:sldLayoutId id="2147484336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/>
            <a:r>
              <a:rPr lang="en-US" smtClean="0">
                <a:solidFill>
                  <a:srgbClr val="000000"/>
                </a:solidFill>
              </a:rPr>
              <a:t>23.10.12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en-US" smtClean="0"/>
              <a:t>N. Walker --LCWS '12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>
              <a:spcBef>
                <a:spcPct val="50000"/>
              </a:spcBef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519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</p:sldLayoutIdLst>
  <p:transition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0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11/16/2012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8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55650" y="5876925"/>
            <a:ext cx="7704138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7171" name="Picture 10" descr="symbol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994400"/>
            <a:ext cx="24415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09625"/>
            <a:ext cx="10080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BE330DB3-2C51-419A-95D3-76EE11656482}" type="slidenum">
              <a:rPr lang="zh-CN" altLang="en-US">
                <a:solidFill>
                  <a:srgbClr val="000000"/>
                </a:solidFill>
              </a:rPr>
              <a:pPr defTabSz="914400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757238" y="1196975"/>
            <a:ext cx="7127875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0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rgbClr val="3333C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660033"/>
          </a:solidFill>
          <a:latin typeface="+mn-lt"/>
          <a:ea typeface="宋体" pitchFamily="2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+mn-lt"/>
          <a:ea typeface="宋体" pitchFamily="2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6600"/>
          </a:solidFill>
          <a:latin typeface="+mn-lt"/>
          <a:ea typeface="宋体" pitchFamily="2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755650" y="5876925"/>
            <a:ext cx="7704138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7171" name="Picture 10" descr="symbol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994400"/>
            <a:ext cx="244157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09625"/>
            <a:ext cx="10080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fld id="{BE330DB3-2C51-419A-95D3-76EE11656482}" type="slidenum">
              <a:rPr lang="zh-CN" altLang="en-US">
                <a:solidFill>
                  <a:srgbClr val="000000"/>
                </a:solidFill>
              </a:rPr>
              <a:pPr defTabSz="914400"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757238" y="1196975"/>
            <a:ext cx="7127875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9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rgbClr val="3333C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660033"/>
          </a:solidFill>
          <a:latin typeface="+mn-lt"/>
          <a:ea typeface="宋体" pitchFamily="2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+mn-lt"/>
          <a:ea typeface="宋体" pitchFamily="2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="1">
          <a:solidFill>
            <a:srgbClr val="006600"/>
          </a:solidFill>
          <a:latin typeface="+mn-lt"/>
          <a:ea typeface="宋体" pitchFamily="2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77AD2-74BC-4DC8-BA56-6DCB3B5139F6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2012/11/16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7276C-5884-4EA4-A23E-DEACF34DB3A6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4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defTabSz="91421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B27B7B5-72F4-4181-8BC0-926944E4F163}" type="slidenum">
              <a:rPr lang="en-US" smtClean="0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190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8" r:id="rId1"/>
    <p:sldLayoutId id="2147484399" r:id="rId2"/>
    <p:sldLayoutId id="2147484400" r:id="rId3"/>
    <p:sldLayoutId id="2147484401" r:id="rId4"/>
    <p:sldLayoutId id="2147484402" r:id="rId5"/>
    <p:sldLayoutId id="2147484403" r:id="rId6"/>
    <p:sldLayoutId id="2147484404" r:id="rId7"/>
    <p:sldLayoutId id="2147484405" r:id="rId8"/>
    <p:sldLayoutId id="2147484406" r:id="rId9"/>
    <p:sldLayoutId id="2147484407" r:id="rId10"/>
    <p:sldLayoutId id="2147484408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3076" name="Picture 4" descr="SLAC_Logo_hire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6157913"/>
            <a:ext cx="152717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ar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05800" y="6019800"/>
            <a:ext cx="712788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0" y="876300"/>
            <a:ext cx="8574088" cy="0"/>
          </a:xfrm>
          <a:prstGeom prst="line">
            <a:avLst/>
          </a:prstGeom>
          <a:noFill/>
          <a:ln w="38100">
            <a:solidFill>
              <a:srgbClr val="B400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1676400" y="6172200"/>
            <a:ext cx="662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rebuchet MS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  <a:latin typeface="Trebuchet MS" pitchFamily="34" charset="0"/>
              </a:rPr>
              <a:t>Page </a:t>
            </a:r>
            <a:fld id="{D01357C3-D1B1-4227-88D9-39695D7B8E32}" type="slidenum">
              <a:rPr lang="en-US" sz="1400">
                <a:solidFill>
                  <a:srgbClr val="000000"/>
                </a:solidFill>
                <a:latin typeface="Trebuchet MS" pitchFamily="34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rebuchet MS" pitchFamily="34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4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  <a:ea typeface="ＭＳ Ｐゴシック" pitchFamily="1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  <a:ea typeface="ＭＳ Ｐゴシック" pitchFamily="1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  <a:ea typeface="ＭＳ Ｐゴシック" pitchFamily="1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  <a:ea typeface="ＭＳ Ｐゴシック" pitchFamily="1" charset="-128"/>
          <a:cs typeface="ＭＳ Ｐゴシック" pitchFamily="-109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5000"/>
        <a:buFont typeface="Wingdings" pitchFamily="2" charset="2"/>
        <a:buChar char="§"/>
        <a:defRPr sz="2600">
          <a:solidFill>
            <a:schemeClr val="tx1"/>
          </a:solidFill>
          <a:latin typeface="+mn-lt"/>
          <a:ea typeface="+mn-ea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90000"/>
        <a:buFont typeface="Georgia" pitchFamily="18" charset="0"/>
        <a:buChar char="»"/>
        <a:defRPr sz="24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Char char="•"/>
        <a:defRPr sz="22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Font typeface="Georgia" pitchFamily="18" charset="0"/>
        <a:buChar char="▫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-"/>
        <a:defRPr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-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-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-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Font typeface="Arial" charset="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"/>
            <a:ext cx="9144000" cy="914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9592" y="0"/>
            <a:ext cx="7344817" cy="83671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5DC6FC5-EEF8-44DC-B37F-B6C68DCA6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A263786-C4BB-4EFE-A483-E227D3FDA35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cern_logo.gi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899592" cy="914958"/>
          </a:xfrm>
          <a:prstGeom prst="rect">
            <a:avLst/>
          </a:prstGeom>
        </p:spPr>
      </p:pic>
      <p:pic>
        <p:nvPicPr>
          <p:cNvPr id="8" name="Picture 7" descr="LOGO-BE-200x200_jpg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37320" y="1"/>
            <a:ext cx="914956" cy="914956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89186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5BD36294-2849-48A8-8531-5354CF3095D2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4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16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0756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25538"/>
            <a:ext cx="8569325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2808288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November. 15, 2012, HF-2012, FNAL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53188"/>
            <a:ext cx="289560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Valery Telnov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308725"/>
            <a:ext cx="2133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4AB9131-0EFF-4591-8D99-C6D212F527F9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8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  <p:sldLayoutId id="2147484463" r:id="rId12"/>
    <p:sldLayoutId id="2147484464" r:id="rId13"/>
    <p:sldLayoutId id="2147484465" r:id="rId14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CC00CC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6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0000FF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rgbClr val="0000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47A947F-2979-3C4E-8364-61F418397F96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2012/11/16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95C19E6-BD1D-F64B-BC1F-10EACA4F41BB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9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2252055-C197-49FA-AE81-C10B07AA03B1}" type="datetimeFigureOut">
              <a:rPr lang="en-GB" smtClean="0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16/11/2012</a:t>
            </a:fld>
            <a:endParaRPr lang="en-GB" smtClean="0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D24D1F5-CBBB-4F38-B244-B834CD4BD6E1}" type="slidenum">
              <a:rPr lang="en-GB" smtClean="0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18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47A947F-2979-3C4E-8364-61F418397F96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2012/11/16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95C19E6-BD1D-F64B-BC1F-10EACA4F41BB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3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47A947F-2979-3C4E-8364-61F418397F96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2012/11/16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95C19E6-BD1D-F64B-BC1F-10EACA4F41BB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37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0"/>
            <a:ext cx="737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00100"/>
            <a:ext cx="77724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17"/>
          <p:cNvSpPr>
            <a:spLocks noChangeShapeType="1"/>
          </p:cNvSpPr>
          <p:nvPr userDrawn="1"/>
        </p:nvSpPr>
        <p:spPr bwMode="auto">
          <a:xfrm>
            <a:off x="685800" y="714375"/>
            <a:ext cx="7772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849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326375-DD19-41AB-B95F-2852AB5D527C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1" name="Picture 23" descr="FNAL_logo_sm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0"/>
            <a:ext cx="66516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6" descr="mu-symbo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568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ap-091203a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9050" y="-18885"/>
            <a:ext cx="8064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216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50000"/>
        <a:buChar char="•"/>
        <a:defRPr>
          <a:solidFill>
            <a:srgbClr val="CC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4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0"/>
            <a:ext cx="737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00100"/>
            <a:ext cx="77724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17"/>
          <p:cNvSpPr>
            <a:spLocks noChangeShapeType="1"/>
          </p:cNvSpPr>
          <p:nvPr userDrawn="1"/>
        </p:nvSpPr>
        <p:spPr bwMode="auto">
          <a:xfrm>
            <a:off x="685800" y="714375"/>
            <a:ext cx="7772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849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326375-DD19-41AB-B95F-2852AB5D527C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1" name="Picture 23" descr="FNAL_logo_sm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0"/>
            <a:ext cx="66516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6" descr="mu-symbo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568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ap-091203a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9050" y="-18885"/>
            <a:ext cx="8064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717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527" r:id="rId2"/>
    <p:sldLayoutId id="2147484528" r:id="rId3"/>
    <p:sldLayoutId id="2147484529" r:id="rId4"/>
    <p:sldLayoutId id="2147484530" r:id="rId5"/>
    <p:sldLayoutId id="2147484531" r:id="rId6"/>
    <p:sldLayoutId id="2147484532" r:id="rId7"/>
    <p:sldLayoutId id="2147484533" r:id="rId8"/>
    <p:sldLayoutId id="2147484534" r:id="rId9"/>
    <p:sldLayoutId id="2147484535" r:id="rId10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50000"/>
        <a:buChar char="•"/>
        <a:defRPr>
          <a:solidFill>
            <a:srgbClr val="CC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0"/>
            <a:ext cx="737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00100"/>
            <a:ext cx="77724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17"/>
          <p:cNvSpPr>
            <a:spLocks noChangeShapeType="1"/>
          </p:cNvSpPr>
          <p:nvPr userDrawn="1"/>
        </p:nvSpPr>
        <p:spPr bwMode="auto">
          <a:xfrm>
            <a:off x="685800" y="714375"/>
            <a:ext cx="7772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849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326375-DD19-41AB-B95F-2852AB5D527C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1" name="Picture 23" descr="FNAL_logo_sm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0"/>
            <a:ext cx="66516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6" descr="mu-symbo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568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ap-091203a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9050" y="-18885"/>
            <a:ext cx="8064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555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50000"/>
        <a:buChar char="•"/>
        <a:defRPr>
          <a:solidFill>
            <a:srgbClr val="CC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0"/>
            <a:ext cx="737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00100"/>
            <a:ext cx="77724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17"/>
          <p:cNvSpPr>
            <a:spLocks noChangeShapeType="1"/>
          </p:cNvSpPr>
          <p:nvPr userDrawn="1"/>
        </p:nvSpPr>
        <p:spPr bwMode="auto">
          <a:xfrm>
            <a:off x="685800" y="714375"/>
            <a:ext cx="7772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849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326375-DD19-41AB-B95F-2852AB5D527C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1" name="Picture 23" descr="FNAL_logo_sm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0"/>
            <a:ext cx="66516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6" descr="mu-symbo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568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ap-091203a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9050" y="-18885"/>
            <a:ext cx="8064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774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0" r:id="rId1"/>
    <p:sldLayoutId id="2147484571" r:id="rId2"/>
    <p:sldLayoutId id="2147484572" r:id="rId3"/>
    <p:sldLayoutId id="2147484573" r:id="rId4"/>
    <p:sldLayoutId id="2147484574" r:id="rId5"/>
    <p:sldLayoutId id="2147484575" r:id="rId6"/>
    <p:sldLayoutId id="2147484576" r:id="rId7"/>
    <p:sldLayoutId id="2147484577" r:id="rId8"/>
    <p:sldLayoutId id="2147484578" r:id="rId9"/>
    <p:sldLayoutId id="2147484579" r:id="rId10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50000"/>
        <a:buChar char="•"/>
        <a:defRPr>
          <a:solidFill>
            <a:srgbClr val="CC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0"/>
            <a:ext cx="73707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00100"/>
            <a:ext cx="77724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Line 17"/>
          <p:cNvSpPr>
            <a:spLocks noChangeShapeType="1"/>
          </p:cNvSpPr>
          <p:nvPr userDrawn="1"/>
        </p:nvSpPr>
        <p:spPr bwMode="auto">
          <a:xfrm>
            <a:off x="685800" y="714375"/>
            <a:ext cx="77724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3849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6326375-DD19-41AB-B95F-2852AB5D527C}" type="slidenum">
              <a:rPr lang="en-US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1" name="Picture 23" descr="FNAL_logo_sm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0"/>
            <a:ext cx="665162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6" descr="mu-symbol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568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map-091203a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9050" y="-18885"/>
            <a:ext cx="806450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313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1" r:id="rId1"/>
    <p:sldLayoutId id="2147484582" r:id="rId2"/>
    <p:sldLayoutId id="2147484583" r:id="rId3"/>
    <p:sldLayoutId id="2147484584" r:id="rId4"/>
    <p:sldLayoutId id="2147484585" r:id="rId5"/>
    <p:sldLayoutId id="2147484586" r:id="rId6"/>
    <p:sldLayoutId id="2147484587" r:id="rId7"/>
    <p:sldLayoutId id="2147484588" r:id="rId8"/>
    <p:sldLayoutId id="2147484589" r:id="rId9"/>
    <p:sldLayoutId id="2147484590" r:id="rId10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CC00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150000"/>
        <a:buChar char="•"/>
        <a:defRPr>
          <a:solidFill>
            <a:srgbClr val="CC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2051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BE8368A-55DE-447D-8F79-81172DCDE249}" type="slidenum">
              <a:rPr kumimoji="1" lang="en-US" altLang="ja-JP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ja-JP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7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  <p:sldLayoutId id="2147484603" r:id="rId12"/>
    <p:sldLayoutId id="2147484604" r:id="rId13"/>
    <p:sldLayoutId id="2147484605" r:id="rId14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2051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BE8368A-55DE-447D-8F79-81172DCDE249}" type="slidenum">
              <a:rPr kumimoji="1" lang="en-US" altLang="ja-JP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ja-JP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9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6" r:id="rId10"/>
    <p:sldLayoutId id="2147484617" r:id="rId11"/>
    <p:sldLayoutId id="2147484618" r:id="rId12"/>
    <p:sldLayoutId id="2147484619" r:id="rId13"/>
    <p:sldLayoutId id="2147484620" r:id="rId14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40AA7C-7BB1-404A-925B-7E83DA6985E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16/11/2012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10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3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1" r:id="rId9"/>
    <p:sldLayoutId id="2147484682" r:id="rId10"/>
    <p:sldLayoutId id="2147484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52400"/>
            <a:ext cx="71628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3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5900" y="6553200"/>
            <a:ext cx="8724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pitchFamily="34" charset="0"/>
              </a:rPr>
              <a:t>12/09/12 Krakow – ESG                                                                     C.Biscari - "High Energy Accelerators" </a:t>
            </a:r>
          </a:p>
        </p:txBody>
      </p:sp>
      <p:pic>
        <p:nvPicPr>
          <p:cNvPr id="483335" name="Picture 7" descr="ilccol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2"/>
            <a:ext cx="838200" cy="5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3336" name="Picture 8" descr="logos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67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Times New Roman" pitchFamily="18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Times New Roman" pitchFamily="18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Times New Roman" pitchFamily="18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Times New Roman" pitchFamily="18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3200" b="1" i="1">
          <a:solidFill>
            <a:srgbClr val="FF0000"/>
          </a:solidFill>
          <a:latin typeface="Times New Roman" pitchFamily="18" charset="0"/>
        </a:defRPr>
      </a:lvl9pPr>
    </p:titleStyle>
    <p:bodyStyle>
      <a:lvl1pPr marL="342829" indent="-342829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rgbClr val="0033CC"/>
          </a:solidFill>
          <a:latin typeface="+mn-lt"/>
          <a:ea typeface="+mn-ea"/>
          <a:cs typeface="+mn-cs"/>
        </a:defRPr>
      </a:lvl1pPr>
      <a:lvl2pPr marL="742796" indent="-28569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Arial" pitchFamily="34" charset="0"/>
        </a:defRPr>
      </a:lvl2pPr>
      <a:lvl3pPr marL="1142764" indent="-228553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pitchFamily="34" charset="0"/>
        </a:defRPr>
      </a:lvl3pPr>
      <a:lvl4pPr marL="1599868" indent="-22855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697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1" rIns="91420" bIns="45711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dt="0"/>
  <p:txStyles>
    <p:titleStyle>
      <a:lvl1pPr algn="ctr" defTabSz="9142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9" indent="-342829" algn="l" defTabSz="914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defTabSz="9142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8" indent="-228553" algn="l" defTabSz="9142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4" indent="-228553" algn="l" defTabSz="9142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9142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-74611" y="166688"/>
            <a:ext cx="74613" cy="7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65" name="Picture 17" descr="unigelogo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8416927" y="6130927"/>
            <a:ext cx="727075" cy="727075"/>
          </a:xfrm>
          <a:prstGeom prst="rect">
            <a:avLst/>
          </a:prstGeom>
          <a:noFill/>
        </p:spPr>
      </p:pic>
      <p:sp>
        <p:nvSpPr>
          <p:cNvPr id="7" name="Slide Number Placeholder 1"/>
          <p:cNvSpPr txBox="1">
            <a:spLocks/>
          </p:cNvSpPr>
          <p:nvPr userDrawn="1"/>
        </p:nvSpPr>
        <p:spPr>
          <a:xfrm>
            <a:off x="3797302" y="6604000"/>
            <a:ext cx="4587875" cy="25400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LEP3 day introduction -- Alain </a:t>
            </a:r>
            <a:r>
              <a:rPr lang="en-US" sz="1400" b="1" dirty="0" err="1" smtClean="0">
                <a:solidFill>
                  <a:srgbClr val="000000"/>
                </a:solidFill>
                <a:latin typeface="Times New Roman" pitchFamily="18" charset="0"/>
              </a:rPr>
              <a:t>Blondel</a:t>
            </a:r>
            <a:r>
              <a:rPr lang="en-US" sz="1400" b="1" dirty="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chemeClr val="tx1"/>
          </a:solidFill>
          <a:latin typeface="Helvetica" pitchFamily="1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000">
          <a:solidFill>
            <a:schemeClr val="tx1"/>
          </a:solidFill>
          <a:latin typeface="+mn-lt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>
          <a:solidFill>
            <a:schemeClr val="tx1"/>
          </a:solidFill>
          <a:latin typeface="+mn-lt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>
          <a:solidFill>
            <a:schemeClr val="tx1"/>
          </a:solidFill>
          <a:latin typeface="+mn-lt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1" y="64008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latin typeface="Arial" pitchFamily="34" charset="0"/>
                <a:ea typeface="+mn-ea"/>
              </a:defRPr>
            </a:lvl1pPr>
          </a:lstStyle>
          <a:p>
            <a:pPr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22-Oct-12                                   LCWS12 - Arlington, TX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 b="1">
                <a:solidFill>
                  <a:srgbClr val="23346C"/>
                </a:solidFill>
                <a:latin typeface="Arial" pitchFamily="34" charset="0"/>
                <a:ea typeface="+mn-ea"/>
              </a:defRPr>
            </a:lvl1pPr>
          </a:lstStyle>
          <a:p>
            <a:pPr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Global Design Effort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/>
            </a:lvl1pPr>
          </a:lstStyle>
          <a:p>
            <a:pPr eaLnBrk="0" hangingPunct="0">
              <a:spcBef>
                <a:spcPct val="0"/>
              </a:spcBef>
              <a:spcAft>
                <a:spcPct val="0"/>
              </a:spcAft>
            </a:pPr>
            <a:fld id="{4252868B-3FE2-40E2-8514-EAE04297F309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eaLnBrk="0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2" name="Picture 15" descr="ilccolor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6" descr="1024_greendot_divider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95400" y="685802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7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eaLnBrk="0" fontAlgn="ctr" hangingPunct="0">
              <a:spcBef>
                <a:spcPct val="5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3" name="Text Box 18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eaLnBrk="0" fontAlgn="ctr" hangingPunct="0">
              <a:spcBef>
                <a:spcPct val="5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"/>
            <a:ext cx="7086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5" name="Picture 21" descr="1024_greendot_divider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ＭＳ Ｐゴシック" charset="0"/>
        </a:defRPr>
      </a:lvl5pPr>
      <a:lvl6pPr marL="45710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ＭＳ Ｐゴシック" charset="0"/>
          <a:cs typeface="+mn-cs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folHlink"/>
          </a:solidFill>
          <a:latin typeface="+mn-lt"/>
          <a:ea typeface="ＭＳ Ｐゴシック" charset="0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8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df"/><Relationship Id="rId1" Type="http://schemas.openxmlformats.org/officeDocument/2006/relationships/slideLayout" Target="../slideLayouts/slideLayout28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36.xml"/><Relationship Id="rId1" Type="http://schemas.openxmlformats.org/officeDocument/2006/relationships/tags" Target="../tags/tag1.xml"/><Relationship Id="rId6" Type="http://schemas.openxmlformats.org/officeDocument/2006/relationships/image" Target="../media/image66.png"/><Relationship Id="rId5" Type="http://schemas.openxmlformats.org/officeDocument/2006/relationships/image" Target="../media/image50.pdf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://arxiv.org/pdf/1208.1402v1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6.pdf"/><Relationship Id="rId1" Type="http://schemas.openxmlformats.org/officeDocument/2006/relationships/slideLayout" Target="../slideLayouts/slideLayout2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d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58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36.xml"/><Relationship Id="rId4" Type="http://schemas.openxmlformats.org/officeDocument/2006/relationships/hyperlink" Target="http://hbu.web.cern.ch/hbu/BeamDyn/LEP.html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87.png"/><Relationship Id="rId18" Type="http://schemas.openxmlformats.org/officeDocument/2006/relationships/image" Target="../media/image84.wmf"/><Relationship Id="rId3" Type="http://schemas.openxmlformats.org/officeDocument/2006/relationships/image" Target="../media/image85.png"/><Relationship Id="rId7" Type="http://schemas.openxmlformats.org/officeDocument/2006/relationships/image" Target="../media/image80.wmf"/><Relationship Id="rId12" Type="http://schemas.openxmlformats.org/officeDocument/2006/relationships/image" Target="../media/image86.png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458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2.wmf"/><Relationship Id="rId5" Type="http://schemas.openxmlformats.org/officeDocument/2006/relationships/image" Target="../media/image79.wmf"/><Relationship Id="rId15" Type="http://schemas.openxmlformats.org/officeDocument/2006/relationships/image" Target="../media/image83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81.wmf"/><Relationship Id="rId14" Type="http://schemas.openxmlformats.org/officeDocument/2006/relationships/oleObject" Target="../embeddings/oleObject5.bin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0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0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103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00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483.xml"/><Relationship Id="rId16" Type="http://schemas.openxmlformats.org/officeDocument/2006/relationships/image" Target="../media/image102.wmf"/><Relationship Id="rId20" Type="http://schemas.openxmlformats.org/officeDocument/2006/relationships/image" Target="../media/image104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99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105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101.w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8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8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8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0.emf"/><Relationship Id="rId4" Type="http://schemas.openxmlformats.org/officeDocument/2006/relationships/package" Target="../embeddings/Microsoft_Excel_Worksheet7.xlsx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5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29.xml"/><Relationship Id="rId4" Type="http://schemas.openxmlformats.org/officeDocument/2006/relationships/image" Target="../media/image11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538.xml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43.xml"/><Relationship Id="rId6" Type="http://schemas.openxmlformats.org/officeDocument/2006/relationships/image" Target="../media/image125.png"/><Relationship Id="rId5" Type="http://schemas.openxmlformats.org/officeDocument/2006/relationships/image" Target="../media/image620.png"/><Relationship Id="rId4" Type="http://schemas.openxmlformats.org/officeDocument/2006/relationships/image" Target="../media/image1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53.xml"/><Relationship Id="rId4" Type="http://schemas.openxmlformats.org/officeDocument/2006/relationships/image" Target="../media/image12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5.xml"/><Relationship Id="rId4" Type="http://schemas.openxmlformats.org/officeDocument/2006/relationships/image" Target="../media/image13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9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000000"/>
                </a:solidFill>
                <a:latin typeface="Tahoma" pitchFamily="34" charset="0"/>
              </a:rPr>
              <a:t>Summary – Higgs Factory: Accelerators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895600"/>
            <a:ext cx="6662738" cy="2994025"/>
          </a:xfrm>
        </p:spPr>
        <p:txBody>
          <a:bodyPr/>
          <a:lstStyle/>
          <a:p>
            <a:pPr eaLnBrk="1" hangingPunct="1"/>
            <a:r>
              <a:rPr lang="en-US" sz="2400" dirty="0" err="1" smtClean="0">
                <a:latin typeface="Tahoma" pitchFamily="34" charset="0"/>
              </a:rPr>
              <a:t>Weiren</a:t>
            </a:r>
            <a:r>
              <a:rPr lang="en-US" sz="2400" dirty="0" smtClean="0">
                <a:latin typeface="Tahoma" pitchFamily="34" charset="0"/>
              </a:rPr>
              <a:t> Chou</a:t>
            </a:r>
          </a:p>
          <a:p>
            <a:pPr eaLnBrk="1" hangingPunct="1"/>
            <a:r>
              <a:rPr lang="en-US" sz="2400" dirty="0" smtClean="0">
                <a:latin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</a:rPr>
              <a:t>Fermilab</a:t>
            </a:r>
            <a:r>
              <a:rPr lang="en-US" sz="2400" dirty="0" smtClean="0">
                <a:latin typeface="Tahoma" pitchFamily="34" charset="0"/>
              </a:rPr>
              <a:t>, U.S.A.</a:t>
            </a:r>
          </a:p>
          <a:p>
            <a:pPr eaLnBrk="1" hangingPunct="1"/>
            <a:endParaRPr lang="en-US" sz="2000" dirty="0" smtClean="0">
              <a:latin typeface="Tahoma" pitchFamily="34" charset="0"/>
            </a:endParaRPr>
          </a:p>
          <a:p>
            <a:pPr eaLnBrk="1" hangingPunct="1"/>
            <a:endParaRPr lang="en-US" sz="2000" dirty="0" smtClean="0">
              <a:latin typeface="Tahoma" pitchFamily="34" charset="0"/>
            </a:endParaRPr>
          </a:p>
          <a:p>
            <a:pPr eaLnBrk="1" hangingPunct="1"/>
            <a:endParaRPr lang="en-US" sz="2000" dirty="0" smtClean="0">
              <a:latin typeface="Tahoma" pitchFamily="34" charset="0"/>
            </a:endParaRPr>
          </a:p>
          <a:p>
            <a:pPr eaLnBrk="1" hangingPunct="1"/>
            <a:endParaRPr lang="en-US" sz="2000" dirty="0" smtClean="0">
              <a:latin typeface="Tahoma" pitchFamily="34" charset="0"/>
            </a:endParaRPr>
          </a:p>
          <a:p>
            <a:pPr eaLnBrk="1" hangingPunct="1"/>
            <a:r>
              <a:rPr lang="en-US" sz="1800" dirty="0" smtClean="0">
                <a:latin typeface="Tahoma" pitchFamily="34" charset="0"/>
              </a:rPr>
              <a:t>Presentation to the ICFA Higgs Factory Workshop</a:t>
            </a:r>
          </a:p>
          <a:p>
            <a:pPr eaLnBrk="1" hangingPunct="1"/>
            <a:r>
              <a:rPr lang="en-US" sz="1800" dirty="0" smtClean="0">
                <a:latin typeface="Tahoma" pitchFamily="34" charset="0"/>
              </a:rPr>
              <a:t>November 14-16, 2012, </a:t>
            </a:r>
            <a:r>
              <a:rPr lang="en-US" sz="1800" dirty="0" err="1" smtClean="0">
                <a:latin typeface="Tahoma" pitchFamily="34" charset="0"/>
              </a:rPr>
              <a:t>Fermilab</a:t>
            </a:r>
            <a:endParaRPr lang="en-US" sz="1800" dirty="0" smtClean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Comparison Table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484845"/>
              </p:ext>
            </p:extLst>
          </p:nvPr>
        </p:nvGraphicFramePr>
        <p:xfrm>
          <a:off x="135869" y="1066800"/>
          <a:ext cx="8855731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9" name="Worksheet" r:id="rId3" imgW="22524771" imgH="4648149" progId="Excel.Sheet.12">
                  <p:embed/>
                </p:oleObj>
              </mc:Choice>
              <mc:Fallback>
                <p:oleObj name="Worksheet" r:id="rId3" imgW="22524771" imgH="464814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869" y="1066800"/>
                        <a:ext cx="8855731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Comparison Table – Linear Higgs Factories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9333136"/>
              </p:ext>
            </p:extLst>
          </p:nvPr>
        </p:nvGraphicFramePr>
        <p:xfrm>
          <a:off x="287740" y="914400"/>
          <a:ext cx="8598061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6" name="Worksheet" r:id="rId3" imgW="6903797" imgH="4282481" progId="Excel.Sheet.12">
                  <p:embed/>
                </p:oleObj>
              </mc:Choice>
              <mc:Fallback>
                <p:oleObj name="Worksheet" r:id="rId3" imgW="6903797" imgH="42824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740" y="914400"/>
                        <a:ext cx="8598061" cy="533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Comparison Table – Circular Higgs Factories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016586"/>
              </p:ext>
            </p:extLst>
          </p:nvPr>
        </p:nvGraphicFramePr>
        <p:xfrm>
          <a:off x="164174" y="990600"/>
          <a:ext cx="8769361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6" name="Worksheet" r:id="rId3" imgW="9524995" imgH="4465423" progId="Excel.Sheet.12">
                  <p:embed/>
                </p:oleObj>
              </mc:Choice>
              <mc:Fallback>
                <p:oleObj name="Worksheet" r:id="rId3" imgW="9524995" imgH="446542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4174" y="990600"/>
                        <a:ext cx="8769361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327726" y="1143002"/>
          <a:ext cx="8625467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1" name="Worksheet" r:id="rId3" imgW="6315002" imgH="3514774" progId="Excel.Sheet.12">
                  <p:embed/>
                </p:oleObj>
              </mc:Choice>
              <mc:Fallback>
                <p:oleObj name="Worksheet" r:id="rId3" imgW="6315002" imgH="3514774" progId="Excel.Shee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726" y="1143002"/>
                        <a:ext cx="8625467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304802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Comparison Table – </a:t>
            </a:r>
            <a:r>
              <a:rPr lang="en-US" sz="1600" b="1" dirty="0" err="1" smtClean="0">
                <a:latin typeface="Tahoma" pitchFamily="34" charset="0"/>
                <a:cs typeface="Tahoma" pitchFamily="34" charset="0"/>
              </a:rPr>
              <a:t>Muon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Collider as a Higgs Factory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Comparison Table – Photon Collider as a Higgs Factory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740957"/>
              </p:ext>
            </p:extLst>
          </p:nvPr>
        </p:nvGraphicFramePr>
        <p:xfrm>
          <a:off x="177800" y="1143000"/>
          <a:ext cx="8890000" cy="370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98" name="Worksheet" r:id="rId3" imgW="10294602" imgH="4282481" progId="Excel.Sheet.12">
                  <p:embed/>
                </p:oleObj>
              </mc:Choice>
              <mc:Fallback>
                <p:oleObj name="Worksheet" r:id="rId3" imgW="10294602" imgH="428248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800" y="1143000"/>
                        <a:ext cx="8890000" cy="370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Comparison Table – Linear Higgs Factories 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(other parameters)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256777"/>
              </p:ext>
            </p:extLst>
          </p:nvPr>
        </p:nvGraphicFramePr>
        <p:xfrm>
          <a:off x="381000" y="838200"/>
          <a:ext cx="831164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44" name="Worksheet" r:id="rId3" imgW="7299934" imgH="5219679" progId="Excel.Sheet.12">
                  <p:embed/>
                </p:oleObj>
              </mc:Choice>
              <mc:Fallback>
                <p:oleObj name="Worksheet" r:id="rId3" imgW="7299934" imgH="521967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838200"/>
                        <a:ext cx="8311640" cy="594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04802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err="1" smtClean="0">
                <a:latin typeface="Tahoma" pitchFamily="34" charset="0"/>
                <a:cs typeface="Tahoma" pitchFamily="34" charset="0"/>
              </a:rPr>
              <a:t>e</a:t>
            </a:r>
            <a:r>
              <a:rPr lang="en-US" sz="1600" b="1" baseline="30000" dirty="0" err="1" smtClean="0">
                <a:latin typeface="Tahoma" pitchFamily="34" charset="0"/>
                <a:cs typeface="Tahoma" pitchFamily="34" charset="0"/>
              </a:rPr>
              <a:t>+</a:t>
            </a:r>
            <a:r>
              <a:rPr lang="en-US" sz="1600" b="1" dirty="0" err="1" smtClean="0">
                <a:latin typeface="Tahoma" pitchFamily="34" charset="0"/>
                <a:cs typeface="Tahoma" pitchFamily="34" charset="0"/>
              </a:rPr>
              <a:t>e</a:t>
            </a:r>
            <a:r>
              <a:rPr lang="en-US" sz="1600" b="1" baseline="30000" dirty="0" smtClean="0">
                <a:latin typeface="Tahoma" pitchFamily="34" charset="0"/>
                <a:cs typeface="Tahoma" pitchFamily="34" charset="0"/>
                <a:sym typeface="Symbol"/>
              </a:rPr>
              <a:t>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Collider in the Last 20 Years (1991 – 2011)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856" y="762002"/>
            <a:ext cx="8431144" cy="605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990600" y="1143000"/>
            <a:ext cx="4191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90600" y="3229275"/>
            <a:ext cx="4191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Linear </a:t>
            </a:r>
            <a:r>
              <a:rPr lang="en-US" sz="3200" b="1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3200" b="1" baseline="30000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en-US" sz="3200" b="1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3200" b="1" baseline="3000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 </a:t>
            </a:r>
            <a:r>
              <a:rPr lang="en-US" sz="32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Collider as a Higgs Factory</a:t>
            </a:r>
            <a:endParaRPr lang="en-US" sz="32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381000" y="1219200"/>
            <a:ext cx="85344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Advantages: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Extensive design and prototyping work have been done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Big investment have been made. Key technologies are in hand.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There exist well-organized international collaborations led respectively by the ILC GDE and CLIC Collaboration (to be combined under the Linear Collider Director appointed by ICFA)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CH" sz="1400" dirty="0" smtClean="0">
                <a:solidFill>
                  <a:prstClr val="black"/>
                </a:solidFill>
              </a:rPr>
              <a:t>Important </a:t>
            </a:r>
            <a:r>
              <a:rPr lang="fr-CH" sz="1400" dirty="0" err="1" smtClean="0">
                <a:solidFill>
                  <a:prstClr val="black"/>
                </a:solidFill>
              </a:rPr>
              <a:t>step</a:t>
            </a:r>
            <a:r>
              <a:rPr lang="fr-CH" sz="1400" dirty="0" smtClean="0">
                <a:solidFill>
                  <a:prstClr val="black"/>
                </a:solidFill>
              </a:rPr>
              <a:t> </a:t>
            </a:r>
            <a:r>
              <a:rPr lang="fr-CH" sz="1400" dirty="0" err="1" smtClean="0">
                <a:solidFill>
                  <a:prstClr val="black"/>
                </a:solidFill>
              </a:rPr>
              <a:t>towards</a:t>
            </a:r>
            <a:r>
              <a:rPr lang="fr-CH" sz="1400" dirty="0" smtClean="0">
                <a:solidFill>
                  <a:prstClr val="black"/>
                </a:solidFill>
              </a:rPr>
              <a:t> high </a:t>
            </a:r>
            <a:r>
              <a:rPr lang="fr-CH" sz="1400" dirty="0" err="1" smtClean="0">
                <a:solidFill>
                  <a:prstClr val="black"/>
                </a:solidFill>
              </a:rPr>
              <a:t>energy</a:t>
            </a:r>
            <a:r>
              <a:rPr lang="fr-CH" sz="1400" dirty="0" smtClean="0">
                <a:solidFill>
                  <a:prstClr val="black"/>
                </a:solidFill>
              </a:rPr>
              <a:t> </a:t>
            </a:r>
            <a:r>
              <a:rPr lang="fr-CH" sz="1400" dirty="0" err="1" smtClean="0">
                <a:solidFill>
                  <a:prstClr val="black"/>
                </a:solidFill>
              </a:rPr>
              <a:t>e+e</a:t>
            </a:r>
            <a:r>
              <a:rPr lang="fr-CH" sz="1400" dirty="0" smtClean="0">
                <a:solidFill>
                  <a:prstClr val="black"/>
                </a:solidFill>
              </a:rPr>
              <a:t>- collisions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CH" sz="1400" dirty="0" err="1" smtClean="0">
                <a:solidFill>
                  <a:prstClr val="black"/>
                </a:solidFill>
              </a:rPr>
              <a:t>Polarized</a:t>
            </a:r>
            <a:r>
              <a:rPr lang="fr-CH" sz="1400" dirty="0" smtClean="0">
                <a:solidFill>
                  <a:prstClr val="black"/>
                </a:solidFill>
              </a:rPr>
              <a:t> </a:t>
            </a:r>
            <a:r>
              <a:rPr lang="fr-CH" sz="1400" dirty="0" err="1" smtClean="0">
                <a:solidFill>
                  <a:prstClr val="black"/>
                </a:solidFill>
              </a:rPr>
              <a:t>beams</a:t>
            </a:r>
            <a:r>
              <a:rPr lang="fr-CH" sz="1400" dirty="0" smtClean="0">
                <a:solidFill>
                  <a:prstClr val="black"/>
                </a:solidFill>
              </a:rPr>
              <a:t> (e- 80%, e+ 30%)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A front runner (in terms of readiness)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Challenges: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High cost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Specific issues: </a:t>
            </a:r>
            <a:endParaRPr lang="en-US" dirty="0">
              <a:solidFill>
                <a:prstClr val="black"/>
              </a:solidFill>
            </a:endParaRP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ILC</a:t>
            </a:r>
          </a:p>
          <a:p>
            <a:pPr marL="1200150" lvl="2" indent="-285750" defTabSz="9144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FFS</a:t>
            </a:r>
          </a:p>
          <a:p>
            <a:pPr marL="1200150" lvl="2" indent="-285750" defTabSz="9144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Positron source</a:t>
            </a:r>
          </a:p>
          <a:p>
            <a:pPr marL="1200150" lvl="2" indent="-285750" defTabSz="9144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Industrialization of SRF</a:t>
            </a:r>
          </a:p>
          <a:p>
            <a:pPr marL="1200150" lvl="2" indent="-285750" defTabSz="9144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For Higgs factory: Need 10 Hz for e+ production, or use </a:t>
            </a:r>
            <a:r>
              <a:rPr lang="en-US" sz="1200" dirty="0" err="1" smtClean="0">
                <a:solidFill>
                  <a:prstClr val="black"/>
                </a:solidFill>
              </a:rPr>
              <a:t>unpolarized</a:t>
            </a:r>
            <a:r>
              <a:rPr lang="en-US" sz="1200" dirty="0" smtClean="0">
                <a:solidFill>
                  <a:prstClr val="black"/>
                </a:solidFill>
              </a:rPr>
              <a:t> e+ beam as a backup scheme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CLIC</a:t>
            </a:r>
          </a:p>
          <a:p>
            <a:pPr marL="1200150" lvl="2" indent="-285750" defTabSz="9144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Accelerating structure</a:t>
            </a:r>
            <a:endParaRPr lang="en-US" sz="1200" dirty="0">
              <a:solidFill>
                <a:prstClr val="black"/>
              </a:solidFill>
            </a:endParaRPr>
          </a:p>
          <a:p>
            <a:pPr marL="1200150" lvl="2" indent="-285750" defTabSz="9144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Industrialization of major components</a:t>
            </a:r>
            <a:endParaRPr lang="en-US" sz="1200" dirty="0">
              <a:solidFill>
                <a:prstClr val="black"/>
              </a:solidFill>
            </a:endParaRPr>
          </a:p>
          <a:p>
            <a:pPr marL="1200150" lvl="2" indent="-285750" defTabSz="9144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From CDR to TDR</a:t>
            </a:r>
            <a:endParaRPr lang="en-US" sz="1200" dirty="0">
              <a:solidFill>
                <a:prstClr val="black"/>
              </a:solidFill>
            </a:endParaRP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en-US" sz="1400" dirty="0" smtClean="0">
              <a:solidFill>
                <a:prstClr val="black"/>
              </a:solidFill>
            </a:endParaRPr>
          </a:p>
          <a:p>
            <a:pPr marL="742950" lvl="1" indent="-285750" defTabSz="914400">
              <a:spcBef>
                <a:spcPct val="20000"/>
              </a:spcBef>
              <a:defRPr/>
            </a:pPr>
            <a:endParaRPr lang="en-US" sz="1400" dirty="0" smtClean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6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ILC as a Higgs Factory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C:\Chou_driveC\icfa\Mini_ws\Higgs Factory\HF2012\HF2012 talks\ILC-SchemeTDR-e1345563241776-1024x4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6443"/>
            <a:ext cx="4724400" cy="2145357"/>
          </a:xfrm>
          <a:prstGeom prst="rect">
            <a:avLst/>
          </a:prstGeom>
          <a:noFill/>
        </p:spPr>
      </p:pic>
      <p:pic>
        <p:nvPicPr>
          <p:cNvPr id="2050" name="Picture 2" descr="C:\Chou_driveC\icfa\Mini_ws\Higgs Factory\HF2012\HF2012 talks\ILC-S1 Global layout at K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3858" y="1219200"/>
            <a:ext cx="4443942" cy="1550588"/>
          </a:xfrm>
          <a:prstGeom prst="rect">
            <a:avLst/>
          </a:prstGeom>
          <a:noFill/>
        </p:spPr>
      </p:pic>
      <p:pic>
        <p:nvPicPr>
          <p:cNvPr id="2052" name="Picture 4" descr="C:\Chou_driveC\icfa\Mini_ws\Higgs Factory\HF2012\HF2012 talks\ILC-S1 Global gradien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7469" y="3352800"/>
            <a:ext cx="3890683" cy="23622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9330" name="Picture 2" descr="C:\Users\chou\Desktop\Chou_driveC\icfa\Mini_ws\Higgs Factory\HF2012\HF2012 talks\ILC-S1 Global component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3200400"/>
            <a:ext cx="4626429" cy="280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2" y="762000"/>
            <a:ext cx="8090241" cy="59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JAHEP Statement (October 2012)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90602" y="4114800"/>
            <a:ext cx="64770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Many thanks </a:t>
            </a:r>
          </a:p>
          <a:p>
            <a:pPr lvl="1"/>
            <a:r>
              <a:rPr lang="en-US" dirty="0" smtClean="0"/>
              <a:t>to all speakers for well-prepared excellent talks</a:t>
            </a:r>
          </a:p>
          <a:p>
            <a:pPr lvl="1"/>
            <a:r>
              <a:rPr lang="en-US" dirty="0" smtClean="0"/>
              <a:t>to tall participants for stimulating discussions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o the Local Committee (</a:t>
            </a:r>
            <a:r>
              <a:rPr lang="en-US" i="1" dirty="0" smtClean="0"/>
              <a:t>Elliott </a:t>
            </a:r>
            <a:r>
              <a:rPr lang="en-US" i="1" dirty="0" err="1" smtClean="0"/>
              <a:t>McCrory</a:t>
            </a:r>
            <a:r>
              <a:rPr lang="en-US" i="1" dirty="0" smtClean="0"/>
              <a:t>, Cynthia </a:t>
            </a:r>
            <a:r>
              <a:rPr lang="en-US" i="1" dirty="0" err="1" smtClean="0"/>
              <a:t>Sazama</a:t>
            </a:r>
            <a:r>
              <a:rPr lang="en-US" i="1" dirty="0" smtClean="0"/>
              <a:t>, Suzanne Weber and </a:t>
            </a:r>
            <a:r>
              <a:rPr lang="en-US" i="1" dirty="0" err="1" smtClean="0"/>
              <a:t>Tanja</a:t>
            </a:r>
            <a:r>
              <a:rPr lang="en-US" i="1" dirty="0" smtClean="0"/>
              <a:t> </a:t>
            </a:r>
            <a:r>
              <a:rPr lang="en-US" i="1" dirty="0" err="1" smtClean="0"/>
              <a:t>Waltrip</a:t>
            </a:r>
            <a:r>
              <a:rPr lang="en-US" dirty="0" smtClean="0"/>
              <a:t>) for wonderful administrative support</a:t>
            </a:r>
          </a:p>
          <a:p>
            <a:pPr lvl="1"/>
            <a:r>
              <a:rPr lang="en-US" dirty="0" smtClean="0"/>
              <a:t>to the Organizing </a:t>
            </a:r>
            <a:r>
              <a:rPr lang="en-US" dirty="0"/>
              <a:t>C</a:t>
            </a:r>
            <a:r>
              <a:rPr lang="en-US" dirty="0" smtClean="0"/>
              <a:t>ommittee members (</a:t>
            </a:r>
            <a:r>
              <a:rPr lang="en-US" i="1" dirty="0" smtClean="0"/>
              <a:t>Alain </a:t>
            </a:r>
            <a:r>
              <a:rPr lang="en-US" i="1" dirty="0" err="1" smtClean="0"/>
              <a:t>Blondel</a:t>
            </a:r>
            <a:r>
              <a:rPr lang="en-US" i="1" dirty="0" smtClean="0"/>
              <a:t>, Alex Chao, </a:t>
            </a:r>
            <a:r>
              <a:rPr lang="en-US" i="1" dirty="0" err="1" smtClean="0"/>
              <a:t>Jie</a:t>
            </a:r>
            <a:r>
              <a:rPr lang="en-US" i="1" dirty="0" smtClean="0"/>
              <a:t> </a:t>
            </a:r>
            <a:r>
              <a:rPr lang="en-US" i="1" dirty="0" err="1" smtClean="0"/>
              <a:t>Gao</a:t>
            </a:r>
            <a:r>
              <a:rPr lang="en-US" i="1" dirty="0" smtClean="0"/>
              <a:t>, Daniel Schulte, Kaoru </a:t>
            </a:r>
            <a:r>
              <a:rPr lang="en-US" i="1" dirty="0" err="1" smtClean="0"/>
              <a:t>Yokoya</a:t>
            </a:r>
            <a:r>
              <a:rPr lang="en-US" dirty="0" smtClean="0"/>
              <a:t>) </a:t>
            </a:r>
            <a:r>
              <a:rPr lang="en-US" dirty="0"/>
              <a:t>for helping prepare this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99933"/>
            <a:ext cx="6385956" cy="1143000"/>
          </a:xfrm>
        </p:spPr>
        <p:txBody>
          <a:bodyPr>
            <a:noAutofit/>
          </a:bodyPr>
          <a:lstStyle/>
          <a:p>
            <a:r>
              <a:rPr lang="en-US" altLang="ja-JP" sz="3600" b="1" dirty="0" smtClean="0"/>
              <a:t>Two Candidate Sites in </a:t>
            </a:r>
            <a:br>
              <a:rPr lang="en-US" altLang="ja-JP" sz="3600" b="1" dirty="0" smtClean="0"/>
            </a:br>
            <a:r>
              <a:rPr lang="en-US" altLang="ja-JP" sz="3600" b="1" dirty="0" smtClean="0"/>
              <a:t>Japanese mountainous locations</a:t>
            </a:r>
            <a:endParaRPr lang="ja-JP" altLang="en-US" sz="3600" b="1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1325" b="-1325"/>
          <a:stretch>
            <a:fillRect/>
          </a:stretch>
        </p:blipFill>
        <p:spPr>
          <a:xfrm>
            <a:off x="457200" y="1495614"/>
            <a:ext cx="8229600" cy="4525963"/>
          </a:xfrm>
          <a:ln>
            <a:solidFill>
              <a:srgbClr val="4F81BD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08001" y="3137652"/>
            <a:ext cx="1077789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SEFURI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コンテンツ プレースホルダー 6"/>
          <p:cNvPicPr>
            <a:picLocks noChangeAspect="1"/>
          </p:cNvPicPr>
          <p:nvPr/>
        </p:nvPicPr>
        <p:blipFill rotWithShape="1">
          <a:blip r:embed="rId4" cstate="print"/>
          <a:srcRect t="279" b="-654"/>
          <a:stretch/>
        </p:blipFill>
        <p:spPr>
          <a:xfrm>
            <a:off x="1718239" y="2160225"/>
            <a:ext cx="2277035" cy="1596269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7" name="コンテンツ プレースホルダー 5"/>
          <p:cNvPicPr>
            <a:picLocks noChangeAspect="1"/>
          </p:cNvPicPr>
          <p:nvPr/>
        </p:nvPicPr>
        <p:blipFill rotWithShape="1">
          <a:blip r:embed="rId5" cstate="print"/>
          <a:srcRect l="47240" t="4302" r="5556" b="4302"/>
          <a:stretch/>
        </p:blipFill>
        <p:spPr>
          <a:xfrm>
            <a:off x="7268422" y="4586220"/>
            <a:ext cx="1748121" cy="2036688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33294" y="6120512"/>
            <a:ext cx="4478083" cy="650750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lIns="91420" tIns="45711" rIns="91420" bIns="45711" rtlCol="0">
            <a:spAutoFit/>
          </a:bodyPr>
          <a:lstStyle/>
          <a:p>
            <a:r>
              <a:rPr kumimoji="1" lang="en-US" altLang="ja-JP" dirty="0" smtClean="0">
                <a:solidFill>
                  <a:prstClr val="black"/>
                </a:solidFill>
              </a:rPr>
              <a:t>- GDE-CFS group visited two candidates sites, </a:t>
            </a:r>
          </a:p>
          <a:p>
            <a:r>
              <a:rPr kumimoji="1" lang="en-US" altLang="ja-JP" dirty="0" smtClean="0">
                <a:solidFill>
                  <a:prstClr val="black"/>
                </a:solidFill>
              </a:rPr>
              <a:t>Oct. 14 and 15, 2011</a:t>
            </a:r>
            <a:endParaRPr kumimoji="1" lang="ja-JP" altLang="en-US" dirty="0">
              <a:solidFill>
                <a:prstClr val="black"/>
              </a:solidFill>
            </a:endParaRPr>
          </a:p>
        </p:txBody>
      </p:sp>
      <p:pic>
        <p:nvPicPr>
          <p:cNvPr id="9" name="図 8" descr="IMG_115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06" y="5265132"/>
            <a:ext cx="1538940" cy="1154205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0" name="図 9" descr="DSC0265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8" y="2030491"/>
            <a:ext cx="1316842" cy="987631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1" name="図 10" descr="DSC02695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72" y="5043499"/>
            <a:ext cx="1340022" cy="1005017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2" name="図 11" descr="DSC0281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85" y="5701502"/>
            <a:ext cx="1322725" cy="992044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158" y="404666"/>
            <a:ext cx="1860379" cy="1349083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792967" y="914135"/>
            <a:ext cx="416391" cy="461647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r>
              <a:rPr kumimoji="1" lang="en-US" altLang="ja-JP" sz="1200" dirty="0" smtClean="0">
                <a:solidFill>
                  <a:prstClr val="black"/>
                </a:solidFill>
              </a:rPr>
              <a:t>5 m</a:t>
            </a:r>
            <a:endParaRPr kumimoji="1" lang="ja-JP" altLang="en-US" sz="1200" dirty="0">
              <a:solidFill>
                <a:prstClr val="black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8837795" y="664162"/>
            <a:ext cx="7471" cy="7490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265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173288" y="6350"/>
            <a:ext cx="5746750" cy="762000"/>
          </a:xfrm>
          <a:solidFill>
            <a:srgbClr val="FFFFCC"/>
          </a:solidFill>
        </p:spPr>
        <p:txBody>
          <a:bodyPr/>
          <a:lstStyle/>
          <a:p>
            <a:pPr>
              <a:defRPr/>
            </a:pPr>
            <a:r>
              <a:rPr lang="en-GB"/>
              <a:t>TDR Technical Volumes</a:t>
            </a:r>
          </a:p>
        </p:txBody>
      </p:sp>
      <p:pic>
        <p:nvPicPr>
          <p:cNvPr id="4710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4638" y="1482727"/>
            <a:ext cx="1346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838" y="3862390"/>
            <a:ext cx="131445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9"/>
          <p:cNvSpPr txBox="1">
            <a:spLocks noChangeArrowheads="1"/>
          </p:cNvSpPr>
          <p:nvPr/>
        </p:nvSpPr>
        <p:spPr bwMode="auto">
          <a:xfrm>
            <a:off x="771525" y="5535614"/>
            <a:ext cx="2276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ea typeface="ＭＳ Ｐゴシック" pitchFamily="34" charset="-128"/>
              </a:rPr>
              <a:t>Reference Design Report</a:t>
            </a:r>
          </a:p>
        </p:txBody>
      </p: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2814638" y="3344863"/>
            <a:ext cx="2073275" cy="104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ea typeface="ＭＳ Ｐゴシック" pitchFamily="34" charset="-128"/>
              </a:rPr>
              <a:t>ILC Technical Progress Report 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ea typeface="ＭＳ Ｐゴシック" pitchFamily="34" charset="-128"/>
              </a:rPr>
              <a:t>(</a:t>
            </a:r>
            <a:r>
              <a:rPr lang="en-GB" altLang="en-US" sz="2000" dirty="0" smtClean="0">
                <a:solidFill>
                  <a:srgbClr val="000000"/>
                </a:solidFill>
                <a:ea typeface="ＭＳ Ｐゴシック" pitchFamily="34" charset="-128"/>
              </a:rPr>
              <a:t>“</a:t>
            </a:r>
            <a:r>
              <a:rPr lang="en-GB" altLang="ja-JP" sz="2000" i="1" dirty="0" smtClean="0">
                <a:solidFill>
                  <a:srgbClr val="000000"/>
                </a:solidFill>
                <a:ea typeface="ＭＳ Ｐゴシック" pitchFamily="34" charset="-128"/>
              </a:rPr>
              <a:t>interim report</a:t>
            </a:r>
            <a:r>
              <a:rPr lang="en-GB" altLang="en-US" sz="2000" i="1" dirty="0" smtClean="0">
                <a:solidFill>
                  <a:srgbClr val="000000"/>
                </a:solidFill>
                <a:ea typeface="ＭＳ Ｐゴシック" pitchFamily="34" charset="-128"/>
              </a:rPr>
              <a:t>”</a:t>
            </a:r>
            <a:r>
              <a:rPr lang="en-GB" altLang="ja-JP" sz="2000" dirty="0" smtClean="0">
                <a:solidFill>
                  <a:srgbClr val="000000"/>
                </a:solidFill>
                <a:ea typeface="ＭＳ Ｐゴシック" pitchFamily="34" charset="-128"/>
              </a:rPr>
              <a:t>)</a:t>
            </a:r>
            <a:endParaRPr lang="en-GB" sz="2000" dirty="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9025" y="2155827"/>
            <a:ext cx="1314450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6145214" y="2165352"/>
            <a:ext cx="1465425" cy="70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FFFF"/>
                </a:solidFill>
                <a:ea typeface="ＭＳ Ｐゴシック" pitchFamily="34" charset="-128"/>
              </a:rPr>
              <a:t>TDR Part I: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FFFF"/>
                </a:solidFill>
                <a:ea typeface="ＭＳ Ｐゴシック" pitchFamily="34" charset="-128"/>
              </a:rPr>
              <a:t>R&amp;D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217865"/>
            <a:ext cx="1314450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sp>
        <p:nvSpPr>
          <p:cNvPr id="47113" name="TextBox 14"/>
          <p:cNvSpPr txBox="1">
            <a:spLocks noChangeArrowheads="1"/>
          </p:cNvSpPr>
          <p:nvPr/>
        </p:nvSpPr>
        <p:spPr bwMode="auto">
          <a:xfrm>
            <a:off x="6529388" y="3227390"/>
            <a:ext cx="15351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FFFFFF"/>
                </a:solidFill>
                <a:ea typeface="ＭＳ Ｐゴシック" pitchFamily="34" charset="-128"/>
              </a:rPr>
              <a:t>TDR Part II:</a:t>
            </a:r>
            <a:br>
              <a:rPr lang="en-GB" sz="2000" dirty="0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GB" sz="2000" dirty="0" smtClean="0">
                <a:solidFill>
                  <a:srgbClr val="FFFFFF"/>
                </a:solidFill>
                <a:ea typeface="ＭＳ Ｐゴシック" pitchFamily="34" charset="-128"/>
              </a:rPr>
              <a:t>Baseline</a:t>
            </a:r>
            <a:br>
              <a:rPr lang="en-GB" sz="2000" dirty="0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GB" sz="2000" dirty="0" smtClean="0">
                <a:solidFill>
                  <a:srgbClr val="FFFFFF"/>
                </a:solidFill>
                <a:ea typeface="ＭＳ Ｐゴシック" pitchFamily="34" charset="-128"/>
              </a:rPr>
              <a:t>Reference</a:t>
            </a:r>
            <a:br>
              <a:rPr lang="en-GB" sz="2000" dirty="0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GB" sz="2000" dirty="0" smtClean="0">
                <a:solidFill>
                  <a:srgbClr val="FFFFFF"/>
                </a:solidFill>
                <a:ea typeface="ＭＳ Ｐゴシック" pitchFamily="34" charset="-128"/>
              </a:rPr>
              <a:t>Report</a:t>
            </a:r>
          </a:p>
        </p:txBody>
      </p:sp>
      <p:cxnSp>
        <p:nvCxnSpPr>
          <p:cNvPr id="47114" name="Elbow Connector 16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4160840" y="2451100"/>
            <a:ext cx="2008187" cy="5651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7115" name="Elbow Connector 18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2173288" y="4079875"/>
            <a:ext cx="4379912" cy="638175"/>
          </a:xfrm>
          <a:prstGeom prst="bentConnector3">
            <a:avLst>
              <a:gd name="adj1" fmla="val 6603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7116" name="TextBox 22"/>
          <p:cNvSpPr txBox="1">
            <a:spLocks noChangeArrowheads="1"/>
          </p:cNvSpPr>
          <p:nvPr/>
        </p:nvSpPr>
        <p:spPr bwMode="auto">
          <a:xfrm>
            <a:off x="6437315" y="5026027"/>
            <a:ext cx="2270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  <a:ea typeface="ＭＳ Ｐゴシック" pitchFamily="34" charset="-128"/>
              </a:rPr>
              <a:t>Technical Design Report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73952" y="2136777"/>
            <a:ext cx="1233488" cy="523875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srgbClr val="FFFFFF">
                    <a:lumMod val="65000"/>
                  </a:srgbClr>
                </a:solidFill>
                <a:ea typeface="ＭＳ Ｐゴシック" pitchFamily="34" charset="-128"/>
              </a:rPr>
              <a:t>~250 pages</a:t>
            </a:r>
            <a:br>
              <a:rPr lang="en-GB" sz="1400" dirty="0">
                <a:solidFill>
                  <a:srgbClr val="FFFFFF">
                    <a:lumMod val="65000"/>
                  </a:srgbClr>
                </a:solidFill>
                <a:ea typeface="ＭＳ Ｐゴシック" pitchFamily="34" charset="-128"/>
              </a:rPr>
            </a:br>
            <a:r>
              <a:rPr lang="en-GB" sz="1400" dirty="0">
                <a:solidFill>
                  <a:srgbClr val="FFFFFF">
                    <a:lumMod val="65000"/>
                  </a:srgbClr>
                </a:solidFill>
                <a:ea typeface="ＭＳ Ｐゴシック" pitchFamily="34" charset="-128"/>
              </a:rPr>
              <a:t>Deliverable 2</a:t>
            </a:r>
          </a:p>
        </p:txBody>
      </p:sp>
      <p:sp>
        <p:nvSpPr>
          <p:cNvPr id="47118" name="TextBox 24"/>
          <p:cNvSpPr txBox="1">
            <a:spLocks noChangeArrowheads="1"/>
          </p:cNvSpPr>
          <p:nvPr/>
        </p:nvSpPr>
        <p:spPr bwMode="auto">
          <a:xfrm>
            <a:off x="7894638" y="3227389"/>
            <a:ext cx="1249362" cy="73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A6A6A6"/>
                </a:solidFill>
                <a:ea typeface="ＭＳ Ｐゴシック" pitchFamily="34" charset="-128"/>
              </a:rPr>
              <a:t>~300 pages</a:t>
            </a:r>
            <a:br>
              <a:rPr lang="en-GB" sz="1400" dirty="0" smtClean="0">
                <a:solidFill>
                  <a:srgbClr val="A6A6A6"/>
                </a:solidFill>
                <a:ea typeface="ＭＳ Ｐゴシック" pitchFamily="34" charset="-128"/>
              </a:rPr>
            </a:br>
            <a:r>
              <a:rPr lang="en-GB" sz="1400" dirty="0" smtClean="0">
                <a:solidFill>
                  <a:srgbClr val="A6A6A6"/>
                </a:solidFill>
                <a:ea typeface="ＭＳ Ｐゴシック" pitchFamily="34" charset="-128"/>
              </a:rPr>
              <a:t>Deliverables 1,3 and 4</a:t>
            </a:r>
          </a:p>
        </p:txBody>
      </p:sp>
      <p:cxnSp>
        <p:nvCxnSpPr>
          <p:cNvPr id="47119" name="Elbow Connector 25"/>
          <p:cNvCxnSpPr>
            <a:cxnSpLocks noChangeShapeType="1"/>
          </p:cNvCxnSpPr>
          <p:nvPr/>
        </p:nvCxnSpPr>
        <p:spPr bwMode="auto">
          <a:xfrm>
            <a:off x="4160838" y="2581275"/>
            <a:ext cx="2368550" cy="1404938"/>
          </a:xfrm>
          <a:prstGeom prst="bentConnector3">
            <a:avLst>
              <a:gd name="adj1" fmla="val 38218"/>
            </a:avLst>
          </a:prstGeom>
          <a:noFill/>
          <a:ln w="9525">
            <a:solidFill>
              <a:srgbClr val="0000FF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7120" name="TextBox 31"/>
          <p:cNvSpPr txBox="1">
            <a:spLocks noChangeArrowheads="1"/>
          </p:cNvSpPr>
          <p:nvPr/>
        </p:nvSpPr>
        <p:spPr bwMode="auto">
          <a:xfrm>
            <a:off x="6827838" y="5762625"/>
            <a:ext cx="2209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7F7F7F"/>
                </a:solidFill>
                <a:ea typeface="ＭＳ Ｐゴシック" pitchFamily="34" charset="-128"/>
              </a:rPr>
              <a:t>* end of 2012 – formal publication early 2013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1965" y="1036276"/>
            <a:ext cx="869349" cy="461665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ln w="12700">
                  <a:solidFill>
                    <a:srgbClr val="434342">
                      <a:satMod val="155000"/>
                    </a:srgbClr>
                  </a:solidFill>
                  <a:prstDash val="solid"/>
                </a:ln>
                <a:solidFill>
                  <a:srgbClr val="CDD7D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ＭＳ Ｐゴシック" pitchFamily="34" charset="-128"/>
              </a:rPr>
              <a:t>2007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08720" y="1036378"/>
            <a:ext cx="853719" cy="461647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>
            <a:defPPr>
              <a:defRPr lang="en-US"/>
            </a:defPPr>
            <a:lvl1pPr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ln w="12700">
                  <a:solidFill>
                    <a:srgbClr val="434342">
                      <a:satMod val="155000"/>
                    </a:srgbClr>
                  </a:solidFill>
                  <a:prstDash val="solid"/>
                </a:ln>
                <a:solidFill>
                  <a:srgbClr val="CDD7D9">
                    <a:tint val="85000"/>
                    <a:satMod val="155000"/>
                  </a:srgbClr>
                </a:solidFill>
                <a:ea typeface="ＭＳ Ｐゴシック" pitchFamily="34" charset="-128"/>
              </a:rPr>
              <a:t>2011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53202" y="1036378"/>
            <a:ext cx="990937" cy="461647"/>
          </a:xfrm>
          <a:prstGeom prst="rect">
            <a:avLst/>
          </a:prstGeom>
          <a:noFill/>
        </p:spPr>
        <p:txBody>
          <a:bodyPr wrap="none" lIns="91420" tIns="45711" rIns="91420" bIns="45711">
            <a:spAutoFit/>
          </a:bodyPr>
          <a:lstStyle>
            <a:defPPr>
              <a:defRPr lang="en-US"/>
            </a:defPPr>
            <a:lvl1pPr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ln w="12700">
                  <a:solidFill>
                    <a:srgbClr val="434342">
                      <a:satMod val="155000"/>
                    </a:srgbClr>
                  </a:solidFill>
                  <a:prstDash val="solid"/>
                </a:ln>
                <a:solidFill>
                  <a:srgbClr val="CDD7D9">
                    <a:tint val="85000"/>
                    <a:satMod val="155000"/>
                  </a:srgbClr>
                </a:solidFill>
                <a:ea typeface="ＭＳ Ｐゴシック" pitchFamily="34" charset="-128"/>
              </a:rPr>
              <a:t>2013*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10125" y="3263900"/>
            <a:ext cx="527050" cy="261938"/>
          </a:xfrm>
          <a:prstGeom prst="rect">
            <a:avLst/>
          </a:prstGeom>
          <a:solidFill>
            <a:schemeClr val="bg1"/>
          </a:solidFill>
        </p:spPr>
        <p:txBody>
          <a:bodyPr wrap="none" lIns="91420" tIns="45711" rIns="91420" bIns="45711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dirty="0">
                <a:solidFill>
                  <a:srgbClr val="0000FF"/>
                </a:solidFill>
                <a:ea typeface="ＭＳ Ｐゴシック" pitchFamily="34" charset="-128"/>
              </a:rPr>
              <a:t>AD&amp;I</a:t>
            </a:r>
          </a:p>
        </p:txBody>
      </p:sp>
      <p:sp>
        <p:nvSpPr>
          <p:cNvPr id="47125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Global Design Effort</a:t>
            </a:r>
          </a:p>
        </p:txBody>
      </p:sp>
      <p:sp>
        <p:nvSpPr>
          <p:cNvPr id="471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07B49D7-0BDF-4A2D-8452-4B94FFE99A83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7127" name="Date Placeholder 1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t>22-Oct-12                                   LCWS12 - Arlington, TX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6876555" y="131985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TDR 500 GeV Baseline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159647" y="2855509"/>
            <a:ext cx="5723784" cy="135109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497062" y="2855509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566406" y="152471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7476846" y="1943164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6895760" y="285773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6876555" y="1943164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185362" y="1678564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604121" y="285550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91791" y="1524718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489176" y="212077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185362" y="2120773"/>
            <a:ext cx="569119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876555" y="212077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22607" y="2120773"/>
            <a:ext cx="56275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781625" y="199377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2.2 km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904406" y="200458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1.3 km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11249" y="1993778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10.8 km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616032" y="2004584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1.1 km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63248" y="2990618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BDS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39628" y="2989129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Main Linac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6856512" y="3161245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e+ </a:t>
            </a:r>
            <a:r>
              <a:rPr lang="en-US" sz="1400" dirty="0" err="1" smtClean="0">
                <a:solidFill>
                  <a:srgbClr val="000000"/>
                </a:solidFill>
              </a:rPr>
              <a:t>src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00788" y="3398531"/>
            <a:ext cx="121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bunch comp.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1" name="Octagon 40"/>
          <p:cNvSpPr/>
          <p:nvPr/>
        </p:nvSpPr>
        <p:spPr bwMode="auto">
          <a:xfrm>
            <a:off x="8486706" y="283568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591791" y="1524718"/>
            <a:ext cx="797461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498914" y="1272833"/>
            <a:ext cx="1581638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srgbClr val="000000"/>
                </a:solidFill>
              </a:rPr>
              <a:t>15.4 km</a:t>
            </a:r>
          </a:p>
          <a:p>
            <a:pPr algn="ctr" defTabSz="457200"/>
            <a:r>
              <a:rPr lang="en-US" sz="1400" dirty="0" smtClean="0">
                <a:solidFill>
                  <a:srgbClr val="0000FF"/>
                </a:solidFill>
              </a:rPr>
              <a:t>(site length ~31 km)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81519" y="3226020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000000"/>
                </a:solidFill>
              </a:rPr>
              <a:t>IP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8123838" y="2374355"/>
            <a:ext cx="546914" cy="291449"/>
            <a:chOff x="1295400" y="4652316"/>
            <a:chExt cx="609552" cy="390534"/>
          </a:xfrm>
          <a:noFill/>
        </p:grpSpPr>
        <p:sp>
          <p:nvSpPr>
            <p:cNvPr id="56" name="Arc 55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smtClean="0">
                <a:solidFill>
                  <a:srgbClr val="000000"/>
                </a:solidFill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3" name="Group 72"/>
          <p:cNvGrpSpPr/>
          <p:nvPr/>
        </p:nvGrpSpPr>
        <p:grpSpPr>
          <a:xfrm>
            <a:off x="378559" y="242672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smtClean="0">
                <a:solidFill>
                  <a:srgbClr val="000000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smtClean="0">
                <a:solidFill>
                  <a:srgbClr val="000000"/>
                </a:solidFill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 bwMode="auto">
          <a:xfrm flipV="1">
            <a:off x="8437273" y="266580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1012841" y="2816452"/>
            <a:ext cx="74244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5426358" y="263297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smtClean="0">
                <a:solidFill>
                  <a:srgbClr val="000000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0" name="TextBox 79"/>
          <p:cNvSpPr txBox="1"/>
          <p:nvPr/>
        </p:nvSpPr>
        <p:spPr>
          <a:xfrm>
            <a:off x="7196813" y="3654417"/>
            <a:ext cx="158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000000"/>
                </a:solidFill>
              </a:rPr>
              <a:t>central region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8675720" y="284969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42028" y="3551688"/>
            <a:ext cx="259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u="sng" dirty="0" smtClean="0">
                <a:solidFill>
                  <a:srgbClr val="000000"/>
                </a:solidFill>
              </a:rPr>
              <a:t>Main Linac</a:t>
            </a:r>
          </a:p>
          <a:p>
            <a:pPr defTabSz="457200">
              <a:tabLst>
                <a:tab pos="5334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&lt;</a:t>
            </a:r>
            <a:r>
              <a:rPr lang="en-US" i="1" dirty="0" smtClean="0">
                <a:solidFill>
                  <a:srgbClr val="000000"/>
                </a:solidFill>
              </a:rPr>
              <a:t>G</a:t>
            </a:r>
            <a:r>
              <a:rPr lang="en-US" baseline="-25000" dirty="0" smtClean="0">
                <a:solidFill>
                  <a:srgbClr val="000000"/>
                </a:solidFill>
              </a:rPr>
              <a:t>cavity</a:t>
            </a:r>
            <a:r>
              <a:rPr lang="en-US" dirty="0" smtClean="0">
                <a:solidFill>
                  <a:srgbClr val="000000"/>
                </a:solidFill>
              </a:rPr>
              <a:t>&gt;	= 31.5 MV/m</a:t>
            </a:r>
          </a:p>
          <a:p>
            <a:pPr defTabSz="457200">
              <a:tabLst>
                <a:tab pos="53340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n-US" i="1" dirty="0" smtClean="0">
                <a:solidFill>
                  <a:srgbClr val="000000"/>
                </a:solidFill>
              </a:rPr>
              <a:t>G</a:t>
            </a:r>
            <a:r>
              <a:rPr lang="en-US" baseline="-25000" dirty="0" smtClean="0">
                <a:solidFill>
                  <a:srgbClr val="000000"/>
                </a:solidFill>
              </a:rPr>
              <a:t>eff</a:t>
            </a: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	≈ 22.7 MV/m</a:t>
            </a:r>
          </a:p>
          <a:p>
            <a:pPr defTabSz="457200">
              <a:tabLst>
                <a:tab pos="533400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(fill fact.	= 0.72)</a:t>
            </a:r>
            <a:r>
              <a:rPr lang="en-US" dirty="0" smtClean="0">
                <a:solidFill>
                  <a:srgbClr val="000000"/>
                </a:solidFill>
              </a:rPr>
              <a:t>	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216" y="4752017"/>
            <a:ext cx="196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Cost: 	100%</a:t>
            </a: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P</a:t>
            </a:r>
            <a:r>
              <a:rPr lang="en-GB" baseline="-25000" dirty="0" smtClean="0">
                <a:solidFill>
                  <a:srgbClr val="000000"/>
                </a:solidFill>
              </a:rPr>
              <a:t>AC</a:t>
            </a:r>
            <a:r>
              <a:rPr lang="en-GB" dirty="0" smtClean="0">
                <a:solidFill>
                  <a:srgbClr val="000000"/>
                </a:solidFill>
              </a:rPr>
              <a:t>:		161 MW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76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 bwMode="auto">
          <a:xfrm>
            <a:off x="868237" y="2821554"/>
            <a:ext cx="2745100" cy="164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250 GeV staged (scenario 1)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157911" y="2842279"/>
            <a:ext cx="2745100" cy="164221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170582" y="1929934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3620157" y="284227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855907" y="1431052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175682" y="2107543"/>
            <a:ext cx="2978661" cy="132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3377369" y="2107543"/>
            <a:ext cx="7932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5020979" y="1989246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5.1 km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3601252" y="1991354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1.1 km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14752" y="2975899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Main Linac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3286008" y="3385301"/>
            <a:ext cx="121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bunch comp.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3377663" y="241349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smtClean="0">
                <a:solidFill>
                  <a:srgbClr val="000000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smtClean="0">
                <a:solidFill>
                  <a:srgbClr val="000000"/>
                </a:solidFill>
              </a:endParaRPr>
            </a:p>
          </p:txBody>
        </p:sp>
      </p:grp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4011945" y="2803222"/>
            <a:ext cx="4209790" cy="7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5201482" y="261974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smtClean="0">
                <a:solidFill>
                  <a:srgbClr val="000000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" name="TextBox 6"/>
          <p:cNvSpPr txBox="1"/>
          <p:nvPr/>
        </p:nvSpPr>
        <p:spPr>
          <a:xfrm>
            <a:off x="394916" y="4145498"/>
            <a:ext cx="48683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Half the linac</a:t>
            </a: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Full-length BDS tunnel &amp; vacuum (</a:t>
            </a:r>
            <a:r>
              <a:rPr lang="en-GB" dirty="0" err="1" smtClean="0">
                <a:solidFill>
                  <a:srgbClr val="000000"/>
                </a:solidFill>
              </a:rPr>
              <a:t>TeV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½ BDS magnets (instrumentation, CF </a:t>
            </a:r>
            <a:r>
              <a:rPr lang="en-GB" dirty="0" err="1" smtClean="0">
                <a:solidFill>
                  <a:srgbClr val="000000"/>
                </a:solidFill>
              </a:rPr>
              <a:t>etc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½ RTML LTL</a:t>
            </a:r>
          </a:p>
          <a:p>
            <a:pPr defTabSz="457200"/>
            <a:endParaRPr lang="en-GB" dirty="0" smtClean="0">
              <a:solidFill>
                <a:srgbClr val="000000"/>
              </a:solidFill>
            </a:endParaRP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Extended tunnel/CFS already 500 GeV stage</a:t>
            </a:r>
          </a:p>
          <a:p>
            <a:pPr defTabSz="457200"/>
            <a:endParaRPr lang="en-GB" dirty="0">
              <a:solidFill>
                <a:srgbClr val="000000"/>
              </a:solidFill>
            </a:endParaRP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10Hz mode e- linac</a:t>
            </a:r>
            <a:endParaRPr lang="en-GB" dirty="0">
              <a:solidFill>
                <a:srgbClr val="000000"/>
              </a:solidFill>
            </a:endParaRPr>
          </a:p>
          <a:p>
            <a:pPr defTabSz="457200"/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76555" y="131985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7497062" y="2855509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8566406" y="152471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476846" y="1943164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6895760" y="285773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6903011" y="1943164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489176" y="212077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6876555" y="212077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7781625" y="199377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2.2 km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6200000">
            <a:off x="6904406" y="200458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1.3 km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63248" y="2990618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BDS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16200000">
            <a:off x="6856512" y="3161245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e+ </a:t>
            </a:r>
            <a:r>
              <a:rPr lang="en-US" sz="1400" dirty="0" err="1" smtClean="0">
                <a:solidFill>
                  <a:srgbClr val="000000"/>
                </a:solidFill>
              </a:rPr>
              <a:t>src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4" name="Octagon 63"/>
          <p:cNvSpPr/>
          <p:nvPr/>
        </p:nvSpPr>
        <p:spPr bwMode="auto">
          <a:xfrm>
            <a:off x="8486706" y="283568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81519" y="3226020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000000"/>
                </a:solidFill>
              </a:rPr>
              <a:t>IP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123838" y="2374355"/>
            <a:ext cx="546914" cy="291449"/>
            <a:chOff x="1295400" y="4652316"/>
            <a:chExt cx="609552" cy="390534"/>
          </a:xfrm>
          <a:noFill/>
        </p:grpSpPr>
        <p:sp>
          <p:nvSpPr>
            <p:cNvPr id="67" name="Arc 66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smtClean="0">
                <a:solidFill>
                  <a:srgbClr val="000000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0" name="Straight Connector 69"/>
          <p:cNvCxnSpPr/>
          <p:nvPr/>
        </p:nvCxnSpPr>
        <p:spPr bwMode="auto">
          <a:xfrm flipV="1">
            <a:off x="8437273" y="266580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7196813" y="3654417"/>
            <a:ext cx="158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000000"/>
                </a:solidFill>
              </a:rPr>
              <a:t>central region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8675720" y="284969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868237" y="1511488"/>
            <a:ext cx="769816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910843" y="1399233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srgbClr val="000000"/>
                </a:solidFill>
              </a:rPr>
              <a:t>15.4 km</a:t>
            </a:r>
          </a:p>
        </p:txBody>
      </p:sp>
    </p:spTree>
    <p:extLst>
      <p:ext uri="{BB962C8B-B14F-4D97-AF65-F5344CB8AC3E}">
        <p14:creationId xmlns:p14="http://schemas.microsoft.com/office/powerpoint/2010/main" val="73104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6876555" y="131985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4422027" y="2864116"/>
            <a:ext cx="2745100" cy="164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250 GeV staged (scenario 2)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676927" y="2842279"/>
            <a:ext cx="2745100" cy="164221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689598" y="1929934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1139173" y="284227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855907" y="1431052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676927" y="2108580"/>
            <a:ext cx="2745100" cy="121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896385" y="2107543"/>
            <a:ext cx="7932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2539995" y="1989246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5.1 km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1120268" y="1991354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1.1 km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33768" y="2975899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Main Linac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805024" y="3385301"/>
            <a:ext cx="121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bunch comp.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896679" y="241349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smtClean="0">
                <a:solidFill>
                  <a:srgbClr val="000000"/>
                </a:solidFill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smtClean="0">
                <a:solidFill>
                  <a:srgbClr val="000000"/>
                </a:solidFill>
              </a:endParaRPr>
            </a:p>
          </p:txBody>
        </p:sp>
      </p:grp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1530961" y="2803222"/>
            <a:ext cx="69063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2720498" y="261974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smtClean="0">
                <a:solidFill>
                  <a:srgbClr val="000000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Rectangle 47"/>
          <p:cNvSpPr/>
          <p:nvPr/>
        </p:nvSpPr>
        <p:spPr bwMode="auto">
          <a:xfrm>
            <a:off x="7497062" y="2855509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8566406" y="152471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476846" y="1943164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6895760" y="285773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6903011" y="1943164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489176" y="212077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6876555" y="212077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7781625" y="199377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2.2 km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6200000">
            <a:off x="6904406" y="200458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1.3 km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63248" y="2990618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BDS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 rot="16200000">
            <a:off x="6856512" y="3161245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00"/>
                </a:solidFill>
              </a:rPr>
              <a:t>e+ </a:t>
            </a:r>
            <a:r>
              <a:rPr lang="en-US" sz="1400" dirty="0" err="1" smtClean="0">
                <a:solidFill>
                  <a:srgbClr val="000000"/>
                </a:solidFill>
              </a:rPr>
              <a:t>src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4" name="Octagon 63"/>
          <p:cNvSpPr/>
          <p:nvPr/>
        </p:nvSpPr>
        <p:spPr bwMode="auto">
          <a:xfrm>
            <a:off x="8486706" y="283568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81519" y="3226020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000000"/>
                </a:solidFill>
              </a:rPr>
              <a:t>IP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8123838" y="2374355"/>
            <a:ext cx="546914" cy="291449"/>
            <a:chOff x="1295400" y="4652316"/>
            <a:chExt cx="609552" cy="390534"/>
          </a:xfrm>
          <a:noFill/>
        </p:grpSpPr>
        <p:sp>
          <p:nvSpPr>
            <p:cNvPr id="67" name="Arc 66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smtClean="0">
                <a:solidFill>
                  <a:srgbClr val="000000"/>
                </a:solidFill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0" name="Straight Connector 69"/>
          <p:cNvCxnSpPr/>
          <p:nvPr/>
        </p:nvCxnSpPr>
        <p:spPr bwMode="auto">
          <a:xfrm flipV="1">
            <a:off x="8437273" y="266580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7196813" y="3654417"/>
            <a:ext cx="158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000000"/>
                </a:solidFill>
              </a:rPr>
              <a:t>central region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8675720" y="284969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srgbClr val="0000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868237" y="1511488"/>
            <a:ext cx="769816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910843" y="1412463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 defTabSz="457200"/>
            <a:r>
              <a:rPr lang="en-US" sz="1400" dirty="0" smtClean="0">
                <a:solidFill>
                  <a:srgbClr val="000000"/>
                </a:solidFill>
              </a:rPr>
              <a:t>15.4 km</a:t>
            </a:r>
          </a:p>
        </p:txBody>
      </p:sp>
      <p:cxnSp>
        <p:nvCxnSpPr>
          <p:cNvPr id="8" name="Straight Connector 7"/>
          <p:cNvCxnSpPr>
            <a:stCxn id="78" idx="1"/>
            <a:endCxn id="52" idx="1"/>
          </p:cNvCxnSpPr>
          <p:nvPr/>
        </p:nvCxnSpPr>
        <p:spPr bwMode="auto">
          <a:xfrm flipV="1">
            <a:off x="4422027" y="2930596"/>
            <a:ext cx="2473733" cy="156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5291284" y="2932881"/>
            <a:ext cx="13228" cy="7215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282296" y="3614727"/>
            <a:ext cx="207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125 GeV transport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6805" y="4145499"/>
            <a:ext cx="4804245" cy="25853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Half the linac</a:t>
            </a: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Full-length BDS tunnel &amp; vacuum (</a:t>
            </a:r>
            <a:r>
              <a:rPr lang="en-GB" dirty="0" err="1" smtClean="0">
                <a:solidFill>
                  <a:srgbClr val="000000"/>
                </a:solidFill>
              </a:rPr>
              <a:t>TeV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½ BDS magnets (instrumentation, CF </a:t>
            </a:r>
            <a:r>
              <a:rPr lang="en-GB" dirty="0" err="1" smtClean="0">
                <a:solidFill>
                  <a:srgbClr val="000000"/>
                </a:solidFill>
              </a:rPr>
              <a:t>etc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1 RTML LTL</a:t>
            </a: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5km 125 GeV transport line</a:t>
            </a:r>
          </a:p>
          <a:p>
            <a:pPr defTabSz="457200"/>
            <a:endParaRPr lang="en-GB" dirty="0" smtClean="0">
              <a:solidFill>
                <a:srgbClr val="000000"/>
              </a:solidFill>
            </a:endParaRP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Extended tunnel/CFS already 500 GeV stage</a:t>
            </a:r>
          </a:p>
          <a:p>
            <a:pPr defTabSz="457200"/>
            <a:endParaRPr lang="en-GB" dirty="0">
              <a:solidFill>
                <a:srgbClr val="000000"/>
              </a:solidFill>
            </a:endParaRP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10Hz mode e- linac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09816" y="4995215"/>
            <a:ext cx="289060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quasi-adiabatic energy upgrade?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98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4823"/>
            <a:ext cx="7086600" cy="914400"/>
          </a:xfrm>
        </p:spPr>
        <p:txBody>
          <a:bodyPr/>
          <a:lstStyle/>
          <a:p>
            <a:r>
              <a:rPr lang="en-GB" dirty="0" smtClean="0"/>
              <a:t>Summary </a:t>
            </a:r>
            <a:r>
              <a:rPr lang="en-GB" sz="2400" dirty="0" smtClean="0"/>
              <a:t>(N. Walker)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006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ILC (500 GeV) machine already “contains” a light Higgs factory</a:t>
            </a:r>
          </a:p>
          <a:p>
            <a:pPr lvl="1"/>
            <a:r>
              <a:rPr lang="en-GB" dirty="0" smtClean="0"/>
              <a:t>Luminosity: 7.5×10</a:t>
            </a:r>
            <a:r>
              <a:rPr lang="en-GB" baseline="30000" dirty="0" smtClean="0"/>
              <a:t>33</a:t>
            </a:r>
            <a:r>
              <a:rPr lang="en-GB" dirty="0" smtClean="0"/>
              <a:t> cm</a:t>
            </a:r>
            <a:r>
              <a:rPr lang="en-GB" baseline="30000" dirty="0" smtClean="0"/>
              <a:t>-2 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</a:p>
          <a:p>
            <a:pPr lvl="1"/>
            <a:r>
              <a:rPr lang="en-GB" dirty="0" smtClean="0"/>
              <a:t>(Possible to upgrade by factor 2)</a:t>
            </a:r>
          </a:p>
          <a:p>
            <a:r>
              <a:rPr lang="en-GB" dirty="0" smtClean="0"/>
              <a:t>Standalone machine for LHF</a:t>
            </a:r>
          </a:p>
          <a:p>
            <a:pPr lvl="1"/>
            <a:r>
              <a:rPr lang="en-GB" u="sng" dirty="0" smtClean="0">
                <a:solidFill>
                  <a:srgbClr val="FF0000"/>
                </a:solidFill>
              </a:rPr>
              <a:t>reduced cost by ~35% </a:t>
            </a:r>
            <a:r>
              <a:rPr lang="en-GB" dirty="0" smtClean="0"/>
              <a:t>(P</a:t>
            </a:r>
            <a:r>
              <a:rPr lang="en-GB" baseline="-25000" dirty="0" smtClean="0"/>
              <a:t>AC</a:t>
            </a:r>
            <a:r>
              <a:rPr lang="en-GB" dirty="0" smtClean="0"/>
              <a:t> ~ 100 MW)</a:t>
            </a:r>
          </a:p>
          <a:p>
            <a:pPr lvl="1"/>
            <a:r>
              <a:rPr lang="en-GB" u="sng" dirty="0" smtClean="0">
                <a:solidFill>
                  <a:srgbClr val="FF0000"/>
                </a:solidFill>
              </a:rPr>
              <a:t>reduces schedule by 12-18 months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(perhaps a little more)</a:t>
            </a:r>
          </a:p>
          <a:p>
            <a:r>
              <a:rPr lang="en-GB" dirty="0" smtClean="0"/>
              <a:t>Only really makes sense as part of a first-stage machine</a:t>
            </a:r>
          </a:p>
          <a:p>
            <a:pPr lvl="1"/>
            <a:r>
              <a:rPr lang="en-GB" dirty="0" smtClean="0"/>
              <a:t>scope of complete project still ~500 GeV</a:t>
            </a:r>
          </a:p>
          <a:p>
            <a:pPr lvl="1"/>
            <a:r>
              <a:rPr lang="en-GB" dirty="0" err="1" smtClean="0"/>
              <a:t>TeV</a:t>
            </a:r>
            <a:r>
              <a:rPr lang="en-GB" dirty="0" smtClean="0"/>
              <a:t> upgrade remains optional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ILC as a Higgs Factory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4995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500" y="76200"/>
            <a:ext cx="7086600" cy="914400"/>
          </a:xfrm>
        </p:spPr>
        <p:txBody>
          <a:bodyPr/>
          <a:lstStyle/>
          <a:p>
            <a:r>
              <a:rPr lang="en-GB" dirty="0" smtClean="0"/>
              <a:t>ILC Polarised-Positron Production</a:t>
            </a:r>
            <a:endParaRPr lang="en-GB" dirty="0"/>
          </a:p>
        </p:txBody>
      </p:sp>
      <p:pic>
        <p:nvPicPr>
          <p:cNvPr id="6" name="Picture 5" descr="positron-source-layou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0" r="59251" b="12861"/>
          <a:stretch/>
        </p:blipFill>
        <p:spPr>
          <a:xfrm>
            <a:off x="2175919" y="934772"/>
            <a:ext cx="6042103" cy="35532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709217" y="2945018"/>
            <a:ext cx="1576913" cy="474530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40000">
                <a:srgbClr val="FFFFFF"/>
              </a:gs>
              <a:gs pos="100000">
                <a:srgbClr val="FFFF00"/>
              </a:gs>
            </a:gsLst>
            <a:lin ang="162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e- linac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2985" y="4239796"/>
            <a:ext cx="61583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Uses primary electron beam to generate ~30 MeV photons in a SC helical undulator</a:t>
            </a:r>
          </a:p>
          <a:p>
            <a:pPr defTabSz="457200"/>
            <a:endParaRPr lang="en-GB" dirty="0" smtClean="0">
              <a:solidFill>
                <a:srgbClr val="000000"/>
              </a:solidFill>
            </a:endParaRP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Photons converted into </a:t>
            </a:r>
            <a:r>
              <a:rPr lang="en-GB" dirty="0" err="1" smtClean="0">
                <a:solidFill>
                  <a:srgbClr val="000000"/>
                </a:solidFill>
              </a:rPr>
              <a:t>e+e</a:t>
            </a:r>
            <a:r>
              <a:rPr lang="en-GB" dirty="0" smtClean="0">
                <a:solidFill>
                  <a:srgbClr val="000000"/>
                </a:solidFill>
              </a:rPr>
              <a:t>- pairs in “thin” titanium target</a:t>
            </a:r>
          </a:p>
          <a:p>
            <a:pPr defTabSz="457200"/>
            <a:endParaRPr lang="en-GB" dirty="0">
              <a:solidFill>
                <a:srgbClr val="000000"/>
              </a:solidFill>
            </a:endParaRPr>
          </a:p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Positron production yield dependent on e- beam energy (and therefore </a:t>
            </a:r>
            <a:r>
              <a:rPr lang="en-GB" dirty="0" err="1" smtClean="0">
                <a:solidFill>
                  <a:srgbClr val="000000"/>
                </a:solidFill>
              </a:rPr>
              <a:t>E</a:t>
            </a:r>
            <a:r>
              <a:rPr lang="en-GB" baseline="-25000" dirty="0" err="1" smtClean="0">
                <a:solidFill>
                  <a:srgbClr val="000000"/>
                </a:solidFill>
              </a:rPr>
              <a:t>cm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085743" y="4531376"/>
            <a:ext cx="331919" cy="2263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380723" y="4621533"/>
            <a:ext cx="92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 smtClean="0">
                <a:solidFill>
                  <a:srgbClr val="000000"/>
                </a:solidFill>
              </a:rPr>
              <a:t>e- to IP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5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Positron Yield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372" y="990600"/>
            <a:ext cx="7487628" cy="54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 bwMode="auto">
          <a:xfrm>
            <a:off x="1775044" y="4603266"/>
            <a:ext cx="52674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1775044" y="4265036"/>
            <a:ext cx="5267405" cy="338230"/>
          </a:xfrm>
          <a:prstGeom prst="rect">
            <a:avLst/>
          </a:prstGeom>
          <a:solidFill>
            <a:srgbClr val="FF0000">
              <a:alpha val="1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FF0000"/>
                </a:solidFill>
              </a:rPr>
              <a:t>yield margin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75044" y="4265036"/>
            <a:ext cx="526740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968593" y="1212145"/>
            <a:ext cx="0" cy="40549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968593" y="115442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 err="1" smtClean="0">
                <a:solidFill>
                  <a:srgbClr val="0000FF"/>
                </a:solidFill>
              </a:rPr>
              <a:t>E</a:t>
            </a:r>
            <a:r>
              <a:rPr lang="en-GB" baseline="-25000" dirty="0" err="1" smtClean="0">
                <a:solidFill>
                  <a:srgbClr val="0000FF"/>
                </a:solidFill>
              </a:rPr>
              <a:t>beam</a:t>
            </a:r>
            <a:r>
              <a:rPr lang="en-GB" dirty="0" smtClean="0">
                <a:solidFill>
                  <a:srgbClr val="0000FF"/>
                </a:solidFill>
              </a:rPr>
              <a:t> = 125 GeV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285" y="1212145"/>
            <a:ext cx="328151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sz="2400" dirty="0" smtClean="0">
                <a:solidFill>
                  <a:srgbClr val="000000"/>
                </a:solidFill>
              </a:rPr>
              <a:t>147m helical undulator</a:t>
            </a:r>
            <a:br>
              <a:rPr lang="en-GB" sz="2400" dirty="0" smtClean="0">
                <a:solidFill>
                  <a:srgbClr val="000000"/>
                </a:solidFill>
              </a:rPr>
            </a:br>
            <a:r>
              <a:rPr lang="en-GB" sz="2400" dirty="0" smtClean="0">
                <a:solidFill>
                  <a:srgbClr val="000000"/>
                </a:solidFill>
              </a:rPr>
              <a:t>(TDR baseline)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228356" y="3957179"/>
            <a:ext cx="429632" cy="429632"/>
          </a:xfrm>
          <a:prstGeom prst="ellips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GB" sz="3600" smtClean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3992" y="3830233"/>
            <a:ext cx="142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 smtClean="0">
                <a:solidFill>
                  <a:srgbClr val="0000FF"/>
                </a:solidFill>
              </a:rPr>
              <a:t>design point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189" y="6096001"/>
            <a:ext cx="172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1400" dirty="0" smtClean="0">
                <a:solidFill>
                  <a:srgbClr val="000000"/>
                </a:solidFill>
              </a:rPr>
              <a:t>Wei </a:t>
            </a:r>
            <a:r>
              <a:rPr lang="en-GB" sz="1400" dirty="0" err="1" smtClean="0">
                <a:solidFill>
                  <a:srgbClr val="000000"/>
                </a:solidFill>
              </a:rPr>
              <a:t>Gai</a:t>
            </a:r>
            <a:r>
              <a:rPr lang="en-GB" sz="1400" dirty="0" smtClean="0">
                <a:solidFill>
                  <a:srgbClr val="000000"/>
                </a:solidFill>
              </a:rPr>
              <a:t> (ANL) et al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74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Positron Yield for a LHF</a:t>
            </a: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372" y="990600"/>
            <a:ext cx="7487628" cy="54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 bwMode="auto">
          <a:xfrm>
            <a:off x="1775044" y="4603266"/>
            <a:ext cx="526740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1775044" y="4265036"/>
            <a:ext cx="5267405" cy="338230"/>
          </a:xfrm>
          <a:prstGeom prst="rect">
            <a:avLst/>
          </a:prstGeom>
          <a:solidFill>
            <a:srgbClr val="FF0000">
              <a:alpha val="1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FF0000"/>
                </a:solidFill>
              </a:rPr>
              <a:t>yield margin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75044" y="4265036"/>
            <a:ext cx="526740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3968593" y="1212145"/>
            <a:ext cx="0" cy="40549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968593" y="115442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 err="1" smtClean="0">
                <a:solidFill>
                  <a:srgbClr val="0000FF"/>
                </a:solidFill>
              </a:rPr>
              <a:t>E</a:t>
            </a:r>
            <a:r>
              <a:rPr lang="en-GB" baseline="-25000" dirty="0" err="1" smtClean="0">
                <a:solidFill>
                  <a:srgbClr val="0000FF"/>
                </a:solidFill>
              </a:rPr>
              <a:t>beam</a:t>
            </a:r>
            <a:r>
              <a:rPr lang="en-GB" dirty="0" smtClean="0">
                <a:solidFill>
                  <a:srgbClr val="0000FF"/>
                </a:solidFill>
              </a:rPr>
              <a:t> = 125 GeV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285" y="1212145"/>
            <a:ext cx="364054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sz="2400" dirty="0" smtClean="0">
                <a:solidFill>
                  <a:srgbClr val="000000"/>
                </a:solidFill>
              </a:rPr>
              <a:t>Recover yield by going to</a:t>
            </a:r>
          </a:p>
          <a:p>
            <a:pPr defTabSz="457200"/>
            <a:r>
              <a:rPr lang="en-GB" sz="2400" dirty="0" smtClean="0">
                <a:solidFill>
                  <a:srgbClr val="000000"/>
                </a:solidFill>
              </a:rPr>
              <a:t>~250 m of undulator</a:t>
            </a:r>
            <a:endParaRPr lang="en-GB" sz="2400" dirty="0">
              <a:solidFill>
                <a:srgbClr val="0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3968593" y="4265036"/>
            <a:ext cx="0" cy="4231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Oval 5"/>
          <p:cNvSpPr/>
          <p:nvPr/>
        </p:nvSpPr>
        <p:spPr bwMode="auto">
          <a:xfrm>
            <a:off x="3921117" y="4205692"/>
            <a:ext cx="94952" cy="9495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lang="en-GB" sz="360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5189" y="6096001"/>
            <a:ext cx="172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1400" dirty="0" smtClean="0">
                <a:solidFill>
                  <a:srgbClr val="000000"/>
                </a:solidFill>
              </a:rPr>
              <a:t>Wei </a:t>
            </a:r>
            <a:r>
              <a:rPr lang="en-GB" sz="1400" dirty="0" err="1" smtClean="0">
                <a:solidFill>
                  <a:srgbClr val="000000"/>
                </a:solidFill>
              </a:rPr>
              <a:t>Gai</a:t>
            </a:r>
            <a:r>
              <a:rPr lang="en-GB" sz="1400" dirty="0" smtClean="0">
                <a:solidFill>
                  <a:srgbClr val="000000"/>
                </a:solidFill>
              </a:rPr>
              <a:t> (ANL) et al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12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465"/>
            <a:ext cx="9144000" cy="497291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15453" y="0"/>
            <a:ext cx="7566923" cy="616022"/>
          </a:xfrm>
        </p:spPr>
        <p:txBody>
          <a:bodyPr>
            <a:noAutofit/>
          </a:bodyPr>
          <a:lstStyle/>
          <a:p>
            <a:r>
              <a:rPr lang="en-US" sz="3600" dirty="0" smtClean="0"/>
              <a:t>CLIC Layout at 3 TeV</a:t>
            </a:r>
            <a:endParaRPr lang="en-US" sz="3600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45889" y="723900"/>
            <a:ext cx="1315269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422" tIns="45711" rIns="91422" bIns="45711">
            <a:prstTxWarp prst="textNoShape">
              <a:avLst/>
            </a:prstTxWarp>
            <a:spAutoFit/>
          </a:bodyPr>
          <a:lstStyle/>
          <a:p>
            <a:pPr defTabSz="913660">
              <a:defRPr/>
            </a:pPr>
            <a:r>
              <a:rPr lang="en-US" sz="1400" b="1" dirty="0">
                <a:solidFill>
                  <a:srgbClr val="0000FF"/>
                </a:solidFill>
              </a:rPr>
              <a:t>Drive Beam Generation Complex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88454" y="5749079"/>
            <a:ext cx="1150923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1422" tIns="45711" rIns="91422" bIns="45711">
            <a:prstTxWarp prst="textNoShape">
              <a:avLst/>
            </a:prstTxWarp>
            <a:spAutoFit/>
          </a:bodyPr>
          <a:lstStyle/>
          <a:p>
            <a:pPr defTabSz="913660">
              <a:defRPr/>
            </a:pPr>
            <a:r>
              <a:rPr lang="en-US" sz="1400" b="1" dirty="0">
                <a:solidFill>
                  <a:srgbClr val="0000FF"/>
                </a:solidFill>
              </a:rPr>
              <a:t>Main Beam Generation Complex</a:t>
            </a:r>
          </a:p>
        </p:txBody>
      </p:sp>
      <p:sp>
        <p:nvSpPr>
          <p:cNvPr id="232" name="Date Placeholder 2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6" name="Footer Placeholder 25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225535" y="723900"/>
            <a:ext cx="283969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Goal: Lepton energy frontier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581" y="2971801"/>
            <a:ext cx="7452419" cy="360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8600"/>
            <a:ext cx="3810000" cy="256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7223" y="304799"/>
            <a:ext cx="4070443" cy="248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Staging Scenario B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D. Schulte, The CLIC Accelerator Concept, IEEE Special Event, October 2012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 descr="scheme_b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961136"/>
            <a:ext cx="9144000" cy="3056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354" y="4406900"/>
            <a:ext cx="237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4 sectors equal 500GeV</a:t>
            </a:r>
          </a:p>
          <a:p>
            <a:pPr defTabSz="457200"/>
            <a:endParaRPr lang="en-US" dirty="0" smtClean="0">
              <a:solidFill>
                <a:prstClr val="black"/>
              </a:solidFill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12 sectors equal 1.5TeV</a:t>
            </a:r>
          </a:p>
          <a:p>
            <a:pPr defTabSz="457200"/>
            <a:endParaRPr lang="en-US" dirty="0" smtClean="0">
              <a:solidFill>
                <a:prstClr val="black"/>
              </a:solidFill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24 sectors equal 3TeV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2100" y="4292600"/>
            <a:ext cx="3985286" cy="17543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Energy choices made with Physics Group</a:t>
            </a:r>
          </a:p>
          <a:p>
            <a:pPr defTabSz="457200"/>
            <a:endParaRPr lang="en-US" dirty="0" smtClean="0">
              <a:solidFill>
                <a:prstClr val="black"/>
              </a:solidFill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 Need to be reviewed when more</a:t>
            </a: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LHC results become available</a:t>
            </a:r>
          </a:p>
          <a:p>
            <a:pPr defTabSz="457200"/>
            <a:endParaRPr lang="en-US" dirty="0" smtClean="0">
              <a:solidFill>
                <a:prstClr val="black"/>
              </a:solidFill>
            </a:endParaRPr>
          </a:p>
          <a:p>
            <a:pPr defTabSz="457200"/>
            <a:r>
              <a:rPr lang="en-US" dirty="0" smtClean="0">
                <a:solidFill>
                  <a:prstClr val="black"/>
                </a:solidFill>
              </a:rPr>
              <a:t>They are only an example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6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82"/>
            <a:ext cx="9144000" cy="6445404"/>
          </a:xfrm>
        </p:spPr>
      </p:pic>
      <p:sp>
        <p:nvSpPr>
          <p:cNvPr id="6" name="TextBox 5"/>
          <p:cNvSpPr txBox="1"/>
          <p:nvPr/>
        </p:nvSpPr>
        <p:spPr>
          <a:xfrm>
            <a:off x="2348154" y="1876925"/>
            <a:ext cx="1902478" cy="59490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lIns="91420" tIns="45711" rIns="91420" bIns="45711" rtlCol="0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31 km, ~100 m deep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36886" y="2215479"/>
            <a:ext cx="189296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2346244" y="1245907"/>
            <a:ext cx="1962963" cy="34362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none" lIns="91420" tIns="45711" rIns="91420" bIns="45711" rtlCol="0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14 km, ~100 m deep</a:t>
            </a:r>
            <a:endParaRPr lang="en-US" sz="1600" b="1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34976" y="1584459"/>
            <a:ext cx="189296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46243" y="76200"/>
            <a:ext cx="1904390" cy="61649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it-IT" dirty="0" smtClean="0">
                <a:latin typeface="Arial" pitchFamily="34" charset="0"/>
                <a:cs typeface="Arial" pitchFamily="34" charset="0"/>
              </a:rPr>
              <a:t>Layout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5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TBTS: Two Beam Acceleration</a:t>
            </a:r>
            <a:endParaRPr lang="en-US" sz="4000" dirty="0"/>
          </a:p>
        </p:txBody>
      </p:sp>
      <p:pic>
        <p:nvPicPr>
          <p:cNvPr id="2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1975"/>
            <a:ext cx="3502025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PowerVsGradient3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433" y="762001"/>
            <a:ext cx="4763567" cy="29717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65700" y="673101"/>
            <a:ext cx="315077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Measured accelerating gradient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Picture 12" descr="7_2_6tbts_photo_p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-25400" y="3645314"/>
            <a:ext cx="4838700" cy="32218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69723" y="4832452"/>
            <a:ext cx="25908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Consistency between</a:t>
            </a:r>
          </a:p>
          <a:p>
            <a:pPr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produced power</a:t>
            </a:r>
          </a:p>
          <a:p>
            <a:pPr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drive beam current</a:t>
            </a:r>
          </a:p>
          <a:p>
            <a:pPr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 test beam acceleration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0656" y="4175563"/>
            <a:ext cx="354614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</a:rPr>
              <a:t>Maximum gradient 145 MV/</a:t>
            </a:r>
            <a:r>
              <a:rPr lang="en-US" dirty="0" err="1" smtClean="0">
                <a:solidFill>
                  <a:prstClr val="black"/>
                </a:solidFill>
              </a:rPr>
              <a:t>m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xfrm>
            <a:off x="4813300" y="6492875"/>
            <a:ext cx="4330700" cy="365125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636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CLIC CDR documents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78710511"/>
              </p:ext>
            </p:extLst>
          </p:nvPr>
        </p:nvGraphicFramePr>
        <p:xfrm>
          <a:off x="304800" y="1157292"/>
          <a:ext cx="6426200" cy="491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46316" y="2020669"/>
            <a:ext cx="18833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In </a:t>
            </a:r>
            <a:r>
              <a:rPr lang="en-US" sz="1600" dirty="0">
                <a:solidFill>
                  <a:prstClr val="black"/>
                </a:solidFill>
              </a:rPr>
              <a:t>addition a shorter overview document was submitted as input to the European Strategy update, available at</a:t>
            </a:r>
            <a:r>
              <a:rPr lang="en-US" sz="1600" dirty="0" smtClean="0">
                <a:solidFill>
                  <a:prstClr val="black"/>
                </a:solidFill>
              </a:rPr>
              <a:t>:</a:t>
            </a:r>
          </a:p>
          <a:p>
            <a:pPr defTabSz="457200"/>
            <a:r>
              <a:rPr lang="da-DK" sz="1600" u="sng" dirty="0" smtClean="0">
                <a:solidFill>
                  <a:prstClr val="black"/>
                </a:solidFill>
                <a:hlinkClick r:id="rId7"/>
              </a:rPr>
              <a:t>http</a:t>
            </a:r>
            <a:r>
              <a:rPr lang="da-DK" sz="1600" u="sng" dirty="0">
                <a:solidFill>
                  <a:prstClr val="black"/>
                </a:solidFill>
                <a:hlinkClick r:id="rId7"/>
              </a:rPr>
              <a:t>://arxiv.org/pdf/1208.1402v1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1651000" y="6492875"/>
            <a:ext cx="57912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Timeline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 descr="timelin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7150" y="679184"/>
            <a:ext cx="9029700" cy="57785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0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on Klystron-based First Stage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D. Schulte, CLIC, HF 2012, November 2012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3400" y="556797"/>
            <a:ext cx="6070600" cy="340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l_vs_l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065200" y="3965575"/>
            <a:ext cx="4177099" cy="29239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42200" y="1270000"/>
            <a:ext cx="1683987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NLC RF unit</a:t>
            </a:r>
          </a:p>
          <a:p>
            <a:pPr defTabSz="457200"/>
            <a:r>
              <a:rPr lang="en-US" sz="1400" dirty="0" smtClean="0">
                <a:solidFill>
                  <a:prstClr val="black"/>
                </a:solidFill>
              </a:rPr>
              <a:t>Chr. </a:t>
            </a:r>
            <a:r>
              <a:rPr lang="en-US" sz="1400" dirty="0" err="1">
                <a:solidFill>
                  <a:prstClr val="black"/>
                </a:solidFill>
              </a:rPr>
              <a:t>Adolphsen</a:t>
            </a:r>
            <a:r>
              <a:rPr lang="en-US" sz="1400" dirty="0" smtClean="0">
                <a:solidFill>
                  <a:prstClr val="black"/>
                </a:solidFill>
              </a:rPr>
              <a:t> et al.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2031"/>
            <a:ext cx="32652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Klystrons-based design have been</a:t>
            </a: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Developed in the past: NLC and JLC-X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968500"/>
            <a:ext cx="307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They aimed at</a:t>
            </a: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75MW power, 1.6μs pulse length and 55% efficiency</a:t>
            </a: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-&gt; reasonable limit of feasibility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965575"/>
            <a:ext cx="32652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Would need about 30,000 klystrons for CLIC at 3TeV</a:t>
            </a: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-&gt; much more expensive than drive beam</a:t>
            </a: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But could be interesting at low energies</a:t>
            </a:r>
          </a:p>
          <a:p>
            <a:pPr defTabSz="457200"/>
            <a:r>
              <a:rPr lang="en-US" sz="1600" dirty="0" smtClean="0">
                <a:solidFill>
                  <a:prstClr val="black"/>
                </a:solidFill>
              </a:rPr>
              <a:t>-&gt; is being explored for first stage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1134070"/>
            <a:ext cx="7467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i="1" dirty="0" smtClean="0"/>
              <a:t>Happy </a:t>
            </a:r>
            <a:r>
              <a:rPr lang="en-US" i="1" dirty="0"/>
              <a:t>families are all alike; every unhappy family is unhappy in its own way</a:t>
            </a:r>
            <a:r>
              <a:rPr lang="en-US" dirty="0" smtClean="0"/>
              <a:t>.”</a:t>
            </a:r>
            <a:endParaRPr lang="en-US" dirty="0"/>
          </a:p>
          <a:p>
            <a:r>
              <a:rPr lang="en-US" dirty="0"/>
              <a:t>    </a:t>
            </a:r>
            <a:endParaRPr lang="en-US" dirty="0" smtClean="0"/>
          </a:p>
          <a:p>
            <a:r>
              <a:rPr lang="en-US" dirty="0" smtClean="0"/>
              <a:t>			- Leo </a:t>
            </a:r>
            <a:r>
              <a:rPr lang="en-US" dirty="0"/>
              <a:t>Tolstoy, </a:t>
            </a:r>
            <a:r>
              <a:rPr lang="en-US" u="sng" dirty="0"/>
              <a:t>Anna Karenina</a:t>
            </a:r>
            <a:r>
              <a:rPr lang="en-US" dirty="0"/>
              <a:t>, Chapter 1, first 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235327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/>
              <a:t>Circular </a:t>
            </a:r>
            <a:r>
              <a:rPr lang="en-US" i="1" u="sng" dirty="0" err="1" smtClean="0"/>
              <a:t>e+e</a:t>
            </a:r>
            <a:r>
              <a:rPr lang="en-US" i="1" u="sng" dirty="0" smtClean="0"/>
              <a:t>- colliders are all alike.</a:t>
            </a:r>
            <a:r>
              <a:rPr lang="en-US" i="1" u="sng" dirty="0"/>
              <a:t> </a:t>
            </a:r>
            <a:endParaRPr lang="en-US" i="1" u="sng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04800" y="304801"/>
            <a:ext cx="8458200" cy="584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3200" b="1" dirty="0" smtClean="0">
                <a:latin typeface="Tahoma" pitchFamily="34" charset="0"/>
                <a:cs typeface="Tahoma" pitchFamily="34" charset="0"/>
              </a:rPr>
              <a:t>Circular </a:t>
            </a:r>
            <a:r>
              <a:rPr lang="en-US" sz="3200" b="1" dirty="0" err="1" smtClean="0">
                <a:latin typeface="Tahoma" pitchFamily="34" charset="0"/>
                <a:cs typeface="Tahoma" pitchFamily="34" charset="0"/>
              </a:rPr>
              <a:t>e</a:t>
            </a:r>
            <a:r>
              <a:rPr lang="en-US" sz="3200" b="1" baseline="30000" dirty="0" err="1" smtClean="0">
                <a:latin typeface="Tahoma" pitchFamily="34" charset="0"/>
                <a:cs typeface="Tahoma" pitchFamily="34" charset="0"/>
              </a:rPr>
              <a:t>+</a:t>
            </a:r>
            <a:r>
              <a:rPr lang="en-US" sz="3200" b="1" dirty="0" err="1" smtClean="0">
                <a:latin typeface="Tahoma" pitchFamily="34" charset="0"/>
                <a:cs typeface="Tahoma" pitchFamily="34" charset="0"/>
              </a:rPr>
              <a:t>e</a:t>
            </a:r>
            <a:r>
              <a:rPr lang="en-US" sz="3200" b="1" baseline="30000" dirty="0" smtClean="0">
                <a:latin typeface="Tahoma" pitchFamily="34" charset="0"/>
                <a:cs typeface="Tahoma" pitchFamily="34" charset="0"/>
                <a:sym typeface="Symbol"/>
              </a:rPr>
              <a:t></a:t>
            </a:r>
            <a:r>
              <a:rPr lang="en-US" sz="3200" b="1" dirty="0" smtClean="0">
                <a:latin typeface="Tahoma" pitchFamily="34" charset="0"/>
                <a:cs typeface="Tahoma" pitchFamily="34" charset="0"/>
              </a:rPr>
              <a:t> Collider as a Higgs Factory</a:t>
            </a:r>
            <a:endParaRPr lang="en-US" sz="32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971800"/>
            <a:ext cx="746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only difference is their size:</a:t>
            </a:r>
          </a:p>
          <a:p>
            <a:pPr marL="742856" lvl="1" indent="-285750">
              <a:buFont typeface="Arial" pitchFamily="34" charset="0"/>
              <a:buChar char="•"/>
            </a:pPr>
            <a:r>
              <a:rPr lang="en-US" dirty="0" smtClean="0"/>
              <a:t>16 km (</a:t>
            </a:r>
            <a:r>
              <a:rPr lang="en-US" dirty="0" err="1" smtClean="0"/>
              <a:t>Fermilab</a:t>
            </a:r>
            <a:r>
              <a:rPr lang="en-US" dirty="0" smtClean="0"/>
              <a:t> site-filler)</a:t>
            </a:r>
          </a:p>
          <a:p>
            <a:pPr marL="742856" lvl="1" indent="-285750">
              <a:buFont typeface="Arial" pitchFamily="34" charset="0"/>
              <a:buChar char="•"/>
            </a:pPr>
            <a:r>
              <a:rPr lang="en-US" dirty="0" smtClean="0"/>
              <a:t>27 km (LEP3)</a:t>
            </a:r>
          </a:p>
          <a:p>
            <a:pPr marL="742856" lvl="1" indent="-285750">
              <a:buFont typeface="Arial" pitchFamily="34" charset="0"/>
              <a:buChar char="•"/>
            </a:pPr>
            <a:r>
              <a:rPr lang="en-US" dirty="0" smtClean="0"/>
              <a:t>40 km (SuperTRISTAN-40)</a:t>
            </a:r>
          </a:p>
          <a:p>
            <a:pPr marL="742856" lvl="1" indent="-285750">
              <a:buFont typeface="Arial" pitchFamily="34" charset="0"/>
              <a:buChar char="•"/>
            </a:pPr>
            <a:r>
              <a:rPr lang="en-US" dirty="0" smtClean="0"/>
              <a:t>50 km (CHF-1)</a:t>
            </a:r>
          </a:p>
          <a:p>
            <a:pPr marL="742856" lvl="1" indent="-285750">
              <a:buFont typeface="Arial" pitchFamily="34" charset="0"/>
              <a:buChar char="•"/>
            </a:pPr>
            <a:r>
              <a:rPr lang="en-US" dirty="0" smtClean="0"/>
              <a:t>70 km (CHF-2)</a:t>
            </a:r>
          </a:p>
          <a:p>
            <a:pPr marL="742856" lvl="1" indent="-285750">
              <a:buFont typeface="Arial" pitchFamily="34" charset="0"/>
              <a:buChar char="•"/>
            </a:pPr>
            <a:r>
              <a:rPr lang="en-US" dirty="0" smtClean="0"/>
              <a:t>80 km (TLEP, SuperTRISTAN-80)</a:t>
            </a:r>
          </a:p>
          <a:p>
            <a:pPr marL="742856" lvl="1" indent="-285750">
              <a:buFont typeface="Arial" pitchFamily="34" charset="0"/>
              <a:buChar char="•"/>
            </a:pPr>
            <a:r>
              <a:rPr lang="en-US" dirty="0" smtClean="0"/>
              <a:t>233 km (VLLC)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36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Circular </a:t>
            </a:r>
            <a:r>
              <a:rPr lang="en-US" sz="3200" b="1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3200" b="1" baseline="30000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+</a:t>
            </a:r>
            <a:r>
              <a:rPr lang="en-US" sz="3200" b="1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e</a:t>
            </a:r>
            <a:r>
              <a:rPr lang="en-US" sz="3200" b="1" baseline="3000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</a:t>
            </a:r>
            <a:r>
              <a:rPr lang="en-US" sz="32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 as a Higgs Factory</a:t>
            </a:r>
            <a:endParaRPr lang="en-US" sz="32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381000" y="114300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Advantages: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At 240 </a:t>
            </a:r>
            <a:r>
              <a:rPr lang="en-US" sz="1400" dirty="0" err="1" smtClean="0">
                <a:solidFill>
                  <a:prstClr val="black"/>
                </a:solidFill>
              </a:rPr>
              <a:t>GeV</a:t>
            </a:r>
            <a:r>
              <a:rPr lang="en-US" sz="1400" dirty="0" smtClean="0">
                <a:solidFill>
                  <a:prstClr val="black"/>
                </a:solidFill>
              </a:rPr>
              <a:t>, potentially a higher luminosity to cost ratio than a linear one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Based on mature technology and rich experience </a:t>
            </a:r>
            <a:endParaRPr lang="en-US" sz="1400" dirty="0" smtClean="0">
              <a:solidFill>
                <a:srgbClr val="FF0000"/>
              </a:solidFill>
            </a:endParaRP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Some designs can use existing tunnel and site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CH" sz="1400" dirty="0" smtClean="0">
                <a:solidFill>
                  <a:prstClr val="black"/>
                </a:solidFill>
              </a:rPr>
              <a:t>More </a:t>
            </a:r>
            <a:r>
              <a:rPr lang="fr-CH" sz="1400" dirty="0" err="1" smtClean="0">
                <a:solidFill>
                  <a:prstClr val="black"/>
                </a:solidFill>
              </a:rPr>
              <a:t>than</a:t>
            </a:r>
            <a:r>
              <a:rPr lang="fr-CH" sz="1400" dirty="0" smtClean="0">
                <a:solidFill>
                  <a:prstClr val="black"/>
                </a:solidFill>
              </a:rPr>
              <a:t> one IP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Tunnel of a large ring can be reused as a </a:t>
            </a:r>
            <a:r>
              <a:rPr lang="en-US" sz="1400" dirty="0" err="1" smtClean="0">
                <a:solidFill>
                  <a:prstClr val="black"/>
                </a:solidFill>
              </a:rPr>
              <a:t>pp</a:t>
            </a:r>
            <a:r>
              <a:rPr lang="en-US" sz="1400" dirty="0" smtClean="0">
                <a:solidFill>
                  <a:prstClr val="black"/>
                </a:solidFill>
              </a:rPr>
              <a:t> collider in the future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Challenges: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err="1" smtClean="0">
                <a:solidFill>
                  <a:prstClr val="black"/>
                </a:solidFill>
              </a:rPr>
              <a:t>Beamstrahlung</a:t>
            </a:r>
            <a:r>
              <a:rPr lang="en-US" sz="1400" dirty="0" smtClean="0">
                <a:solidFill>
                  <a:prstClr val="black"/>
                </a:solidFill>
              </a:rPr>
              <a:t> limiting beam life time  requires  lattice with large momentum acceptance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RF and vacuum problem from synchrotron radiation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A lattice with low emittance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Efficiency of converting wall power to synchrotron radiation power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Limited energy reach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No comprehensive study; design study report needed.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T. Sen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e+e- ring at Fermilab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4953000" y="724555"/>
            <a:ext cx="3886200" cy="497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              </a:t>
            </a: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</a:rPr>
              <a:t>Higgs factory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Beam Energy = 120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</a:rPr>
              <a:t>GeV</a:t>
            </a:r>
            <a:endParaRPr lang="en-US" sz="16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SR power, both beams=100MW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Initial luminosity=5x10</a:t>
            </a:r>
            <a:r>
              <a:rPr lang="en-US" sz="1600" baseline="30000" dirty="0" smtClean="0">
                <a:solidFill>
                  <a:srgbClr val="000000"/>
                </a:solidFill>
                <a:latin typeface="Calibri" pitchFamily="34" charset="0"/>
              </a:rPr>
              <a:t>33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cm</a:t>
            </a:r>
            <a:r>
              <a:rPr lang="en-US" sz="1600" baseline="30000" dirty="0" smtClean="0">
                <a:solidFill>
                  <a:srgbClr val="000000"/>
                </a:solidFill>
                <a:latin typeface="Calibri" pitchFamily="34" charset="0"/>
              </a:rPr>
              <a:t>-2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s</a:t>
            </a:r>
            <a:r>
              <a:rPr lang="en-US" sz="1600" baseline="30000" dirty="0" smtClean="0">
                <a:solidFill>
                  <a:srgbClr val="000000"/>
                </a:solidFill>
                <a:latin typeface="Calibri" pitchFamily="34" charset="0"/>
              </a:rPr>
              <a:t>-1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l-GR" sz="1600" dirty="0" smtClean="0">
                <a:solidFill>
                  <a:srgbClr val="000000"/>
                </a:solidFill>
                <a:latin typeface="Calibri" pitchFamily="34" charset="0"/>
              </a:rPr>
              <a:t>β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x*, </a:t>
            </a:r>
            <a:r>
              <a:rPr lang="el-GR" sz="1600" dirty="0" smtClean="0">
                <a:solidFill>
                  <a:srgbClr val="000000"/>
                </a:solidFill>
                <a:latin typeface="Calibri" pitchFamily="34" charset="0"/>
              </a:rPr>
              <a:t>β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y* = (20, 0.2) cm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Beam-beam tune shifts =(0.067, 0.095)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Beam current = 5 mA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                       </a:t>
            </a: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</a:rPr>
              <a:t>Z Factory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Beam Energy = 46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</a:rPr>
              <a:t>GeV</a:t>
            </a:r>
            <a:endParaRPr lang="en-US" sz="16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 SR power, both beams= 60 MW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 Initial luminosity=3x10</a:t>
            </a:r>
            <a:r>
              <a:rPr lang="en-US" sz="1600" baseline="30000" dirty="0" smtClean="0">
                <a:solidFill>
                  <a:srgbClr val="000000"/>
                </a:solidFill>
                <a:latin typeface="Calibri" pitchFamily="34" charset="0"/>
              </a:rPr>
              <a:t>34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cm</a:t>
            </a:r>
            <a:r>
              <a:rPr lang="en-US" sz="1600" baseline="30000" dirty="0" smtClean="0">
                <a:solidFill>
                  <a:srgbClr val="000000"/>
                </a:solidFill>
                <a:latin typeface="Calibri" pitchFamily="34" charset="0"/>
              </a:rPr>
              <a:t>-2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s</a:t>
            </a:r>
            <a:r>
              <a:rPr lang="en-US" sz="1600" baseline="30000" dirty="0" smtClean="0">
                <a:solidFill>
                  <a:srgbClr val="000000"/>
                </a:solidFill>
                <a:latin typeface="Calibri" pitchFamily="34" charset="0"/>
              </a:rPr>
              <a:t>-1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 Beam-beam tune shifts= (0.032, 0,045)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 Beam current = 134 mA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1127984" y="5540514"/>
            <a:ext cx="2682016" cy="70788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</a:rPr>
              <a:t>Fermilab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 Site Filler rings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Circumference = 16 km</a:t>
            </a: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1224"/>
            <a:ext cx="4343400" cy="452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304802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err="1" smtClean="0">
                <a:latin typeface="Tahoma" pitchFamily="34" charset="0"/>
                <a:cs typeface="Tahoma" pitchFamily="34" charset="0"/>
              </a:rPr>
              <a:t>Fermilab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Site-Filler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91179"/>
            </a:gs>
            <a:gs pos="99000">
              <a:srgbClr val="08093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7545" y="722311"/>
            <a:ext cx="6753090" cy="954089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it-IT" sz="2800" dirty="0" smtClean="0">
                <a:solidFill>
                  <a:prstClr val="white"/>
                </a:solidFill>
              </a:rPr>
              <a:t>Beyond HE-LHC : new </a:t>
            </a:r>
            <a:r>
              <a:rPr lang="it-IT" sz="2800" dirty="0" err="1" smtClean="0">
                <a:solidFill>
                  <a:prstClr val="white"/>
                </a:solidFill>
              </a:rPr>
              <a:t>tunnels</a:t>
            </a:r>
            <a:r>
              <a:rPr lang="it-IT" sz="2800" dirty="0" smtClean="0">
                <a:solidFill>
                  <a:prstClr val="white"/>
                </a:solidFill>
              </a:rPr>
              <a:t> in Geneve area</a:t>
            </a:r>
          </a:p>
          <a:p>
            <a:r>
              <a:rPr lang="it-IT" sz="2800" dirty="0" smtClean="0">
                <a:solidFill>
                  <a:prstClr val="white"/>
                </a:solidFill>
              </a:rPr>
              <a:t>47 km – 80 km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23528" y="1604995"/>
            <a:ext cx="7200800" cy="1046422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1) 42 </a:t>
            </a:r>
            <a:r>
              <a:rPr lang="en-US" sz="2000" dirty="0" err="1">
                <a:solidFill>
                  <a:prstClr val="white"/>
                </a:solidFill>
              </a:rPr>
              <a:t>TeV</a:t>
            </a: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err="1">
                <a:solidFill>
                  <a:prstClr val="white"/>
                </a:solidFill>
              </a:rPr>
              <a:t>c.o.m</a:t>
            </a:r>
            <a:r>
              <a:rPr lang="en-US" sz="2000" dirty="0">
                <a:solidFill>
                  <a:prstClr val="white"/>
                </a:solidFill>
              </a:rPr>
              <a:t>. with 8.3 T (present LHC dipoles)</a:t>
            </a:r>
          </a:p>
          <a:p>
            <a:r>
              <a:rPr lang="en-US" sz="2000" dirty="0">
                <a:solidFill>
                  <a:prstClr val="white"/>
                </a:solidFill>
              </a:rPr>
              <a:t>2) 80 </a:t>
            </a:r>
            <a:r>
              <a:rPr lang="en-US" sz="2000" dirty="0" err="1">
                <a:solidFill>
                  <a:prstClr val="white"/>
                </a:solidFill>
              </a:rPr>
              <a:t>TeV</a:t>
            </a: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err="1">
                <a:solidFill>
                  <a:prstClr val="white"/>
                </a:solidFill>
              </a:rPr>
              <a:t>c.o.m</a:t>
            </a:r>
            <a:r>
              <a:rPr lang="en-US" sz="2000" dirty="0">
                <a:solidFill>
                  <a:prstClr val="white"/>
                </a:solidFill>
              </a:rPr>
              <a:t>. with 16 T (high field based on Nb3Sn)</a:t>
            </a:r>
          </a:p>
          <a:p>
            <a:r>
              <a:rPr lang="en-US" sz="2000" dirty="0">
                <a:solidFill>
                  <a:prstClr val="white"/>
                </a:solidFill>
              </a:rPr>
              <a:t>3) 100 </a:t>
            </a:r>
            <a:r>
              <a:rPr lang="en-US" sz="2000" dirty="0" err="1">
                <a:solidFill>
                  <a:prstClr val="white"/>
                </a:solidFill>
              </a:rPr>
              <a:t>TeV</a:t>
            </a: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err="1">
                <a:solidFill>
                  <a:prstClr val="white"/>
                </a:solidFill>
              </a:rPr>
              <a:t>c.o.m</a:t>
            </a:r>
            <a:r>
              <a:rPr lang="en-US" sz="2000" dirty="0">
                <a:solidFill>
                  <a:prstClr val="white"/>
                </a:solidFill>
              </a:rPr>
              <a:t> with 20 T (very high field based on HTS)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863917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04802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LEP3 &amp; TLEP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84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69316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2209800"/>
            <a:ext cx="8007368" cy="9541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One in 16 of the passengers passing through Geneva airport are in some way associated with CERN.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891336"/>
            <a:ext cx="7467601" cy="558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660232" y="4797152"/>
            <a:ext cx="1757212" cy="646331"/>
          </a:xfrm>
          <a:prstGeom prst="rect">
            <a:avLst/>
          </a:prstGeom>
          <a:solidFill>
            <a:srgbClr val="FFFFCC"/>
          </a:solidFill>
        </p:spPr>
        <p:txBody>
          <a:bodyPr wrap="none" lIns="91420" tIns="45711" rIns="91420" bIns="45711" rtlCol="0">
            <a:spAutoFit/>
          </a:bodyPr>
          <a:lstStyle/>
          <a:p>
            <a:r>
              <a:rPr lang="it-IT" dirty="0" smtClean="0"/>
              <a:t> </a:t>
            </a:r>
            <a:r>
              <a:rPr lang="it-IT" dirty="0" smtClean="0">
                <a:latin typeface="Calibri"/>
                <a:cs typeface="Calibri"/>
              </a:rPr>
              <a:t>~ </a:t>
            </a:r>
            <a:r>
              <a:rPr lang="it-IT" dirty="0" smtClean="0"/>
              <a:t>2 B CHF</a:t>
            </a:r>
          </a:p>
          <a:p>
            <a:r>
              <a:rPr lang="it-IT" dirty="0" smtClean="0"/>
              <a:t>(</a:t>
            </a:r>
            <a:r>
              <a:rPr lang="it-IT" dirty="0" err="1" smtClean="0"/>
              <a:t>only</a:t>
            </a:r>
            <a:r>
              <a:rPr lang="it-IT" dirty="0" smtClean="0"/>
              <a:t> the tunnel)</a:t>
            </a:r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6012160" y="6488668"/>
            <a:ext cx="2797968" cy="369332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r>
              <a:rPr lang="da-DK" dirty="0">
                <a:solidFill>
                  <a:schemeClr val="bg1">
                    <a:lumMod val="85000"/>
                  </a:schemeClr>
                </a:solidFill>
              </a:rPr>
              <a:t>13 Feb. </a:t>
            </a:r>
            <a:r>
              <a:rPr lang="da-DK" dirty="0" smtClean="0">
                <a:solidFill>
                  <a:schemeClr val="bg1">
                    <a:lumMod val="85000"/>
                  </a:schemeClr>
                </a:solidFill>
              </a:rPr>
              <a:t>2012  K</a:t>
            </a:r>
            <a:r>
              <a:rPr lang="da-DK" dirty="0">
                <a:solidFill>
                  <a:schemeClr val="bg1">
                    <a:lumMod val="85000"/>
                  </a:schemeClr>
                </a:solidFill>
              </a:rPr>
              <a:t>. Oide (KEK)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04802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err="1" smtClean="0">
                <a:latin typeface="Tahoma" pitchFamily="34" charset="0"/>
                <a:cs typeface="Tahoma" pitchFamily="34" charset="0"/>
              </a:rPr>
              <a:t>SuperTRISTAN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60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4057" y="533400"/>
            <a:ext cx="8229600" cy="850900"/>
          </a:xfrm>
        </p:spPr>
        <p:txBody>
          <a:bodyPr/>
          <a:lstStyle/>
          <a:p>
            <a:pPr algn="l"/>
            <a:r>
              <a:rPr lang="en-US" altLang="zh-CN" dirty="0" smtClean="0"/>
              <a:t>What is a (CHF + </a:t>
            </a:r>
            <a:r>
              <a:rPr lang="en-US" altLang="zh-CN" dirty="0" err="1" smtClean="0"/>
              <a:t>SppC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618791"/>
            <a:ext cx="8229600" cy="4525962"/>
          </a:xfrm>
        </p:spPr>
        <p:txBody>
          <a:bodyPr/>
          <a:lstStyle/>
          <a:p>
            <a:r>
              <a:rPr lang="en-US" altLang="zh-CN" dirty="0" smtClean="0"/>
              <a:t>Circular Higgs factory (phase I) + super </a:t>
            </a:r>
            <a:r>
              <a:rPr lang="en-US" altLang="zh-CN" dirty="0" err="1" smtClean="0"/>
              <a:t>pp</a:t>
            </a:r>
            <a:r>
              <a:rPr lang="en-US" altLang="zh-CN" dirty="0" smtClean="0"/>
              <a:t> collider (phase II) in the same tunnel</a:t>
            </a:r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2339752" y="2780928"/>
            <a:ext cx="5184576" cy="194421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2339752" y="2636912"/>
            <a:ext cx="5184576" cy="1944216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4797152"/>
            <a:ext cx="2209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 smtClean="0">
                <a:solidFill>
                  <a:srgbClr val="002060"/>
                </a:solidFill>
                <a:ea typeface="宋体" charset="-122"/>
              </a:rPr>
              <a:t>e</a:t>
            </a:r>
            <a:r>
              <a:rPr lang="en-US" altLang="zh-CN" sz="2000" b="1" baseline="30000" dirty="0" err="1" smtClean="0">
                <a:solidFill>
                  <a:srgbClr val="002060"/>
                </a:solidFill>
                <a:ea typeface="宋体" charset="-122"/>
                <a:sym typeface="Symbol"/>
              </a:rPr>
              <a:t></a:t>
            </a:r>
            <a:r>
              <a:rPr lang="en-US" altLang="zh-CN" sz="2000" b="1" dirty="0" err="1" smtClean="0">
                <a:solidFill>
                  <a:srgbClr val="002060"/>
                </a:solidFill>
                <a:ea typeface="宋体" charset="-122"/>
              </a:rPr>
              <a:t>e</a:t>
            </a:r>
            <a:r>
              <a:rPr lang="en-US" altLang="zh-CN" sz="2000" b="1" baseline="30000" dirty="0">
                <a:solidFill>
                  <a:srgbClr val="002060"/>
                </a:solidFill>
                <a:ea typeface="宋体" charset="-122"/>
              </a:rPr>
              <a:t>+ </a:t>
            </a:r>
            <a:r>
              <a:rPr lang="en-US" altLang="zh-CN" sz="2000" b="1" dirty="0" smtClean="0">
                <a:solidFill>
                  <a:srgbClr val="002060"/>
                </a:solidFill>
                <a:ea typeface="宋体" charset="-122"/>
              </a:rPr>
              <a:t> Higgs Factory</a:t>
            </a:r>
            <a:endParaRPr lang="zh-CN" altLang="en-US" sz="2000" b="1" dirty="0">
              <a:solidFill>
                <a:srgbClr val="002060"/>
              </a:solidFill>
              <a:ea typeface="宋体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2044208" y="4437112"/>
            <a:ext cx="640560" cy="36004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31509" y="2092786"/>
            <a:ext cx="1366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 smtClean="0">
                <a:solidFill>
                  <a:srgbClr val="C00000"/>
                </a:solidFill>
                <a:ea typeface="宋体" charset="-122"/>
              </a:rPr>
              <a:t>pp</a:t>
            </a:r>
            <a:r>
              <a:rPr lang="en-US" altLang="zh-CN" sz="2000" b="1" dirty="0" smtClean="0">
                <a:solidFill>
                  <a:srgbClr val="C00000"/>
                </a:solidFill>
                <a:ea typeface="宋体" charset="-122"/>
              </a:rPr>
              <a:t> collider </a:t>
            </a:r>
            <a:endParaRPr lang="zh-CN" altLang="en-US" sz="2000" b="1" dirty="0">
              <a:solidFill>
                <a:srgbClr val="C00000"/>
              </a:solidFill>
              <a:ea typeface="宋体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7020272" y="2492896"/>
            <a:ext cx="720080" cy="504056"/>
          </a:xfrm>
          <a:prstGeom prst="straightConnector1">
            <a:avLst/>
          </a:prstGeom>
          <a:ln w="2540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BBAEB-A9A6-4EE5-B7F0-47408F28582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04802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China Higgs Factory (CHF)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50900"/>
          </a:xfrm>
        </p:spPr>
        <p:txBody>
          <a:bodyPr/>
          <a:lstStyle/>
          <a:p>
            <a:r>
              <a:rPr lang="en-US" altLang="zh-CN" dirty="0" smtClean="0"/>
              <a:t>Conclusion </a:t>
            </a:r>
            <a:r>
              <a:rPr lang="en-US" altLang="zh-CN" sz="2400" dirty="0" smtClean="0"/>
              <a:t>(Q. Qin)</a:t>
            </a:r>
            <a:endParaRPr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2"/>
          </a:xfrm>
        </p:spPr>
        <p:txBody>
          <a:bodyPr/>
          <a:lstStyle/>
          <a:p>
            <a:r>
              <a:rPr lang="en-US" altLang="zh-CN" dirty="0" smtClean="0"/>
              <a:t>A CHF + </a:t>
            </a:r>
            <a:r>
              <a:rPr lang="en-US" altLang="zh-CN" dirty="0" err="1" smtClean="0"/>
              <a:t>SppC</a:t>
            </a:r>
            <a:r>
              <a:rPr lang="en-US" altLang="zh-CN" dirty="0" smtClean="0"/>
              <a:t> was proposed in IHEP for high precise probe of Higgs, and new discovery of physics as well.</a:t>
            </a:r>
          </a:p>
          <a:p>
            <a:r>
              <a:rPr lang="en-US" altLang="zh-CN" dirty="0" smtClean="0"/>
              <a:t>Main parameters and basic lattices are studied and further iterations are required.</a:t>
            </a:r>
          </a:p>
          <a:p>
            <a:r>
              <a:rPr lang="en-US" altLang="zh-CN" dirty="0" smtClean="0"/>
              <a:t>Budget and time schedule are not yet estimated.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pPr marL="0" indent="0" algn="ctr">
              <a:buNone/>
            </a:pPr>
            <a:endParaRPr lang="en-US" altLang="zh-CN" sz="4000" dirty="0" smtClean="0">
              <a:solidFill>
                <a:srgbClr val="006600"/>
              </a:solidFill>
            </a:endParaRPr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2012-11-15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HF2012</a:t>
            </a: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BBAEB-A9A6-4EE5-B7F0-47408F28582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04802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China Higgs Factory (CHF)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597" y="106769"/>
            <a:ext cx="7985519" cy="629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4000" dirty="0" smtClean="0">
                <a:solidFill>
                  <a:srgbClr val="0000FF"/>
                </a:solidFill>
              </a:rPr>
              <a:t>LEP3/TLEP R&amp;D items </a:t>
            </a:r>
            <a:r>
              <a:rPr lang="en-US" sz="3200" dirty="0" smtClean="0">
                <a:solidFill>
                  <a:srgbClr val="0000FF"/>
                </a:solidFill>
              </a:rPr>
              <a:t>(F. Zimmermann)</a:t>
            </a:r>
          </a:p>
          <a:p>
            <a:pPr defTabSz="914400"/>
            <a:r>
              <a:rPr lang="en-US" sz="300" dirty="0" smtClean="0">
                <a:solidFill>
                  <a:prstClr val="black"/>
                </a:solidFill>
              </a:rPr>
              <a:t>    </a:t>
            </a:r>
            <a:endParaRPr lang="en-US" sz="300" dirty="0">
              <a:solidFill>
                <a:prstClr val="black"/>
              </a:solidFill>
            </a:endParaRPr>
          </a:p>
          <a:p>
            <a:pPr marL="571500" indent="-571500" defTabSz="914400">
              <a:buFont typeface="Wingdings" pitchFamily="2" charset="2"/>
              <a:buChar char="§"/>
            </a:pPr>
            <a:r>
              <a:rPr lang="en-US" sz="3600" dirty="0">
                <a:solidFill>
                  <a:prstClr val="black"/>
                </a:solidFill>
              </a:rPr>
              <a:t>c</a:t>
            </a:r>
            <a:r>
              <a:rPr lang="en-US" sz="3600" dirty="0" smtClean="0">
                <a:solidFill>
                  <a:prstClr val="black"/>
                </a:solidFill>
              </a:rPr>
              <a:t>hoice of RF frequency: 1.3 GHz (ILC) </a:t>
            </a:r>
          </a:p>
          <a:p>
            <a:pPr marL="457200" lvl="1" defTabSz="914400"/>
            <a:r>
              <a:rPr lang="en-US" sz="3600" dirty="0">
                <a:solidFill>
                  <a:prstClr val="black"/>
                </a:solidFill>
              </a:rPr>
              <a:t>	</a:t>
            </a:r>
            <a:r>
              <a:rPr lang="en-US" sz="3600" dirty="0" smtClean="0">
                <a:solidFill>
                  <a:prstClr val="black"/>
                </a:solidFill>
              </a:rPr>
              <a:t>or 700 MHz (ESS)? &amp; RF coupler</a:t>
            </a:r>
          </a:p>
          <a:p>
            <a:pPr marL="571500" indent="-571500" defTabSz="914400">
              <a:buFont typeface="Wingdings" pitchFamily="2" charset="2"/>
              <a:buChar char="§"/>
            </a:pPr>
            <a:r>
              <a:rPr lang="en-US" sz="3600" dirty="0" smtClean="0">
                <a:solidFill>
                  <a:prstClr val="black"/>
                </a:solidFill>
              </a:rPr>
              <a:t>SR handling and radiation shielding </a:t>
            </a:r>
          </a:p>
          <a:p>
            <a:pPr marL="457200" lvl="1" defTabSz="914400"/>
            <a:r>
              <a:rPr lang="en-US" sz="3600" dirty="0">
                <a:solidFill>
                  <a:prstClr val="black"/>
                </a:solidFill>
              </a:rPr>
              <a:t>	</a:t>
            </a:r>
            <a:r>
              <a:rPr lang="en-US" sz="3600" dirty="0" smtClean="0">
                <a:solidFill>
                  <a:prstClr val="black"/>
                </a:solidFill>
              </a:rPr>
              <a:t>(LEP experience)</a:t>
            </a:r>
          </a:p>
          <a:p>
            <a:pPr marL="571500" indent="-571500" defTabSz="914400">
              <a:buFont typeface="Wingdings" pitchFamily="2" charset="2"/>
              <a:buChar char="§"/>
            </a:pPr>
            <a:r>
              <a:rPr lang="en-US" sz="3600" dirty="0" smtClean="0">
                <a:solidFill>
                  <a:prstClr val="black"/>
                </a:solidFill>
              </a:rPr>
              <a:t>beam-beam interaction for large </a:t>
            </a:r>
            <a:r>
              <a:rPr lang="en-US" sz="3600" i="1" dirty="0" smtClean="0">
                <a:solidFill>
                  <a:prstClr val="black"/>
                </a:solidFill>
              </a:rPr>
              <a:t>Q</a:t>
            </a:r>
            <a:r>
              <a:rPr lang="en-US" sz="3600" i="1" baseline="-25000" dirty="0" smtClean="0">
                <a:solidFill>
                  <a:prstClr val="black"/>
                </a:solidFill>
              </a:rPr>
              <a:t>s</a:t>
            </a:r>
            <a:r>
              <a:rPr lang="en-US" sz="3600" i="1" dirty="0" smtClean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n-US" sz="3600" dirty="0">
                <a:solidFill>
                  <a:prstClr val="black"/>
                </a:solidFill>
              </a:rPr>
              <a:t>	</a:t>
            </a:r>
            <a:r>
              <a:rPr lang="en-US" sz="3600" dirty="0" smtClean="0">
                <a:solidFill>
                  <a:prstClr val="black"/>
                </a:solidFill>
              </a:rPr>
              <a:t>and significant hourglass effect</a:t>
            </a:r>
          </a:p>
          <a:p>
            <a:pPr marL="571500" indent="-571500" defTabSz="914400">
              <a:buFont typeface="Wingdings" pitchFamily="2" charset="2"/>
              <a:buChar char="§"/>
            </a:pPr>
            <a:r>
              <a:rPr lang="en-US" sz="3600" dirty="0" smtClean="0">
                <a:solidFill>
                  <a:prstClr val="black"/>
                </a:solidFill>
              </a:rPr>
              <a:t>IR design with large momentum </a:t>
            </a:r>
          </a:p>
          <a:p>
            <a:pPr defTabSz="914400"/>
            <a:r>
              <a:rPr lang="en-US" sz="3600" dirty="0" smtClean="0">
                <a:solidFill>
                  <a:prstClr val="black"/>
                </a:solidFill>
              </a:rPr>
              <a:t>	acceptance </a:t>
            </a:r>
          </a:p>
          <a:p>
            <a:pPr marL="571500" indent="-571500" defTabSz="914400">
              <a:buFont typeface="Wingdings" pitchFamily="2" charset="2"/>
              <a:buChar char="§"/>
            </a:pPr>
            <a:r>
              <a:rPr lang="en-US" sz="3600" dirty="0" smtClean="0">
                <a:solidFill>
                  <a:prstClr val="black"/>
                </a:solidFill>
              </a:rPr>
              <a:t>integration in LHC tunnel (LEP3)</a:t>
            </a:r>
          </a:p>
          <a:p>
            <a:pPr marL="571500" indent="-571500" defTabSz="914400">
              <a:buFont typeface="Wingdings" pitchFamily="2" charset="2"/>
              <a:buChar char="§"/>
            </a:pPr>
            <a:r>
              <a:rPr lang="en-US" sz="3600" dirty="0" smtClean="0">
                <a:solidFill>
                  <a:prstClr val="black"/>
                </a:solidFill>
              </a:rPr>
              <a:t>Pretzel scheme for TERA-Z operation</a:t>
            </a:r>
            <a:endParaRPr lang="en-GB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4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Benchmark of Beam-Beam Code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              3D PIC Simulation (BBI) </a:t>
            </a:r>
            <a:endParaRPr lang="en-US" dirty="0"/>
          </a:p>
        </p:txBody>
      </p:sp>
      <p:pic>
        <p:nvPicPr>
          <p:cNvPr id="12291" name="Picture 3" descr="C:\Higgs Factory\lep2_xiy.tif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399" y="2057400"/>
            <a:ext cx="3581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219200"/>
            <a:ext cx="4041775" cy="639762"/>
          </a:xfrm>
        </p:spPr>
        <p:txBody>
          <a:bodyPr/>
          <a:lstStyle/>
          <a:p>
            <a:r>
              <a:rPr lang="en-US" dirty="0" smtClean="0"/>
              <a:t>               Measurement</a:t>
            </a:r>
            <a:endParaRPr lang="en-US" dirty="0"/>
          </a:p>
        </p:txBody>
      </p:sp>
      <p:pic>
        <p:nvPicPr>
          <p:cNvPr id="12292" name="Picture 4" descr="C:\Higgs Factory\LEP2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1905000"/>
            <a:ext cx="397042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00148" y="4757702"/>
            <a:ext cx="3432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R. </a:t>
            </a:r>
            <a:r>
              <a:rPr lang="en-US" dirty="0" err="1" smtClean="0">
                <a:solidFill>
                  <a:prstClr val="black"/>
                </a:solidFill>
              </a:rPr>
              <a:t>Assmann</a:t>
            </a:r>
            <a:r>
              <a:rPr lang="en-US" dirty="0" smtClean="0">
                <a:solidFill>
                  <a:prstClr val="black"/>
                </a:solidFill>
              </a:rPr>
              <a:t> and K. </a:t>
            </a:r>
            <a:r>
              <a:rPr lang="en-US" dirty="0" err="1" smtClean="0">
                <a:solidFill>
                  <a:prstClr val="black"/>
                </a:solidFill>
              </a:rPr>
              <a:t>Cornelis</a:t>
            </a:r>
            <a:r>
              <a:rPr lang="en-US" dirty="0" smtClean="0">
                <a:solidFill>
                  <a:prstClr val="black"/>
                </a:solidFill>
              </a:rPr>
              <a:t>, Proceeding of EPAC 2000, Vienna, Austria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0832" y="5511755"/>
            <a:ext cx="424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600" u="sng" dirty="0">
                <a:solidFill>
                  <a:prstClr val="black"/>
                </a:solidFill>
                <a:hlinkClick r:id="rId4"/>
              </a:rPr>
              <a:t>http://hbu.web.cern.ch/hbu/BeamDyn/LEP.html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8511" y="4572000"/>
            <a:ext cx="243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Parameters provided by Frank Zimmermann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Helmut </a:t>
            </a:r>
            <a:r>
              <a:rPr lang="en-US" dirty="0" err="1" smtClean="0">
                <a:solidFill>
                  <a:prstClr val="black"/>
                </a:solidFill>
              </a:rPr>
              <a:t>Burkhardt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9570" y="3593068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94.3 </a:t>
            </a:r>
            <a:r>
              <a:rPr lang="en-US" dirty="0" err="1" smtClean="0">
                <a:solidFill>
                  <a:prstClr val="black"/>
                </a:solidFill>
              </a:rPr>
              <a:t>GeV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" y="5850309"/>
            <a:ext cx="4526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err="1">
                <a:solidFill>
                  <a:prstClr val="black"/>
                </a:solidFill>
                <a:latin typeface="Symbol" pitchFamily="18" charset="2"/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=0.19 nm, without beam-beam perturbation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 defTabSz="914400">
              <a:defRPr/>
            </a:pPr>
            <a:fld id="{23208853-0875-4808-899A-249DF04FEA78}" type="slidenum">
              <a:rPr lang="en-US" sz="1200" smtClean="0">
                <a:solidFill>
                  <a:prstClr val="black"/>
                </a:solidFill>
              </a:rPr>
              <a:pPr algn="r" defTabSz="914400">
                <a:defRPr/>
              </a:pPr>
              <a:t>44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Yunhai Cai, HF2012 Workshop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" name="Date Placeholder 2"/>
          <p:cNvSpPr txBox="1">
            <a:spLocks/>
          </p:cNvSpPr>
          <p:nvPr/>
        </p:nvSpPr>
        <p:spPr>
          <a:xfrm>
            <a:off x="446314" y="6366329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11/15/2012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8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Specific luminosity of KEKB w/ crab cavities</a:t>
            </a:r>
            <a:endParaRPr kumimoji="1" lang="ja-JP" altLang="en-US" sz="3600" dirty="0"/>
          </a:p>
        </p:txBody>
      </p:sp>
      <p:pic>
        <p:nvPicPr>
          <p:cNvPr id="4" name="コンテンツ プレースホルダー 3" descr="SpecLum2-eps-converted-to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63" r="-39363"/>
          <a:stretch>
            <a:fillRect/>
          </a:stretch>
        </p:blipFill>
        <p:spPr>
          <a:xfrm>
            <a:off x="-1282035" y="1316550"/>
            <a:ext cx="9151877" cy="5033180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5756148" y="2286631"/>
            <a:ext cx="3482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 smtClean="0">
                <a:solidFill>
                  <a:prstClr val="black"/>
                </a:solidFill>
              </a:rPr>
              <a:t>KEKB was operation well above the</a:t>
            </a:r>
            <a:br>
              <a:rPr kumimoji="1" lang="en-US" altLang="ja-JP" dirty="0" smtClean="0">
                <a:solidFill>
                  <a:prstClr val="black"/>
                </a:solidFill>
              </a:rPr>
            </a:br>
            <a:r>
              <a:rPr kumimoji="1" lang="en-US" altLang="ja-JP" dirty="0" smtClean="0">
                <a:solidFill>
                  <a:prstClr val="black"/>
                </a:solidFill>
              </a:rPr>
              <a:t>beam-beam limit</a:t>
            </a:r>
          </a:p>
        </p:txBody>
      </p:sp>
    </p:spTree>
    <p:extLst>
      <p:ext uri="{BB962C8B-B14F-4D97-AF65-F5344CB8AC3E}">
        <p14:creationId xmlns:p14="http://schemas.microsoft.com/office/powerpoint/2010/main" val="304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>
          <a:xfrm>
            <a:off x="250825" y="6437313"/>
            <a:ext cx="2808288" cy="268287"/>
          </a:xfrm>
        </p:spPr>
        <p:txBody>
          <a:bodyPr/>
          <a:lstStyle/>
          <a:p>
            <a:r>
              <a:rPr lang="en-US" sz="1100">
                <a:solidFill>
                  <a:srgbClr val="000000"/>
                </a:solidFill>
              </a:rPr>
              <a:t>November. 15, 2012, HF-2012, FNAL</a:t>
            </a:r>
          </a:p>
          <a:p>
            <a:endParaRPr lang="ru-RU" sz="1100">
              <a:solidFill>
                <a:srgbClr val="000000"/>
              </a:solidFill>
            </a:endParaRPr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37313"/>
            <a:ext cx="2895600" cy="268287"/>
          </a:xfrm>
        </p:spPr>
        <p:txBody>
          <a:bodyPr/>
          <a:lstStyle/>
          <a:p>
            <a:r>
              <a:rPr lang="en-US" sz="1100">
                <a:solidFill>
                  <a:srgbClr val="000000"/>
                </a:solidFill>
              </a:rPr>
              <a:t>Valery Telnov</a:t>
            </a:r>
          </a:p>
          <a:p>
            <a:endParaRPr lang="ru-RU" sz="1100">
              <a:solidFill>
                <a:srgbClr val="000000"/>
              </a:solidFill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8125" y="6292850"/>
            <a:ext cx="2133600" cy="339725"/>
          </a:xfrm>
        </p:spPr>
        <p:txBody>
          <a:bodyPr/>
          <a:lstStyle/>
          <a:p>
            <a:fld id="{6D8FB986-5A07-4C24-A505-C1D6034171A4}" type="slidenum">
              <a:rPr lang="ru-RU" sz="1100">
                <a:solidFill>
                  <a:srgbClr val="000000"/>
                </a:solidFill>
              </a:rPr>
              <a:pPr/>
              <a:t>46</a:t>
            </a:fld>
            <a:endParaRPr lang="ru-RU" sz="1100">
              <a:solidFill>
                <a:srgbClr val="000000"/>
              </a:solidFill>
            </a:endParaRPr>
          </a:p>
        </p:txBody>
      </p:sp>
      <p:sp>
        <p:nvSpPr>
          <p:cNvPr id="769028" name="Text Box 4"/>
          <p:cNvSpPr txBox="1">
            <a:spLocks noChangeArrowheads="1"/>
          </p:cNvSpPr>
          <p:nvPr/>
        </p:nvSpPr>
        <p:spPr bwMode="auto">
          <a:xfrm>
            <a:off x="468313" y="609600"/>
            <a:ext cx="6884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FF"/>
                </a:solidFill>
                <a:latin typeface="Tahoma" pitchFamily="34" charset="0"/>
              </a:rPr>
              <a:t>Eq.</a:t>
            </a:r>
            <a:r>
              <a:rPr lang="en-US" dirty="0" smtClean="0">
                <a:solidFill>
                  <a:srgbClr val="FF33CC"/>
                </a:solidFill>
                <a:latin typeface="Tahoma" pitchFamily="34" charset="0"/>
              </a:rPr>
              <a:t> * </a:t>
            </a:r>
            <a:r>
              <a:rPr lang="en-US" dirty="0" smtClean="0">
                <a:solidFill>
                  <a:srgbClr val="0000FF"/>
                </a:solidFill>
                <a:latin typeface="Tahoma" pitchFamily="34" charset="0"/>
              </a:rPr>
              <a:t>imposes the following  restriction on the beam parameters:</a:t>
            </a:r>
            <a:r>
              <a:rPr lang="en-US" dirty="0" smtClean="0">
                <a:solidFill>
                  <a:srgbClr val="FF33CC"/>
                </a:solidFill>
                <a:latin typeface="Tahoma" pitchFamily="34" charset="0"/>
              </a:rPr>
              <a:t> </a:t>
            </a:r>
            <a:endParaRPr lang="ru-RU" dirty="0" smtClean="0">
              <a:solidFill>
                <a:srgbClr val="FF33CC"/>
              </a:solidFill>
              <a:latin typeface="Tahoma" pitchFamily="34" charset="0"/>
            </a:endParaRPr>
          </a:p>
        </p:txBody>
      </p:sp>
      <p:pic>
        <p:nvPicPr>
          <p:cNvPr id="769029" name="Picture 5" descr="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041400"/>
            <a:ext cx="2447925" cy="8350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9030" name="Rectangle 6"/>
          <p:cNvSpPr>
            <a:spLocks noChangeArrowheads="1"/>
          </p:cNvSpPr>
          <p:nvPr/>
        </p:nvSpPr>
        <p:spPr bwMode="auto">
          <a:xfrm>
            <a:off x="3348038" y="27553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33CC"/>
              </a:solidFill>
              <a:latin typeface="Tahoma" pitchFamily="34" charset="0"/>
            </a:endParaRPr>
          </a:p>
        </p:txBody>
      </p:sp>
      <p:sp>
        <p:nvSpPr>
          <p:cNvPr id="769031" name="Text Box 7"/>
          <p:cNvSpPr txBox="1">
            <a:spLocks noChangeArrowheads="1"/>
          </p:cNvSpPr>
          <p:nvPr/>
        </p:nvSpPr>
        <p:spPr bwMode="auto">
          <a:xfrm>
            <a:off x="1331913" y="1978025"/>
            <a:ext cx="56657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smtClean="0">
                <a:solidFill>
                  <a:srgbClr val="FF33CC"/>
                </a:solidFill>
                <a:latin typeface="Tahoma" pitchFamily="34" charset="0"/>
              </a:rPr>
              <a:t>This formula is the basis for the following discussions.</a:t>
            </a:r>
            <a:endParaRPr lang="ru-RU" i="1" smtClean="0">
              <a:solidFill>
                <a:srgbClr val="FF33CC"/>
              </a:solidFill>
              <a:latin typeface="Tahoma" pitchFamily="34" charset="0"/>
            </a:endParaRPr>
          </a:p>
        </p:txBody>
      </p:sp>
      <p:sp>
        <p:nvSpPr>
          <p:cNvPr id="769033" name="Text Box 9"/>
          <p:cNvSpPr txBox="1">
            <a:spLocks noChangeArrowheads="1"/>
          </p:cNvSpPr>
          <p:nvPr/>
        </p:nvSpPr>
        <p:spPr bwMode="auto">
          <a:xfrm>
            <a:off x="395288" y="2482850"/>
            <a:ext cx="8748712" cy="21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FF"/>
                </a:solidFill>
                <a:latin typeface="Tahoma" pitchFamily="34" charset="0"/>
              </a:rPr>
              <a:t>In collision of Gaussian beams the average number of beamstrahlung photons</a:t>
            </a:r>
            <a:r>
              <a:rPr lang="en-US" smtClean="0">
                <a:solidFill>
                  <a:srgbClr val="FF33CC"/>
                </a:solidFill>
                <a:latin typeface="Tahoma" pitchFamily="34" charset="0"/>
              </a:rPr>
              <a:t>                               </a:t>
            </a:r>
            <a:r>
              <a:rPr lang="en-US" smtClean="0">
                <a:solidFill>
                  <a:srgbClr val="0000FF"/>
                </a:solidFill>
                <a:latin typeface="Tahoma" pitchFamily="34" charset="0"/>
              </a:rPr>
              <a:t>, their average energy</a:t>
            </a:r>
            <a:r>
              <a:rPr lang="en-US" smtClean="0">
                <a:solidFill>
                  <a:srgbClr val="FF33CC"/>
                </a:solidFill>
                <a:latin typeface="Tahoma" pitchFamily="34" charset="0"/>
              </a:rPr>
              <a:t>                       </a:t>
            </a:r>
            <a:r>
              <a:rPr lang="en-US" smtClean="0">
                <a:solidFill>
                  <a:srgbClr val="0000FF"/>
                </a:solidFill>
                <a:latin typeface="Tahoma" pitchFamily="34" charset="0"/>
              </a:rPr>
              <a:t>and</a:t>
            </a:r>
            <a:r>
              <a:rPr lang="en-US" smtClean="0">
                <a:solidFill>
                  <a:srgbClr val="FF33CC"/>
                </a:solidFill>
                <a:latin typeface="Tahoma" pitchFamily="34" charset="0"/>
              </a:rPr>
              <a:t> </a:t>
            </a:r>
          </a:p>
          <a:p>
            <a:pPr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33CC"/>
                </a:solidFill>
                <a:latin typeface="Tahoma" pitchFamily="34" charset="0"/>
              </a:rPr>
              <a:t>                       </a:t>
            </a:r>
            <a:r>
              <a:rPr lang="en-US" smtClean="0">
                <a:solidFill>
                  <a:srgbClr val="0000FF"/>
                </a:solidFill>
                <a:latin typeface="Tahoma" pitchFamily="34" charset="0"/>
              </a:rPr>
              <a:t>,  </a:t>
            </a:r>
            <a:r>
              <a:rPr lang="en-US" smtClean="0">
                <a:solidFill>
                  <a:srgbClr val="0000FF"/>
                </a:solidFill>
                <a:cs typeface="Arial" pitchFamily="34" charset="0"/>
              </a:rPr>
              <a:t>that gives</a:t>
            </a:r>
          </a:p>
          <a:p>
            <a:pPr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33CC"/>
                </a:solidFill>
                <a:latin typeface="Tahoma" pitchFamily="34" charset="0"/>
              </a:rPr>
              <a:t>                        </a:t>
            </a:r>
            <a:r>
              <a:rPr lang="en-US" smtClean="0">
                <a:solidFill>
                  <a:srgbClr val="0000FF"/>
                </a:solidFill>
                <a:latin typeface="Tahoma" pitchFamily="34" charset="0"/>
              </a:rPr>
              <a:t> </a:t>
            </a:r>
          </a:p>
          <a:p>
            <a:pPr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FF"/>
                </a:solidFill>
                <a:latin typeface="Tahoma" pitchFamily="34" charset="0"/>
              </a:rPr>
              <a:t>Hence, the beam lifetime is determined by photons with</a:t>
            </a:r>
          </a:p>
          <a:p>
            <a:pPr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FF"/>
                </a:solidFill>
                <a:latin typeface="Tahoma" pitchFamily="34" charset="0"/>
              </a:rPr>
              <a:t>energy 8.5/0.13 = </a:t>
            </a:r>
            <a:r>
              <a:rPr lang="en-US" smtClean="0">
                <a:solidFill>
                  <a:srgbClr val="FF0066"/>
                </a:solidFill>
                <a:latin typeface="Tahoma" pitchFamily="34" charset="0"/>
              </a:rPr>
              <a:t>65 times</a:t>
            </a:r>
            <a:r>
              <a:rPr lang="en-US" smtClean="0">
                <a:solidFill>
                  <a:srgbClr val="0000FF"/>
                </a:solidFill>
                <a:latin typeface="Tahoma" pitchFamily="34" charset="0"/>
              </a:rPr>
              <a:t> greater than          .</a:t>
            </a:r>
          </a:p>
          <a:p>
            <a:pPr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FF"/>
                </a:solidFill>
                <a:latin typeface="Tahoma" pitchFamily="34" charset="0"/>
              </a:rPr>
              <a:t>   With account of (</a:t>
            </a:r>
            <a:r>
              <a:rPr lang="en-US" smtClean="0">
                <a:solidFill>
                  <a:srgbClr val="FF0066"/>
                </a:solidFill>
                <a:latin typeface="Tahoma" pitchFamily="34" charset="0"/>
              </a:rPr>
              <a:t>**</a:t>
            </a:r>
            <a:r>
              <a:rPr lang="en-US" smtClean="0">
                <a:solidFill>
                  <a:srgbClr val="0000FF"/>
                </a:solidFill>
                <a:latin typeface="Tahoma" pitchFamily="34" charset="0"/>
              </a:rPr>
              <a:t>)</a:t>
            </a:r>
            <a:endParaRPr lang="ru-RU" smtClean="0">
              <a:solidFill>
                <a:srgbClr val="0000FF"/>
              </a:solidFill>
              <a:latin typeface="Tahoma" pitchFamily="34" charset="0"/>
            </a:endParaRPr>
          </a:p>
        </p:txBody>
      </p:sp>
      <p:graphicFrame>
        <p:nvGraphicFramePr>
          <p:cNvPr id="76903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99384"/>
              </p:ext>
            </p:extLst>
          </p:nvPr>
        </p:nvGraphicFramePr>
        <p:xfrm>
          <a:off x="1476375" y="2841625"/>
          <a:ext cx="2268538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23" name="Формула" r:id="rId4" imgW="1282680" imgH="241200" progId="Equation.3">
                  <p:embed/>
                </p:oleObj>
              </mc:Choice>
              <mc:Fallback>
                <p:oleObj name="Формула" r:id="rId4" imgW="1282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841625"/>
                        <a:ext cx="2268538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903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506367"/>
              </p:ext>
            </p:extLst>
          </p:nvPr>
        </p:nvGraphicFramePr>
        <p:xfrm>
          <a:off x="6372225" y="2878138"/>
          <a:ext cx="165735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24" name="Формула" r:id="rId6" imgW="990360" imgH="241200" progId="Equation.3">
                  <p:embed/>
                </p:oleObj>
              </mc:Choice>
              <mc:Fallback>
                <p:oleObj name="Формула" r:id="rId6" imgW="990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2878138"/>
                        <a:ext cx="1657350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903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731823"/>
              </p:ext>
            </p:extLst>
          </p:nvPr>
        </p:nvGraphicFramePr>
        <p:xfrm>
          <a:off x="539750" y="3201988"/>
          <a:ext cx="1800225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25" name="Формула" r:id="rId8" imgW="1066680" imgH="241200" progId="Equation.3">
                  <p:embed/>
                </p:oleObj>
              </mc:Choice>
              <mc:Fallback>
                <p:oleObj name="Формула" r:id="rId8" imgW="1066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3201988"/>
                        <a:ext cx="1800225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903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258649"/>
              </p:ext>
            </p:extLst>
          </p:nvPr>
        </p:nvGraphicFramePr>
        <p:xfrm>
          <a:off x="3779838" y="3201988"/>
          <a:ext cx="1871662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26" name="Формула" r:id="rId10" imgW="1066680" imgH="241200" progId="Equation.3">
                  <p:embed/>
                </p:oleObj>
              </mc:Choice>
              <mc:Fallback>
                <p:oleObj name="Формула" r:id="rId10" imgW="1066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3201988"/>
                        <a:ext cx="1871662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9039" name="Text Box 15"/>
          <p:cNvSpPr txBox="1">
            <a:spLocks noChangeArrowheads="1"/>
          </p:cNvSpPr>
          <p:nvPr/>
        </p:nvSpPr>
        <p:spPr bwMode="auto">
          <a:xfrm>
            <a:off x="5992813" y="1247775"/>
            <a:ext cx="6142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33CC"/>
                </a:solidFill>
                <a:latin typeface="Tahoma" pitchFamily="34" charset="0"/>
              </a:rPr>
              <a:t>(**)</a:t>
            </a:r>
            <a:endParaRPr lang="ru-RU" smtClean="0">
              <a:solidFill>
                <a:srgbClr val="FF33CC"/>
              </a:solidFill>
              <a:latin typeface="Tahoma" pitchFamily="34" charset="0"/>
            </a:endParaRPr>
          </a:p>
        </p:txBody>
      </p:sp>
      <p:pic>
        <p:nvPicPr>
          <p:cNvPr id="769040" name="Picture 16" descr="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930775"/>
            <a:ext cx="4464050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9041" name="Picture 17" descr="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865813"/>
            <a:ext cx="4535488" cy="44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6904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212457"/>
              </p:ext>
            </p:extLst>
          </p:nvPr>
        </p:nvGraphicFramePr>
        <p:xfrm>
          <a:off x="6588125" y="4930775"/>
          <a:ext cx="865188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27" name="Формула" r:id="rId14" imgW="469800" imgH="431640" progId="Equation.3">
                  <p:embed/>
                </p:oleObj>
              </mc:Choice>
              <mc:Fallback>
                <p:oleObj name="Формула" r:id="rId14" imgW="469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4930775"/>
                        <a:ext cx="865188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904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487606"/>
              </p:ext>
            </p:extLst>
          </p:nvPr>
        </p:nvGraphicFramePr>
        <p:xfrm>
          <a:off x="6732588" y="5794375"/>
          <a:ext cx="86360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28" name="Формула" r:id="rId16" imgW="469800" imgH="431640" progId="Equation.3">
                  <p:embed/>
                </p:oleObj>
              </mc:Choice>
              <mc:Fallback>
                <p:oleObj name="Формула" r:id="rId16" imgW="469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5794375"/>
                        <a:ext cx="863600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904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692373"/>
              </p:ext>
            </p:extLst>
          </p:nvPr>
        </p:nvGraphicFramePr>
        <p:xfrm>
          <a:off x="5148263" y="4192588"/>
          <a:ext cx="57626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29" name="Формула" r:id="rId17" imgW="317160" imgH="241200" progId="Equation.3">
                  <p:embed/>
                </p:oleObj>
              </mc:Choice>
              <mc:Fallback>
                <p:oleObj name="Формула" r:id="rId17" imgW="317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4192588"/>
                        <a:ext cx="576262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9049" name="Rectangle 25"/>
          <p:cNvSpPr>
            <a:spLocks noChangeArrowheads="1"/>
          </p:cNvSpPr>
          <p:nvPr/>
        </p:nvSpPr>
        <p:spPr bwMode="auto">
          <a:xfrm>
            <a:off x="1979613" y="2852529"/>
            <a:ext cx="72072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Times New Roman" pitchFamily="18" charset="0"/>
              </a:rPr>
              <a:t>=2.12</a:t>
            </a:r>
            <a:endParaRPr lang="ru-RU" sz="16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304802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err="1" smtClean="0">
                <a:latin typeface="Tahoma" pitchFamily="34" charset="0"/>
                <a:cs typeface="Tahoma" pitchFamily="34" charset="0"/>
              </a:rPr>
              <a:t>Beamstrahlung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(V. </a:t>
            </a:r>
            <a:r>
              <a:rPr lang="en-US" sz="1400" b="1" dirty="0" err="1" smtClean="0">
                <a:latin typeface="Tahoma" pitchFamily="34" charset="0"/>
                <a:cs typeface="Tahoma" pitchFamily="34" charset="0"/>
              </a:rPr>
              <a:t>Telnov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)</a:t>
            </a:r>
            <a:endParaRPr lang="en-US" sz="14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5"/>
          <p:cNvGrpSpPr>
            <a:grpSpLocks/>
          </p:cNvGrpSpPr>
          <p:nvPr/>
        </p:nvGrpSpPr>
        <p:grpSpPr bwMode="auto">
          <a:xfrm>
            <a:off x="2217738" y="3497263"/>
            <a:ext cx="4589462" cy="3019425"/>
            <a:chOff x="0" y="2386020"/>
            <a:chExt cx="4589195" cy="3020097"/>
          </a:xfrm>
        </p:grpSpPr>
        <p:pic>
          <p:nvPicPr>
            <p:cNvPr id="22535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86020"/>
              <a:ext cx="4589195" cy="3020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TextBox 13"/>
            <p:cNvSpPr txBox="1">
              <a:spLocks noChangeArrowheads="1"/>
            </p:cNvSpPr>
            <p:nvPr/>
          </p:nvSpPr>
          <p:spPr bwMode="auto">
            <a:xfrm>
              <a:off x="2113262" y="3279958"/>
              <a:ext cx="182975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prstClr val="black"/>
                  </a:solidFill>
                  <a:cs typeface="Arial" pitchFamily="34" charset="0"/>
                </a:rPr>
                <a:t>Lifetime&gt;4h </a:t>
              </a:r>
              <a:r>
                <a:rPr lang="en-US" sz="1400" smtClean="0">
                  <a:solidFill>
                    <a:prstClr val="black"/>
                  </a:solidFill>
                  <a:latin typeface="Symbol" pitchFamily="18" charset="2"/>
                </a:rPr>
                <a:t>h</a:t>
              </a:r>
              <a:r>
                <a:rPr lang="en-US" sz="1400" smtClean="0">
                  <a:solidFill>
                    <a:prstClr val="black"/>
                  </a:solidFill>
                  <a:cs typeface="Arial" pitchFamily="34" charset="0"/>
                </a:rPr>
                <a:t>=3%</a:t>
              </a:r>
            </a:p>
          </p:txBody>
        </p:sp>
      </p:grpSp>
      <p:sp>
        <p:nvSpPr>
          <p:cNvPr id="22531" name="Content Placeholder 1"/>
          <p:cNvSpPr>
            <a:spLocks noGrp="1"/>
          </p:cNvSpPr>
          <p:nvPr>
            <p:ph idx="1"/>
          </p:nvPr>
        </p:nvSpPr>
        <p:spPr>
          <a:xfrm>
            <a:off x="457200" y="949325"/>
            <a:ext cx="8504238" cy="2606675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Simulate and track O(10</a:t>
            </a:r>
            <a:r>
              <a:rPr lang="en-US" baseline="30000" smtClean="0">
                <a:ea typeface="ＭＳ Ｐゴシック" pitchFamily="34" charset="-128"/>
              </a:rPr>
              <a:t>8</a:t>
            </a:r>
            <a:r>
              <a:rPr lang="en-US" smtClean="0">
                <a:ea typeface="ＭＳ Ｐゴシック" pitchFamily="34" charset="-128"/>
              </a:rPr>
              <a:t>) macroparticles and check the energy spread spectrum </a:t>
            </a:r>
          </a:p>
          <a:p>
            <a:r>
              <a:rPr lang="en-US" smtClean="0">
                <a:ea typeface="ＭＳ Ｐゴシック" pitchFamily="34" charset="-128"/>
              </a:rPr>
              <a:t>Lifetime computed from the fraction of particles beyond a given momentum acceptance (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h</a:t>
            </a:r>
            <a:r>
              <a:rPr lang="en-US" smtClean="0">
                <a:ea typeface="ＭＳ Ｐゴシック" pitchFamily="34" charset="-128"/>
              </a:rPr>
              <a:t>)</a:t>
            </a:r>
          </a:p>
          <a:p>
            <a:r>
              <a:rPr lang="en-US" smtClean="0">
                <a:ea typeface="ＭＳ Ｐゴシック" pitchFamily="34" charset="-128"/>
              </a:rPr>
              <a:t>Exponential dependence on </a:t>
            </a:r>
            <a:r>
              <a:rPr lang="en-US" smtClean="0">
                <a:latin typeface="Symbol" pitchFamily="18" charset="2"/>
                <a:ea typeface="ＭＳ Ｐゴシック" pitchFamily="34" charset="-128"/>
              </a:rPr>
              <a:t>h</a:t>
            </a:r>
            <a:endParaRPr lang="en-US" smtClean="0">
              <a:ea typeface="ＭＳ Ｐゴシック" pitchFamily="34" charset="-128"/>
            </a:endParaRPr>
          </a:p>
          <a:p>
            <a:pPr lvl="1">
              <a:buFont typeface="Arial" pitchFamily="34" charset="0"/>
              <a:buNone/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22532" name="Tit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34" charset="-128"/>
              </a:rPr>
              <a:t>BS lifetime </a:t>
            </a:r>
            <a:r>
              <a:rPr lang="en-US" sz="2800" dirty="0" smtClean="0">
                <a:ea typeface="ＭＳ Ｐゴシック" pitchFamily="34" charset="-128"/>
              </a:rPr>
              <a:t>(M. </a:t>
            </a:r>
            <a:r>
              <a:rPr lang="en-US" sz="2800" dirty="0" err="1" smtClean="0">
                <a:ea typeface="ＭＳ Ｐゴシック" pitchFamily="34" charset="-128"/>
              </a:rPr>
              <a:t>Zanetti</a:t>
            </a:r>
            <a:r>
              <a:rPr lang="en-US" sz="2800" dirty="0" smtClean="0">
                <a:ea typeface="ＭＳ Ｐゴシック" pitchFamily="34" charset="-128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DE81537-C031-4738-9416-FC2051BD159C}" type="slidenum">
              <a:rPr lang="en-US" sz="1200">
                <a:solidFill>
                  <a:prstClr val="white"/>
                </a:solidFill>
                <a:latin typeface="Calibri" pitchFamily="34" charset="0"/>
              </a:rPr>
              <a:pPr eaLnBrk="1" hangingPunct="1"/>
              <a:t>47</a:t>
            </a:fld>
            <a:endParaRPr lang="en-US" sz="120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22534" name="TextBox 12"/>
          <p:cNvSpPr txBox="1">
            <a:spLocks noChangeArrowheads="1"/>
          </p:cNvSpPr>
          <p:nvPr/>
        </p:nvSpPr>
        <p:spPr bwMode="auto">
          <a:xfrm>
            <a:off x="4208463" y="4273550"/>
            <a:ext cx="1828800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TLEP-H</a:t>
            </a:r>
          </a:p>
        </p:txBody>
      </p:sp>
    </p:spTree>
    <p:extLst>
      <p:ext uri="{BB962C8B-B14F-4D97-AF65-F5344CB8AC3E}">
        <p14:creationId xmlns:p14="http://schemas.microsoft.com/office/powerpoint/2010/main" val="25783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6280F-7790-40D6-8C17-5419BF48585C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327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83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Momentum Bandwidth (SLAC/LBNL Ring)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2"/>
          </a:xfrm>
        </p:spPr>
        <p:txBody>
          <a:bodyPr/>
          <a:lstStyle/>
          <a:p>
            <a:r>
              <a:rPr lang="en-US" dirty="0" smtClean="0"/>
              <a:t>                  Horizontal</a:t>
            </a:r>
            <a:endParaRPr lang="en-US" dirty="0"/>
          </a:p>
        </p:txBody>
      </p:sp>
      <p:pic>
        <p:nvPicPr>
          <p:cNvPr id="15363" name="Picture 3" descr="C:\Higgs Factory\nux.tif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57400"/>
            <a:ext cx="4040188" cy="30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572000" y="1295400"/>
            <a:ext cx="4041775" cy="639762"/>
          </a:xfrm>
        </p:spPr>
        <p:txBody>
          <a:bodyPr/>
          <a:lstStyle/>
          <a:p>
            <a:r>
              <a:rPr lang="en-US" dirty="0" smtClean="0"/>
              <a:t>                   Vertical</a:t>
            </a:r>
            <a:endParaRPr lang="en-US" dirty="0"/>
          </a:p>
        </p:txBody>
      </p:sp>
      <p:pic>
        <p:nvPicPr>
          <p:cNvPr id="15364" name="Picture 4" descr="C:\Higgs Factory\nuy.tiff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4041775" cy="304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19212" y="5334000"/>
            <a:ext cx="6638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prstClr val="black"/>
                </a:solidFill>
              </a:rPr>
              <a:t>Four families of </a:t>
            </a:r>
            <a:r>
              <a:rPr lang="en-US" sz="2400" dirty="0" err="1" smtClean="0">
                <a:solidFill>
                  <a:prstClr val="black"/>
                </a:solidFill>
              </a:rPr>
              <a:t>sextupole</a:t>
            </a:r>
            <a:r>
              <a:rPr lang="en-US" sz="2400" dirty="0" smtClean="0">
                <a:solidFill>
                  <a:prstClr val="black"/>
                </a:solidFill>
              </a:rPr>
              <a:t> used in the optimization, </a:t>
            </a:r>
          </a:p>
          <a:p>
            <a:pPr defTabSz="914400"/>
            <a:r>
              <a:rPr lang="en-US" sz="2400" dirty="0" smtClean="0">
                <a:solidFill>
                  <a:prstClr val="black"/>
                </a:solidFill>
              </a:rPr>
              <a:t>achieving ±2% momentum bandwidth.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Yunhai Cai, HF2012 Workshop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1" name="Date Placeholder 2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92E9FC14-8B64-4EE9-A8CB-A52A3E9BED80}" type="datetime1">
              <a:rPr lang="en-US" sz="1200" smtClean="0">
                <a:solidFill>
                  <a:prstClr val="black"/>
                </a:solidFill>
              </a:rPr>
              <a:pPr defTabSz="914400">
                <a:defRPr/>
              </a:pPr>
              <a:t>11/16/2012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 defTabSz="914400">
              <a:defRPr/>
            </a:pPr>
            <a:fld id="{23208853-0875-4808-899A-249DF04FEA78}" type="slidenum">
              <a:rPr lang="en-US" sz="1200" smtClean="0">
                <a:solidFill>
                  <a:prstClr val="black"/>
                </a:solidFill>
              </a:rPr>
              <a:pPr algn="r" defTabSz="914400">
                <a:defRPr/>
              </a:pPr>
              <a:t>49</a:t>
            </a:fld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static.guim.co.uk/sys-images/Guardian/Pix/pictures/2012/7/4/1341415163058/Dont-try-this-one-Profess-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3" y="1412776"/>
            <a:ext cx="9075373" cy="54452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59634" y="194936"/>
            <a:ext cx="6744114" cy="1200310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it-IT" sz="7200" dirty="0" smtClean="0">
                <a:solidFill>
                  <a:prstClr val="white"/>
                </a:solidFill>
                <a:latin typeface="Bradley Hand ITC" pitchFamily="66" charset="0"/>
              </a:rPr>
              <a:t>HIGGS </a:t>
            </a:r>
            <a:r>
              <a:rPr lang="it-IT" sz="7200" dirty="0" err="1" smtClean="0">
                <a:solidFill>
                  <a:prstClr val="white"/>
                </a:solidFill>
                <a:latin typeface="Bradley Hand ITC" pitchFamily="66" charset="0"/>
              </a:rPr>
              <a:t>Factories</a:t>
            </a:r>
            <a:endParaRPr lang="en-US" sz="7200" dirty="0">
              <a:solidFill>
                <a:prstClr val="white"/>
              </a:solidFill>
              <a:latin typeface="Bradley Hand ITC" pitchFamily="66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5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Final Focus System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5362" name="Picture 2" descr="C:\Higgs Factory\ffs.tiff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9" y="1082256"/>
            <a:ext cx="8702722" cy="56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9200" y="2438400"/>
            <a:ext cx="1149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a</a:t>
            </a:r>
            <a:r>
              <a:rPr lang="en-US" dirty="0" smtClean="0">
                <a:solidFill>
                  <a:prstClr val="black"/>
                </a:solidFill>
              </a:rPr>
              <a:t>t IP:</a:t>
            </a:r>
          </a:p>
          <a:p>
            <a:pPr defTabSz="914400"/>
            <a:r>
              <a:rPr lang="en-US" dirty="0" err="1" smtClean="0">
                <a:solidFill>
                  <a:prstClr val="black"/>
                </a:solidFill>
                <a:latin typeface="Symbol" pitchFamily="18" charset="2"/>
              </a:rPr>
              <a:t>b</a:t>
            </a:r>
            <a:r>
              <a:rPr lang="en-US" baseline="-25000" dirty="0" err="1" smtClean="0">
                <a:solidFill>
                  <a:prstClr val="black"/>
                </a:solidFill>
              </a:rPr>
              <a:t>x</a:t>
            </a:r>
            <a:r>
              <a:rPr lang="en-US" dirty="0" smtClean="0">
                <a:solidFill>
                  <a:prstClr val="black"/>
                </a:solidFill>
              </a:rPr>
              <a:t>=50 mm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Symbol" pitchFamily="18" charset="2"/>
              </a:rPr>
              <a:t>b</a:t>
            </a:r>
            <a:r>
              <a:rPr lang="en-US" baseline="-25000" dirty="0" smtClean="0">
                <a:solidFill>
                  <a:prstClr val="black"/>
                </a:solidFill>
              </a:rPr>
              <a:t>y</a:t>
            </a:r>
            <a:r>
              <a:rPr lang="en-US" dirty="0" smtClean="0">
                <a:solidFill>
                  <a:prstClr val="black"/>
                </a:solidFill>
              </a:rPr>
              <a:t>=1 mm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L*=4 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r" defTabSz="914400">
              <a:defRPr/>
            </a:pPr>
            <a:fld id="{23208853-0875-4808-899A-249DF04FEA78}" type="slidenum">
              <a:rPr lang="en-US" sz="1200" smtClean="0">
                <a:solidFill>
                  <a:prstClr val="black"/>
                </a:solidFill>
              </a:rPr>
              <a:pPr algn="r" defTabSz="914400">
                <a:defRPr/>
              </a:pPr>
              <a:t>50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defTabSz="914400"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Yunhai Cai, HF2012 Workshop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Date Placeholder 2"/>
          <p:cNvSpPr txBox="1">
            <a:spLocks/>
          </p:cNvSpPr>
          <p:nvPr/>
        </p:nvSpPr>
        <p:spPr>
          <a:xfrm>
            <a:off x="446314" y="6366329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11/15/2012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8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2" y="558800"/>
            <a:ext cx="8231741" cy="646331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srgbClr val="0033CC"/>
                </a:solidFill>
              </a:rPr>
              <a:t>How </a:t>
            </a:r>
            <a:r>
              <a:rPr lang="fr-CH" b="1" dirty="0" err="1" smtClean="0">
                <a:solidFill>
                  <a:srgbClr val="0033CC"/>
                </a:solidFill>
              </a:rPr>
              <a:t>can</a:t>
            </a:r>
            <a:r>
              <a:rPr lang="fr-CH" b="1" dirty="0" smtClean="0">
                <a:solidFill>
                  <a:srgbClr val="0033CC"/>
                </a:solidFill>
              </a:rPr>
              <a:t> one </a:t>
            </a:r>
            <a:r>
              <a:rPr lang="fr-CH" b="1" dirty="0" err="1" smtClean="0">
                <a:solidFill>
                  <a:srgbClr val="0033CC"/>
                </a:solidFill>
              </a:rPr>
              <a:t>increase</a:t>
            </a:r>
            <a:r>
              <a:rPr lang="fr-CH" b="1" dirty="0" smtClean="0">
                <a:solidFill>
                  <a:srgbClr val="0033CC"/>
                </a:solidFill>
              </a:rPr>
              <a:t> over LEP 2 (</a:t>
            </a:r>
            <a:r>
              <a:rPr lang="fr-CH" b="1" dirty="0" err="1" smtClean="0">
                <a:solidFill>
                  <a:srgbClr val="0033CC"/>
                </a:solidFill>
              </a:rPr>
              <a:t>average</a:t>
            </a:r>
            <a:r>
              <a:rPr lang="fr-CH" b="1" dirty="0" smtClean="0">
                <a:solidFill>
                  <a:srgbClr val="0033CC"/>
                </a:solidFill>
              </a:rPr>
              <a:t>) </a:t>
            </a:r>
            <a:r>
              <a:rPr lang="fr-CH" b="1" dirty="0" err="1" smtClean="0">
                <a:solidFill>
                  <a:srgbClr val="0033CC"/>
                </a:solidFill>
              </a:rPr>
              <a:t>luminosity</a:t>
            </a:r>
            <a:r>
              <a:rPr lang="fr-CH" b="1" dirty="0" smtClean="0">
                <a:solidFill>
                  <a:srgbClr val="0033CC"/>
                </a:solidFill>
              </a:rPr>
              <a:t> by a factor 500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 smtClean="0">
                <a:solidFill>
                  <a:srgbClr val="0033CC"/>
                </a:solidFill>
              </a:rPr>
              <a:t>without</a:t>
            </a:r>
            <a:r>
              <a:rPr lang="fr-CH" b="1" dirty="0" smtClean="0">
                <a:solidFill>
                  <a:srgbClr val="0033CC"/>
                </a:solidFill>
              </a:rPr>
              <a:t> </a:t>
            </a:r>
            <a:r>
              <a:rPr lang="fr-CH" b="1" dirty="0" err="1" smtClean="0">
                <a:solidFill>
                  <a:srgbClr val="0033CC"/>
                </a:solidFill>
              </a:rPr>
              <a:t>exploding</a:t>
            </a:r>
            <a:r>
              <a:rPr lang="fr-CH" b="1" dirty="0" smtClean="0">
                <a:solidFill>
                  <a:srgbClr val="0033CC"/>
                </a:solidFill>
              </a:rPr>
              <a:t> the power bill?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3039" y="1447802"/>
            <a:ext cx="8670963" cy="2031325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 smtClean="0">
                <a:solidFill>
                  <a:srgbClr val="000000"/>
                </a:solidFill>
              </a:rPr>
              <a:t>Answer</a:t>
            </a:r>
            <a:r>
              <a:rPr lang="fr-CH" b="1" dirty="0" smtClean="0">
                <a:solidFill>
                  <a:srgbClr val="000000"/>
                </a:solidFill>
              </a:rPr>
              <a:t> </a:t>
            </a:r>
            <a:r>
              <a:rPr lang="fr-CH" b="1" dirty="0" err="1" smtClean="0">
                <a:solidFill>
                  <a:srgbClr val="000000"/>
                </a:solidFill>
              </a:rPr>
              <a:t>is</a:t>
            </a:r>
            <a:r>
              <a:rPr lang="fr-CH" b="1" dirty="0" smtClean="0">
                <a:solidFill>
                  <a:srgbClr val="000000"/>
                </a:solidFill>
              </a:rPr>
              <a:t> in the B-</a:t>
            </a:r>
            <a:r>
              <a:rPr lang="fr-CH" b="1" dirty="0" err="1" smtClean="0">
                <a:solidFill>
                  <a:srgbClr val="000000"/>
                </a:solidFill>
              </a:rPr>
              <a:t>factory</a:t>
            </a:r>
            <a:r>
              <a:rPr lang="fr-CH" b="1" dirty="0" smtClean="0">
                <a:solidFill>
                  <a:srgbClr val="000000"/>
                </a:solidFill>
              </a:rPr>
              <a:t> design: a </a:t>
            </a:r>
            <a:r>
              <a:rPr lang="fr-CH" b="1" dirty="0" err="1" smtClean="0">
                <a:solidFill>
                  <a:srgbClr val="000000"/>
                </a:solidFill>
              </a:rPr>
              <a:t>very</a:t>
            </a:r>
            <a:r>
              <a:rPr lang="fr-CH" b="1" dirty="0" smtClean="0">
                <a:solidFill>
                  <a:srgbClr val="000000"/>
                </a:solidFill>
              </a:rPr>
              <a:t> </a:t>
            </a:r>
            <a:r>
              <a:rPr lang="fr-CH" b="1" dirty="0" err="1" smtClean="0">
                <a:solidFill>
                  <a:srgbClr val="000000"/>
                </a:solidFill>
              </a:rPr>
              <a:t>low</a:t>
            </a:r>
            <a:r>
              <a:rPr lang="fr-CH" b="1" dirty="0" smtClean="0">
                <a:solidFill>
                  <a:srgbClr val="000000"/>
                </a:solidFill>
              </a:rPr>
              <a:t> vertical </a:t>
            </a:r>
            <a:r>
              <a:rPr lang="fr-CH" b="1" dirty="0" err="1" smtClean="0">
                <a:solidFill>
                  <a:srgbClr val="000000"/>
                </a:solidFill>
              </a:rPr>
              <a:t>emittance</a:t>
            </a:r>
            <a:r>
              <a:rPr lang="fr-CH" b="1" dirty="0" smtClean="0">
                <a:solidFill>
                  <a:srgbClr val="000000"/>
                </a:solidFill>
              </a:rPr>
              <a:t> ring </a:t>
            </a:r>
            <a:r>
              <a:rPr lang="fr-CH" b="1" dirty="0" err="1" smtClean="0">
                <a:solidFill>
                  <a:srgbClr val="000000"/>
                </a:solidFill>
              </a:rPr>
              <a:t>with</a:t>
            </a:r>
            <a:r>
              <a:rPr lang="fr-CH" b="1" dirty="0" smtClean="0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 smtClean="0">
                <a:solidFill>
                  <a:srgbClr val="000000"/>
                </a:solidFill>
              </a:rPr>
              <a:t>higher</a:t>
            </a:r>
            <a:r>
              <a:rPr lang="fr-CH" b="1" dirty="0" smtClean="0">
                <a:solidFill>
                  <a:srgbClr val="000000"/>
                </a:solidFill>
              </a:rPr>
              <a:t> </a:t>
            </a:r>
            <a:r>
              <a:rPr lang="fr-CH" b="1" dirty="0" err="1" smtClean="0">
                <a:solidFill>
                  <a:srgbClr val="000000"/>
                </a:solidFill>
              </a:rPr>
              <a:t>intrinsic</a:t>
            </a:r>
            <a:r>
              <a:rPr lang="fr-CH" b="1" dirty="0" smtClean="0">
                <a:solidFill>
                  <a:srgbClr val="000000"/>
                </a:solidFill>
              </a:rPr>
              <a:t> </a:t>
            </a:r>
            <a:r>
              <a:rPr lang="fr-CH" b="1" dirty="0" err="1" smtClean="0">
                <a:solidFill>
                  <a:srgbClr val="000000"/>
                </a:solidFill>
              </a:rPr>
              <a:t>luminosity</a:t>
            </a:r>
            <a:r>
              <a:rPr lang="fr-CH" b="1" dirty="0" smtClean="0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err="1" smtClean="0">
                <a:solidFill>
                  <a:srgbClr val="000000"/>
                </a:solidFill>
              </a:rPr>
              <a:t>electrons</a:t>
            </a:r>
            <a:r>
              <a:rPr lang="fr-CH" b="1" dirty="0" smtClean="0">
                <a:solidFill>
                  <a:srgbClr val="000000"/>
                </a:solidFill>
              </a:rPr>
              <a:t> and positrons have a </a:t>
            </a:r>
            <a:r>
              <a:rPr lang="fr-CH" b="1" dirty="0" err="1" smtClean="0">
                <a:solidFill>
                  <a:srgbClr val="000000"/>
                </a:solidFill>
              </a:rPr>
              <a:t>much</a:t>
            </a:r>
            <a:r>
              <a:rPr lang="fr-CH" b="1" dirty="0" smtClean="0">
                <a:solidFill>
                  <a:srgbClr val="000000"/>
                </a:solidFill>
              </a:rPr>
              <a:t> </a:t>
            </a:r>
            <a:r>
              <a:rPr lang="fr-CH" b="1" dirty="0" err="1" smtClean="0">
                <a:solidFill>
                  <a:srgbClr val="000000"/>
                </a:solidFill>
              </a:rPr>
              <a:t>higher</a:t>
            </a:r>
            <a:r>
              <a:rPr lang="fr-CH" b="1" dirty="0" smtClean="0">
                <a:solidFill>
                  <a:srgbClr val="000000"/>
                </a:solidFill>
              </a:rPr>
              <a:t> chance of </a:t>
            </a:r>
            <a:r>
              <a:rPr lang="fr-CH" b="1" dirty="0" err="1" smtClean="0">
                <a:solidFill>
                  <a:srgbClr val="000000"/>
                </a:solidFill>
              </a:rPr>
              <a:t>interacting</a:t>
            </a:r>
            <a:r>
              <a:rPr lang="fr-CH" b="1" dirty="0" smtClean="0">
                <a:solidFill>
                  <a:srgbClr val="000000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srgbClr val="000000"/>
                </a:solidFill>
              </a:rPr>
              <a:t>   </a:t>
            </a:r>
            <a:r>
              <a:rPr lang="fr-CH" b="1" dirty="0" smtClean="0">
                <a:solidFill>
                  <a:srgbClr val="000000"/>
                </a:solidFill>
                <a:sym typeface="Wingdings" pitchFamily="2" charset="2"/>
              </a:rPr>
              <a:t> </a:t>
            </a:r>
            <a:r>
              <a:rPr lang="fr-CH" b="1" dirty="0" err="1" smtClean="0">
                <a:solidFill>
                  <a:srgbClr val="000000"/>
                </a:solidFill>
                <a:sym typeface="Wingdings" pitchFamily="2" charset="2"/>
              </a:rPr>
              <a:t>much</a:t>
            </a:r>
            <a:r>
              <a:rPr lang="fr-CH" b="1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CH" b="1" dirty="0" err="1" smtClean="0">
                <a:solidFill>
                  <a:srgbClr val="000000"/>
                </a:solidFill>
                <a:sym typeface="Wingdings" pitchFamily="2" charset="2"/>
              </a:rPr>
              <a:t>shorter</a:t>
            </a:r>
            <a:r>
              <a:rPr lang="fr-CH" b="1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CH" b="1" dirty="0" err="1" smtClean="0">
                <a:solidFill>
                  <a:srgbClr val="000000"/>
                </a:solidFill>
                <a:sym typeface="Wingdings" pitchFamily="2" charset="2"/>
              </a:rPr>
              <a:t>lifetime</a:t>
            </a:r>
            <a:r>
              <a:rPr lang="fr-CH" b="1" dirty="0" smtClean="0">
                <a:solidFill>
                  <a:srgbClr val="000000"/>
                </a:solidFill>
                <a:sym typeface="Wingdings" pitchFamily="2" charset="2"/>
              </a:rPr>
              <a:t> (few minutes)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srgbClr val="000000"/>
                </a:solidFill>
                <a:sym typeface="Wingdings" pitchFamily="2" charset="2"/>
              </a:rPr>
              <a:t>        </a:t>
            </a:r>
            <a:r>
              <a:rPr lang="fr-CH" b="1" dirty="0" err="1" smtClean="0">
                <a:solidFill>
                  <a:srgbClr val="000000"/>
                </a:solidFill>
                <a:sym typeface="Wingdings" pitchFamily="2" charset="2"/>
              </a:rPr>
              <a:t>feed</a:t>
            </a:r>
            <a:r>
              <a:rPr lang="fr-CH" b="1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CH" b="1" dirty="0" err="1" smtClean="0">
                <a:solidFill>
                  <a:srgbClr val="000000"/>
                </a:solidFill>
                <a:sym typeface="Wingdings" pitchFamily="2" charset="2"/>
              </a:rPr>
              <a:t>beam</a:t>
            </a:r>
            <a:r>
              <a:rPr lang="fr-CH" b="1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CH" b="1" dirty="0" err="1" smtClean="0">
                <a:solidFill>
                  <a:srgbClr val="000000"/>
                </a:solidFill>
                <a:sym typeface="Wingdings" pitchFamily="2" charset="2"/>
              </a:rPr>
              <a:t>consituously</a:t>
            </a:r>
            <a:r>
              <a:rPr lang="fr-CH" b="1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CH" b="1" dirty="0" err="1" smtClean="0">
                <a:solidFill>
                  <a:srgbClr val="000000"/>
                </a:solidFill>
                <a:sym typeface="Wingdings" pitchFamily="2" charset="2"/>
              </a:rPr>
              <a:t>with</a:t>
            </a:r>
            <a:r>
              <a:rPr lang="fr-CH" b="1" dirty="0" smtClean="0">
                <a:solidFill>
                  <a:srgbClr val="000000"/>
                </a:solidFill>
                <a:sym typeface="Wingdings" pitchFamily="2" charset="2"/>
              </a:rPr>
              <a:t> a </a:t>
            </a:r>
            <a:r>
              <a:rPr lang="fr-CH" b="1" dirty="0" err="1" smtClean="0">
                <a:solidFill>
                  <a:srgbClr val="000000"/>
                </a:solidFill>
                <a:sym typeface="Wingdings" pitchFamily="2" charset="2"/>
              </a:rPr>
              <a:t>ancillary</a:t>
            </a:r>
            <a:r>
              <a:rPr lang="fr-CH" b="1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fr-CH" b="1" dirty="0" err="1" smtClean="0">
                <a:solidFill>
                  <a:srgbClr val="000000"/>
                </a:solidFill>
                <a:sym typeface="Wingdings" pitchFamily="2" charset="2"/>
              </a:rPr>
              <a:t>accelerator</a:t>
            </a:r>
            <a:endParaRPr lang="fr-CH" b="1" dirty="0" smtClean="0">
              <a:solidFill>
                <a:srgbClr val="000000"/>
              </a:solidFill>
              <a:sym typeface="Wingdings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err="1" smtClean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203" y="3149601"/>
            <a:ext cx="7927148" cy="382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94316" y="4248351"/>
            <a:ext cx="3015952" cy="1728192"/>
            <a:chOff x="539552" y="4365104"/>
            <a:chExt cx="3015952" cy="1728192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39552" y="4365104"/>
              <a:ext cx="72008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59632" y="4365104"/>
              <a:ext cx="180020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39652" y="4365104"/>
              <a:ext cx="54006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979712" y="6093296"/>
              <a:ext cx="1575792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110268" y="4248351"/>
            <a:ext cx="3015952" cy="1728192"/>
            <a:chOff x="539552" y="4365104"/>
            <a:chExt cx="3015952" cy="1728192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39552" y="4365104"/>
              <a:ext cx="72008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259632" y="4365104"/>
              <a:ext cx="180020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39652" y="4365104"/>
              <a:ext cx="540060" cy="1728192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979712" y="6093296"/>
              <a:ext cx="1575792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20" y="4222653"/>
            <a:ext cx="304165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94316" y="6184814"/>
            <a:ext cx="3015952" cy="0"/>
          </a:xfrm>
          <a:prstGeom prst="straightConnector1">
            <a:avLst/>
          </a:prstGeom>
          <a:ln w="349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64446" y="6240014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</a:rPr>
              <a:t>10 s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94316" y="3872174"/>
            <a:ext cx="0" cy="2312640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5796" y="3304494"/>
            <a:ext cx="3918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nergy of accelerator ring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0653" y="382771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FF0000"/>
                </a:solidFill>
              </a:rPr>
              <a:t>120 GeV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0653" y="563290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FF0000"/>
                </a:solidFill>
              </a:rPr>
              <a:t>20 GeV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84906" y="3916345"/>
            <a:ext cx="217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i</a:t>
            </a:r>
            <a:r>
              <a:rPr lang="en-US" dirty="0" smtClean="0">
                <a:solidFill>
                  <a:prstClr val="black"/>
                </a:solidFill>
              </a:rPr>
              <a:t>njection into collider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1966" y="5309742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i</a:t>
            </a:r>
            <a:r>
              <a:rPr lang="en-US" dirty="0" smtClean="0">
                <a:solidFill>
                  <a:prstClr val="black"/>
                </a:solidFill>
              </a:rPr>
              <a:t>njection into 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accelerator</a:t>
            </a:r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1030" name="Group 1029"/>
          <p:cNvGrpSpPr/>
          <p:nvPr/>
        </p:nvGrpSpPr>
        <p:grpSpPr>
          <a:xfrm>
            <a:off x="859401" y="1576302"/>
            <a:ext cx="2925942" cy="648072"/>
            <a:chOff x="880536" y="1556792"/>
            <a:chExt cx="2925942" cy="648072"/>
          </a:xfrm>
        </p:grpSpPr>
        <p:cxnSp>
          <p:nvCxnSpPr>
            <p:cNvPr id="1024" name="Straight Connector 1023"/>
            <p:cNvCxnSpPr/>
            <p:nvPr/>
          </p:nvCxnSpPr>
          <p:spPr>
            <a:xfrm>
              <a:off x="880536" y="1556792"/>
              <a:ext cx="288050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806478" y="1556792"/>
              <a:ext cx="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785343" y="1576302"/>
            <a:ext cx="2925942" cy="648072"/>
            <a:chOff x="880536" y="1556792"/>
            <a:chExt cx="2925942" cy="648072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880536" y="1556792"/>
              <a:ext cx="288050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806478" y="1556792"/>
              <a:ext cx="0" cy="648072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/>
          <p:cNvCxnSpPr/>
          <p:nvPr/>
        </p:nvCxnSpPr>
        <p:spPr>
          <a:xfrm>
            <a:off x="6711285" y="1576302"/>
            <a:ext cx="2456585" cy="504056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5796" y="1900338"/>
            <a:ext cx="793168" cy="180020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04406" y="1576302"/>
            <a:ext cx="0" cy="504056"/>
          </a:xfrm>
          <a:prstGeom prst="line">
            <a:avLst/>
          </a:prstGeom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94316" y="1253464"/>
            <a:ext cx="0" cy="2051030"/>
          </a:xfrm>
          <a:prstGeom prst="straightConnector1">
            <a:avLst/>
          </a:prstGeom>
          <a:ln w="34925">
            <a:solidFill>
              <a:srgbClr val="00B05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7989" y="856222"/>
            <a:ext cx="7164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>
                <a:solidFill>
                  <a:srgbClr val="00B050"/>
                </a:solidFill>
              </a:rPr>
              <a:t>b</a:t>
            </a:r>
            <a:r>
              <a:rPr lang="en-US" sz="2800" dirty="0" smtClean="0">
                <a:solidFill>
                  <a:srgbClr val="00B050"/>
                </a:solidFill>
              </a:rPr>
              <a:t>eam current in collider (15 min. beam lifetime)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0045" y="139974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00B050"/>
                </a:solidFill>
              </a:rPr>
              <a:t>100%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4312" y="198684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00B050"/>
                </a:solidFill>
              </a:rPr>
              <a:t>99%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036" name="TextBox 1035"/>
          <p:cNvSpPr txBox="1"/>
          <p:nvPr/>
        </p:nvSpPr>
        <p:spPr>
          <a:xfrm>
            <a:off x="4940029" y="2359230"/>
            <a:ext cx="2731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>
                <a:solidFill>
                  <a:srgbClr val="00B050"/>
                </a:solidFill>
              </a:rPr>
              <a:t>a</a:t>
            </a:r>
            <a:r>
              <a:rPr lang="en-US" sz="2000" dirty="0" smtClean="0">
                <a:solidFill>
                  <a:srgbClr val="00B050"/>
                </a:solidFill>
              </a:rPr>
              <a:t>lmost constant current 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" y="265980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Top-up Injection: Schematic Cycle</a:t>
            </a:r>
            <a:endParaRPr lang="en-US" sz="16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2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PEP-II/</a:t>
            </a:r>
            <a:r>
              <a:rPr lang="en-US" dirty="0" err="1" smtClean="0"/>
              <a:t>BaBar</a:t>
            </a:r>
            <a:r>
              <a:rPr lang="en-US" dirty="0" smtClean="0"/>
              <a:t> Top-Up Injection (Accelerator)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64390" y="1571892"/>
            <a:ext cx="4460868" cy="394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5638800"/>
            <a:ext cx="4953000" cy="54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96858" y="2249269"/>
            <a:ext cx="2156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000000"/>
                </a:solidFill>
              </a:rPr>
              <a:t>Before Top-Up Injection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6859" y="40386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000000"/>
                </a:solidFill>
              </a:rPr>
              <a:t>After Top-Up Injection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200" y="1248726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srgbClr val="0070C0"/>
                </a:solidFill>
              </a:rPr>
              <a:t>Improved peak and average luminosity.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0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237567"/>
            <a:ext cx="8103570" cy="753033"/>
          </a:xfrm>
        </p:spPr>
        <p:txBody>
          <a:bodyPr/>
          <a:lstStyle/>
          <a:p>
            <a:r>
              <a:rPr lang="en-US" dirty="0" smtClean="0"/>
              <a:t>Conclusions </a:t>
            </a:r>
            <a:r>
              <a:rPr lang="en-US" sz="1800" dirty="0" smtClean="0"/>
              <a:t>(J. </a:t>
            </a:r>
            <a:r>
              <a:rPr lang="en-US" sz="1800" dirty="0" err="1" smtClean="0"/>
              <a:t>Seeman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</a:rPr>
              <a:t>Top-up injection will work for a Circular Higgs Factory.</a:t>
            </a:r>
          </a:p>
          <a:p>
            <a:r>
              <a:rPr lang="en-US" sz="2400" u="sng" dirty="0" smtClean="0">
                <a:solidFill>
                  <a:srgbClr val="FF0000"/>
                </a:solidFill>
              </a:rPr>
              <a:t>A full energy injector is needed.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A synchrotron injector will work the best but is more than is needed. (60 Hz)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A rapidly ramped storage ring is likely adequate. (4 sec)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A slowly ramped storage ring injector doesn’t make the luminosity constant enough.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The detectors will need to mask out the buckets with damping injected bunches during data taking.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265980"/>
            <a:ext cx="8458200" cy="34362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wrap="square" lIns="91420" tIns="45711" rIns="91420" bIns="45711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Top-up Injection: Schematic Cycle</a:t>
            </a:r>
          </a:p>
        </p:txBody>
      </p:sp>
    </p:spTree>
    <p:extLst>
      <p:ext uri="{BB962C8B-B14F-4D97-AF65-F5344CB8AC3E}">
        <p14:creationId xmlns:p14="http://schemas.microsoft.com/office/powerpoint/2010/main" val="17288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3" descr="3GLS_emittance_operating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592455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5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50838"/>
            <a:ext cx="8642350" cy="6302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Emittance in 3</a:t>
            </a:r>
            <a:r>
              <a:rPr lang="en-GB" sz="2800" b="1" baseline="300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rd</a:t>
            </a:r>
            <a:r>
              <a:rPr lang="en-GB" sz="2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generation light sources</a:t>
            </a:r>
            <a:endParaRPr lang="en-GB" sz="28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116013" y="3141663"/>
            <a:ext cx="4321175" cy="647700"/>
          </a:xfrm>
          <a:prstGeom prst="ellipse">
            <a:avLst/>
          </a:prstGeom>
          <a:solidFill>
            <a:srgbClr val="FFFF00">
              <a:alpha val="25000"/>
            </a:srgbClr>
          </a:solidFill>
          <a:ln w="25400" algn="ctr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00"/>
              </a:solidFill>
              <a:cs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1138" y="5110163"/>
          <a:ext cx="2489200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22" name="Equation" r:id="rId5" imgW="1473120" imgH="406080" progId="Equation.3">
                  <p:embed/>
                </p:oleObj>
              </mc:Choice>
              <mc:Fallback>
                <p:oleObj name="Equation" r:id="rId5" imgW="147312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8" y="5110163"/>
                        <a:ext cx="2489200" cy="690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979738" y="4962525"/>
          <a:ext cx="16192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23" name="Equation" r:id="rId7" imgW="952200" imgH="291960" progId="Equation.3">
                  <p:embed/>
                </p:oleObj>
              </mc:Choice>
              <mc:Fallback>
                <p:oleObj name="Equation" r:id="rId7" imgW="95220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9738" y="4962525"/>
                        <a:ext cx="161925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016250" y="5422900"/>
          <a:ext cx="156051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24" name="Equation" r:id="rId9" imgW="1002960" imgH="291960" progId="Equation.3">
                  <p:embed/>
                </p:oleObj>
              </mc:Choice>
              <mc:Fallback>
                <p:oleObj name="Equation" r:id="rId9" imgW="100296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0" y="5422900"/>
                        <a:ext cx="1560513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4978400" y="4987925"/>
          <a:ext cx="2087563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25" name="Equation" r:id="rId11" imgW="1244520" imgH="266400" progId="Equation.3">
                  <p:embed/>
                </p:oleObj>
              </mc:Choice>
              <mc:Fallback>
                <p:oleObj name="Equation" r:id="rId11" imgW="12445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8400" y="4987925"/>
                        <a:ext cx="2087563" cy="452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4953000" y="5373688"/>
          <a:ext cx="2193925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26" name="Equation" r:id="rId13" imgW="1307880" imgH="266400" progId="Equation.3">
                  <p:embed/>
                </p:oleObj>
              </mc:Choice>
              <mc:Fallback>
                <p:oleObj name="Equation" r:id="rId13" imgW="13078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373688"/>
                        <a:ext cx="2193925" cy="45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8" name="CasellaDiTesto 8"/>
          <p:cNvSpPr txBox="1">
            <a:spLocks noChangeArrowheads="1"/>
          </p:cNvSpPr>
          <p:nvPr/>
        </p:nvSpPr>
        <p:spPr bwMode="auto">
          <a:xfrm>
            <a:off x="900113" y="5805488"/>
            <a:ext cx="6480175" cy="954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sz="800" smtClean="0">
              <a:solidFill>
                <a:srgbClr val="FF0000"/>
              </a:solidFill>
              <a:latin typeface="Calibri" pitchFamily="34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srgbClr val="FF0000"/>
                </a:solidFill>
              </a:rPr>
              <a:t>Transverse coherence requires small emittance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2000" b="1" smtClean="0">
                <a:solidFill>
                  <a:prstClr val="black"/>
                </a:solidFill>
              </a:rPr>
              <a:t>Diffraction limit at 0.1 nm requires 8 pm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800" smtClean="0">
              <a:solidFill>
                <a:prstClr val="black"/>
              </a:solidFill>
            </a:endParaRPr>
          </a:p>
        </p:txBody>
      </p:sp>
      <p:graphicFrame>
        <p:nvGraphicFramePr>
          <p:cNvPr id="1031" name="Object 1"/>
          <p:cNvGraphicFramePr>
            <a:graphicFrameLocks noChangeAspect="1"/>
          </p:cNvGraphicFramePr>
          <p:nvPr/>
        </p:nvGraphicFramePr>
        <p:xfrm>
          <a:off x="7235825" y="5956300"/>
          <a:ext cx="715963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27" name="Equazione" r:id="rId15" imgW="393480" imgH="355320" progId="Equation.3">
                  <p:embed/>
                </p:oleObj>
              </mc:Choice>
              <mc:Fallback>
                <p:oleObj name="Equazione" r:id="rId15" imgW="3934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5" y="5956300"/>
                        <a:ext cx="715963" cy="712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Line 10"/>
          <p:cNvSpPr>
            <a:spLocks noChangeShapeType="1"/>
          </p:cNvSpPr>
          <p:nvPr/>
        </p:nvSpPr>
        <p:spPr bwMode="auto">
          <a:xfrm>
            <a:off x="687388" y="981075"/>
            <a:ext cx="7772400" cy="0"/>
          </a:xfrm>
          <a:prstGeom prst="line">
            <a:avLst/>
          </a:prstGeom>
          <a:noFill/>
          <a:ln w="254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40" name="TextBox 14"/>
          <p:cNvSpPr txBox="1">
            <a:spLocks noChangeArrowheads="1"/>
          </p:cNvSpPr>
          <p:nvPr/>
        </p:nvSpPr>
        <p:spPr bwMode="auto">
          <a:xfrm>
            <a:off x="6443663" y="1503363"/>
            <a:ext cx="2700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2000" b="1" smtClean="0">
                <a:solidFill>
                  <a:srgbClr val="003399"/>
                </a:solidFill>
              </a:rPr>
              <a:t> operating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GB" sz="2000" b="1" smtClean="0">
                <a:solidFill>
                  <a:srgbClr val="FF0000"/>
                </a:solidFill>
              </a:rPr>
              <a:t> under construction</a:t>
            </a:r>
          </a:p>
        </p:txBody>
      </p:sp>
      <p:graphicFrame>
        <p:nvGraphicFramePr>
          <p:cNvPr id="1032" name="Object 15"/>
          <p:cNvGraphicFramePr>
            <a:graphicFrameLocks noChangeAspect="1"/>
          </p:cNvGraphicFramePr>
          <p:nvPr/>
        </p:nvGraphicFramePr>
        <p:xfrm>
          <a:off x="7245350" y="4868863"/>
          <a:ext cx="121443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28" name="Equation" r:id="rId17" imgW="723600" imgH="393480" progId="Equation.3">
                  <p:embed/>
                </p:oleObj>
              </mc:Choice>
              <mc:Fallback>
                <p:oleObj name="Equation" r:id="rId17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5350" y="4868863"/>
                        <a:ext cx="1214438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16"/>
          <p:cNvGraphicFramePr>
            <a:graphicFrameLocks noChangeAspect="1"/>
          </p:cNvGraphicFramePr>
          <p:nvPr/>
        </p:nvGraphicFramePr>
        <p:xfrm>
          <a:off x="7927975" y="5270500"/>
          <a:ext cx="10858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29" name="Equation" r:id="rId19" imgW="647640" imgH="419040" progId="Equation.3">
                  <p:embed/>
                </p:oleObj>
              </mc:Choice>
              <mc:Fallback>
                <p:oleObj name="Equation" r:id="rId19" imgW="6476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7975" y="5270500"/>
                        <a:ext cx="1085850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6443663" y="2617788"/>
            <a:ext cx="2449512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mtClean="0">
                <a:solidFill>
                  <a:prstClr val="black"/>
                </a:solidFill>
                <a:latin typeface="Arial" charset="0"/>
                <a:cs typeface="Arial" charset="0"/>
              </a:rPr>
              <a:t>This is the geometric emittance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mtClean="0">
                <a:solidFill>
                  <a:prstClr val="black"/>
                </a:solidFill>
                <a:latin typeface="Arial" charset="0"/>
                <a:cs typeface="Arial" charset="0"/>
              </a:rPr>
              <a:t>SLS wertical  normalised emittance is </a:t>
            </a:r>
            <a:r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t>~</a:t>
            </a:r>
            <a:r>
              <a:rPr lang="en-GB" smtClean="0">
                <a:solidFill>
                  <a:prstClr val="black"/>
                </a:solidFill>
                <a:latin typeface="Arial" charset="0"/>
                <a:cs typeface="Arial" charset="0"/>
              </a:rPr>
              <a:t>5 nm  </a:t>
            </a:r>
          </a:p>
        </p:txBody>
      </p:sp>
    </p:spTree>
    <p:extLst>
      <p:ext uri="{BB962C8B-B14F-4D97-AF65-F5344CB8AC3E}">
        <p14:creationId xmlns:p14="http://schemas.microsoft.com/office/powerpoint/2010/main" val="69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Comparison of </a:t>
            </a:r>
            <a:r>
              <a:rPr lang="en-US" altLang="ja-JP" dirty="0" err="1" smtClean="0"/>
              <a:t>emittances</a:t>
            </a:r>
            <a:r>
              <a:rPr lang="en-US" altLang="ja-JP" dirty="0" smtClean="0"/>
              <a:t> of colliders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9479" r="-9479"/>
          <a:stretch>
            <a:fillRect/>
          </a:stretch>
        </p:blipFill>
        <p:spPr/>
      </p:pic>
      <p:cxnSp>
        <p:nvCxnSpPr>
          <p:cNvPr id="6" name="直線矢印コネクタ 5"/>
          <p:cNvCxnSpPr/>
          <p:nvPr/>
        </p:nvCxnSpPr>
        <p:spPr>
          <a:xfrm>
            <a:off x="3899792" y="4465210"/>
            <a:ext cx="97775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>
            <a:off x="3101852" y="4465210"/>
            <a:ext cx="7979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3958052" y="3944544"/>
            <a:ext cx="0" cy="7641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009312" y="4411683"/>
            <a:ext cx="173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 smtClean="0">
                <a:solidFill>
                  <a:prstClr val="black"/>
                </a:solidFill>
              </a:rPr>
              <a:t>Existing colliders</a:t>
            </a:r>
            <a:endParaRPr kumimoji="1" lang="ja-JP" altLang="en-US" dirty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261556" y="374647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 smtClean="0">
                <a:solidFill>
                  <a:prstClr val="black"/>
                </a:solidFill>
              </a:rPr>
              <a:t>Future colliders</a:t>
            </a:r>
            <a:endParaRPr kumimoji="1" lang="ja-JP" altLang="en-US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01317" y="6126163"/>
            <a:ext cx="5153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kumimoji="1" lang="en-US" altLang="ja-JP" dirty="0" smtClean="0">
                <a:solidFill>
                  <a:prstClr val="black"/>
                </a:solidFill>
              </a:rPr>
              <a:t>From Beam Dynamics </a:t>
            </a:r>
            <a:r>
              <a:rPr kumimoji="1" lang="en-US" altLang="ja-JP" dirty="0">
                <a:solidFill>
                  <a:prstClr val="black"/>
                </a:solidFill>
              </a:rPr>
              <a:t>N</a:t>
            </a:r>
            <a:r>
              <a:rPr kumimoji="1" lang="en-US" altLang="ja-JP" dirty="0" smtClean="0">
                <a:solidFill>
                  <a:prstClr val="black"/>
                </a:solidFill>
              </a:rPr>
              <a:t>ewsletter No. 31</a:t>
            </a:r>
          </a:p>
          <a:p>
            <a:pPr defTabSz="457200"/>
            <a:r>
              <a:rPr kumimoji="1" lang="en-US" altLang="ja-JP" dirty="0" smtClean="0">
                <a:solidFill>
                  <a:prstClr val="black"/>
                </a:solidFill>
              </a:rPr>
              <a:t>Courtesy of F. Zimmermann, H. </a:t>
            </a:r>
            <a:r>
              <a:rPr kumimoji="1" lang="en-US" altLang="ja-JP" dirty="0" err="1" smtClean="0">
                <a:solidFill>
                  <a:prstClr val="black"/>
                </a:solidFill>
              </a:rPr>
              <a:t>Burkhardt</a:t>
            </a:r>
            <a:r>
              <a:rPr kumimoji="1" lang="en-US" altLang="ja-JP" dirty="0">
                <a:solidFill>
                  <a:prstClr val="black"/>
                </a:solidFill>
              </a:rPr>
              <a:t> </a:t>
            </a:r>
            <a:r>
              <a:rPr kumimoji="1" lang="en-US" altLang="ja-JP" dirty="0" smtClean="0">
                <a:solidFill>
                  <a:prstClr val="black"/>
                </a:solidFill>
              </a:rPr>
              <a:t>and Q. Qin</a:t>
            </a:r>
            <a:endParaRPr kumimoji="1" lang="ja-JP" altLang="en-US" dirty="0">
              <a:solidFill>
                <a:prstClr val="black"/>
              </a:solidFill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4497718" y="3674654"/>
            <a:ext cx="1131705" cy="452224"/>
            <a:chOff x="4497718" y="3663314"/>
            <a:chExt cx="1131705" cy="452224"/>
          </a:xfrm>
        </p:grpSpPr>
        <p:sp>
          <p:nvSpPr>
            <p:cNvPr id="5" name="円/楕円 4"/>
            <p:cNvSpPr/>
            <p:nvPr/>
          </p:nvSpPr>
          <p:spPr>
            <a:xfrm>
              <a:off x="4497718" y="3991148"/>
              <a:ext cx="124390" cy="124390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kumimoji="1" lang="ja-JP" alt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H="1">
              <a:off x="4622108" y="3874638"/>
              <a:ext cx="376651" cy="1709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4998759" y="3663314"/>
              <a:ext cx="630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kumimoji="1" lang="en-US" altLang="ja-JP" dirty="0" smtClean="0">
                  <a:solidFill>
                    <a:prstClr val="black"/>
                  </a:solidFill>
                </a:rPr>
                <a:t>LEP3</a:t>
              </a:r>
              <a:endParaRPr kumimoji="1" lang="ja-JP" alt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3289751" y="4243964"/>
            <a:ext cx="840645" cy="941336"/>
            <a:chOff x="3266447" y="4255615"/>
            <a:chExt cx="840645" cy="941336"/>
          </a:xfrm>
        </p:grpSpPr>
        <p:sp>
          <p:nvSpPr>
            <p:cNvPr id="16" name="円/楕円 15"/>
            <p:cNvSpPr/>
            <p:nvPr/>
          </p:nvSpPr>
          <p:spPr>
            <a:xfrm>
              <a:off x="3791638" y="4255615"/>
              <a:ext cx="116522" cy="116522"/>
            </a:xfrm>
            <a:prstGeom prst="ellipse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V="1">
              <a:off x="3658765" y="4360480"/>
              <a:ext cx="156177" cy="4671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3266447" y="4827619"/>
              <a:ext cx="840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kumimoji="1" lang="en-US" altLang="ja-JP" dirty="0" smtClean="0">
                  <a:solidFill>
                    <a:prstClr val="black"/>
                  </a:solidFill>
                </a:rPr>
                <a:t>TLEP-H</a:t>
              </a:r>
              <a:endParaRPr kumimoji="1" lang="ja-JP" alt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87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Difference between SR ring and high energy colliders </a:t>
            </a:r>
            <a:r>
              <a:rPr kumimoji="1" lang="en-US" altLang="ja-JP" sz="3100" dirty="0" smtClean="0"/>
              <a:t>(Y. Funakoshi)</a:t>
            </a:r>
            <a:endParaRPr kumimoji="1" lang="ja-JP" altLang="en-US" sz="31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IR</a:t>
            </a:r>
          </a:p>
          <a:p>
            <a:pPr lvl="1"/>
            <a:r>
              <a:rPr lang="en-US" altLang="ja-JP" dirty="0" smtClean="0"/>
              <a:t>Detector solenoid and its compensation</a:t>
            </a:r>
          </a:p>
          <a:p>
            <a:pPr lvl="1"/>
            <a:r>
              <a:rPr kumimoji="1" lang="en-US" altLang="ja-JP" dirty="0" smtClean="0"/>
              <a:t>Low beta insertion</a:t>
            </a:r>
          </a:p>
          <a:p>
            <a:pPr lvl="1"/>
            <a:r>
              <a:rPr lang="en-US" altLang="ja-JP" dirty="0" smtClean="0"/>
              <a:t>Local chromaticity correction</a:t>
            </a:r>
          </a:p>
          <a:p>
            <a:r>
              <a:rPr kumimoji="1" lang="en-US" altLang="ja-JP" dirty="0" smtClean="0"/>
              <a:t>Size of rings</a:t>
            </a:r>
          </a:p>
          <a:p>
            <a:pPr lvl="1"/>
            <a:r>
              <a:rPr lang="en-US" altLang="ja-JP" dirty="0" smtClean="0"/>
              <a:t>In larger rings, orbit drift tends to be large.</a:t>
            </a:r>
          </a:p>
          <a:p>
            <a:pPr lvl="2"/>
            <a:r>
              <a:rPr kumimoji="1" lang="en-US" altLang="ja-JP" dirty="0" smtClean="0"/>
              <a:t>Accuracy of optics measurement with orbi</a:t>
            </a:r>
            <a:r>
              <a:rPr lang="en-US" altLang="ja-JP" dirty="0" smtClean="0"/>
              <a:t>t drifts</a:t>
            </a:r>
          </a:p>
          <a:p>
            <a:r>
              <a:rPr kumimoji="1" lang="en-US" altLang="ja-JP" dirty="0" smtClean="0"/>
              <a:t>Beam-beam interaction</a:t>
            </a:r>
          </a:p>
          <a:p>
            <a:pPr lvl="1"/>
            <a:r>
              <a:rPr lang="en-US" altLang="ja-JP" dirty="0" smtClean="0"/>
              <a:t>Restriction on choice of working point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644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0" y="67096"/>
            <a:ext cx="8979425" cy="671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03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1" y="228600"/>
            <a:ext cx="8784077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3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28601"/>
            <a:ext cx="4114556" cy="636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343" y="228600"/>
            <a:ext cx="41436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0" y="1124744"/>
            <a:ext cx="516444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1.3 GHz power couplers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4745"/>
            <a:ext cx="3725664" cy="4080030"/>
          </a:xfrm>
        </p:spPr>
        <p:txBody>
          <a:bodyPr>
            <a:normAutofit/>
          </a:bodyPr>
          <a:lstStyle/>
          <a:p>
            <a:r>
              <a:rPr lang="en-US" dirty="0" smtClean="0"/>
              <a:t>TTF-III couplers tested to 5 kW in CW</a:t>
            </a:r>
          </a:p>
          <a:p>
            <a:pPr lvl="1"/>
            <a:r>
              <a:rPr lang="en-US" dirty="0" smtClean="0"/>
              <a:t>8kW with improved cooling (BESSY)</a:t>
            </a:r>
          </a:p>
          <a:p>
            <a:endParaRPr lang="en-US" dirty="0" smtClean="0"/>
          </a:p>
          <a:p>
            <a:r>
              <a:rPr lang="en-US" dirty="0" smtClean="0"/>
              <a:t>Some higher power adaptations for ERL injectors</a:t>
            </a:r>
          </a:p>
          <a:p>
            <a:pPr lvl="1"/>
            <a:r>
              <a:rPr lang="en-US" dirty="0" smtClean="0"/>
              <a:t>e.g. Cornell 60 kW CW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226361" y="5066274"/>
            <a:ext cx="1588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100" dirty="0" smtClean="0">
                <a:solidFill>
                  <a:prstClr val="black"/>
                </a:solidFill>
              </a:rPr>
              <a:t>V. </a:t>
            </a:r>
            <a:r>
              <a:rPr lang="en-US" sz="1100" dirty="0" err="1" smtClean="0">
                <a:solidFill>
                  <a:prstClr val="black"/>
                </a:solidFill>
              </a:rPr>
              <a:t>Vescherevitch</a:t>
            </a:r>
            <a:r>
              <a:rPr lang="en-US" sz="1100" dirty="0" smtClean="0">
                <a:solidFill>
                  <a:prstClr val="black"/>
                </a:solidFill>
              </a:rPr>
              <a:t>, ERL’09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5936" y="4217998"/>
            <a:ext cx="41842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2 couplers per 2-cell cavity in ERL injector </a:t>
            </a:r>
            <a:r>
              <a:rPr lang="en-US" sz="1400" b="1" dirty="0" err="1" smtClean="0">
                <a:solidFill>
                  <a:prstClr val="black"/>
                </a:solidFill>
              </a:rPr>
              <a:t>cryomodule</a:t>
            </a:r>
            <a:endParaRPr lang="en-US" sz="1400" b="1" dirty="0" smtClean="0">
              <a:solidFill>
                <a:prstClr val="black"/>
              </a:solidFill>
            </a:endParaRPr>
          </a:p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Gradient: 5-15MV/m</a:t>
            </a:r>
          </a:p>
          <a:p>
            <a:pPr defTabSz="914400"/>
            <a:r>
              <a:rPr lang="en-US" sz="1400" b="1" dirty="0" smtClean="0">
                <a:solidFill>
                  <a:prstClr val="black"/>
                </a:solidFill>
              </a:rPr>
              <a:t>Beam current: 100 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916" y="5661248"/>
            <a:ext cx="7776864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0070C0"/>
                </a:solidFill>
              </a:rPr>
              <a:t>Developing a power coupler </a:t>
            </a:r>
            <a:r>
              <a:rPr lang="en-US" sz="2400" b="1" dirty="0" smtClean="0">
                <a:solidFill>
                  <a:srgbClr val="0070C0"/>
                </a:solidFill>
              </a:rPr>
              <a:t>for 1.3 GHz high gradient and 200 kW CW looks challenging…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8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Tentative conclusions </a:t>
            </a:r>
            <a:r>
              <a:rPr lang="en-US" sz="2800" dirty="0" smtClean="0"/>
              <a:t>(A. Butterworth)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3924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We cannot use ILC technology “off the shelf”</a:t>
            </a:r>
          </a:p>
          <a:p>
            <a:pPr lvl="1"/>
            <a:r>
              <a:rPr lang="en-US" dirty="0" smtClean="0"/>
              <a:t>power coupler limitations</a:t>
            </a:r>
          </a:p>
          <a:p>
            <a:pPr lvl="1"/>
            <a:r>
              <a:rPr lang="en-US" dirty="0" smtClean="0"/>
              <a:t>loss factors and HOM damping</a:t>
            </a:r>
          </a:p>
          <a:p>
            <a:r>
              <a:rPr lang="en-US" dirty="0" smtClean="0"/>
              <a:t>Backing off in frequency to 700 MHz seems preferable</a:t>
            </a:r>
          </a:p>
          <a:p>
            <a:pPr lvl="1"/>
            <a:r>
              <a:rPr lang="en-US" dirty="0" smtClean="0"/>
              <a:t>ongoing R&amp;D at BNL, CERN, ESS for 704 MHz cavities and components</a:t>
            </a:r>
          </a:p>
          <a:p>
            <a:pPr lvl="1"/>
            <a:r>
              <a:rPr lang="en-US" dirty="0" smtClean="0"/>
              <a:t>fundamental power couplers look feasible at &gt; 200 kW CW</a:t>
            </a:r>
          </a:p>
          <a:p>
            <a:pPr lvl="1"/>
            <a:r>
              <a:rPr lang="en-US" dirty="0" smtClean="0"/>
              <a:t>compatible with HOM damping scheme for </a:t>
            </a:r>
            <a:r>
              <a:rPr lang="en-US" dirty="0" err="1" smtClean="0"/>
              <a:t>eRHIC</a:t>
            </a:r>
            <a:endParaRPr lang="en-US" dirty="0" smtClean="0"/>
          </a:p>
          <a:p>
            <a:pPr lvl="1"/>
            <a:r>
              <a:rPr lang="en-US" dirty="0" smtClean="0"/>
              <a:t>high-power klystrons available</a:t>
            </a:r>
          </a:p>
          <a:p>
            <a:r>
              <a:rPr lang="en-US" dirty="0" smtClean="0"/>
              <a:t>Cryogenic power will probably fit into the </a:t>
            </a:r>
            <a:r>
              <a:rPr lang="en-US" dirty="0"/>
              <a:t>envelope </a:t>
            </a:r>
            <a:r>
              <a:rPr lang="en-US" dirty="0" smtClean="0"/>
              <a:t>of the existing LHC </a:t>
            </a:r>
            <a:r>
              <a:rPr lang="en-US" dirty="0" err="1" smtClean="0"/>
              <a:t>cryoplants</a:t>
            </a:r>
            <a:r>
              <a:rPr lang="en-US" dirty="0" smtClean="0"/>
              <a:t> (for LEP3)</a:t>
            </a:r>
          </a:p>
          <a:p>
            <a:r>
              <a:rPr lang="en-US" dirty="0" smtClean="0"/>
              <a:t>Open questions</a:t>
            </a:r>
          </a:p>
          <a:p>
            <a:pPr lvl="1"/>
            <a:r>
              <a:rPr lang="en-US" u="sng" dirty="0" smtClean="0">
                <a:solidFill>
                  <a:srgbClr val="FF0000"/>
                </a:solidFill>
              </a:rPr>
              <a:t>power coupler design</a:t>
            </a:r>
          </a:p>
          <a:p>
            <a:pPr lvl="1"/>
            <a:r>
              <a:rPr lang="en-US" u="sng" dirty="0" smtClean="0">
                <a:solidFill>
                  <a:srgbClr val="FF0000"/>
                </a:solidFill>
              </a:rPr>
              <a:t>HOM damping </a:t>
            </a:r>
            <a:r>
              <a:rPr lang="en-US" dirty="0" smtClean="0"/>
              <a:t>(especially for TLEP)</a:t>
            </a:r>
          </a:p>
          <a:p>
            <a:pPr lvl="1"/>
            <a:r>
              <a:rPr lang="en-US" dirty="0" smtClean="0"/>
              <a:t>low level RF &amp; feedback requirements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47571" y="5445224"/>
            <a:ext cx="8424937" cy="1015663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 smtClean="0">
                <a:solidFill>
                  <a:srgbClr val="002060"/>
                </a:solidFill>
              </a:rPr>
              <a:t>An RF system for a circular Higgs factory such as LEP3 or TLEP is not without its challenges but appears to be very feasible, especially </a:t>
            </a:r>
            <a:r>
              <a:rPr lang="en-US" sz="2000" dirty="0">
                <a:solidFill>
                  <a:srgbClr val="002060"/>
                </a:solidFill>
              </a:rPr>
              <a:t>as there are strong synergies with other ongoing development projects.</a:t>
            </a:r>
          </a:p>
        </p:txBody>
      </p:sp>
    </p:spTree>
    <p:extLst>
      <p:ext uri="{BB962C8B-B14F-4D97-AF65-F5344CB8AC3E}">
        <p14:creationId xmlns:p14="http://schemas.microsoft.com/office/powerpoint/2010/main" val="244203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838200"/>
          </a:xfrm>
        </p:spPr>
        <p:txBody>
          <a:bodyPr/>
          <a:lstStyle/>
          <a:p>
            <a:r>
              <a:rPr lang="en-US" dirty="0" smtClean="0"/>
              <a:t>Synchrotron Radiation Comparison </a:t>
            </a:r>
            <a:r>
              <a:rPr lang="en-US" sz="2400" dirty="0" smtClean="0"/>
              <a:t>(N. Kurita)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36883" y="1062497"/>
          <a:ext cx="8357937" cy="1899285"/>
        </p:xfrm>
        <a:graphic>
          <a:graphicData uri="http://schemas.openxmlformats.org/drawingml/2006/table">
            <a:tbl>
              <a:tblPr/>
              <a:tblGrid>
                <a:gridCol w="2505765"/>
                <a:gridCol w="975362"/>
                <a:gridCol w="975362"/>
                <a:gridCol w="975362"/>
                <a:gridCol w="975362"/>
                <a:gridCol w="975362"/>
                <a:gridCol w="97536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PEPII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SPEAR3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LEP3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TLEP-Z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TLEP-H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TLEP-t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 (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GeV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175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 (A)</a:t>
                      </a:r>
                    </a:p>
                  </a:txBody>
                  <a:tcPr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0.0072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1.18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0.0243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0.0054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rho (m)</a:t>
                      </a:r>
                    </a:p>
                  </a:txBody>
                  <a:tcPr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7.86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2625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9000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9000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9000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Linear Power (W/cm)</a:t>
                      </a:r>
                    </a:p>
                  </a:txBody>
                  <a:tcPr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101.8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92.3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30.5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8.8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8.8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8.8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4800" y="3224464"/>
            <a:ext cx="838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200" kern="0" dirty="0" smtClean="0">
                <a:solidFill>
                  <a:srgbClr val="000000"/>
                </a:solidFill>
                <a:cs typeface="ＭＳ Ｐゴシック" pitchFamily="-109" charset="-128"/>
              </a:rPr>
              <a:t>LEP3 has 2 beams so SR = 61 W/cm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 pitchFamily="34" charset="0"/>
              <a:buChar char="•"/>
              <a:defRPr/>
            </a:pPr>
            <a:r>
              <a:rPr lang="en-US" sz="2200" kern="0" dirty="0" smtClean="0">
                <a:solidFill>
                  <a:srgbClr val="000000"/>
                </a:solidFill>
                <a:cs typeface="ＭＳ Ｐゴシック" pitchFamily="-109" charset="-128"/>
              </a:rPr>
              <a:t>Thermal stresses from the SR striking the vacuum chamber should be manageable (lower than PEP-II and SPEAR3)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 pitchFamily="34" charset="0"/>
              <a:buChar char="•"/>
            </a:pPr>
            <a:r>
              <a:rPr lang="en-US" sz="2200" kern="0" dirty="0" smtClean="0">
                <a:solidFill>
                  <a:srgbClr val="000000"/>
                </a:solidFill>
                <a:cs typeface="ＭＳ Ｐゴシック" pitchFamily="-109" charset="-128"/>
              </a:rPr>
              <a:t>Critical photon energy = 1.4 - 2 </a:t>
            </a:r>
            <a:r>
              <a:rPr lang="en-US" sz="2200" kern="0" dirty="0" err="1" smtClean="0">
                <a:solidFill>
                  <a:srgbClr val="000000"/>
                </a:solidFill>
                <a:cs typeface="ＭＳ Ｐゴシック" pitchFamily="-109" charset="-128"/>
              </a:rPr>
              <a:t>MeV</a:t>
            </a:r>
            <a:r>
              <a:rPr lang="en-US" sz="2200" kern="0" dirty="0" smtClean="0">
                <a:solidFill>
                  <a:srgbClr val="000000"/>
                </a:solidFill>
                <a:cs typeface="ＭＳ Ｐゴシック" pitchFamily="-109" charset="-128"/>
              </a:rPr>
              <a:t> 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 pitchFamily="34" charset="0"/>
              <a:buChar char="•"/>
            </a:pPr>
            <a:r>
              <a:rPr lang="en-US" sz="2200" u="sng" kern="0" dirty="0" smtClean="0">
                <a:solidFill>
                  <a:srgbClr val="FF0000"/>
                </a:solidFill>
                <a:cs typeface="ＭＳ Ｐゴシック" pitchFamily="-109" charset="-128"/>
              </a:rPr>
              <a:t>Radiological risk, activation </a:t>
            </a:r>
            <a:r>
              <a:rPr lang="en-US" sz="2200" kern="0" dirty="0" smtClean="0">
                <a:solidFill>
                  <a:srgbClr val="000000"/>
                </a:solidFill>
                <a:cs typeface="ＭＳ Ｐゴシック" pitchFamily="-109" charset="-128"/>
              </a:rPr>
              <a:t>(see Zimmerman’s talk)</a:t>
            </a:r>
          </a:p>
          <a:p>
            <a:pPr marL="800100" lvl="1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Arial" pitchFamily="34" charset="0"/>
              <a:buChar char="•"/>
            </a:pPr>
            <a:r>
              <a:rPr lang="en-US" sz="2200" kern="0" dirty="0" smtClean="0">
                <a:solidFill>
                  <a:srgbClr val="000000"/>
                </a:solidFill>
                <a:cs typeface="ＭＳ Ｐゴシック" pitchFamily="-109" charset="-128"/>
              </a:rPr>
              <a:t>Use discrete masks to minimize the radiation shielding and materials activated.</a:t>
            </a:r>
          </a:p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85000"/>
              <a:buFont typeface="Wingdings" pitchFamily="2" charset="2"/>
              <a:buNone/>
              <a:defRPr/>
            </a:pPr>
            <a:endParaRPr lang="en-US" sz="2200" kern="0" dirty="0">
              <a:solidFill>
                <a:srgbClr val="000000"/>
              </a:solidFill>
              <a:cs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33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Power Consumption and Electricity bill</a:t>
            </a:r>
            <a:endParaRPr lang="en-US" sz="16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6" name="AutoShape 2" descr="imap://chou@email.fnal.gov:993/fetch%3EUID%3E/Sent%3E5351?part=1.2.2&amp;filename=jedjifbj.png"/>
          <p:cNvSpPr>
            <a:spLocks noChangeAspect="1" noChangeArrowheads="1"/>
          </p:cNvSpPr>
          <p:nvPr/>
        </p:nvSpPr>
        <p:spPr bwMode="auto">
          <a:xfrm>
            <a:off x="155577" y="-1524000"/>
            <a:ext cx="5229225" cy="3181350"/>
          </a:xfrm>
          <a:prstGeom prst="rect">
            <a:avLst/>
          </a:prstGeom>
          <a:noFill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AutoShape 4" descr="imap://chou@email.fnal.gov:993/fetch%3EUID%3E/Sent%3E5351?part=1.2.2&amp;filename=jedjifbj.png"/>
          <p:cNvSpPr>
            <a:spLocks noChangeAspect="1" noChangeArrowheads="1"/>
          </p:cNvSpPr>
          <p:nvPr/>
        </p:nvSpPr>
        <p:spPr bwMode="auto">
          <a:xfrm>
            <a:off x="155577" y="-1524000"/>
            <a:ext cx="5229225" cy="3181350"/>
          </a:xfrm>
          <a:prstGeom prst="rect">
            <a:avLst/>
          </a:prstGeom>
          <a:noFill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AutoShape 6" descr="imap://chou@email.fnal.gov:993/fetch%3EUID%3E/Sent%3E5351?part=1.2.2&amp;filename=jedjifbj.png"/>
          <p:cNvSpPr>
            <a:spLocks noChangeAspect="1" noChangeArrowheads="1"/>
          </p:cNvSpPr>
          <p:nvPr/>
        </p:nvSpPr>
        <p:spPr bwMode="auto">
          <a:xfrm>
            <a:off x="155577" y="-1524000"/>
            <a:ext cx="5229225" cy="3181350"/>
          </a:xfrm>
          <a:prstGeom prst="rect">
            <a:avLst/>
          </a:prstGeom>
          <a:noFill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31" name="Picture 7" descr="C:\Chou_driveC\jedjifb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89" y="1371600"/>
            <a:ext cx="4376943" cy="2667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3400" y="990600"/>
            <a:ext cx="3124200" cy="338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</a:rPr>
              <a:t>CERN in 2008: ~1000 </a:t>
            </a:r>
            <a:r>
              <a:rPr lang="en-US" sz="1600" b="1" dirty="0" err="1" smtClean="0">
                <a:solidFill>
                  <a:prstClr val="black"/>
                </a:solidFill>
              </a:rPr>
              <a:t>GWh</a:t>
            </a:r>
            <a:r>
              <a:rPr lang="en-US" sz="1600" b="1" dirty="0" smtClean="0">
                <a:solidFill>
                  <a:prstClr val="black"/>
                </a:solidFill>
              </a:rPr>
              <a:t> /year</a:t>
            </a:r>
            <a:endParaRPr lang="en-US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4953000" y="1524001"/>
          <a:ext cx="3429000" cy="4993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00" name="Worksheet" r:id="rId4" imgW="5029054" imgH="7315249" progId="Excel.Sheet.12">
                  <p:embed/>
                </p:oleObj>
              </mc:Choice>
              <mc:Fallback>
                <p:oleObj name="Worksheet" r:id="rId4" imgW="5029054" imgH="7315249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524001"/>
                        <a:ext cx="3429000" cy="49933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48200" y="990600"/>
            <a:ext cx="3810000" cy="338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prstClr val="black"/>
                </a:solidFill>
              </a:rPr>
              <a:t>Fermilab</a:t>
            </a:r>
            <a:r>
              <a:rPr lang="en-US" sz="1600" b="1" dirty="0" smtClean="0">
                <a:solidFill>
                  <a:prstClr val="black"/>
                </a:solidFill>
              </a:rPr>
              <a:t>: 2010 average 58 MW </a:t>
            </a:r>
            <a:r>
              <a:rPr lang="en-US" sz="1400" b="1" dirty="0" smtClean="0">
                <a:solidFill>
                  <a:prstClr val="black"/>
                </a:solidFill>
              </a:rPr>
              <a:t>(D. Wolff)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533400" y="4419600"/>
            <a:ext cx="3581400" cy="14478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20" tIns="45711" rIns="91420" bIns="45711" rtlCol="0">
            <a:normAutofit fontScale="92500" lnSpcReduction="10000"/>
          </a:bodyPr>
          <a:lstStyle/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err="1" smtClean="0">
                <a:solidFill>
                  <a:prstClr val="black"/>
                </a:solidFill>
              </a:rPr>
              <a:t>Fermilab</a:t>
            </a:r>
            <a:r>
              <a:rPr lang="en-US" sz="1600" dirty="0" smtClean="0">
                <a:solidFill>
                  <a:prstClr val="black"/>
                </a:solidFill>
              </a:rPr>
              <a:t> current electricity bill: 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$440k per MW-year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$20M a year</a:t>
            </a:r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If increased to 200 MW: 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$80M a year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i.e., 20% of the lab budget</a:t>
            </a:r>
          </a:p>
          <a:p>
            <a:pPr marL="742796" lvl="1" indent="-285690">
              <a:spcBef>
                <a:spcPct val="20000"/>
              </a:spcBef>
              <a:defRPr/>
            </a:pPr>
            <a:endParaRPr lang="en-US" sz="1400" dirty="0" smtClean="0">
              <a:solidFill>
                <a:prstClr val="black"/>
              </a:solidFill>
            </a:endParaRPr>
          </a:p>
          <a:p>
            <a:pPr marL="742796" lvl="1" indent="-285690">
              <a:spcBef>
                <a:spcPct val="20000"/>
              </a:spcBef>
              <a:defRPr/>
            </a:pPr>
            <a:endParaRPr lang="en-US" sz="1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5" y="1066801"/>
            <a:ext cx="7298216" cy="256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Efficiency to Convert Wall Power to Beam Power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7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Muon</a:t>
            </a:r>
            <a:r>
              <a:rPr lang="en-US" sz="32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 as a Higgs Factory</a:t>
            </a:r>
            <a:endParaRPr lang="en-US" sz="32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381000" y="1143000"/>
            <a:ext cx="8229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Advantages: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Large cross section </a:t>
            </a:r>
            <a:r>
              <a:rPr lang="el-GR" sz="1400" dirty="0" smtClean="0">
                <a:solidFill>
                  <a:prstClr val="black"/>
                </a:solidFill>
              </a:rPr>
              <a:t>σ</a:t>
            </a:r>
            <a:r>
              <a:rPr lang="en-US" sz="1400" dirty="0" smtClean="0">
                <a:solidFill>
                  <a:prstClr val="black"/>
                </a:solidFill>
              </a:rPr>
              <a:t> (</a:t>
            </a:r>
            <a:r>
              <a:rPr lang="el-GR" sz="14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μ</a:t>
            </a:r>
            <a:r>
              <a:rPr lang="en-US" sz="14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+</a:t>
            </a:r>
            <a:r>
              <a:rPr lang="el-GR" sz="14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μ</a:t>
            </a:r>
            <a:r>
              <a:rPr lang="en-US" sz="14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- </a:t>
            </a:r>
            <a:r>
              <a:rPr lang="el-GR" sz="14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→</a:t>
            </a:r>
            <a:r>
              <a:rPr lang="en-US" sz="1400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 h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) = </a:t>
            </a: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41 </a:t>
            </a:r>
            <a:r>
              <a:rPr lang="en-US" sz="1400" dirty="0" err="1" smtClean="0">
                <a:solidFill>
                  <a:prstClr val="black"/>
                </a:solidFill>
                <a:cs typeface="Times New Roman"/>
              </a:rPr>
              <a:t>pb</a:t>
            </a:r>
            <a:r>
              <a:rPr lang="en-US" sz="1400" i="1" dirty="0" smtClean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in s-channel resonance will compensate low luminosity (to compare to </a:t>
            </a:r>
            <a:r>
              <a:rPr lang="en-US" sz="1400" dirty="0" err="1" smtClean="0">
                <a:solidFill>
                  <a:prstClr val="black"/>
                </a:solidFill>
                <a:cs typeface="Times New Roman"/>
              </a:rPr>
              <a:t>e+e</a:t>
            </a: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- </a:t>
            </a:r>
            <a:r>
              <a:rPr lang="el-GR" sz="1400" i="1" dirty="0">
                <a:solidFill>
                  <a:prstClr val="black"/>
                </a:solidFill>
                <a:latin typeface="Times New Roman"/>
                <a:cs typeface="Times New Roman"/>
              </a:rPr>
              <a:t>→ </a:t>
            </a: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ZH at 0.2 </a:t>
            </a:r>
            <a:r>
              <a:rPr lang="en-US" sz="1400" dirty="0" err="1" smtClean="0">
                <a:solidFill>
                  <a:prstClr val="black"/>
                </a:solidFill>
                <a:cs typeface="Times New Roman"/>
              </a:rPr>
              <a:t>pb</a:t>
            </a:r>
            <a:r>
              <a:rPr lang="en-US" sz="1400" dirty="0" smtClean="0">
                <a:solidFill>
                  <a:prstClr val="black"/>
                </a:solidFill>
                <a:cs typeface="Times New Roman"/>
              </a:rPr>
              <a:t>)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Small size footprint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No synchrotron radiation problem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No </a:t>
            </a:r>
            <a:r>
              <a:rPr lang="en-US" sz="1400" dirty="0" err="1" smtClean="0">
                <a:solidFill>
                  <a:prstClr val="black"/>
                </a:solidFill>
              </a:rPr>
              <a:t>beamstrahlung</a:t>
            </a:r>
            <a:r>
              <a:rPr lang="en-US" sz="1400" dirty="0" smtClean="0">
                <a:solidFill>
                  <a:prstClr val="black"/>
                </a:solidFill>
              </a:rPr>
              <a:t> problem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Unique way for direct measurement of the Higgs line shape and total decay width </a:t>
            </a:r>
            <a:r>
              <a:rPr lang="en-US" sz="1400" dirty="0" smtClean="0">
                <a:solidFill>
                  <a:prstClr val="black"/>
                </a:solidFill>
                <a:sym typeface="Symbol"/>
              </a:rPr>
              <a:t>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CH" sz="1400" dirty="0" err="1" smtClean="0">
                <a:solidFill>
                  <a:prstClr val="black"/>
                </a:solidFill>
                <a:sym typeface="Symbol"/>
              </a:rPr>
              <a:t>Exquisite</a:t>
            </a:r>
            <a:r>
              <a:rPr lang="fr-CH" sz="14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sz="1400" dirty="0" err="1" smtClean="0">
                <a:solidFill>
                  <a:prstClr val="black"/>
                </a:solidFill>
                <a:sym typeface="Symbol"/>
              </a:rPr>
              <a:t>energy</a:t>
            </a:r>
            <a:r>
              <a:rPr lang="fr-CH" sz="1400" dirty="0" smtClean="0">
                <a:solidFill>
                  <a:prstClr val="black"/>
                </a:solidFill>
                <a:sym typeface="Symbol"/>
              </a:rPr>
              <a:t> calibration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fr-CH" sz="1400" dirty="0" smtClean="0">
                <a:solidFill>
                  <a:prstClr val="black"/>
                </a:solidFill>
                <a:sym typeface="Symbol"/>
              </a:rPr>
              <a:t>A </a:t>
            </a:r>
            <a:r>
              <a:rPr lang="fr-CH" sz="1400" dirty="0" err="1" smtClean="0">
                <a:solidFill>
                  <a:prstClr val="black"/>
                </a:solidFill>
                <a:sym typeface="Symbol"/>
              </a:rPr>
              <a:t>path</a:t>
            </a:r>
            <a:r>
              <a:rPr lang="fr-CH" sz="1400" dirty="0" smtClean="0">
                <a:solidFill>
                  <a:prstClr val="black"/>
                </a:solidFill>
                <a:sym typeface="Symbol"/>
              </a:rPr>
              <a:t> to </a:t>
            </a:r>
            <a:r>
              <a:rPr lang="fr-CH" sz="1400" dirty="0" err="1" smtClean="0">
                <a:solidFill>
                  <a:prstClr val="black"/>
                </a:solidFill>
                <a:sym typeface="Symbol"/>
              </a:rPr>
              <a:t>very</a:t>
            </a:r>
            <a:r>
              <a:rPr lang="fr-CH" sz="1400" dirty="0" smtClean="0">
                <a:solidFill>
                  <a:prstClr val="black"/>
                </a:solidFill>
                <a:sym typeface="Symbol"/>
              </a:rPr>
              <a:t> high </a:t>
            </a:r>
            <a:r>
              <a:rPr lang="fr-CH" sz="1400" dirty="0" err="1" smtClean="0">
                <a:solidFill>
                  <a:prstClr val="black"/>
                </a:solidFill>
                <a:sym typeface="Symbol"/>
              </a:rPr>
              <a:t>energy</a:t>
            </a:r>
            <a:r>
              <a:rPr lang="fr-CH" sz="1400" dirty="0" smtClean="0">
                <a:solidFill>
                  <a:prstClr val="black"/>
                </a:solidFill>
                <a:sym typeface="Symbol"/>
              </a:rPr>
              <a:t> lepton-lepton collisions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Challenges: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Muon 4D and 6D cooling  needs to be demonstrated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Need small </a:t>
            </a:r>
            <a:r>
              <a:rPr lang="en-US" sz="1400" dirty="0" err="1" smtClean="0">
                <a:solidFill>
                  <a:prstClr val="black"/>
                </a:solidFill>
              </a:rPr>
              <a:t>c.o.m</a:t>
            </a:r>
            <a:r>
              <a:rPr lang="en-US" sz="1400" dirty="0" smtClean="0">
                <a:solidFill>
                  <a:prstClr val="black"/>
                </a:solidFill>
              </a:rPr>
              <a:t> energy spread (0.003%)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RF in a strong magnetic field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Background from constant </a:t>
            </a:r>
            <a:r>
              <a:rPr lang="en-US" sz="1400" dirty="0" err="1" smtClean="0">
                <a:solidFill>
                  <a:prstClr val="black"/>
                </a:solidFill>
              </a:rPr>
              <a:t>muon</a:t>
            </a:r>
            <a:r>
              <a:rPr lang="en-US" sz="1400" dirty="0" smtClean="0">
                <a:solidFill>
                  <a:prstClr val="black"/>
                </a:solidFill>
              </a:rPr>
              <a:t> decay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Significant R&amp;D required towards end-to-end design and firming up luminosity figures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Cost unknown (not much cheaper than a </a:t>
            </a:r>
            <a:r>
              <a:rPr lang="en-US" sz="1400" dirty="0" err="1" smtClean="0">
                <a:solidFill>
                  <a:prstClr val="black"/>
                </a:solidFill>
              </a:rPr>
              <a:t>TeV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</a:rPr>
              <a:t>muon</a:t>
            </a:r>
            <a:r>
              <a:rPr lang="en-US" sz="1400" dirty="0" smtClean="0">
                <a:solidFill>
                  <a:prstClr val="black"/>
                </a:solidFill>
              </a:rPr>
              <a:t> collider)</a:t>
            </a:r>
          </a:p>
          <a:p>
            <a:pPr marL="742950" lvl="1" indent="-285750" defTabSz="914400">
              <a:spcBef>
                <a:spcPct val="20000"/>
              </a:spcBef>
              <a:defRPr/>
            </a:pPr>
            <a:endParaRPr lang="en-US" sz="1400" dirty="0" smtClean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9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2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err="1" smtClean="0">
                <a:latin typeface="Tahoma" pitchFamily="34" charset="0"/>
                <a:cs typeface="Tahoma" pitchFamily="34" charset="0"/>
              </a:rPr>
              <a:t>Muon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Collider as a Higgs Factory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2743199" cy="157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2" y="990600"/>
            <a:ext cx="4572000" cy="343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/>
              <a:t>s-channel production of Higgs boson (Han and Liu)</a:t>
            </a:r>
            <a:endParaRPr lang="en-US" sz="1600" b="1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81000" y="3810000"/>
            <a:ext cx="8229600" cy="2362200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-channel Higgs production cross section in a </a:t>
            </a:r>
            <a:r>
              <a:rPr lang="en-US" dirty="0" err="1" smtClean="0"/>
              <a:t>muon</a:t>
            </a:r>
            <a:r>
              <a:rPr lang="en-US" dirty="0" smtClean="0"/>
              <a:t> collider is 40,000 times larger than in an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>
                <a:sym typeface="Symbol"/>
              </a:rPr>
              <a:t></a:t>
            </a:r>
            <a:r>
              <a:rPr lang="en-US" dirty="0" smtClean="0"/>
              <a:t> collider</a:t>
            </a:r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err="1" smtClean="0"/>
              <a:t>Muon</a:t>
            </a:r>
            <a:r>
              <a:rPr lang="en-US" dirty="0" smtClean="0"/>
              <a:t> collider can measure the decay width </a:t>
            </a:r>
            <a:r>
              <a:rPr lang="en-US" dirty="0" smtClean="0">
                <a:sym typeface="Symbol"/>
              </a:rPr>
              <a:t> </a:t>
            </a:r>
            <a:r>
              <a:rPr lang="en-US" dirty="0" smtClean="0"/>
              <a:t>directly without any theoretical assumption (a unique advantage) – if the </a:t>
            </a:r>
            <a:r>
              <a:rPr lang="en-US" dirty="0" err="1" smtClean="0"/>
              <a:t>muon</a:t>
            </a:r>
            <a:r>
              <a:rPr lang="en-US" dirty="0" smtClean="0"/>
              <a:t> beam energy resolution is sufficiently high</a:t>
            </a:r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/>
              <a:t>But the required energy resolution is very demanding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90600"/>
            <a:ext cx="3886200" cy="2530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of facility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166FFF-4C14-45D7-AD7E-F5E12DF70BD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457200" y="109779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Content Placeholder 6" descr="site_layout_1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21591"/>
            <a:ext cx="7410741" cy="4814819"/>
          </a:xfrm>
          <a:prstGeom prst="rect">
            <a:avLst/>
          </a:prstGeom>
          <a:ln w="28575">
            <a:noFill/>
          </a:ln>
        </p:spPr>
      </p:pic>
      <p:grpSp>
        <p:nvGrpSpPr>
          <p:cNvPr id="6" name="Group 5"/>
          <p:cNvGrpSpPr/>
          <p:nvPr/>
        </p:nvGrpSpPr>
        <p:grpSpPr>
          <a:xfrm rot="8935097">
            <a:off x="4044840" y="3385106"/>
            <a:ext cx="2503889" cy="505680"/>
            <a:chOff x="1562093" y="2667000"/>
            <a:chExt cx="6019814" cy="1524000"/>
          </a:xfrm>
        </p:grpSpPr>
        <p:cxnSp>
          <p:nvCxnSpPr>
            <p:cNvPr id="20" name="Straight Connector 19"/>
            <p:cNvCxnSpPr>
              <a:endCxn id="89" idx="0"/>
            </p:cNvCxnSpPr>
            <p:nvPr/>
          </p:nvCxnSpPr>
          <p:spPr>
            <a:xfrm>
              <a:off x="2857500" y="3429000"/>
              <a:ext cx="3362444" cy="657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5753100" y="2667000"/>
              <a:ext cx="1828807" cy="1524000"/>
              <a:chOff x="5791200" y="2743200"/>
              <a:chExt cx="1828807" cy="1524000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5943600" y="3124200"/>
                <a:ext cx="990600" cy="762000"/>
                <a:chOff x="5943600" y="3124200"/>
                <a:chExt cx="990600" cy="762000"/>
              </a:xfrm>
            </p:grpSpPr>
            <p:sp>
              <p:nvSpPr>
                <p:cNvPr id="87" name="Arc 86"/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88" name="Arc 87"/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89" name="Arc 88"/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945498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90" name="Arc 89"/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91" name="Arc 90"/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20018811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92" name="Arc 91"/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5943600" y="3048000"/>
                <a:ext cx="1143000" cy="914400"/>
                <a:chOff x="5943600" y="3124200"/>
                <a:chExt cx="990600" cy="762000"/>
              </a:xfrm>
            </p:grpSpPr>
            <p:sp>
              <p:nvSpPr>
                <p:cNvPr id="81" name="Arc 80"/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82" name="Arc 81"/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83" name="Arc 82"/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945498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84" name="Arc 83"/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85" name="Arc 84"/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20018811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86" name="Arc 85"/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5791200" y="2819400"/>
                <a:ext cx="1600200" cy="1371600"/>
                <a:chOff x="5943600" y="3124200"/>
                <a:chExt cx="990600" cy="762000"/>
              </a:xfrm>
            </p:grpSpPr>
            <p:sp>
              <p:nvSpPr>
                <p:cNvPr id="75" name="Arc 74"/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76" name="Arc 75"/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77" name="Arc 76"/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819638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78" name="Arc 77"/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79" name="Arc 78"/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794246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80" name="Arc 79"/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5943606" y="2743200"/>
                <a:ext cx="1676401" cy="1524000"/>
                <a:chOff x="5943600" y="3124200"/>
                <a:chExt cx="990600" cy="762000"/>
              </a:xfrm>
            </p:grpSpPr>
            <p:sp>
              <p:nvSpPr>
                <p:cNvPr id="69" name="Arc 68"/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70" name="Arc 69"/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71" name="Arc 70"/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32933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72" name="Arc 71"/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73" name="Arc 72"/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579726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74" name="Arc 73"/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5867400" y="2895600"/>
                <a:ext cx="1371600" cy="1219200"/>
                <a:chOff x="5943600" y="3124200"/>
                <a:chExt cx="990600" cy="762000"/>
              </a:xfrm>
            </p:grpSpPr>
            <p:sp>
              <p:nvSpPr>
                <p:cNvPr id="63" name="Arc 62"/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64" name="Arc 63"/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65" name="Arc 64"/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32933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66" name="Arc 65"/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67" name="Arc 66"/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579726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68" name="Arc 67"/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p:grpSp>
        </p:grpSp>
        <p:grpSp>
          <p:nvGrpSpPr>
            <p:cNvPr id="22" name="Group 21"/>
            <p:cNvGrpSpPr/>
            <p:nvPr/>
          </p:nvGrpSpPr>
          <p:grpSpPr>
            <a:xfrm flipH="1">
              <a:off x="1562093" y="2667000"/>
              <a:ext cx="1828807" cy="1524000"/>
              <a:chOff x="5791200" y="2743200"/>
              <a:chExt cx="1828807" cy="152400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943600" y="3124200"/>
                <a:ext cx="990600" cy="762000"/>
                <a:chOff x="5943600" y="3124200"/>
                <a:chExt cx="990600" cy="762000"/>
              </a:xfrm>
            </p:grpSpPr>
            <p:sp>
              <p:nvSpPr>
                <p:cNvPr id="52" name="Arc 51"/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53" name="Arc 52"/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54" name="Arc 53"/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945498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55" name="Arc 54"/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56" name="Arc 55"/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20018811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57" name="Arc 56"/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5943600" y="3048000"/>
                <a:ext cx="1143000" cy="914400"/>
                <a:chOff x="5943600" y="3124200"/>
                <a:chExt cx="990600" cy="762000"/>
              </a:xfrm>
            </p:grpSpPr>
            <p:sp>
              <p:nvSpPr>
                <p:cNvPr id="46" name="Arc 45"/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47" name="Arc 46"/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48" name="Arc 47"/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945498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49" name="Arc 48"/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50" name="Arc 49"/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20018811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51" name="Arc 50"/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25" name="Group 24"/>
              <p:cNvGrpSpPr/>
              <p:nvPr/>
            </p:nvGrpSpPr>
            <p:grpSpPr>
              <a:xfrm>
                <a:off x="5791200" y="2819400"/>
                <a:ext cx="1600200" cy="1371600"/>
                <a:chOff x="5943600" y="3124200"/>
                <a:chExt cx="990600" cy="762000"/>
              </a:xfrm>
            </p:grpSpPr>
            <p:sp>
              <p:nvSpPr>
                <p:cNvPr id="40" name="Arc 39"/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41" name="Arc 40"/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42" name="Arc 41"/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819638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43" name="Arc 42"/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44" name="Arc 43"/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794246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45" name="Arc 44"/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749754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5943606" y="2743200"/>
                <a:ext cx="1676401" cy="1524000"/>
                <a:chOff x="5943600" y="3124200"/>
                <a:chExt cx="990600" cy="762000"/>
              </a:xfrm>
            </p:grpSpPr>
            <p:sp>
              <p:nvSpPr>
                <p:cNvPr id="34" name="Arc 33"/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5" name="Arc 34"/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6" name="Arc 35"/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32933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7" name="Arc 36"/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8" name="Arc 37"/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579726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9" name="Arc 38"/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5867400" y="2895600"/>
                <a:ext cx="1371600" cy="1219200"/>
                <a:chOff x="5943600" y="3124200"/>
                <a:chExt cx="990600" cy="762000"/>
              </a:xfrm>
            </p:grpSpPr>
            <p:sp>
              <p:nvSpPr>
                <p:cNvPr id="28" name="Arc 27"/>
                <p:cNvSpPr/>
                <p:nvPr/>
              </p:nvSpPr>
              <p:spPr>
                <a:xfrm flipV="1">
                  <a:off x="5943600" y="3124200"/>
                  <a:ext cx="685800" cy="381000"/>
                </a:xfrm>
                <a:prstGeom prst="arc">
                  <a:avLst>
                    <a:gd name="adj1" fmla="val 15688508"/>
                    <a:gd name="adj2" fmla="val 2048706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29" name="Arc 28"/>
                <p:cNvSpPr/>
                <p:nvPr/>
              </p:nvSpPr>
              <p:spPr>
                <a:xfrm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0" name="Arc 29"/>
                <p:cNvSpPr/>
                <p:nvPr/>
              </p:nvSpPr>
              <p:spPr>
                <a:xfrm flipH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329335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1" name="Arc 30"/>
                <p:cNvSpPr/>
                <p:nvPr/>
              </p:nvSpPr>
              <p:spPr>
                <a:xfrm>
                  <a:off x="5943600" y="3505200"/>
                  <a:ext cx="685800" cy="381000"/>
                </a:xfrm>
                <a:prstGeom prst="arc">
                  <a:avLst>
                    <a:gd name="adj1" fmla="val 15688508"/>
                    <a:gd name="adj2" fmla="val 20494054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2" name="Arc 31"/>
                <p:cNvSpPr/>
                <p:nvPr/>
              </p:nvSpPr>
              <p:spPr>
                <a:xfrm flipH="1" flipV="1">
                  <a:off x="6553200" y="3352800"/>
                  <a:ext cx="381000" cy="304800"/>
                </a:xfrm>
                <a:prstGeom prst="arc">
                  <a:avLst>
                    <a:gd name="adj1" fmla="val 16521361"/>
                    <a:gd name="adj2" fmla="val 19579726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33" name="Arc 32"/>
                <p:cNvSpPr/>
                <p:nvPr/>
              </p:nvSpPr>
              <p:spPr>
                <a:xfrm flipV="1">
                  <a:off x="6553200" y="3352800"/>
                  <a:ext cx="304800" cy="304800"/>
                </a:xfrm>
                <a:prstGeom prst="arc">
                  <a:avLst>
                    <a:gd name="adj1" fmla="val 16529497"/>
                    <a:gd name="adj2" fmla="val 0"/>
                  </a:avLst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00CC"/>
                    </a:solidFill>
                  </a:endParaRPr>
                </a:p>
              </p:txBody>
            </p:sp>
          </p:grpSp>
        </p:grpSp>
      </p:grpSp>
      <p:sp>
        <p:nvSpPr>
          <p:cNvPr id="7" name="Oval 6"/>
          <p:cNvSpPr/>
          <p:nvPr/>
        </p:nvSpPr>
        <p:spPr>
          <a:xfrm>
            <a:off x="6172200" y="2469391"/>
            <a:ext cx="762000" cy="8382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>
            <a:stCxn id="66" idx="0"/>
          </p:cNvCxnSpPr>
          <p:nvPr/>
        </p:nvCxnSpPr>
        <p:spPr>
          <a:xfrm flipH="1">
            <a:off x="3810001" y="4001826"/>
            <a:ext cx="882564" cy="58559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2743200" y="3917191"/>
            <a:ext cx="1143000" cy="685800"/>
          </a:xfrm>
          <a:prstGeom prst="line">
            <a:avLst/>
          </a:prstGeom>
          <a:ln w="38100">
            <a:solidFill>
              <a:srgbClr val="2A9A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47800" y="4831591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895600" y="4298191"/>
            <a:ext cx="4572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19200" y="2926591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33600" y="3231391"/>
            <a:ext cx="304800" cy="381000"/>
          </a:xfrm>
          <a:prstGeom prst="straightConnector1">
            <a:avLst/>
          </a:prstGeom>
          <a:ln w="28575">
            <a:solidFill>
              <a:srgbClr val="924EB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38400" y="3612391"/>
            <a:ext cx="304800" cy="304800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01"/>
          <p:cNvSpPr txBox="1"/>
          <p:nvPr/>
        </p:nvSpPr>
        <p:spPr>
          <a:xfrm>
            <a:off x="5410200" y="3536191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70C0"/>
                </a:solidFill>
              </a:rPr>
              <a:t>RLA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TextBox 102"/>
          <p:cNvSpPr txBox="1"/>
          <p:nvPr/>
        </p:nvSpPr>
        <p:spPr>
          <a:xfrm>
            <a:off x="6858000" y="2545591"/>
            <a:ext cx="1529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FF"/>
                </a:solidFill>
              </a:rPr>
              <a:t>Collider Ring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7" name="TextBox 104"/>
          <p:cNvSpPr txBox="1"/>
          <p:nvPr/>
        </p:nvSpPr>
        <p:spPr>
          <a:xfrm>
            <a:off x="2438400" y="4298191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E7022"/>
                </a:solidFill>
              </a:rPr>
              <a:t>Cooling line</a:t>
            </a:r>
            <a:endParaRPr lang="en-US" sz="2000" b="1" dirty="0">
              <a:solidFill>
                <a:srgbClr val="1E7022"/>
              </a:solidFill>
            </a:endParaRPr>
          </a:p>
        </p:txBody>
      </p:sp>
      <p:sp>
        <p:nvSpPr>
          <p:cNvPr id="18" name="TextBox 105"/>
          <p:cNvSpPr txBox="1"/>
          <p:nvPr/>
        </p:nvSpPr>
        <p:spPr>
          <a:xfrm>
            <a:off x="1524000" y="2774191"/>
            <a:ext cx="1432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0000"/>
                </a:solidFill>
              </a:rPr>
              <a:t>Proton Ring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06"/>
          <p:cNvSpPr txBox="1"/>
          <p:nvPr/>
        </p:nvSpPr>
        <p:spPr>
          <a:xfrm>
            <a:off x="4114800" y="4374391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C00000"/>
                </a:solidFill>
              </a:rPr>
              <a:t>Linac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881568" y="3407943"/>
            <a:ext cx="1406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CC00CC"/>
                </a:solidFill>
                <a:latin typeface="Arial" charset="0"/>
              </a:rPr>
              <a:t>Target +</a:t>
            </a:r>
            <a:r>
              <a:rPr lang="en-US" sz="1600" b="1" dirty="0" smtClean="0">
                <a:solidFill>
                  <a:srgbClr val="CC00CC"/>
                </a:solidFill>
                <a:latin typeface="Arial" charset="0"/>
                <a:sym typeface="Symbol"/>
              </a:rPr>
              <a:t>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CC00CC"/>
                </a:solidFill>
                <a:latin typeface="Arial" charset="0"/>
                <a:sym typeface="Symbol"/>
              </a:rPr>
              <a:t>Capture</a:t>
            </a:r>
            <a:endParaRPr lang="en-US" sz="1600" b="1" dirty="0">
              <a:solidFill>
                <a:srgbClr val="CC00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85B2DD-6760-48E1-A78D-D20DC6B7DF30}" type="slidenum">
              <a:rPr lang="en-US" smtClean="0">
                <a:solidFill>
                  <a:srgbClr val="000000"/>
                </a:solidFill>
              </a:rPr>
              <a:pPr eaLnBrk="1" hangingPunct="1"/>
              <a:t>68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74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126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l-GR" dirty="0"/>
              <a:t>μ</a:t>
            </a:r>
            <a:r>
              <a:rPr lang="en-US" baseline="30000" dirty="0"/>
              <a:t>+</a:t>
            </a:r>
            <a:r>
              <a:rPr lang="en-US" dirty="0"/>
              <a:t>-</a:t>
            </a:r>
            <a:r>
              <a:rPr lang="el-GR" dirty="0"/>
              <a:t>μ</a:t>
            </a:r>
            <a:r>
              <a:rPr lang="en-US" baseline="30000" dirty="0"/>
              <a:t>- </a:t>
            </a:r>
            <a:r>
              <a:rPr lang="en-US" dirty="0" smtClean="0"/>
              <a:t>Collider </a:t>
            </a:r>
          </a:p>
        </p:txBody>
      </p:sp>
      <p:sp>
        <p:nvSpPr>
          <p:cNvPr id="11268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800100"/>
            <a:ext cx="8370506" cy="5524500"/>
          </a:xfrm>
        </p:spPr>
        <p:txBody>
          <a:bodyPr/>
          <a:lstStyle/>
          <a:p>
            <a:pPr marL="381000" indent="-381000" eaLnBrk="1" hangingPunct="1"/>
            <a:r>
              <a:rPr lang="en-US" sz="2000" dirty="0" smtClean="0"/>
              <a:t>8 </a:t>
            </a:r>
            <a:r>
              <a:rPr lang="en-US" sz="2000" dirty="0" err="1" smtClean="0"/>
              <a:t>GeV</a:t>
            </a:r>
            <a:r>
              <a:rPr lang="en-US" sz="2000" dirty="0" smtClean="0"/>
              <a:t>, 4MW Proton Source</a:t>
            </a:r>
          </a:p>
          <a:p>
            <a:pPr marL="800100" lvl="1" indent="-342900" eaLnBrk="1" hangingPunct="1"/>
            <a:r>
              <a:rPr lang="en-US" sz="1800" dirty="0" smtClean="0"/>
              <a:t>15 Hz, 4 </a:t>
            </a:r>
            <a:r>
              <a:rPr lang="en-US" sz="1800" dirty="0"/>
              <a:t>bunches 5×10</a:t>
            </a:r>
            <a:r>
              <a:rPr lang="en-US" sz="1800" baseline="30000" dirty="0"/>
              <a:t>13</a:t>
            </a:r>
            <a:r>
              <a:rPr lang="en-US" sz="1800" dirty="0"/>
              <a:t>/bunch</a:t>
            </a:r>
          </a:p>
          <a:p>
            <a:pPr marL="381000" indent="-381000" eaLnBrk="1" hangingPunct="1"/>
            <a:r>
              <a:rPr lang="el-GR" sz="2000" dirty="0" smtClean="0"/>
              <a:t>π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l-GR" sz="2000" dirty="0" smtClean="0">
                <a:sym typeface="Wingdings" pitchFamily="2" charset="2"/>
              </a:rPr>
              <a:t>μ</a:t>
            </a:r>
            <a:r>
              <a:rPr lang="en-US" sz="2000" dirty="0" smtClean="0">
                <a:sym typeface="Wingdings" pitchFamily="2" charset="2"/>
              </a:rPr>
              <a:t> collection,  bunching, cooling</a:t>
            </a:r>
            <a:r>
              <a:rPr lang="en-US" sz="2000" dirty="0" smtClean="0"/>
              <a:t> </a:t>
            </a:r>
          </a:p>
          <a:p>
            <a:pPr marL="342900" lvl="2" indent="-342900" eaLnBrk="1" hangingPunct="1">
              <a:buClrTx/>
              <a:buSzTx/>
              <a:buFont typeface="Wingdings" pitchFamily="2" charset="2"/>
              <a:buChar char="Ø"/>
            </a:pPr>
            <a:r>
              <a:rPr lang="en-US" sz="1800" dirty="0" smtClean="0"/>
              <a:t>	</a:t>
            </a:r>
            <a:r>
              <a:rPr lang="el-GR" sz="1600" dirty="0" smtClean="0"/>
              <a:t>ε</a:t>
            </a:r>
            <a:r>
              <a:rPr lang="en-US" sz="1600" baseline="-25000" dirty="0" smtClean="0">
                <a:sym typeface="Symbol"/>
              </a:rPr>
              <a:t>,N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=400 </a:t>
            </a:r>
            <a:r>
              <a:rPr lang="el-GR" sz="1600" dirty="0" smtClean="0"/>
              <a:t>π</a:t>
            </a:r>
            <a:r>
              <a:rPr lang="en-US" sz="1600" dirty="0" smtClean="0"/>
              <a:t> </a:t>
            </a:r>
            <a:r>
              <a:rPr lang="en-US" sz="1600" dirty="0"/>
              <a:t>mm-</a:t>
            </a:r>
            <a:r>
              <a:rPr lang="en-US" sz="1600" dirty="0" err="1"/>
              <a:t>mrad</a:t>
            </a:r>
            <a:r>
              <a:rPr lang="en-US" sz="1600" dirty="0"/>
              <a:t>, </a:t>
            </a:r>
            <a:r>
              <a:rPr lang="el-GR" sz="1600" dirty="0" smtClean="0"/>
              <a:t>ε</a:t>
            </a:r>
            <a:r>
              <a:rPr lang="en-US" sz="1600" baseline="-25000" dirty="0" smtClean="0">
                <a:latin typeface="Arial"/>
                <a:cs typeface="Arial"/>
                <a:sym typeface="Symbol"/>
              </a:rPr>
              <a:t>‖,N</a:t>
            </a:r>
            <a:r>
              <a:rPr lang="en-US" sz="1600" dirty="0" smtClean="0"/>
              <a:t>= 2 </a:t>
            </a:r>
            <a:r>
              <a:rPr lang="el-GR" sz="1600" dirty="0"/>
              <a:t>π</a:t>
            </a:r>
            <a:r>
              <a:rPr lang="en-US" sz="1600" dirty="0"/>
              <a:t> mm</a:t>
            </a:r>
          </a:p>
          <a:p>
            <a:pPr lvl="2" eaLnBrk="1" hangingPunct="1"/>
            <a:r>
              <a:rPr lang="en-US" sz="1600" dirty="0" smtClean="0"/>
              <a:t>10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 </a:t>
            </a:r>
            <a:r>
              <a:rPr lang="en-US" sz="1600" dirty="0" smtClean="0">
                <a:sym typeface="Symbol"/>
              </a:rPr>
              <a:t>/ bunch</a:t>
            </a:r>
            <a:endParaRPr lang="en-US" sz="1600" dirty="0" smtClean="0"/>
          </a:p>
          <a:p>
            <a:pPr marL="381000" indent="-381000" eaLnBrk="1" hangingPunct="1"/>
            <a:r>
              <a:rPr lang="en-US" sz="2000" dirty="0" smtClean="0"/>
              <a:t>Accelerate, Collider ring</a:t>
            </a:r>
          </a:p>
          <a:p>
            <a:pPr marL="781050" lvl="1" indent="-381000" eaLnBrk="1" hangingPunct="1"/>
            <a:r>
              <a:rPr lang="en-US" sz="1600" dirty="0" smtClean="0">
                <a:sym typeface="Symbol"/>
              </a:rPr>
              <a:t>E = 4 MeV, C=300m</a:t>
            </a:r>
          </a:p>
          <a:p>
            <a:pPr marL="781050" lvl="1" indent="-381000" eaLnBrk="1" hangingPunct="1"/>
            <a:r>
              <a:rPr lang="en-US" sz="1600" dirty="0" smtClean="0">
                <a:sym typeface="Symbol"/>
              </a:rPr>
              <a:t>Detector</a:t>
            </a:r>
          </a:p>
          <a:p>
            <a:pPr marL="781050" lvl="1" indent="-381000" eaLnBrk="1" hangingPunct="1"/>
            <a:r>
              <a:rPr lang="en-US" sz="1600" dirty="0" smtClean="0">
                <a:sym typeface="Symbol"/>
              </a:rPr>
              <a:t>monitor polarization precession </a:t>
            </a:r>
          </a:p>
          <a:p>
            <a:pPr marL="781050" lvl="1" indent="-381000" eaLnBrk="1" hangingPunct="1"/>
            <a:r>
              <a:rPr lang="en-US" sz="1600" dirty="0" smtClean="0">
                <a:sym typeface="Symbol"/>
              </a:rPr>
              <a:t>for energy measurement</a:t>
            </a:r>
          </a:p>
          <a:p>
            <a:pPr marL="1181100" lvl="2" indent="-381000" eaLnBrk="1" hangingPunct="1"/>
            <a:r>
              <a:rPr lang="en-US" sz="1400" dirty="0" smtClean="0">
                <a:sym typeface="Symbol"/>
              </a:rPr>
              <a:t></a:t>
            </a:r>
            <a:r>
              <a:rPr lang="en-US" sz="1400" dirty="0" err="1" smtClean="0">
                <a:sym typeface="Symbol"/>
              </a:rPr>
              <a:t>E</a:t>
            </a:r>
            <a:r>
              <a:rPr lang="en-US" sz="1400" baseline="-25000" dirty="0" err="1" smtClean="0">
                <a:sym typeface="Symbol"/>
              </a:rPr>
              <a:t>error</a:t>
            </a:r>
            <a:r>
              <a:rPr lang="en-US" sz="1400" baseline="-25000" dirty="0" smtClean="0">
                <a:sym typeface="Symbol"/>
              </a:rPr>
              <a:t> </a:t>
            </a:r>
            <a:r>
              <a:rPr lang="en-US" sz="1400" dirty="0" smtClean="0">
                <a:sym typeface="Symbol"/>
              </a:rPr>
              <a:t> </a:t>
            </a:r>
            <a:r>
              <a:rPr lang="en-US" sz="1400" dirty="0" smtClean="0">
                <a:sym typeface="Wingdings" pitchFamily="2" charset="2"/>
              </a:rPr>
              <a:t> </a:t>
            </a:r>
            <a:r>
              <a:rPr lang="en-US" sz="1400" dirty="0" smtClean="0">
                <a:sym typeface="Symbol"/>
              </a:rPr>
              <a:t> 0.1 MeV </a:t>
            </a:r>
            <a:endParaRPr lang="en-US" sz="1400" dirty="0" smtClean="0"/>
          </a:p>
          <a:p>
            <a:pPr lvl="1" eaLnBrk="1" hangingPunct="1"/>
            <a:endParaRPr lang="en-US" sz="1800" dirty="0" smtClean="0"/>
          </a:p>
        </p:txBody>
      </p:sp>
      <p:sp>
        <p:nvSpPr>
          <p:cNvPr id="11290" name="Line 37"/>
          <p:cNvSpPr>
            <a:spLocks noChangeShapeType="1"/>
          </p:cNvSpPr>
          <p:nvPr/>
        </p:nvSpPr>
        <p:spPr bwMode="auto">
          <a:xfrm flipH="1">
            <a:off x="7620000" y="5000625"/>
            <a:ext cx="7620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93" name="Arc 40"/>
          <p:cNvSpPr>
            <a:spLocks/>
          </p:cNvSpPr>
          <p:nvPr/>
        </p:nvSpPr>
        <p:spPr bwMode="auto">
          <a:xfrm flipH="1" flipV="1">
            <a:off x="7419975" y="5762625"/>
            <a:ext cx="180975" cy="1333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3" y="4569526"/>
            <a:ext cx="8745171" cy="1886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3" y="4559999"/>
            <a:ext cx="8745171" cy="189574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34" y="534963"/>
            <a:ext cx="3524250" cy="403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77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E5224A-41C8-4986-9AB0-D5B245545D6A}" type="slidenum">
              <a:rPr lang="en-US" smtClean="0">
                <a:solidFill>
                  <a:srgbClr val="000000"/>
                </a:solidFill>
              </a:rPr>
              <a:pPr eaLnBrk="1" hangingPunct="1"/>
              <a:t>69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77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Upgrade path (E and L)</a:t>
            </a:r>
          </a:p>
        </p:txBody>
      </p:sp>
      <p:sp>
        <p:nvSpPr>
          <p:cNvPr id="26628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More cooling</a:t>
            </a:r>
          </a:p>
          <a:p>
            <a:pPr lvl="1" eaLnBrk="1" hangingPunct="1"/>
            <a:r>
              <a:rPr lang="el-GR" sz="1800" dirty="0" smtClean="0"/>
              <a:t>ε</a:t>
            </a:r>
            <a:r>
              <a:rPr lang="en-US" sz="1800" baseline="-25000" dirty="0" err="1" smtClean="0"/>
              <a:t>t,N</a:t>
            </a:r>
            <a:r>
              <a:rPr lang="en-US" sz="1800" dirty="0" smtClean="0">
                <a:latin typeface="Arial" charset="0"/>
                <a:cs typeface="Arial" charset="0"/>
              </a:rPr>
              <a:t>→ 0.0002, </a:t>
            </a:r>
            <a:r>
              <a:rPr lang="el-GR" sz="1800" dirty="0" smtClean="0">
                <a:latin typeface="Arial" charset="0"/>
                <a:cs typeface="Arial" charset="0"/>
              </a:rPr>
              <a:t>β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*</a:t>
            </a:r>
            <a:r>
              <a:rPr lang="en-US" sz="1800" dirty="0" smtClean="0">
                <a:latin typeface="Arial" charset="0"/>
                <a:cs typeface="Arial" charset="0"/>
              </a:rPr>
              <a:t>→1cm</a:t>
            </a:r>
            <a:endParaRPr lang="el-GR" sz="18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sz="2000" dirty="0" smtClean="0"/>
              <a:t>Bunch recombination</a:t>
            </a:r>
          </a:p>
          <a:p>
            <a:pPr lvl="1" eaLnBrk="1" hangingPunct="1"/>
            <a:r>
              <a:rPr lang="en-US" sz="1800" dirty="0" smtClean="0"/>
              <a:t>60Hz </a:t>
            </a:r>
            <a:r>
              <a:rPr lang="en-US" sz="1800" dirty="0" smtClean="0">
                <a:sym typeface="Wingdings" pitchFamily="2" charset="2"/>
              </a:rPr>
              <a:t> 15 ?</a:t>
            </a:r>
            <a:endParaRPr lang="en-US" sz="1800" dirty="0" smtClean="0">
              <a:latin typeface="Arial" charset="0"/>
              <a:cs typeface="Arial" charset="0"/>
            </a:endParaRPr>
          </a:p>
          <a:p>
            <a:pPr lvl="1" eaLnBrk="1" hangingPunct="1"/>
            <a:r>
              <a:rPr lang="en-US" sz="1800" dirty="0" smtClean="0">
                <a:latin typeface="Arial" charset="0"/>
                <a:cs typeface="Arial" charset="0"/>
              </a:rPr>
              <a:t>L</a:t>
            </a:r>
            <a:r>
              <a:rPr lang="en-US" sz="1800" dirty="0" smtClean="0"/>
              <a:t> </a:t>
            </a:r>
            <a:r>
              <a:rPr lang="en-US" sz="1800" dirty="0" smtClean="0">
                <a:latin typeface="Arial" charset="0"/>
                <a:cs typeface="Arial" charset="0"/>
              </a:rPr>
              <a:t>→10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32</a:t>
            </a:r>
            <a:endParaRPr lang="en-US" sz="1800" dirty="0" smtClean="0"/>
          </a:p>
          <a:p>
            <a:pPr eaLnBrk="1" hangingPunct="1"/>
            <a:r>
              <a:rPr lang="en-US" sz="2000" dirty="0" smtClean="0"/>
              <a:t>More cooling</a:t>
            </a:r>
          </a:p>
          <a:p>
            <a:pPr lvl="1" eaLnBrk="1" hangingPunct="1"/>
            <a:r>
              <a:rPr lang="en-US" sz="1800" dirty="0" smtClean="0"/>
              <a:t>low </a:t>
            </a:r>
            <a:r>
              <a:rPr lang="en-US" sz="1800" dirty="0" err="1" smtClean="0"/>
              <a:t>emittance</a:t>
            </a:r>
            <a:endParaRPr lang="en-US" sz="1800" dirty="0" smtClean="0"/>
          </a:p>
          <a:p>
            <a:pPr lvl="1" eaLnBrk="1" hangingPunct="1"/>
            <a:r>
              <a:rPr lang="el-GR" sz="1800" dirty="0" smtClean="0"/>
              <a:t>ε</a:t>
            </a:r>
            <a:r>
              <a:rPr lang="en-US" sz="1800" baseline="-25000" dirty="0" err="1" smtClean="0"/>
              <a:t>t,N</a:t>
            </a:r>
            <a:r>
              <a:rPr lang="en-US" sz="1800" dirty="0" smtClean="0">
                <a:latin typeface="Arial" charset="0"/>
                <a:cs typeface="Arial" charset="0"/>
              </a:rPr>
              <a:t>→ 0.00003, </a:t>
            </a:r>
            <a:r>
              <a:rPr lang="el-GR" sz="1800" dirty="0" smtClean="0">
                <a:latin typeface="Arial" charset="0"/>
                <a:cs typeface="Arial" charset="0"/>
              </a:rPr>
              <a:t>β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*</a:t>
            </a:r>
            <a:r>
              <a:rPr lang="en-US" sz="1800" dirty="0" smtClean="0">
                <a:latin typeface="Arial" charset="0"/>
                <a:cs typeface="Arial" charset="0"/>
              </a:rPr>
              <a:t>→0.3cm</a:t>
            </a:r>
            <a:endParaRPr lang="el-GR" sz="1800" dirty="0" smtClean="0">
              <a:latin typeface="Arial" charset="0"/>
              <a:cs typeface="Arial" charset="0"/>
            </a:endParaRPr>
          </a:p>
          <a:p>
            <a:pPr lvl="1" eaLnBrk="1" hangingPunct="1"/>
            <a:r>
              <a:rPr lang="en-US" sz="1800" dirty="0" smtClean="0"/>
              <a:t>L</a:t>
            </a:r>
            <a:r>
              <a:rPr lang="en-US" sz="1800" dirty="0" smtClean="0">
                <a:latin typeface="Arial" charset="0"/>
                <a:cs typeface="Arial" charset="0"/>
              </a:rPr>
              <a:t>→10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33</a:t>
            </a:r>
          </a:p>
          <a:p>
            <a:pPr eaLnBrk="1" hangingPunct="1"/>
            <a:r>
              <a:rPr lang="en-US" sz="2000" dirty="0" smtClean="0"/>
              <a:t>More Protons</a:t>
            </a:r>
          </a:p>
          <a:p>
            <a:pPr lvl="1" eaLnBrk="1" hangingPunct="1"/>
            <a:r>
              <a:rPr lang="en-US" sz="1800" dirty="0" smtClean="0">
                <a:cs typeface="Arial" charset="0"/>
              </a:rPr>
              <a:t>4</a:t>
            </a:r>
            <a:r>
              <a:rPr lang="en-US" sz="1800" dirty="0" smtClean="0">
                <a:latin typeface="Arial" charset="0"/>
                <a:cs typeface="Arial" charset="0"/>
              </a:rPr>
              <a:t>MW </a:t>
            </a:r>
            <a:r>
              <a:rPr lang="en-US" sz="1800" dirty="0" smtClean="0">
                <a:latin typeface="Arial" charset="0"/>
                <a:cs typeface="Arial" charset="0"/>
                <a:sym typeface="Wingdings" pitchFamily="2" charset="2"/>
              </a:rPr>
              <a:t> 8   ?</a:t>
            </a:r>
            <a:endParaRPr lang="en-US" sz="1800" dirty="0" smtClean="0">
              <a:latin typeface="Arial" charset="0"/>
              <a:cs typeface="Arial" charset="0"/>
            </a:endParaRPr>
          </a:p>
          <a:p>
            <a:pPr lvl="1" eaLnBrk="1" hangingPunct="1"/>
            <a:r>
              <a:rPr lang="en-US" sz="1800" dirty="0" smtClean="0">
                <a:latin typeface="Arial" charset="0"/>
                <a:cs typeface="Arial" charset="0"/>
              </a:rPr>
              <a:t>15Hz</a:t>
            </a:r>
          </a:p>
          <a:p>
            <a:pPr lvl="1" eaLnBrk="1" hangingPunct="1"/>
            <a:r>
              <a:rPr lang="en-US" sz="1800" dirty="0" smtClean="0"/>
              <a:t>L</a:t>
            </a:r>
            <a:r>
              <a:rPr lang="en-US" sz="1800" dirty="0" smtClean="0">
                <a:latin typeface="Arial" charset="0"/>
                <a:cs typeface="Arial" charset="0"/>
              </a:rPr>
              <a:t>→10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34</a:t>
            </a:r>
          </a:p>
          <a:p>
            <a:pPr eaLnBrk="1" hangingPunct="1"/>
            <a:r>
              <a:rPr lang="en-US" sz="2200" dirty="0" smtClean="0">
                <a:latin typeface="Arial" charset="0"/>
                <a:cs typeface="Arial" charset="0"/>
              </a:rPr>
              <a:t>more Acceleration</a:t>
            </a:r>
          </a:p>
          <a:p>
            <a:pPr lvl="1" eaLnBrk="1" hangingPunct="1"/>
            <a:r>
              <a:rPr lang="en-US" sz="1800" dirty="0" smtClean="0">
                <a:latin typeface="Arial" charset="0"/>
                <a:cs typeface="Arial" charset="0"/>
                <a:sym typeface="Wingdings" pitchFamily="2" charset="2"/>
              </a:rPr>
              <a:t>4 </a:t>
            </a:r>
            <a:r>
              <a:rPr lang="en-US" sz="1800" dirty="0" err="1" smtClean="0">
                <a:latin typeface="Arial" charset="0"/>
                <a:cs typeface="Arial" charset="0"/>
                <a:sym typeface="Wingdings" pitchFamily="2" charset="2"/>
              </a:rPr>
              <a:t>TeV</a:t>
            </a:r>
            <a:r>
              <a:rPr lang="en-US" sz="1800" dirty="0" smtClean="0">
                <a:latin typeface="Arial" charset="0"/>
                <a:cs typeface="Arial" charset="0"/>
                <a:sym typeface="Wingdings" pitchFamily="2" charset="2"/>
              </a:rPr>
              <a:t> or more …</a:t>
            </a:r>
            <a:endParaRPr lang="en-US" sz="1800" dirty="0" smtClean="0">
              <a:latin typeface="Arial" charset="0"/>
              <a:cs typeface="Arial" charset="0"/>
            </a:endParaRPr>
          </a:p>
          <a:p>
            <a:pPr lvl="1" eaLnBrk="1" hangingPunct="1"/>
            <a:r>
              <a:rPr lang="en-US" sz="1800" dirty="0"/>
              <a:t>L</a:t>
            </a:r>
            <a:r>
              <a:rPr lang="en-US" sz="1800" dirty="0">
                <a:latin typeface="Arial" charset="0"/>
                <a:cs typeface="Arial" charset="0"/>
              </a:rPr>
              <a:t>→</a:t>
            </a:r>
            <a:r>
              <a:rPr lang="en-US" sz="1800" dirty="0" smtClean="0">
                <a:latin typeface="Arial" charset="0"/>
                <a:cs typeface="Arial" charset="0"/>
              </a:rPr>
              <a:t>10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35</a:t>
            </a:r>
            <a:endParaRPr lang="en-US" sz="1800" baseline="30000" dirty="0">
              <a:latin typeface="Arial" charset="0"/>
              <a:cs typeface="Arial" charset="0"/>
            </a:endParaRPr>
          </a:p>
          <a:p>
            <a:pPr lvl="1" eaLnBrk="1" hangingPunct="1"/>
            <a:endParaRPr lang="en-US" sz="1800" dirty="0" smtClean="0">
              <a:latin typeface="Arial" charset="0"/>
              <a:cs typeface="Arial" charset="0"/>
            </a:endParaRPr>
          </a:p>
          <a:p>
            <a:pPr lvl="1" eaLnBrk="1" hangingPunct="1"/>
            <a:endParaRPr lang="en-US" sz="1800" dirty="0" smtClean="0"/>
          </a:p>
          <a:p>
            <a:pPr lvl="1" eaLnBrk="1" hangingPunct="1"/>
            <a:endParaRPr lang="en-US" sz="1800" dirty="0" smtClean="0"/>
          </a:p>
        </p:txBody>
      </p:sp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4" y="3470699"/>
            <a:ext cx="3073999" cy="338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36" y="813714"/>
            <a:ext cx="3915641" cy="2616584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4" y="3470699"/>
            <a:ext cx="5462978" cy="338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77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A Circle?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81002" y="914400"/>
            <a:ext cx="8229600" cy="5410200"/>
          </a:xfrm>
          <a:prstGeom prst="rect">
            <a:avLst/>
          </a:prstGeom>
        </p:spPr>
        <p:txBody>
          <a:bodyPr vert="horz" lIns="91420" tIns="45711" rIns="91420" bIns="45711" rtlCol="0">
            <a:normAutofit/>
          </a:bodyPr>
          <a:lstStyle/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/>
              <a:t>At Snowmass 2001, all options for after-the-LHC were on the table: 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Linear </a:t>
            </a:r>
            <a:r>
              <a:rPr lang="en-US" sz="1400" dirty="0" err="1" smtClean="0"/>
              <a:t>e+e</a:t>
            </a:r>
            <a:r>
              <a:rPr lang="en-US" sz="1400" dirty="0" smtClean="0"/>
              <a:t>-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Circular </a:t>
            </a:r>
            <a:r>
              <a:rPr lang="en-US" sz="1400" dirty="0" err="1" smtClean="0"/>
              <a:t>e+e</a:t>
            </a:r>
            <a:r>
              <a:rPr lang="en-US" sz="1400" dirty="0" smtClean="0"/>
              <a:t>-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VLHC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err="1" smtClean="0"/>
              <a:t>Muon</a:t>
            </a:r>
            <a:r>
              <a:rPr lang="en-US" sz="1400" dirty="0" smtClean="0"/>
              <a:t> collider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High intensity proton source (aka Proton Driver)</a:t>
            </a:r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In the following years, ICFA played a leading role in making the choice: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The next one would be an </a:t>
            </a:r>
            <a:r>
              <a:rPr lang="en-US" sz="1400" b="1" u="sng" dirty="0" err="1" smtClean="0"/>
              <a:t>e+e</a:t>
            </a:r>
            <a:r>
              <a:rPr lang="en-US" sz="1400" b="1" u="sng" dirty="0" smtClean="0"/>
              <a:t>- collider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It would be a </a:t>
            </a:r>
            <a:r>
              <a:rPr lang="en-US" sz="1400" b="1" u="sng" dirty="0" smtClean="0"/>
              <a:t>linear </a:t>
            </a:r>
            <a:r>
              <a:rPr lang="en-US" sz="1400" b="1" u="sng" dirty="0" err="1" smtClean="0"/>
              <a:t>e+e</a:t>
            </a:r>
            <a:r>
              <a:rPr lang="en-US" sz="1400" b="1" u="sng" dirty="0" smtClean="0"/>
              <a:t>- collider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It would be a </a:t>
            </a:r>
            <a:r>
              <a:rPr lang="en-US" sz="1400" b="1" u="sng" dirty="0" smtClean="0"/>
              <a:t>cold linear </a:t>
            </a:r>
            <a:r>
              <a:rPr lang="en-US" sz="1400" b="1" u="sng" dirty="0" err="1" smtClean="0"/>
              <a:t>e+e</a:t>
            </a:r>
            <a:r>
              <a:rPr lang="en-US" sz="1400" b="1" u="sng" dirty="0" smtClean="0"/>
              <a:t>- collider</a:t>
            </a:r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And the world HEP community followed faithfully</a:t>
            </a:r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However, the debate seemed to come back again after July 4, 2012: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The discovery of a Higgs boson may justify a dedicated Higgs Factory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The low Higgs mass (126 </a:t>
            </a:r>
            <a:r>
              <a:rPr lang="en-US" sz="1400" dirty="0" err="1" smtClean="0"/>
              <a:t>GeV</a:t>
            </a:r>
            <a:r>
              <a:rPr lang="en-US" sz="1400" dirty="0" smtClean="0"/>
              <a:t>) makes a circular Higgs Factory possible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Even a warm Higgs factory is not bad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Polarization &amp; Energy measurement</a:t>
            </a:r>
            <a:br>
              <a:rPr lang="en-US" dirty="0" smtClean="0"/>
            </a:br>
            <a:r>
              <a:rPr lang="en-US" sz="1200" dirty="0" smtClean="0"/>
              <a:t>Raja and </a:t>
            </a:r>
            <a:r>
              <a:rPr lang="en-US" sz="1200" dirty="0" err="1" smtClean="0"/>
              <a:t>Tollestrup</a:t>
            </a:r>
            <a:r>
              <a:rPr lang="en-US" sz="1200" dirty="0" smtClean="0"/>
              <a:t> (1998) Phys. Rev. D 58 013005 </a:t>
            </a: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sz="half" idx="1"/>
          </p:nvPr>
        </p:nvSpPr>
        <p:spPr>
          <a:xfrm>
            <a:off x="208344" y="800100"/>
            <a:ext cx="4743484" cy="5853918"/>
          </a:xfrm>
        </p:spPr>
        <p:txBody>
          <a:bodyPr/>
          <a:lstStyle/>
          <a:p>
            <a:r>
              <a:rPr lang="en-US" sz="2200" dirty="0" smtClean="0"/>
              <a:t>Electron energy (from decay) depends on polarization</a:t>
            </a:r>
          </a:p>
          <a:p>
            <a:pPr lvl="1"/>
            <a:r>
              <a:rPr lang="en-US" sz="2000" dirty="0" smtClean="0"/>
              <a:t>polarization is ~25% </a:t>
            </a:r>
            <a:r>
              <a:rPr lang="en-US" sz="2000" dirty="0" smtClean="0">
                <a:sym typeface="Wingdings" pitchFamily="2" charset="2"/>
              </a:rPr>
              <a:t> 10%</a:t>
            </a:r>
          </a:p>
          <a:p>
            <a:pPr lvl="1"/>
            <a:endParaRPr lang="en-US" sz="2000" dirty="0">
              <a:sym typeface="Wingdings" pitchFamily="2" charset="2"/>
            </a:endParaRPr>
          </a:p>
          <a:p>
            <a:pPr lvl="1"/>
            <a:endParaRPr lang="en-US" sz="2000" dirty="0" smtClean="0">
              <a:sym typeface="Wingdings" pitchFamily="2" charset="2"/>
            </a:endParaRPr>
          </a:p>
          <a:p>
            <a:pPr lvl="1"/>
            <a:endParaRPr lang="en-US" sz="2000" dirty="0">
              <a:sym typeface="Wingdings" pitchFamily="2" charset="2"/>
            </a:endParaRPr>
          </a:p>
          <a:p>
            <a:pPr lvl="1"/>
            <a:endParaRPr lang="en-US" sz="2000" dirty="0" smtClean="0">
              <a:sym typeface="Wingdings" pitchFamily="2" charset="2"/>
            </a:endParaRPr>
          </a:p>
          <a:p>
            <a:pPr marL="457200" lvl="1" indent="0">
              <a:buNone/>
            </a:pPr>
            <a:endParaRPr lang="en-US" sz="2000" dirty="0" smtClean="0">
              <a:sym typeface="Wingdings" pitchFamily="2" charset="2"/>
            </a:endParaRPr>
          </a:p>
          <a:p>
            <a:pPr lvl="1"/>
            <a:r>
              <a:rPr lang="en-US" sz="2000" dirty="0" smtClean="0">
                <a:sym typeface="Wingdings" pitchFamily="2" charset="2"/>
              </a:rPr>
              <a:t>Measure </a:t>
            </a:r>
            <a:r>
              <a:rPr lang="el-GR" sz="2000" dirty="0" smtClean="0">
                <a:sym typeface="Wingdings" pitchFamily="2" charset="2"/>
              </a:rPr>
              <a:t>ω</a:t>
            </a:r>
            <a:r>
              <a:rPr lang="en-US" sz="2000" dirty="0" smtClean="0">
                <a:sym typeface="Wingdings" pitchFamily="2" charset="2"/>
              </a:rPr>
              <a:t> from fluctuations in electron decay energies</a:t>
            </a:r>
          </a:p>
          <a:p>
            <a:pPr lvl="2"/>
            <a:r>
              <a:rPr lang="en-US" sz="1600" dirty="0" smtClean="0">
                <a:sym typeface="Wingdings" pitchFamily="2" charset="2"/>
              </a:rPr>
              <a:t>10</a:t>
            </a:r>
            <a:r>
              <a:rPr lang="en-US" sz="1600" baseline="30000" dirty="0" smtClean="0">
                <a:sym typeface="Wingdings" pitchFamily="2" charset="2"/>
              </a:rPr>
              <a:t>6</a:t>
            </a:r>
            <a:r>
              <a:rPr lang="en-US" sz="1600" dirty="0" smtClean="0">
                <a:sym typeface="Wingdings" pitchFamily="2" charset="2"/>
              </a:rPr>
              <a:t> decays/m</a:t>
            </a:r>
          </a:p>
          <a:p>
            <a:pPr marL="457200" lvl="1" indent="0">
              <a:buNone/>
            </a:pP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sym typeface="Wingdings" pitchFamily="2" charset="2"/>
              </a:rPr>
              <a:t>&lt;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l-GR" sz="2000" b="1" baseline="-25000" dirty="0" smtClean="0">
                <a:solidFill>
                  <a:srgbClr val="FF0000"/>
                </a:solidFill>
                <a:sym typeface="Wingdings" pitchFamily="2" charset="2"/>
              </a:rPr>
              <a:t>μ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&gt;</a:t>
            </a:r>
            <a:r>
              <a:rPr lang="en-US" sz="2000" b="1" baseline="-25000" dirty="0" smtClean="0">
                <a:solidFill>
                  <a:srgbClr val="FF0000"/>
                </a:solidFill>
                <a:sym typeface="Wingdings" pitchFamily="2" charset="2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sym typeface="Wingdings" pitchFamily="2" charset="2"/>
              </a:rPr>
              <a:t>depends on Frequency</a:t>
            </a:r>
          </a:p>
          <a:p>
            <a:pPr lvl="1"/>
            <a:r>
              <a:rPr lang="en-US" sz="1800" b="1" dirty="0" smtClean="0">
                <a:solidFill>
                  <a:srgbClr val="9B17BF"/>
                </a:solidFill>
                <a:sym typeface="Wingdings" pitchFamily="2" charset="2"/>
              </a:rPr>
              <a:t>Frequencies can be measured very precisely</a:t>
            </a:r>
            <a:r>
              <a:rPr lang="en-US" sz="18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US" sz="1800" b="1" baseline="-25000" dirty="0" smtClean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r>
              <a:rPr lang="en-US" sz="2000" dirty="0" smtClean="0"/>
              <a:t>E, </a:t>
            </a:r>
            <a:r>
              <a:rPr lang="el-GR" sz="2000" dirty="0" smtClean="0"/>
              <a:t>δ</a:t>
            </a:r>
            <a:r>
              <a:rPr lang="en-US" sz="2000" dirty="0" smtClean="0"/>
              <a:t>E to 0.1 MeV or better (?)</a:t>
            </a:r>
          </a:p>
          <a:p>
            <a:pPr lvl="1"/>
            <a:r>
              <a:rPr lang="en-US" sz="2000" dirty="0" smtClean="0"/>
              <a:t>need only &gt; ~5% polarization ?</a:t>
            </a: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689EF14-8B82-4319-BCD8-E83178644474}" type="slidenum">
              <a:rPr lang="en-US" smtClean="0">
                <a:solidFill>
                  <a:srgbClr val="000000"/>
                </a:solidFill>
              </a:rPr>
              <a:pPr eaLnBrk="1" hangingPunct="1"/>
              <a:t>70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56" y="908372"/>
            <a:ext cx="4109676" cy="384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34" y="1905000"/>
            <a:ext cx="2640052" cy="76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5" y="2397763"/>
            <a:ext cx="455295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27079" y="3061041"/>
                <a:ext cx="3118161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𝝎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𝝅𝜸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𝒈</m:t>
                          </m:r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𝟐</m:t>
                          </m:r>
                        </m:den>
                      </m:f>
                      <m:r>
                        <a:rPr lang="en-US" b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=~</m:t>
                      </m:r>
                      <m:r>
                        <a:rPr lang="en-US" b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𝟎</m:t>
                      </m:r>
                      <m:r>
                        <a:rPr lang="en-US" b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b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𝟕</m:t>
                      </m:r>
                      <m:r>
                        <a:rPr lang="en-US" b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∗</m:t>
                      </m:r>
                      <m:r>
                        <a:rPr lang="en-US" b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𝟐</m:t>
                      </m:r>
                      <m:r>
                        <a:rPr lang="el-GR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𝝅</m:t>
                      </m:r>
                    </m:oMath>
                  </m:oMathPara>
                </a14:m>
                <a:endParaRPr lang="en-US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79" y="3061041"/>
                <a:ext cx="3118161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2634" y="4753930"/>
            <a:ext cx="4567257" cy="15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62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714" y="745671"/>
            <a:ext cx="3810000" cy="5524500"/>
          </a:xfrm>
        </p:spPr>
        <p:txBody>
          <a:bodyPr/>
          <a:lstStyle/>
          <a:p>
            <a:r>
              <a:rPr lang="fr-CH" sz="1800" dirty="0" err="1" smtClean="0"/>
              <a:t>Because</a:t>
            </a:r>
            <a:r>
              <a:rPr lang="fr-CH" sz="1800" dirty="0" smtClean="0"/>
              <a:t> the </a:t>
            </a:r>
            <a:r>
              <a:rPr lang="fr-CH" sz="1800" dirty="0" err="1"/>
              <a:t>absolute</a:t>
            </a:r>
            <a:r>
              <a:rPr lang="fr-CH" sz="1800" dirty="0"/>
              <a:t> value of the </a:t>
            </a:r>
            <a:r>
              <a:rPr lang="fr-CH" sz="1800" dirty="0" err="1"/>
              <a:t>polarization</a:t>
            </a:r>
            <a:r>
              <a:rPr lang="fr-CH" sz="1800" dirty="0"/>
              <a:t> </a:t>
            </a:r>
            <a:r>
              <a:rPr lang="fr-CH" sz="1800" dirty="0" err="1"/>
              <a:t>is</a:t>
            </a:r>
            <a:r>
              <a:rPr lang="fr-CH" sz="1800" dirty="0"/>
              <a:t> not relevant, and </a:t>
            </a:r>
            <a:r>
              <a:rPr lang="fr-CH" sz="1800" dirty="0" err="1"/>
              <a:t>only</a:t>
            </a:r>
            <a:r>
              <a:rPr lang="fr-CH" sz="1800" dirty="0"/>
              <a:t> </a:t>
            </a:r>
            <a:r>
              <a:rPr lang="fr-CH" sz="1800" dirty="0" err="1"/>
              <a:t>frequencies</a:t>
            </a:r>
            <a:r>
              <a:rPr lang="fr-CH" sz="1800" dirty="0"/>
              <a:t> are </a:t>
            </a:r>
            <a:r>
              <a:rPr lang="fr-CH" sz="1800" dirty="0" err="1" smtClean="0"/>
              <a:t>involved</a:t>
            </a:r>
            <a:r>
              <a:rPr lang="fr-CH" sz="1800" dirty="0" smtClean="0"/>
              <a:t>, the </a:t>
            </a:r>
            <a:r>
              <a:rPr lang="fr-CH" sz="1800" dirty="0" err="1"/>
              <a:t>systematic</a:t>
            </a:r>
            <a:r>
              <a:rPr lang="fr-CH" sz="1800" dirty="0"/>
              <a:t> </a:t>
            </a:r>
            <a:r>
              <a:rPr lang="fr-CH" sz="1800" dirty="0" err="1"/>
              <a:t>errors</a:t>
            </a:r>
            <a:r>
              <a:rPr lang="fr-CH" sz="1800" dirty="0"/>
              <a:t> are </a:t>
            </a:r>
            <a:r>
              <a:rPr lang="fr-CH" sz="1800" dirty="0" err="1"/>
              <a:t>very</a:t>
            </a:r>
            <a:r>
              <a:rPr lang="fr-CH" sz="1800" dirty="0"/>
              <a:t> </a:t>
            </a:r>
            <a:r>
              <a:rPr lang="fr-CH" sz="1800" dirty="0" err="1"/>
              <a:t>small</a:t>
            </a:r>
            <a:r>
              <a:rPr lang="fr-CH" sz="1800" dirty="0"/>
              <a:t> (~5-100 </a:t>
            </a:r>
            <a:r>
              <a:rPr lang="fr-CH" sz="1800" dirty="0" err="1"/>
              <a:t>keV</a:t>
            </a:r>
            <a:r>
              <a:rPr lang="fr-CH" sz="1800" dirty="0"/>
              <a:t>) on </a:t>
            </a:r>
            <a:r>
              <a:rPr lang="fr-CH" sz="1800" dirty="0" err="1"/>
              <a:t>both</a:t>
            </a:r>
            <a:r>
              <a:rPr lang="fr-CH" sz="1800" dirty="0"/>
              <a:t> the </a:t>
            </a:r>
            <a:r>
              <a:rPr lang="fr-CH" sz="1800" dirty="0" err="1"/>
              <a:t>beam</a:t>
            </a:r>
            <a:r>
              <a:rPr lang="fr-CH" sz="1800" dirty="0"/>
              <a:t>  </a:t>
            </a:r>
            <a:r>
              <a:rPr lang="fr-CH" sz="1800" dirty="0" err="1"/>
              <a:t>energy</a:t>
            </a:r>
            <a:r>
              <a:rPr lang="fr-CH" sz="1800" dirty="0"/>
              <a:t> </a:t>
            </a:r>
            <a:r>
              <a:rPr lang="fr-CH" sz="1800" dirty="0" smtClean="0"/>
              <a:t>and </a:t>
            </a:r>
            <a:r>
              <a:rPr lang="fr-CH" sz="1800" dirty="0" err="1"/>
              <a:t>energy</a:t>
            </a:r>
            <a:r>
              <a:rPr lang="fr-CH" sz="1800" dirty="0"/>
              <a:t> </a:t>
            </a:r>
            <a:r>
              <a:rPr lang="fr-CH" sz="1800" dirty="0" err="1"/>
              <a:t>spread</a:t>
            </a:r>
            <a:r>
              <a:rPr lang="fr-CH" sz="1800" dirty="0"/>
              <a:t>.  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 smtClean="0"/>
              <a:t>Blondel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BFBA0E-F5C1-4BDB-9017-606CA2BA404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6743" y="508000"/>
            <a:ext cx="4567257" cy="15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116" y="3628571"/>
            <a:ext cx="6851942" cy="296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auto">
          <a:xfrm>
            <a:off x="2380343" y="5442857"/>
            <a:ext cx="3454400" cy="827314"/>
          </a:xfrm>
          <a:prstGeom prst="rect">
            <a:avLst/>
          </a:prstGeom>
          <a:noFill/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3061" y="2104570"/>
            <a:ext cx="4410490" cy="151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10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04800"/>
            <a:ext cx="84582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</a:t>
            </a:r>
            <a:r>
              <a:rPr lang="en-US" sz="32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Collider as a Higgs Factory</a:t>
            </a:r>
            <a:endParaRPr lang="en-US" sz="32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381000" y="1143000"/>
            <a:ext cx="82296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Advantages: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Allow access to CP property of the Higgs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Lower beam energy (80 </a:t>
            </a:r>
            <a:r>
              <a:rPr lang="en-US" sz="1400" dirty="0" err="1" smtClean="0">
                <a:solidFill>
                  <a:prstClr val="black"/>
                </a:solidFill>
              </a:rPr>
              <a:t>GeV</a:t>
            </a:r>
            <a:r>
              <a:rPr lang="en-US" sz="1400" dirty="0" smtClean="0">
                <a:solidFill>
                  <a:prstClr val="black"/>
                </a:solidFill>
              </a:rPr>
              <a:t> per e- beam to generate 63 </a:t>
            </a:r>
            <a:r>
              <a:rPr lang="en-US" sz="1400" dirty="0" err="1" smtClean="0">
                <a:solidFill>
                  <a:prstClr val="black"/>
                </a:solidFill>
              </a:rPr>
              <a:t>GeV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</a:t>
            </a:r>
            <a:r>
              <a:rPr lang="en-US" sz="14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 beam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High polarization in the colliding </a:t>
            </a:r>
            <a:r>
              <a:rPr lang="en-US" sz="140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  <a:sym typeface="Symbol"/>
              </a:rPr>
              <a:t> </a:t>
            </a:r>
            <a:r>
              <a:rPr lang="en-US" sz="14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beams</a:t>
            </a:r>
            <a:endParaRPr lang="en-US" sz="1400" dirty="0" smtClean="0">
              <a:solidFill>
                <a:prstClr val="black"/>
              </a:solidFill>
              <a:latin typeface="Tahoma" pitchFamily="34" charset="0"/>
              <a:cs typeface="Tahoma" pitchFamily="34" charset="0"/>
              <a:sym typeface="Symbol"/>
            </a:endParaRP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No need for e+ beam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160 </a:t>
            </a:r>
            <a:r>
              <a:rPr lang="en-US" sz="1400" dirty="0" err="1" smtClean="0">
                <a:solidFill>
                  <a:prstClr val="black"/>
                </a:solidFill>
                <a:cs typeface="Tahoma" pitchFamily="34" charset="0"/>
                <a:sym typeface="Symbol"/>
              </a:rPr>
              <a:t>GeV</a:t>
            </a:r>
            <a:r>
              <a:rPr lang="en-US" sz="14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 e- </a:t>
            </a:r>
            <a:r>
              <a:rPr lang="en-US" sz="1400" dirty="0" err="1" smtClean="0">
                <a:solidFill>
                  <a:prstClr val="black"/>
                </a:solidFill>
                <a:cs typeface="Tahoma" pitchFamily="34" charset="0"/>
                <a:sym typeface="Symbol"/>
              </a:rPr>
              <a:t>linac</a:t>
            </a:r>
            <a:r>
              <a:rPr lang="en-US" sz="14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 has a lower cost w.r.t. a 240 </a:t>
            </a:r>
            <a:r>
              <a:rPr lang="en-US" sz="1400" dirty="0" err="1" smtClean="0">
                <a:solidFill>
                  <a:prstClr val="black"/>
                </a:solidFill>
                <a:cs typeface="Tahoma" pitchFamily="34" charset="0"/>
                <a:sym typeface="Symbol"/>
              </a:rPr>
              <a:t>GeV</a:t>
            </a:r>
            <a:r>
              <a:rPr lang="en-US" sz="14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 linear </a:t>
            </a:r>
            <a:r>
              <a:rPr lang="en-US" sz="1400" dirty="0" err="1" smtClean="0">
                <a:solidFill>
                  <a:prstClr val="black"/>
                </a:solidFill>
                <a:cs typeface="Tahoma" pitchFamily="34" charset="0"/>
                <a:sym typeface="Symbol"/>
              </a:rPr>
              <a:t>e+e</a:t>
            </a:r>
            <a:r>
              <a:rPr lang="en-US" sz="14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- collider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Can be added on a linear </a:t>
            </a:r>
            <a:r>
              <a:rPr lang="en-US" sz="1400" dirty="0" err="1" smtClean="0">
                <a:solidFill>
                  <a:prstClr val="black"/>
                </a:solidFill>
                <a:cs typeface="Tahoma" pitchFamily="34" charset="0"/>
                <a:sym typeface="Symbol"/>
              </a:rPr>
              <a:t>e+e</a:t>
            </a:r>
            <a:r>
              <a:rPr lang="en-US" sz="14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- collider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Challenges: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</a:rPr>
              <a:t>Physics not as comprehensive as a 240 </a:t>
            </a:r>
            <a:r>
              <a:rPr lang="en-US" sz="1400" dirty="0" err="1">
                <a:solidFill>
                  <a:prstClr val="black"/>
                </a:solidFill>
              </a:rPr>
              <a:t>GeV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e+e</a:t>
            </a:r>
            <a:r>
              <a:rPr lang="en-US" sz="1400" dirty="0">
                <a:solidFill>
                  <a:prstClr val="black"/>
                </a:solidFill>
              </a:rPr>
              <a:t>- collider would be. </a:t>
            </a:r>
            <a:endParaRPr lang="en-US" sz="1400" dirty="0" smtClean="0">
              <a:solidFill>
                <a:srgbClr val="FF0000"/>
              </a:solidFill>
            </a:endParaRP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Background problem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IR design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>
                <a:solidFill>
                  <a:prstClr val="black"/>
                </a:solidFill>
              </a:rPr>
              <a:t>No comprehensive study</a:t>
            </a:r>
            <a:r>
              <a:rPr lang="en-US" sz="1400" dirty="0" smtClean="0">
                <a:solidFill>
                  <a:prstClr val="black"/>
                </a:solidFill>
              </a:rPr>
              <a:t>.; design study report </a:t>
            </a:r>
            <a:r>
              <a:rPr lang="en-US" sz="1400" dirty="0">
                <a:solidFill>
                  <a:prstClr val="black"/>
                </a:solidFill>
              </a:rPr>
              <a:t>needed</a:t>
            </a:r>
            <a:r>
              <a:rPr lang="en-US" sz="1400" dirty="0" smtClean="0">
                <a:solidFill>
                  <a:prstClr val="black"/>
                </a:solidFill>
              </a:rPr>
              <a:t>.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Specific </a:t>
            </a:r>
            <a:r>
              <a:rPr lang="en-US" dirty="0">
                <a:solidFill>
                  <a:prstClr val="black"/>
                </a:solidFill>
              </a:rPr>
              <a:t>issues: </a:t>
            </a: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ILC-based</a:t>
            </a:r>
            <a:endParaRPr lang="en-US" sz="1400" dirty="0">
              <a:solidFill>
                <a:prstClr val="black"/>
              </a:solidFill>
            </a:endParaRPr>
          </a:p>
          <a:p>
            <a:pPr marL="1200150" lvl="2" indent="-285750" defTabSz="9144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1200" dirty="0">
                <a:solidFill>
                  <a:prstClr val="black"/>
                </a:solidFill>
              </a:rPr>
              <a:t>Optical cavity </a:t>
            </a:r>
            <a:endParaRPr lang="en-US" sz="1200" dirty="0">
              <a:solidFill>
                <a:prstClr val="black"/>
              </a:solidFill>
              <a:cs typeface="Tahoma" pitchFamily="34" charset="0"/>
              <a:sym typeface="Symbol"/>
            </a:endParaRP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CLIC-based</a:t>
            </a:r>
            <a:endParaRPr lang="en-US" sz="1400" dirty="0">
              <a:solidFill>
                <a:prstClr val="black"/>
              </a:solidFill>
            </a:endParaRPr>
          </a:p>
          <a:p>
            <a:pPr marL="1200150" lvl="2" indent="-285750" defTabSz="9144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1200" dirty="0">
                <a:solidFill>
                  <a:prstClr val="black"/>
                </a:solidFill>
                <a:cs typeface="Tahoma" pitchFamily="34" charset="0"/>
                <a:sym typeface="Symbol"/>
              </a:rPr>
              <a:t>Laser </a:t>
            </a:r>
            <a:r>
              <a:rPr lang="en-US" sz="12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can </a:t>
            </a:r>
            <a:r>
              <a:rPr lang="en-US" sz="1200" dirty="0">
                <a:solidFill>
                  <a:prstClr val="black"/>
                </a:solidFill>
                <a:cs typeface="Tahoma" pitchFamily="34" charset="0"/>
                <a:sym typeface="Symbol"/>
              </a:rPr>
              <a:t>piggy-back on the Livermore LIFE fusion </a:t>
            </a:r>
            <a:r>
              <a:rPr lang="en-US" sz="12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project. (But the project schedule is unknown.)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742950" lvl="1" indent="-28575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Recirculating </a:t>
            </a:r>
            <a:r>
              <a:rPr lang="en-US" sz="1400" dirty="0" err="1" smtClean="0">
                <a:solidFill>
                  <a:prstClr val="black"/>
                </a:solidFill>
              </a:rPr>
              <a:t>linac</a:t>
            </a:r>
            <a:r>
              <a:rPr lang="en-US" sz="1400" dirty="0" smtClean="0">
                <a:solidFill>
                  <a:prstClr val="black"/>
                </a:solidFill>
              </a:rPr>
              <a:t>-based:</a:t>
            </a:r>
            <a:endParaRPr lang="en-US" sz="1400" dirty="0">
              <a:solidFill>
                <a:prstClr val="black"/>
              </a:solidFill>
            </a:endParaRPr>
          </a:p>
          <a:p>
            <a:pPr marL="1200150" lvl="2" indent="-285750" defTabSz="91440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sz="12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Polarized low </a:t>
            </a:r>
            <a:r>
              <a:rPr lang="en-US" sz="1200" dirty="0" err="1" smtClean="0">
                <a:solidFill>
                  <a:prstClr val="black"/>
                </a:solidFill>
                <a:cs typeface="Tahoma" pitchFamily="34" charset="0"/>
                <a:sym typeface="Symbol"/>
              </a:rPr>
              <a:t>emittance</a:t>
            </a:r>
            <a:r>
              <a:rPr lang="en-US" sz="1200" dirty="0" smtClean="0">
                <a:solidFill>
                  <a:prstClr val="black"/>
                </a:solidFill>
                <a:cs typeface="Tahoma" pitchFamily="34" charset="0"/>
                <a:sym typeface="Symbol"/>
              </a:rPr>
              <a:t> e- gun</a:t>
            </a:r>
            <a:endParaRPr lang="en-US" sz="1400" dirty="0">
              <a:solidFill>
                <a:prstClr val="black"/>
              </a:solidFill>
            </a:endParaRPr>
          </a:p>
          <a:p>
            <a:pPr marL="742950" lvl="1" indent="-285750" defTabSz="914400">
              <a:spcBef>
                <a:spcPct val="20000"/>
              </a:spcBef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742950" lvl="1" indent="-285750" defTabSz="914400">
              <a:spcBef>
                <a:spcPct val="20000"/>
              </a:spcBef>
              <a:defRPr/>
            </a:pPr>
            <a:endParaRPr lang="en-US" sz="1400" dirty="0" smtClean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2" y="990602"/>
            <a:ext cx="4038599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304802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Two Original Papers on </a:t>
            </a:r>
            <a:r>
              <a:rPr lang="en-US" sz="1600" b="1" dirty="0" smtClean="0">
                <a:latin typeface="Tahoma" pitchFamily="34" charset="0"/>
                <a:cs typeface="Tahoma" pitchFamily="34" charset="0"/>
                <a:sym typeface="Symbol"/>
              </a:rPr>
              <a:t>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Collider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0602"/>
            <a:ext cx="40386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2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  <a:sym typeface="Symbol"/>
              </a:rPr>
              <a:t>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Collider as a Higgs Factory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2" y="838200"/>
            <a:ext cx="3667125" cy="206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867400" y="609600"/>
            <a:ext cx="2362200" cy="369332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b="1" dirty="0" smtClean="0">
                <a:sym typeface="Symbol"/>
              </a:rPr>
              <a:t>  </a:t>
            </a:r>
            <a:r>
              <a:rPr lang="en-US" b="1" i="1" dirty="0" smtClean="0">
                <a:sym typeface="Symbol"/>
              </a:rPr>
              <a:t>h</a:t>
            </a:r>
            <a:r>
              <a:rPr lang="en-US" b="1" dirty="0" smtClean="0">
                <a:sym typeface="Symbol"/>
              </a:rPr>
              <a:t> cross section</a:t>
            </a:r>
            <a:endParaRPr lang="en-US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2" y="838200"/>
            <a:ext cx="38004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252542"/>
            <a:ext cx="3657600" cy="226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752598" y="2790824"/>
            <a:ext cx="2133600" cy="333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600" b="1" dirty="0" smtClean="0">
                <a:latin typeface="Tahoma" pitchFamily="34" charset="0"/>
                <a:ea typeface="+mj-ea"/>
                <a:cs typeface="Tahoma" pitchFamily="34" charset="0"/>
              </a:rPr>
              <a:t>CLIC-based</a:t>
            </a:r>
            <a:endParaRPr lang="en-US" sz="1600" b="1" dirty="0"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4393" y="2895600"/>
            <a:ext cx="3629828" cy="261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7" y="5715000"/>
            <a:ext cx="5715003" cy="8306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Issues for </a:t>
            </a:r>
            <a:r>
              <a:rPr lang="en-US" altLang="ja-JP" dirty="0">
                <a:latin typeface="Symbol" pitchFamily="18" charset="2"/>
              </a:rPr>
              <a:t>g </a:t>
            </a:r>
            <a:r>
              <a:rPr lang="en-US" altLang="ja-JP" dirty="0" err="1">
                <a:latin typeface="Symbol" pitchFamily="18" charset="2"/>
              </a:rPr>
              <a:t>g</a:t>
            </a:r>
            <a:r>
              <a:rPr kumimoji="1" lang="en-US" altLang="ja-JP" dirty="0" smtClean="0"/>
              <a:t> colliders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IR related</a:t>
            </a:r>
          </a:p>
          <a:p>
            <a:pPr lvl="1"/>
            <a:r>
              <a:rPr kumimoji="1" lang="en-US" altLang="ja-JP" dirty="0" smtClean="0"/>
              <a:t>Beam crossing angle</a:t>
            </a:r>
            <a:endParaRPr lang="en-US" altLang="ja-JP" dirty="0"/>
          </a:p>
          <a:p>
            <a:pPr lvl="1"/>
            <a:r>
              <a:rPr lang="en-US" altLang="ja-JP" dirty="0"/>
              <a:t>O</a:t>
            </a:r>
            <a:r>
              <a:rPr lang="en-US" altLang="ja-JP" dirty="0" smtClean="0"/>
              <a:t>ptics in the IR region</a:t>
            </a:r>
          </a:p>
          <a:p>
            <a:pPr lvl="1"/>
            <a:r>
              <a:rPr lang="en-US" altLang="ja-JP" dirty="0" smtClean="0"/>
              <a:t>extraction line(e) and beam dump (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)</a:t>
            </a:r>
          </a:p>
          <a:p>
            <a:pPr lvl="1"/>
            <a:endParaRPr lang="en-US" altLang="ja-JP" dirty="0" smtClean="0"/>
          </a:p>
          <a:p>
            <a:r>
              <a:rPr kumimoji="1" lang="en-US" altLang="ja-JP" dirty="0" smtClean="0"/>
              <a:t>Lasers</a:t>
            </a:r>
            <a:endParaRPr kumimoji="1" lang="ja-JP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91000" y="54102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(T. Takahashi)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56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066800" y="2048708"/>
            <a:ext cx="74676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66800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914400" y="2963108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362200" y="2963108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066801" y="2963108"/>
            <a:ext cx="14478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9" name="TextBox 49"/>
          <p:cNvSpPr txBox="1">
            <a:spLocks noChangeArrowheads="1"/>
          </p:cNvSpPr>
          <p:nvPr/>
        </p:nvSpPr>
        <p:spPr bwMode="auto">
          <a:xfrm>
            <a:off x="685802" y="2582109"/>
            <a:ext cx="24384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980 </a:t>
            </a:r>
            <a:r>
              <a:rPr lang="el-GR" sz="1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s (2640 pulses in a train)</a:t>
            </a:r>
            <a:endParaRPr lang="en-US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990600" y="1134308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1066802" y="1134308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3" name="TextBox 64"/>
          <p:cNvSpPr txBox="1">
            <a:spLocks noChangeArrowheads="1"/>
          </p:cNvSpPr>
          <p:nvPr/>
        </p:nvSpPr>
        <p:spPr bwMode="auto">
          <a:xfrm>
            <a:off x="838200" y="753310"/>
            <a:ext cx="5334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1 </a:t>
            </a:r>
            <a:r>
              <a:rPr lang="en-US" sz="1400" b="1" dirty="0" err="1" smtClean="0">
                <a:solidFill>
                  <a:srgbClr val="0000FF"/>
                </a:solidFill>
                <a:latin typeface="Calibri" pitchFamily="34" charset="0"/>
              </a:rPr>
              <a:t>ps</a:t>
            </a:r>
            <a:endParaRPr lang="en-US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914400" y="1134308"/>
            <a:ext cx="1524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0800000">
            <a:off x="1143000" y="1134308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9" name="TextBox 75"/>
          <p:cNvSpPr txBox="1">
            <a:spLocks noChangeArrowheads="1"/>
          </p:cNvSpPr>
          <p:nvPr/>
        </p:nvSpPr>
        <p:spPr bwMode="auto">
          <a:xfrm>
            <a:off x="914400" y="2201109"/>
            <a:ext cx="7620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370 </a:t>
            </a:r>
            <a:r>
              <a:rPr lang="en-US" sz="1400" b="1" dirty="0">
                <a:solidFill>
                  <a:srgbClr val="0000FF"/>
                </a:solidFill>
                <a:latin typeface="Calibri" pitchFamily="34" charset="0"/>
              </a:rPr>
              <a:t>ns</a:t>
            </a:r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1295400" y="2201108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1066802" y="2201108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143000" y="2201108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371601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438402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1524000" y="1820108"/>
            <a:ext cx="838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5105400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410201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77002" y="1286708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5562600" y="1820108"/>
            <a:ext cx="838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876300" y="3382208"/>
            <a:ext cx="381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4914900" y="3382208"/>
            <a:ext cx="381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066800" y="3420308"/>
            <a:ext cx="40386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49"/>
          <p:cNvSpPr txBox="1">
            <a:spLocks noChangeArrowheads="1"/>
          </p:cNvSpPr>
          <p:nvPr/>
        </p:nvSpPr>
        <p:spPr bwMode="auto">
          <a:xfrm>
            <a:off x="2590801" y="3039310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200 ms (5 Hz)</a:t>
            </a:r>
            <a:endParaRPr lang="en-US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aphicFrame>
        <p:nvGraphicFramePr>
          <p:cNvPr id="95" name="Table 94"/>
          <p:cNvGraphicFramePr>
            <a:graphicFrameLocks noGrp="1"/>
          </p:cNvGraphicFramePr>
          <p:nvPr/>
        </p:nvGraphicFramePr>
        <p:xfrm>
          <a:off x="381002" y="4495800"/>
          <a:ext cx="8287955" cy="1469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110"/>
                <a:gridCol w="663875"/>
                <a:gridCol w="811403"/>
                <a:gridCol w="1136087"/>
                <a:gridCol w="1136087"/>
                <a:gridCol w="920238"/>
                <a:gridCol w="457200"/>
                <a:gridCol w="972757"/>
                <a:gridCol w="881537"/>
                <a:gridCol w="718661"/>
              </a:tblGrid>
              <a:tr h="8572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 width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 energy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 spacing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No. pulses in a train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Laser power in a train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Laser average 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Rep rate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Wavelength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Spot size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Crossing angle</a:t>
                      </a:r>
                      <a:endParaRPr lang="en-US" sz="1200" dirty="0"/>
                    </a:p>
                  </a:txBody>
                  <a:tcPr/>
                </a:tc>
              </a:tr>
              <a:tr h="61232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n-US" sz="1200" dirty="0" err="1" smtClean="0"/>
                        <a:t>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 J /Q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370 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2640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 MW /Q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150 kW /Q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Hz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l-GR" sz="1200" dirty="0" smtClean="0"/>
                        <a:t>μ</a:t>
                      </a:r>
                      <a:r>
                        <a:rPr lang="en-US" sz="1200" dirty="0" smtClean="0"/>
                        <a:t>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120 nm x 2.3 nm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 </a:t>
                      </a:r>
                      <a:r>
                        <a:rPr lang="en-US" sz="1200" dirty="0" err="1" smtClean="0"/>
                        <a:t>mrad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04800" y="271046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  <a:sym typeface="Symbol"/>
              </a:rPr>
              <a:t>ILC-based 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Collider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895600" y="4038600"/>
            <a:ext cx="3276600" cy="38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b="1" dirty="0" smtClean="0">
                <a:latin typeface="Tahoma" pitchFamily="34" charset="0"/>
                <a:ea typeface="+mj-ea"/>
                <a:cs typeface="Tahoma" pitchFamily="34" charset="0"/>
              </a:rPr>
              <a:t>Laser Requirements</a:t>
            </a:r>
            <a:endParaRPr lang="en-US" sz="2000" b="1" dirty="0"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7200" y="6096000"/>
            <a:ext cx="815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ahoma" pitchFamily="34" charset="0"/>
                <a:ea typeface="+mj-ea"/>
                <a:cs typeface="Tahoma" pitchFamily="34" charset="0"/>
              </a:rPr>
              <a:t>Need an optical cavity with Q ~ 300</a:t>
            </a:r>
            <a:endParaRPr lang="en-US" sz="1400" b="1" dirty="0">
              <a:solidFill>
                <a:srgbClr val="FF000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482" y="0"/>
            <a:ext cx="7129462" cy="922337"/>
          </a:xfrm>
        </p:spPr>
        <p:txBody>
          <a:bodyPr/>
          <a:lstStyle/>
          <a:p>
            <a:pPr eaLnBrk="1" hangingPunct="1"/>
            <a:r>
              <a:rPr lang="en-US" altLang="ja-JP" sz="4000" smtClean="0"/>
              <a:t>Pulse Stacking Cavity</a:t>
            </a:r>
            <a:r>
              <a:rPr lang="ja-JP" altLang="en-US" sz="4000" smtClean="0"/>
              <a:t> </a:t>
            </a:r>
            <a:r>
              <a:rPr lang="en-US" altLang="ja-JP" sz="4000" smtClean="0"/>
              <a:t>for ILC </a:t>
            </a:r>
            <a:endParaRPr lang="en-US" altLang="ja-JP" sz="4000" smtClean="0">
              <a:latin typeface="Symbol" pitchFamily="18" charset="2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432675" y="6113463"/>
            <a:ext cx="121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prstClr val="white"/>
                </a:solidFill>
              </a:rPr>
              <a:t>K. Moeing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07504" y="1196752"/>
            <a:ext cx="63855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400" dirty="0">
                <a:solidFill>
                  <a:prstClr val="black"/>
                </a:solidFill>
              </a:rPr>
              <a:t>total length ~100m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400" dirty="0">
                <a:solidFill>
                  <a:prstClr val="black"/>
                </a:solidFill>
              </a:rPr>
              <a:t>power enhancement ~</a:t>
            </a:r>
            <a:r>
              <a:rPr lang="en-US" altLang="ja-JP" sz="2400" dirty="0" smtClean="0">
                <a:solidFill>
                  <a:prstClr val="black"/>
                </a:solidFill>
              </a:rPr>
              <a:t>100</a:t>
            </a:r>
          </a:p>
        </p:txBody>
      </p:sp>
      <p:cxnSp>
        <p:nvCxnSpPr>
          <p:cNvPr id="3" name="直線コネクタ 2"/>
          <p:cNvCxnSpPr/>
          <p:nvPr/>
        </p:nvCxnSpPr>
        <p:spPr>
          <a:xfrm>
            <a:off x="7824788" y="2659063"/>
            <a:ext cx="214312" cy="2651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5040313" y="2684463"/>
            <a:ext cx="215900" cy="3254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7680325" y="4689475"/>
            <a:ext cx="503238" cy="6461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859338" y="4689475"/>
            <a:ext cx="576262" cy="64611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/>
        </p:nvSpPr>
        <p:spPr>
          <a:xfrm>
            <a:off x="7716838" y="2792413"/>
            <a:ext cx="215900" cy="1809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16398" name="Text Box 4"/>
          <p:cNvSpPr txBox="1">
            <a:spLocks noChangeArrowheads="1"/>
          </p:cNvSpPr>
          <p:nvPr/>
        </p:nvSpPr>
        <p:spPr bwMode="auto">
          <a:xfrm>
            <a:off x="258638" y="2466975"/>
            <a:ext cx="381699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400" dirty="0">
                <a:solidFill>
                  <a:prstClr val="black"/>
                </a:solidFill>
              </a:rPr>
              <a:t>L =</a:t>
            </a:r>
            <a:r>
              <a:rPr lang="en-US" altLang="ja-JP" sz="2400" dirty="0" err="1">
                <a:solidFill>
                  <a:prstClr val="black"/>
                </a:solidFill>
              </a:rPr>
              <a:t>n</a:t>
            </a:r>
            <a:r>
              <a:rPr lang="en-US" altLang="ja-JP" sz="2400" dirty="0" err="1">
                <a:solidFill>
                  <a:prstClr val="black"/>
                </a:solidFill>
                <a:latin typeface="Symbol" pitchFamily="18" charset="2"/>
              </a:rPr>
              <a:t>l</a:t>
            </a:r>
            <a:endParaRPr lang="en-US" altLang="ja-JP" sz="2400" dirty="0">
              <a:solidFill>
                <a:prstClr val="black"/>
              </a:solidFill>
              <a:latin typeface="Symbol" pitchFamily="18" charset="2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ja-JP" altLang="en-US" sz="2400" dirty="0" err="1">
                <a:solidFill>
                  <a:prstClr val="black"/>
                </a:solidFill>
              </a:rPr>
              <a:t>ｄ</a:t>
            </a:r>
            <a:r>
              <a:rPr lang="en-US" altLang="ja-JP" sz="2400" dirty="0">
                <a:solidFill>
                  <a:prstClr val="black"/>
                </a:solidFill>
              </a:rPr>
              <a:t>L&lt;&lt;</a:t>
            </a:r>
            <a:r>
              <a:rPr lang="ja-JP" altLang="en-US" sz="2400" dirty="0">
                <a:solidFill>
                  <a:prstClr val="black"/>
                </a:solidFill>
              </a:rPr>
              <a:t>　</a:t>
            </a:r>
            <a:r>
              <a:rPr lang="en-US" altLang="ja-JP" sz="2400" dirty="0" smtClean="0">
                <a:solidFill>
                  <a:prstClr val="black"/>
                </a:solidFill>
                <a:latin typeface="Symbol" pitchFamily="18" charset="2"/>
              </a:rPr>
              <a:t>l</a:t>
            </a:r>
            <a:r>
              <a:rPr lang="en-US" altLang="ja-JP" sz="2400" dirty="0" smtClean="0">
                <a:solidFill>
                  <a:prstClr val="black"/>
                </a:solidFill>
              </a:rPr>
              <a:t>/enhancement</a:t>
            </a:r>
            <a:endParaRPr lang="en-US" altLang="ja-JP" sz="2400" dirty="0">
              <a:solidFill>
                <a:prstClr val="black"/>
              </a:solidFill>
            </a:endParaRPr>
          </a:p>
        </p:txBody>
      </p:sp>
      <p:sp>
        <p:nvSpPr>
          <p:cNvPr id="16399" name="Text Box 4"/>
          <p:cNvSpPr txBox="1">
            <a:spLocks noChangeArrowheads="1"/>
          </p:cNvSpPr>
          <p:nvPr/>
        </p:nvSpPr>
        <p:spPr bwMode="auto">
          <a:xfrm>
            <a:off x="228788" y="3429000"/>
            <a:ext cx="386246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400" dirty="0">
                <a:solidFill>
                  <a:prstClr val="black"/>
                </a:solidFill>
              </a:rPr>
              <a:t>mode locked pulsed laser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dirty="0">
                <a:solidFill>
                  <a:prstClr val="black"/>
                </a:solidFill>
              </a:rPr>
              <a:t>   100MHz 0.1J/pulse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/>
          <a:stretch/>
        </p:blipFill>
        <p:spPr bwMode="auto">
          <a:xfrm>
            <a:off x="4221126" y="2386013"/>
            <a:ext cx="4816512" cy="352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0651" y="2289153"/>
            <a:ext cx="5178090" cy="371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24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番号プレースホルダー 1"/>
          <p:cNvSpPr>
            <a:spLocks noGrp="1"/>
          </p:cNvSpPr>
          <p:nvPr>
            <p:ph type="sldNum" sz="quarter" idx="4294967295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873" indent="-28572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2882" indent="-228577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034" indent="-228577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187" indent="-228577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340" indent="-2285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492" indent="-2285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8645" indent="-2285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5797" indent="-22857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fld id="{C7329CBD-9C56-4225-AF24-463C2056FDBE}" type="slidenum">
              <a:rPr kumimoji="0" lang="en-US" altLang="ja-JP" smtClean="0"/>
              <a:pPr eaLnBrk="1" hangingPunct="1"/>
              <a:t>78</a:t>
            </a:fld>
            <a:endParaRPr kumimoji="0" lang="en-US" altLang="ja-JP" smtClean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70425"/>
            <a:ext cx="5643563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88914"/>
            <a:ext cx="5764213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697" y="86776"/>
            <a:ext cx="303847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2901" y="3860801"/>
            <a:ext cx="3559175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0" name="テキスト ボックス 2"/>
          <p:cNvSpPr txBox="1">
            <a:spLocks noChangeArrowheads="1"/>
          </p:cNvSpPr>
          <p:nvPr/>
        </p:nvSpPr>
        <p:spPr bwMode="auto">
          <a:xfrm>
            <a:off x="5756275" y="2216150"/>
            <a:ext cx="32527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b="1" dirty="0"/>
              <a:t>The mirror of two mirror cavity had the surface damage around 2 to 6mJ/pulse. </a:t>
            </a:r>
            <a:endParaRPr lang="ja-JP" altLang="en-US" sz="2400" b="1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41158"/>
            <a:ext cx="3428640" cy="292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7601449" y="9885"/>
            <a:ext cx="1087634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Urakawa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0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066800" y="2057400"/>
            <a:ext cx="74676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66800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914400" y="2971800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2362200" y="2971800"/>
            <a:ext cx="3048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066801" y="2971800"/>
            <a:ext cx="14478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9" name="TextBox 49"/>
          <p:cNvSpPr txBox="1">
            <a:spLocks noChangeArrowheads="1"/>
          </p:cNvSpPr>
          <p:nvPr/>
        </p:nvSpPr>
        <p:spPr bwMode="auto">
          <a:xfrm>
            <a:off x="609602" y="2590802"/>
            <a:ext cx="2438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177 ns (354 pulses in a train)</a:t>
            </a:r>
            <a:endParaRPr lang="en-US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990600" y="11430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1066802" y="11430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3" name="TextBox 64"/>
          <p:cNvSpPr txBox="1">
            <a:spLocks noChangeArrowheads="1"/>
          </p:cNvSpPr>
          <p:nvPr/>
        </p:nvSpPr>
        <p:spPr bwMode="auto">
          <a:xfrm>
            <a:off x="838200" y="762001"/>
            <a:ext cx="5334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1 </a:t>
            </a:r>
            <a:r>
              <a:rPr lang="en-US" sz="1400" b="1" dirty="0" err="1" smtClean="0">
                <a:solidFill>
                  <a:srgbClr val="0000FF"/>
                </a:solidFill>
                <a:latin typeface="Calibri" pitchFamily="34" charset="0"/>
              </a:rPr>
              <a:t>ps</a:t>
            </a:r>
            <a:endParaRPr lang="en-US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914400" y="1143000"/>
            <a:ext cx="1524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rot="10800000">
            <a:off x="1143000" y="1143000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9" name="TextBox 75"/>
          <p:cNvSpPr txBox="1">
            <a:spLocks noChangeArrowheads="1"/>
          </p:cNvSpPr>
          <p:nvPr/>
        </p:nvSpPr>
        <p:spPr bwMode="auto">
          <a:xfrm>
            <a:off x="914400" y="2209801"/>
            <a:ext cx="762000" cy="30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0.5 </a:t>
            </a:r>
            <a:r>
              <a:rPr lang="en-US" sz="1400" b="1" dirty="0">
                <a:solidFill>
                  <a:srgbClr val="0000FF"/>
                </a:solidFill>
                <a:latin typeface="Calibri" pitchFamily="34" charset="0"/>
              </a:rPr>
              <a:t>ns</a:t>
            </a:r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1295400" y="22098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1066802" y="2209800"/>
            <a:ext cx="1524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143000" y="2209800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371601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438402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1524000" y="1828800"/>
            <a:ext cx="838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5105400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410201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77002" y="1295400"/>
            <a:ext cx="76200" cy="762000"/>
          </a:xfrm>
          <a:prstGeom prst="rec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                    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5562600" y="1828800"/>
            <a:ext cx="8382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876300" y="3390900"/>
            <a:ext cx="381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4914900" y="3390900"/>
            <a:ext cx="381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1066800" y="3429000"/>
            <a:ext cx="4038600" cy="1588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49"/>
          <p:cNvSpPr txBox="1">
            <a:spLocks noChangeArrowheads="1"/>
          </p:cNvSpPr>
          <p:nvPr/>
        </p:nvSpPr>
        <p:spPr bwMode="auto">
          <a:xfrm>
            <a:off x="2590801" y="3048002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Calibri" pitchFamily="34" charset="0"/>
              </a:rPr>
              <a:t>20 ms (50 Hz)</a:t>
            </a:r>
            <a:endParaRPr lang="en-US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graphicFrame>
        <p:nvGraphicFramePr>
          <p:cNvPr id="95" name="Table 94"/>
          <p:cNvGraphicFramePr>
            <a:graphicFrameLocks noGrp="1"/>
          </p:cNvGraphicFramePr>
          <p:nvPr/>
        </p:nvGraphicFramePr>
        <p:xfrm>
          <a:off x="381002" y="4495802"/>
          <a:ext cx="8287955" cy="150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110"/>
                <a:gridCol w="663875"/>
                <a:gridCol w="727215"/>
                <a:gridCol w="1220275"/>
                <a:gridCol w="1136087"/>
                <a:gridCol w="844038"/>
                <a:gridCol w="533400"/>
                <a:gridCol w="972757"/>
                <a:gridCol w="881537"/>
                <a:gridCol w="718661"/>
              </a:tblGrid>
              <a:tr h="86233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 width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 energy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 spacing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No. pulses in a train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Laser power in a train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Laser average 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Rep rate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Wavelength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Spot size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Crossing angle</a:t>
                      </a:r>
                      <a:endParaRPr lang="en-US" sz="12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n-US" sz="1200" dirty="0" err="1" smtClean="0"/>
                        <a:t>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J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 ns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354</a:t>
                      </a:r>
                    </a:p>
                    <a:p>
                      <a:r>
                        <a:rPr lang="en-US" sz="1200" dirty="0" smtClean="0"/>
                        <a:t>(5</a:t>
                      </a:r>
                      <a:r>
                        <a:rPr lang="en-US" sz="1200" baseline="0" dirty="0" smtClean="0"/>
                        <a:t> x 354 = 1770 J per train)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 GW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smtClean="0"/>
                        <a:t>88.5 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 Hz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</a:t>
                      </a:r>
                      <a:r>
                        <a:rPr lang="el-GR" sz="1200" dirty="0" smtClean="0"/>
                        <a:t>μ</a:t>
                      </a:r>
                      <a:r>
                        <a:rPr lang="en-US" sz="1200" dirty="0" smtClean="0"/>
                        <a:t>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120 nm x 2.3 nm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 </a:t>
                      </a:r>
                      <a:r>
                        <a:rPr lang="en-US" sz="1200" dirty="0" err="1" smtClean="0"/>
                        <a:t>mrad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itle 1"/>
          <p:cNvSpPr txBox="1">
            <a:spLocks/>
          </p:cNvSpPr>
          <p:nvPr/>
        </p:nvSpPr>
        <p:spPr>
          <a:xfrm>
            <a:off x="2895600" y="4038600"/>
            <a:ext cx="3276600" cy="38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000" b="1" dirty="0" smtClean="0">
                <a:latin typeface="Tahoma" pitchFamily="34" charset="0"/>
                <a:ea typeface="+mj-ea"/>
                <a:cs typeface="Tahoma" pitchFamily="34" charset="0"/>
              </a:rPr>
              <a:t>Laser Requirements</a:t>
            </a:r>
            <a:endParaRPr lang="en-US" sz="2000" b="1" dirty="0"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4800" y="271046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  <a:sym typeface="Symbol"/>
              </a:rPr>
              <a:t>CLIC-based 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Collider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57200" y="6096000"/>
            <a:ext cx="81534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20" tIns="45711" rIns="91420" bIns="45711" rtlCol="0" anchor="ctr">
            <a:normAutofit fontScale="85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Tahoma" pitchFamily="34" charset="0"/>
                <a:ea typeface="+mj-ea"/>
                <a:cs typeface="Tahoma" pitchFamily="34" charset="0"/>
              </a:rPr>
              <a:t>Livermore LIFE fusion project laser beam: 130 kW average power, 8100 J /pulse, 16 Hz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Tahoma" pitchFamily="34" charset="0"/>
                <a:ea typeface="+mj-ea"/>
                <a:cs typeface="Tahoma" pitchFamily="34" charset="0"/>
              </a:rPr>
              <a:t>(LIFE would have 384 such beams)</a:t>
            </a:r>
            <a:endParaRPr lang="en-US" sz="1600" b="1" dirty="0">
              <a:solidFill>
                <a:srgbClr val="FF000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082" y="685800"/>
            <a:ext cx="864612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2" y="304800"/>
            <a:ext cx="8267496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9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34" y="838200"/>
            <a:ext cx="867767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71046"/>
            <a:ext cx="8458200" cy="338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  <a:sym typeface="Symbol"/>
              </a:rPr>
              <a:t>LIFE Laser for a CLIC-based 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Collider 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(A. </a:t>
            </a:r>
            <a:r>
              <a:rPr lang="en-US" sz="1400" b="1" dirty="0" err="1" smtClean="0">
                <a:latin typeface="Tahoma" pitchFamily="34" charset="0"/>
                <a:cs typeface="Tahoma" pitchFamily="34" charset="0"/>
              </a:rPr>
              <a:t>Bayramain</a:t>
            </a:r>
            <a:r>
              <a:rPr lang="en-US" sz="1400" b="1" dirty="0" smtClean="0">
                <a:latin typeface="Tahoma" pitchFamily="34" charset="0"/>
                <a:cs typeface="Tahoma" pitchFamily="34" charset="0"/>
              </a:rPr>
              <a:t>)</a:t>
            </a:r>
            <a:endParaRPr lang="en-US" sz="14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5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904"/>
            <a:ext cx="9144000" cy="5797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414" y="0"/>
            <a:ext cx="8836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4800" dirty="0" err="1" smtClean="0">
                <a:solidFill>
                  <a:prstClr val="black"/>
                </a:solidFill>
              </a:rPr>
              <a:t>SAPPHiRE</a:t>
            </a:r>
            <a:r>
              <a:rPr lang="en-US" sz="4800" dirty="0" smtClean="0">
                <a:solidFill>
                  <a:prstClr val="black"/>
                </a:solidFill>
              </a:rPr>
              <a:t>: a </a:t>
            </a:r>
            <a:r>
              <a:rPr lang="en-US" sz="4800" dirty="0">
                <a:solidFill>
                  <a:prstClr val="black"/>
                </a:solidFill>
              </a:rPr>
              <a:t>S</a:t>
            </a:r>
            <a:r>
              <a:rPr lang="en-US" sz="4800" dirty="0" smtClean="0">
                <a:solidFill>
                  <a:prstClr val="black"/>
                </a:solidFill>
              </a:rPr>
              <a:t>mall </a:t>
            </a:r>
            <a:r>
              <a:rPr lang="en-US" sz="4800" dirty="0" err="1" smtClean="0">
                <a:solidFill>
                  <a:prstClr val="black"/>
                </a:solidFill>
                <a:latin typeface="Symbol" pitchFamily="18" charset="2"/>
              </a:rPr>
              <a:t>gg</a:t>
            </a:r>
            <a:r>
              <a:rPr lang="en-US" sz="4800" dirty="0" smtClean="0">
                <a:solidFill>
                  <a:prstClr val="black"/>
                </a:solidFill>
                <a:latin typeface="Symbol" pitchFamily="18" charset="2"/>
              </a:rPr>
              <a:t> </a:t>
            </a:r>
            <a:r>
              <a:rPr lang="en-US" sz="4800" dirty="0" smtClean="0">
                <a:solidFill>
                  <a:prstClr val="black"/>
                </a:solidFill>
              </a:rPr>
              <a:t>Higgs Factory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96335"/>
            <a:ext cx="9612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SAPPHiRE</a:t>
            </a:r>
            <a:r>
              <a:rPr lang="en-US" dirty="0" smtClean="0">
                <a:solidFill>
                  <a:prstClr val="black"/>
                </a:solidFill>
              </a:rPr>
              <a:t>: Small Accelerator for Photon-Photon Higgs production using  Recirculating Electrons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3121" y="5462093"/>
            <a:ext cx="42873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dirty="0">
                <a:solidFill>
                  <a:prstClr val="black"/>
                </a:solidFill>
              </a:rPr>
              <a:t>s</a:t>
            </a:r>
            <a:r>
              <a:rPr lang="en-US" sz="2800" dirty="0" smtClean="0">
                <a:solidFill>
                  <a:prstClr val="black"/>
                </a:solidFill>
              </a:rPr>
              <a:t>cale ~ European XFEL,</a:t>
            </a:r>
          </a:p>
          <a:p>
            <a:pPr defTabSz="914400"/>
            <a:r>
              <a:rPr lang="en-US" sz="2800" dirty="0">
                <a:solidFill>
                  <a:prstClr val="black"/>
                </a:solidFill>
              </a:rPr>
              <a:t>a</a:t>
            </a:r>
            <a:r>
              <a:rPr lang="en-US" sz="2800" dirty="0" smtClean="0">
                <a:solidFill>
                  <a:prstClr val="black"/>
                </a:solidFill>
              </a:rPr>
              <a:t>bout 10-20k Higgs per year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6C862-CD6E-4C31-8A29-FC3CE1D30A1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SLC-ILC-Style (SILC) Higgs Factor </a:t>
            </a:r>
            <a:r>
              <a:rPr lang="en-US" sz="2000" dirty="0" smtClean="0"/>
              <a:t>(T. </a:t>
            </a:r>
            <a:r>
              <a:rPr lang="en-US" sz="2000" dirty="0" err="1" smtClean="0"/>
              <a:t>Raubenheimer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Some challenges with 2-pass design!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Higgs Factory Workshop, 11/14/12</a:t>
            </a:r>
            <a:endParaRPr lang="en-US" sz="140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10800000" flipH="1">
            <a:off x="2057400" y="3776345"/>
            <a:ext cx="228600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762000" y="3319330"/>
            <a:ext cx="914400" cy="914400"/>
          </a:xfrm>
          <a:prstGeom prst="ellipse">
            <a:avLst/>
          </a:prstGeom>
          <a:noFill/>
          <a:ln w="3810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Arc 10"/>
          <p:cNvSpPr/>
          <p:nvPr/>
        </p:nvSpPr>
        <p:spPr>
          <a:xfrm rot="10800000">
            <a:off x="1456346" y="2328016"/>
            <a:ext cx="1219200" cy="1447800"/>
          </a:xfrm>
          <a:prstGeom prst="arc">
            <a:avLst>
              <a:gd name="adj1" fmla="val 16200000"/>
              <a:gd name="adj2" fmla="val 18768449"/>
            </a:avLst>
          </a:pr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Arc 11"/>
          <p:cNvSpPr/>
          <p:nvPr/>
        </p:nvSpPr>
        <p:spPr>
          <a:xfrm rot="18731332">
            <a:off x="1580993" y="3719129"/>
            <a:ext cx="1219200" cy="1447800"/>
          </a:xfrm>
          <a:prstGeom prst="arc">
            <a:avLst>
              <a:gd name="adj1" fmla="val 15968876"/>
              <a:gd name="adj2" fmla="val 18768449"/>
            </a:avLst>
          </a:pr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1050065" y="4021071"/>
            <a:ext cx="33827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020654" y="2286000"/>
            <a:ext cx="3124200" cy="2971800"/>
          </a:xfrm>
          <a:prstGeom prst="ellipse">
            <a:avLst/>
          </a:prstGeom>
          <a:noFill/>
          <a:ln w="38100">
            <a:solidFill>
              <a:srgbClr val="66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5934260" y="4495006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>
            <a:off x="3513032" y="3785076"/>
            <a:ext cx="1676400" cy="1676400"/>
          </a:xfrm>
          <a:prstGeom prst="arc">
            <a:avLst>
              <a:gd name="adj1" fmla="val 16200000"/>
              <a:gd name="adj2" fmla="val 20083465"/>
            </a:avLst>
          </a:pr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 rot="6810977">
            <a:off x="3503334" y="2097549"/>
            <a:ext cx="1676400" cy="1676400"/>
          </a:xfrm>
          <a:prstGeom prst="arc">
            <a:avLst>
              <a:gd name="adj1" fmla="val 16200000"/>
              <a:gd name="adj2" fmla="val 20255206"/>
            </a:avLst>
          </a:pr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51432" y="4267200"/>
            <a:ext cx="13773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1 km radius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133600" y="3352800"/>
            <a:ext cx="2133600" cy="1588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11638" y="2971800"/>
            <a:ext cx="18434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45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, 1.5 km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800" dirty="0" smtClean="0">
                <a:solidFill>
                  <a:srgbClr val="000000"/>
                </a:solidFill>
              </a:rPr>
              <a:t/>
            </a:r>
            <a:br>
              <a:rPr lang="en-US" sz="800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or 85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, 3 km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75362" y="3352800"/>
            <a:ext cx="2286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7645638" y="3505200"/>
            <a:ext cx="1066800" cy="152400"/>
          </a:xfrm>
          <a:prstGeom prst="straightConnector1">
            <a:avLst/>
          </a:prstGeom>
          <a:ln w="38100">
            <a:solidFill>
              <a:srgbClr val="66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7730027" y="3606681"/>
            <a:ext cx="914400" cy="254238"/>
          </a:xfrm>
          <a:prstGeom prst="straightConnector1">
            <a:avLst/>
          </a:prstGeom>
          <a:ln w="38100">
            <a:solidFill>
              <a:srgbClr val="66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47800" y="5029200"/>
            <a:ext cx="6891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Final </a:t>
            </a:r>
            <a:r>
              <a:rPr lang="en-US" dirty="0" err="1" smtClean="0">
                <a:solidFill>
                  <a:srgbClr val="000000"/>
                </a:solidFill>
              </a:rPr>
              <a:t>focii</a:t>
            </a:r>
            <a:r>
              <a:rPr lang="en-US" dirty="0" smtClean="0">
                <a:solidFill>
                  <a:srgbClr val="000000"/>
                </a:solidFill>
              </a:rPr>
              <a:t> ~ 300 meters in length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Laser beam from fiber laser or FEL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Upgrade with plasma afterburners (what </a:t>
            </a:r>
            <a:r>
              <a:rPr lang="en-US" dirty="0" err="1" smtClean="0">
                <a:solidFill>
                  <a:srgbClr val="000000"/>
                </a:solidFill>
              </a:rPr>
              <a:t>cms</a:t>
            </a:r>
            <a:r>
              <a:rPr lang="en-US" dirty="0" smtClean="0">
                <a:solidFill>
                  <a:srgbClr val="000000"/>
                </a:solidFill>
              </a:rPr>
              <a:t> energy is possible?)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8200" y="3657600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250 m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1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04802"/>
            <a:ext cx="8458200" cy="584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What’s Next?</a:t>
            </a:r>
            <a:endParaRPr lang="en-US" sz="32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33400" y="1066800"/>
            <a:ext cx="8001000" cy="5562600"/>
          </a:xfrm>
          <a:prstGeom prst="rect">
            <a:avLst/>
          </a:prstGeom>
        </p:spPr>
        <p:txBody>
          <a:bodyPr vert="horz" lIns="91420" tIns="45711" rIns="91420" bIns="45711" rtlCol="0">
            <a:normAutofit lnSpcReduction="10000"/>
          </a:bodyPr>
          <a:lstStyle/>
          <a:p>
            <a:pPr marL="342829" indent="-342829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The Organizing Committee will write a workshop report:</a:t>
            </a:r>
          </a:p>
          <a:p>
            <a:pPr marL="742796" lvl="1" indent="-28569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Higgs physics: What the LHC can do? What a Higgs factory can do for given energy and luminosity (</a:t>
            </a:r>
            <a:r>
              <a:rPr lang="en-US" sz="1400" dirty="0" err="1" smtClean="0">
                <a:solidFill>
                  <a:prstClr val="black"/>
                </a:solidFill>
              </a:rPr>
              <a:t>e+e</a:t>
            </a:r>
            <a:r>
              <a:rPr lang="en-US" sz="1400" dirty="0" smtClean="0">
                <a:solidFill>
                  <a:prstClr val="black"/>
                </a:solidFill>
              </a:rPr>
              <a:t>-, </a:t>
            </a:r>
            <a:r>
              <a:rPr lang="en-US" sz="1400" dirty="0" smtClean="0">
                <a:solidFill>
                  <a:prstClr val="black"/>
                </a:solidFill>
                <a:sym typeface="Symbol"/>
              </a:rPr>
              <a:t>+-, </a:t>
            </a:r>
            <a:r>
              <a:rPr lang="en-US" sz="1400" dirty="0" smtClean="0">
                <a:solidFill>
                  <a:prstClr val="black"/>
                </a:solidFill>
              </a:rPr>
              <a:t>)?</a:t>
            </a:r>
          </a:p>
          <a:p>
            <a:pPr marL="742796" lvl="1" indent="-28569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Performance, technology maturity and readiness, upgrade potential, and technical challenges requiring further R&amp;D for each type of Higgs factory</a:t>
            </a:r>
          </a:p>
          <a:p>
            <a:pPr marL="742796" lvl="1" indent="-28569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Comparison tables</a:t>
            </a:r>
          </a:p>
          <a:p>
            <a:pPr marL="742796" lvl="1" indent="-28569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An Executive Summary</a:t>
            </a:r>
          </a:p>
          <a:p>
            <a:pPr marL="342829" indent="-342829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Target readers:</a:t>
            </a:r>
          </a:p>
          <a:p>
            <a:pPr marL="742796" lvl="1" indent="-28569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Joint ICFA – Lab Directors meeting (February 21-22, 2013 at TRIUMF)</a:t>
            </a:r>
            <a:endParaRPr lang="en-US" sz="1400" b="1" dirty="0" smtClean="0">
              <a:solidFill>
                <a:prstClr val="black"/>
              </a:solidFill>
            </a:endParaRPr>
          </a:p>
          <a:p>
            <a:pPr marL="742796" lvl="1" indent="-28569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US Snowmass 2013 conference (July 29 – August 6, 2013 at Univ. of Minnesota)</a:t>
            </a:r>
            <a:endParaRPr lang="en-US" sz="1400" b="1" dirty="0" smtClean="0">
              <a:solidFill>
                <a:prstClr val="black"/>
              </a:solidFill>
            </a:endParaRPr>
          </a:p>
          <a:p>
            <a:pPr marL="742796" lvl="1" indent="-28569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European Strategy Updates meeting (January 21-22, 2013)</a:t>
            </a:r>
          </a:p>
          <a:p>
            <a:pPr marL="742796" lvl="1" indent="-28569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HEP roadmap study in Asia (Japan and China)</a:t>
            </a:r>
          </a:p>
          <a:p>
            <a:pPr marL="742796" lvl="1" indent="-28569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World HEP and accelerator communities (report to be published in the </a:t>
            </a:r>
            <a:r>
              <a:rPr lang="en-US" sz="1400" i="1" u="sng" dirty="0" smtClean="0">
                <a:solidFill>
                  <a:prstClr val="black"/>
                </a:solidFill>
              </a:rPr>
              <a:t>ICFA Beam Dynamics Newsletter </a:t>
            </a:r>
            <a:r>
              <a:rPr lang="en-US" sz="1400" dirty="0" smtClean="0">
                <a:solidFill>
                  <a:prstClr val="black"/>
                </a:solidFill>
              </a:rPr>
              <a:t>no. 60, April 2013)</a:t>
            </a:r>
          </a:p>
          <a:p>
            <a:pPr marL="342829" indent="-342829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Target date for completing the report:</a:t>
            </a:r>
          </a:p>
          <a:p>
            <a:pPr marL="742796" lvl="1" indent="-285690" defTabSz="9144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January 15, 2013</a:t>
            </a:r>
          </a:p>
          <a:p>
            <a:pPr marL="342829" indent="-342829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</a:rPr>
              <a:t>The organizing committee recommends these studies should continue. It also believes this workshop provides a good platform for the international community to get together for discussions of a future Higgs factory and should also continue. The next workshop will be about one year from now. The place and dates are yet to be decided. Stay tuned!</a:t>
            </a:r>
            <a:endParaRPr lang="en-US" sz="1400" b="1" dirty="0">
              <a:solidFill>
                <a:prstClr val="black"/>
              </a:solidFill>
            </a:endParaRPr>
          </a:p>
          <a:p>
            <a:pPr lvl="1" defTabSz="914400">
              <a:spcBef>
                <a:spcPct val="20000"/>
              </a:spcBef>
              <a:defRPr/>
            </a:pPr>
            <a:endParaRPr lang="en-US" sz="1400" b="1" dirty="0" smtClean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5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latin typeface="Tahoma" pitchFamily="34" charset="0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304802"/>
            <a:ext cx="8458200" cy="343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20" tIns="45711" rIns="91420" bIns="45711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A Zoo of Candidates for a Higgs Factory</a:t>
            </a:r>
            <a:endParaRPr lang="en-US" sz="16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685800" y="914402"/>
            <a:ext cx="3276600" cy="4876800"/>
          </a:xfrm>
          <a:prstGeom prst="rect">
            <a:avLst/>
          </a:prstGeom>
        </p:spPr>
        <p:txBody>
          <a:bodyPr vert="horz" lIns="91420" tIns="45711" rIns="91420" bIns="45711" rtlCol="0">
            <a:normAutofit fontScale="92500" lnSpcReduction="10000"/>
          </a:bodyPr>
          <a:lstStyle/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/>
              <a:t>Linear </a:t>
            </a:r>
            <a:r>
              <a:rPr lang="en-US" dirty="0" err="1" smtClean="0"/>
              <a:t>e+e</a:t>
            </a:r>
            <a:r>
              <a:rPr lang="en-US" dirty="0" smtClean="0"/>
              <a:t>- collider: 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ILC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CLIC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X-band klystron based</a:t>
            </a:r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Circular </a:t>
            </a:r>
            <a:r>
              <a:rPr lang="en-US" dirty="0" err="1" smtClean="0"/>
              <a:t>e+e</a:t>
            </a:r>
            <a:r>
              <a:rPr lang="en-US" dirty="0" smtClean="0"/>
              <a:t>- collider: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LEP3 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TLEP</a:t>
            </a:r>
            <a:endParaRPr lang="en-US" sz="1400" b="1" dirty="0" smtClean="0"/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err="1" smtClean="0"/>
              <a:t>SuperTRISTAN</a:t>
            </a:r>
            <a:endParaRPr lang="en-US" sz="1400" b="1" dirty="0" smtClean="0"/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err="1" smtClean="0"/>
              <a:t>Fermilab</a:t>
            </a:r>
            <a:r>
              <a:rPr lang="en-US" sz="1400" dirty="0" smtClean="0"/>
              <a:t> site-filler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China Higgs Factory (CHF)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SLAC/LBNL big ring</a:t>
            </a:r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Low luminosity</a:t>
            </a:r>
            <a:endParaRPr lang="en-US" sz="1400" dirty="0"/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High luminosity</a:t>
            </a:r>
            <a:endParaRPr lang="en-US" dirty="0" smtClean="0"/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ym typeface="Symbol"/>
              </a:rPr>
              <a:t> collider</a:t>
            </a:r>
            <a:r>
              <a:rPr lang="en-US" dirty="0" smtClean="0"/>
              <a:t>: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ILC-based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CLIC-based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Recirculating </a:t>
            </a:r>
            <a:r>
              <a:rPr lang="en-US" sz="1400" dirty="0" err="1" smtClean="0"/>
              <a:t>linac</a:t>
            </a:r>
            <a:r>
              <a:rPr lang="en-US" sz="1400" dirty="0" smtClean="0"/>
              <a:t>-based (</a:t>
            </a:r>
            <a:r>
              <a:rPr lang="en-US" sz="1400" dirty="0" err="1" smtClean="0"/>
              <a:t>SAPPHiRE</a:t>
            </a:r>
            <a:r>
              <a:rPr lang="en-US" sz="1400" dirty="0" smtClean="0"/>
              <a:t>)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SLC-type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962400" y="914402"/>
            <a:ext cx="4572000" cy="4876800"/>
          </a:xfrm>
          <a:prstGeom prst="rect">
            <a:avLst/>
          </a:prstGeom>
        </p:spPr>
        <p:txBody>
          <a:bodyPr vert="horz" lIns="91420" tIns="45711" rIns="91420" bIns="45711" rtlCol="0">
            <a:noAutofit/>
          </a:bodyPr>
          <a:lstStyle/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/>
              <a:t>The purpose of this workshop is not to make a choice or recommendation among these candidates (pre-mature).</a:t>
            </a:r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/>
              <a:t>Rather, it is to make a credible technical comparison between these candidates: 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Physics reach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Performance (energy, luminosity)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Upgrade potential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Technology maturity and readiness</a:t>
            </a:r>
          </a:p>
          <a:p>
            <a:pPr marL="742796" lvl="1" indent="-28569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dirty="0" smtClean="0"/>
              <a:t>Technical challenges requiring further R&amp;D</a:t>
            </a:r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There will be a comparison table.</a:t>
            </a:r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The cost is not included in the comparison because it would have no credit for such an exercise at this point.</a:t>
            </a:r>
          </a:p>
          <a:p>
            <a:pPr marL="342829" indent="-342829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新しいプレゼンテーション">
      <a:majorFont>
        <a:latin typeface="Arial"/>
        <a:ea typeface="ヒラギノ角ゴ Pro W3"/>
        <a:cs typeface="ヒラギノ角ゴ Pro W3"/>
      </a:majorFont>
      <a:minorFont>
        <a:latin typeface="Comic Sans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SLAC-ppt-template-white-1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aight Edge">
  <a:themeElements>
    <a:clrScheme name="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aight Edge">
  <a:themeElements>
    <a:clrScheme name="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4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5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7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IHEP-1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 1">
      <a:majorFont>
        <a:latin typeface="Comic Sans MS"/>
        <a:ea typeface="楷体_GB2312"/>
        <a:cs typeface=""/>
      </a:majorFont>
      <a:minorFont>
        <a:latin typeface="Calibri"/>
        <a:ea typeface="仿宋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_IHEP-1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 1">
      <a:majorFont>
        <a:latin typeface="Comic Sans MS"/>
        <a:ea typeface="楷体_GB2312"/>
        <a:cs typeface=""/>
      </a:majorFont>
      <a:minorFont>
        <a:latin typeface="Calibri"/>
        <a:ea typeface="仿宋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1.xml><?xml version="1.0" encoding="utf-8"?>
<a:theme xmlns:a="http://schemas.openxmlformats.org/drawingml/2006/main" name="PMOG_template_slides">
  <a:themeElements>
    <a:clrScheme name="SLAC white background presentatio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AC white background presentation template">
      <a:majorFont>
        <a:latin typeface="Trebuchet MS"/>
        <a:ea typeface="ＭＳ Ｐゴシック"/>
        <a:cs typeface=""/>
      </a:majorFont>
      <a:minorFont>
        <a:latin typeface="Georgi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LAC white background presentatio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AC white background presentatio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AC white background presentatio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AC white background presentatio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AC white background presentatio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AC white background presentatio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AC white background presentatio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AC white background presentatio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AC white background presentatio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AC white background presentatio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AC white background presentatio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AC white background presentatio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2_SLAC-ppt-template-white-1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8.xml><?xml version="1.0" encoding="utf-8"?>
<a:theme xmlns:a="http://schemas.openxmlformats.org/drawingml/2006/main" name="2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Estrangelo Edessa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noFill/>
          <a:prstDash val="solid"/>
          <a:round/>
          <a:headEnd type="none" w="med" len="med"/>
          <a:tailEnd type="triangl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Estrangelo Edessa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noFill/>
          <a:prstDash val="solid"/>
          <a:round/>
          <a:headEnd type="none" w="med" len="med"/>
          <a:tailEnd type="triangl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Estrangelo Edessa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noFill/>
          <a:prstDash val="solid"/>
          <a:round/>
          <a:headEnd type="none" w="med" len="med"/>
          <a:tailEnd type="triangl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Estrangelo Edessa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noFill/>
          <a:prstDash val="solid"/>
          <a:round/>
          <a:headEnd type="none" w="med" len="med"/>
          <a:tailEnd type="triangl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Estrangelo Edessa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noFill/>
          <a:prstDash val="solid"/>
          <a:round/>
          <a:headEnd type="none" w="med" len="med"/>
          <a:tailEnd type="triangl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nuphysics-part1">
  <a:themeElements>
    <a:clrScheme name="nuphysics-part1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nuphysics-part1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44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44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 err="1" smtClean="0">
            <a:latin typeface="+mn-lt"/>
          </a:defRPr>
        </a:defPPr>
      </a:lstStyle>
    </a:txDef>
  </a:objectDefaults>
  <a:extraClrSchemeLst>
    <a:extraClrScheme>
      <a:clrScheme name="nuphysics-part1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physics-part1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physics-part1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physics-part1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physics-part1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physics-part1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physics-part1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physics-part1 8">
        <a:dk1>
          <a:srgbClr val="003366"/>
        </a:dk1>
        <a:lt1>
          <a:srgbClr val="FFFFFF"/>
        </a:lt1>
        <a:dk2>
          <a:srgbClr val="000000"/>
        </a:dk2>
        <a:lt2>
          <a:srgbClr val="5E574E"/>
        </a:lt2>
        <a:accent1>
          <a:srgbClr val="CCCCFF"/>
        </a:accent1>
        <a:accent2>
          <a:srgbClr val="CC0000"/>
        </a:accent2>
        <a:accent3>
          <a:srgbClr val="FFFFFF"/>
        </a:accent3>
        <a:accent4>
          <a:srgbClr val="002A56"/>
        </a:accent4>
        <a:accent5>
          <a:srgbClr val="E2E2FF"/>
        </a:accent5>
        <a:accent6>
          <a:srgbClr val="B90000"/>
        </a:accent6>
        <a:hlink>
          <a:srgbClr val="0033CC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4190</Words>
  <Application>Microsoft Office PowerPoint</Application>
  <PresentationFormat>On-screen Show (4:3)</PresentationFormat>
  <Paragraphs>822</Paragraphs>
  <Slides>85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56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85</vt:i4>
      </vt:variant>
    </vt:vector>
  </HeadingPairs>
  <TitlesOfParts>
    <vt:vector size="145" baseType="lpstr">
      <vt:lpstr>Office Theme</vt:lpstr>
      <vt:lpstr>Straight Edge</vt:lpstr>
      <vt:lpstr>1_Straight Edge</vt:lpstr>
      <vt:lpstr>9_Office ​​テーマ</vt:lpstr>
      <vt:lpstr>14_Tema di Office</vt:lpstr>
      <vt:lpstr>2_Default Design</vt:lpstr>
      <vt:lpstr>Tema di Office</vt:lpstr>
      <vt:lpstr>2_nuphysics-part1</vt:lpstr>
      <vt:lpstr>1_Blank Presentation</vt:lpstr>
      <vt:lpstr>新しいプレゼンテーション</vt:lpstr>
      <vt:lpstr>4_Office Theme</vt:lpstr>
      <vt:lpstr>1_SLAC-ppt-template-white-1</vt:lpstr>
      <vt:lpstr>6_Office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Default Theme</vt:lpstr>
      <vt:lpstr>1_Default Theme</vt:lpstr>
      <vt:lpstr>2_Default Theme</vt:lpstr>
      <vt:lpstr>3_Default Theme</vt:lpstr>
      <vt:lpstr>4_Default Theme</vt:lpstr>
      <vt:lpstr>5_Default Theme</vt:lpstr>
      <vt:lpstr>Blank</vt:lpstr>
      <vt:lpstr>7_Default Theme</vt:lpstr>
      <vt:lpstr>2_Office Theme</vt:lpstr>
      <vt:lpstr>8_Office Theme</vt:lpstr>
      <vt:lpstr>IHEP-1</vt:lpstr>
      <vt:lpstr>1_IHEP-1</vt:lpstr>
      <vt:lpstr>18_Office Theme</vt:lpstr>
      <vt:lpstr>PMOG_template_slides</vt:lpstr>
      <vt:lpstr>1_Office Theme</vt:lpstr>
      <vt:lpstr>2_SLAC-ppt-template-white-1</vt:lpstr>
      <vt:lpstr>Оформление по умолчанию</vt:lpstr>
      <vt:lpstr>ホワイト</vt:lpstr>
      <vt:lpstr>7_Office Theme</vt:lpstr>
      <vt:lpstr>1_ホワイト</vt:lpstr>
      <vt:lpstr>2_ホワイト</vt:lpstr>
      <vt:lpstr>Default Design</vt:lpstr>
      <vt:lpstr>1_Default Design</vt:lpstr>
      <vt:lpstr>4_Default Design</vt:lpstr>
      <vt:lpstr>6_Default Design</vt:lpstr>
      <vt:lpstr>7_Default Design</vt:lpstr>
      <vt:lpstr>Office ​​テーマ</vt:lpstr>
      <vt:lpstr>1_Office ​​テーマ</vt:lpstr>
      <vt:lpstr>25_Office Theme</vt:lpstr>
      <vt:lpstr>Worksheet</vt:lpstr>
      <vt:lpstr>Формула</vt:lpstr>
      <vt:lpstr>Equation</vt:lpstr>
      <vt:lpstr>Equazione</vt:lpstr>
      <vt:lpstr>Summary – Higgs Factory: Accelerators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Candidate Sites in  Japanese mountainous locations</vt:lpstr>
      <vt:lpstr>TDR Technical Volumes</vt:lpstr>
      <vt:lpstr>TDR 500 GeV Baseline</vt:lpstr>
      <vt:lpstr>250 GeV staged (scenario 1)</vt:lpstr>
      <vt:lpstr>250 GeV staged (scenario 2)</vt:lpstr>
      <vt:lpstr>Summary (N. Walker)</vt:lpstr>
      <vt:lpstr>ILC Polarised-Positron Production</vt:lpstr>
      <vt:lpstr>Positron Yield</vt:lpstr>
      <vt:lpstr>Positron Yield for a LHF</vt:lpstr>
      <vt:lpstr>CLIC Layout at 3 TeV</vt:lpstr>
      <vt:lpstr>Staging Scenario B</vt:lpstr>
      <vt:lpstr>Layout</vt:lpstr>
      <vt:lpstr>TBTS: Two Beam Acceleration</vt:lpstr>
      <vt:lpstr>The CLIC CDR documents</vt:lpstr>
      <vt:lpstr>Timeline</vt:lpstr>
      <vt:lpstr>Note on Klystron-based First Stage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(CHF + SppC)</vt:lpstr>
      <vt:lpstr>Conclusion (Q. Qin)</vt:lpstr>
      <vt:lpstr>PowerPoint Presentation</vt:lpstr>
      <vt:lpstr>Benchmark of Beam-Beam Code</vt:lpstr>
      <vt:lpstr>Specific luminosity of KEKB w/ crab cavities</vt:lpstr>
      <vt:lpstr>PowerPoint Presentation</vt:lpstr>
      <vt:lpstr>BS lifetime (M. Zanetti)</vt:lpstr>
      <vt:lpstr>PowerPoint Presentation</vt:lpstr>
      <vt:lpstr>Momentum Bandwidth (SLAC/LBNL Ring)</vt:lpstr>
      <vt:lpstr>Final Focus System</vt:lpstr>
      <vt:lpstr>PowerPoint Presentation</vt:lpstr>
      <vt:lpstr>PowerPoint Presentation</vt:lpstr>
      <vt:lpstr>PEP-II/BaBar Top-Up Injection (Accelerator)</vt:lpstr>
      <vt:lpstr>Conclusions (J. Seeman)</vt:lpstr>
      <vt:lpstr>Emittance in 3rd generation light sources</vt:lpstr>
      <vt:lpstr>Comparison of emittances of colliders</vt:lpstr>
      <vt:lpstr>Difference between SR ring and high energy colliders (Y. Funakoshi)</vt:lpstr>
      <vt:lpstr>PowerPoint Presentation</vt:lpstr>
      <vt:lpstr>PowerPoint Presentation</vt:lpstr>
      <vt:lpstr>1.3 GHz power couplers</vt:lpstr>
      <vt:lpstr>Tentative conclusions (A. Butterworth)</vt:lpstr>
      <vt:lpstr>Synchrotron Radiation Comparison (N. Kurita)</vt:lpstr>
      <vt:lpstr>PowerPoint Presentation</vt:lpstr>
      <vt:lpstr>PowerPoint Presentation</vt:lpstr>
      <vt:lpstr>PowerPoint Presentation</vt:lpstr>
      <vt:lpstr>PowerPoint Presentation</vt:lpstr>
      <vt:lpstr>Scale of facility</vt:lpstr>
      <vt:lpstr>126 GeV μ+-μ- Collider </vt:lpstr>
      <vt:lpstr>Upgrade path (E and L)</vt:lpstr>
      <vt:lpstr>Polarization &amp; Energy measurement Raja and Tollestrup (1998) Phys. Rev. D 58 013005 </vt:lpstr>
      <vt:lpstr>Polarization</vt:lpstr>
      <vt:lpstr>PowerPoint Presentation</vt:lpstr>
      <vt:lpstr>PowerPoint Presentation</vt:lpstr>
      <vt:lpstr>PowerPoint Presentation</vt:lpstr>
      <vt:lpstr>Issues for g g colliders </vt:lpstr>
      <vt:lpstr>PowerPoint Presentation</vt:lpstr>
      <vt:lpstr>Pulse Stacking Cavity for ILC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SLC-ILC-Style (SILC) Higgs Factor (T. Raubenheimer)</vt:lpstr>
      <vt:lpstr>PowerPoint Presentation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Weiren Chou x5489 10950N</dc:creator>
  <cp:lastModifiedBy>Weiren Chou x5489 10950N</cp:lastModifiedBy>
  <cp:revision>217</cp:revision>
  <dcterms:created xsi:type="dcterms:W3CDTF">2006-08-16T00:00:00Z</dcterms:created>
  <dcterms:modified xsi:type="dcterms:W3CDTF">2012-11-16T21:41:05Z</dcterms:modified>
</cp:coreProperties>
</file>