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7" r:id="rId2"/>
    <p:sldMasterId id="2147483672" r:id="rId3"/>
    <p:sldMasterId id="2147483717" r:id="rId4"/>
    <p:sldMasterId id="2147483730" r:id="rId5"/>
    <p:sldMasterId id="2147483742" r:id="rId6"/>
    <p:sldMasterId id="2147483757" r:id="rId7"/>
  </p:sldMasterIdLst>
  <p:notesMasterIdLst>
    <p:notesMasterId r:id="rId46"/>
  </p:notesMasterIdLst>
  <p:handoutMasterIdLst>
    <p:handoutMasterId r:id="rId47"/>
  </p:handoutMasterIdLst>
  <p:sldIdLst>
    <p:sldId id="895" r:id="rId8"/>
    <p:sldId id="896" r:id="rId9"/>
    <p:sldId id="900" r:id="rId10"/>
    <p:sldId id="898" r:id="rId11"/>
    <p:sldId id="902" r:id="rId12"/>
    <p:sldId id="905" r:id="rId13"/>
    <p:sldId id="903" r:id="rId14"/>
    <p:sldId id="908" r:id="rId15"/>
    <p:sldId id="904" r:id="rId16"/>
    <p:sldId id="909" r:id="rId17"/>
    <p:sldId id="913" r:id="rId18"/>
    <p:sldId id="918" r:id="rId19"/>
    <p:sldId id="894" r:id="rId20"/>
    <p:sldId id="911" r:id="rId21"/>
    <p:sldId id="917" r:id="rId22"/>
    <p:sldId id="923" r:id="rId23"/>
    <p:sldId id="874" r:id="rId24"/>
    <p:sldId id="833" r:id="rId25"/>
    <p:sldId id="922" r:id="rId26"/>
    <p:sldId id="929" r:id="rId27"/>
    <p:sldId id="928" r:id="rId28"/>
    <p:sldId id="886" r:id="rId29"/>
    <p:sldId id="920" r:id="rId30"/>
    <p:sldId id="919" r:id="rId31"/>
    <p:sldId id="921" r:id="rId32"/>
    <p:sldId id="924" r:id="rId33"/>
    <p:sldId id="927" r:id="rId34"/>
    <p:sldId id="893" r:id="rId35"/>
    <p:sldId id="940" r:id="rId36"/>
    <p:sldId id="931" r:id="rId37"/>
    <p:sldId id="932" r:id="rId38"/>
    <p:sldId id="933" r:id="rId39"/>
    <p:sldId id="936" r:id="rId40"/>
    <p:sldId id="934" r:id="rId41"/>
    <p:sldId id="935" r:id="rId42"/>
    <p:sldId id="937" r:id="rId43"/>
    <p:sldId id="938" r:id="rId44"/>
    <p:sldId id="939" r:id="rId45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  <a:srgbClr val="FF3300"/>
    <a:srgbClr val="DDF9FF"/>
    <a:srgbClr val="E5F3EE"/>
    <a:srgbClr val="E6BA00"/>
    <a:srgbClr val="ABC5FF"/>
    <a:srgbClr val="8FB2FF"/>
    <a:srgbClr val="00CC00"/>
    <a:srgbClr val="00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44" autoAdjust="0"/>
    <p:restoredTop sz="86410" autoAdjust="0"/>
  </p:normalViewPr>
  <p:slideViewPr>
    <p:cSldViewPr snapToGrid="0">
      <p:cViewPr>
        <p:scale>
          <a:sx n="75" d="100"/>
          <a:sy n="75" d="100"/>
        </p:scale>
        <p:origin x="-102" y="-120"/>
      </p:cViewPr>
      <p:guideLst>
        <p:guide orient="horz" pos="22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1950"/>
    </p:cViewPr>
  </p:sorterViewPr>
  <p:notesViewPr>
    <p:cSldViewPr snapToGrid="0">
      <p:cViewPr varScale="1">
        <p:scale>
          <a:sx n="48" d="100"/>
          <a:sy n="48" d="100"/>
        </p:scale>
        <p:origin x="-2004" y="-96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0" tIns="47476" rIns="94950" bIns="47476" numCol="1" anchor="t" anchorCtr="0" compatLnSpc="1">
            <a:prstTxWarp prst="textNoShape">
              <a:avLst/>
            </a:prstTxWarp>
          </a:bodyPr>
          <a:lstStyle>
            <a:lvl1pPr defTabSz="949325">
              <a:defRPr sz="1200"/>
            </a:lvl1pPr>
          </a:lstStyle>
          <a:p>
            <a:endParaRPr lang="en-US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0025" y="0"/>
            <a:ext cx="30495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0" tIns="47476" rIns="94950" bIns="47476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endParaRPr lang="en-US"/>
          </a:p>
        </p:txBody>
      </p:sp>
      <p:sp>
        <p:nvSpPr>
          <p:cNvPr id="217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09150"/>
            <a:ext cx="3048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0" tIns="47476" rIns="94950" bIns="47476" numCol="1" anchor="b" anchorCtr="0" compatLnSpc="1">
            <a:prstTxWarp prst="textNoShape">
              <a:avLst/>
            </a:prstTxWarp>
          </a:bodyPr>
          <a:lstStyle>
            <a:lvl1pPr defTabSz="949325">
              <a:defRPr sz="1200"/>
            </a:lvl1pPr>
          </a:lstStyle>
          <a:p>
            <a:endParaRPr lang="en-US"/>
          </a:p>
        </p:txBody>
      </p:sp>
      <p:sp>
        <p:nvSpPr>
          <p:cNvPr id="217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0025" y="9709150"/>
            <a:ext cx="30495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0" tIns="47476" rIns="94950" bIns="47476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fld id="{C6B5E852-0091-43F4-9E06-9FD67948804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4" tIns="47325" rIns="94654" bIns="47325" numCol="1" anchor="t" anchorCtr="0" compatLnSpc="1">
            <a:prstTxWarp prst="textNoShape">
              <a:avLst/>
            </a:prstTxWarp>
          </a:bodyPr>
          <a:lstStyle>
            <a:lvl1pPr defTabSz="947738">
              <a:defRPr sz="1200" b="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4" tIns="47325" rIns="94654" bIns="47325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59338"/>
            <a:ext cx="5203825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4" tIns="47325" rIns="94654" bIns="47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4" tIns="47325" rIns="94654" bIns="47325" numCol="1" anchor="b" anchorCtr="0" compatLnSpc="1">
            <a:prstTxWarp prst="textNoShape">
              <a:avLst/>
            </a:prstTxWarp>
          </a:bodyPr>
          <a:lstStyle>
            <a:lvl1pPr defTabSz="947738">
              <a:defRPr sz="1200" b="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3438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4" tIns="47325" rIns="94654" bIns="47325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/>
            </a:lvl1pPr>
          </a:lstStyle>
          <a:p>
            <a:fld id="{2C2D0228-BB61-40C2-BD8F-6D458FEDA81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42D9D-2EF9-A441-9291-ADD4A576786D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9252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36A42-879C-43C1-BC97-764A03B9F965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srgbClr val="FFFFFF"/>
                </a:solidFill>
              </a:endParaRPr>
            </a:p>
          </p:txBody>
        </p:sp>
        <p:grpSp>
          <p:nvGrpSpPr>
            <p:cNvPr id="7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1800" b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1800" b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November/14/2012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F.Cerutti - Higgs Factory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8" name="Picture 17" descr="ATLAS-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63866" y="144913"/>
            <a:ext cx="492173" cy="820288"/>
          </a:xfrm>
          <a:prstGeom prst="rect">
            <a:avLst/>
          </a:prstGeom>
        </p:spPr>
      </p:pic>
      <p:pic>
        <p:nvPicPr>
          <p:cNvPr id="19" name="Picture 18" descr="CMS-LOGO-Color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200" y="194019"/>
            <a:ext cx="457200" cy="457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srgbClr val="FFFFFF"/>
                </a:solidFill>
              </a:endParaRPr>
            </a:p>
          </p:txBody>
        </p:sp>
        <p:grpSp>
          <p:nvGrpSpPr>
            <p:cNvPr id="6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1800" b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November/14/2012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F.Cerutti - Higgs Factory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sz="1800" b="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00" b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November/14/2012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F.Cerutti - Higgs Factory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10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11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sz="1800" b="0">
                      <a:solidFill>
                        <a:srgbClr val="FFFFFF"/>
                      </a:solidFill>
                    </a:endParaRPr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1800" b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00" b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November/14/2012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F.Cerutti - Higgs Factory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sz="1800" b="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00" b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November/14/2012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F.Cerutti - Higgs Factory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sz="1800" b="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00" b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November/14/2012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F.Cerutti - Higgs Factory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srgbClr val="FFFFFF"/>
                </a:solidFill>
              </a:endParaRPr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1800" b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1800" b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November/14/2012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F.Cerutti - Higgs Factory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8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sz="1800" b="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00" b="0">
                <a:solidFill>
                  <a:srgbClr val="FFFFFF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November/14/2012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F.Cerutti - Higgs Factory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00" b="0">
                <a:solidFill>
                  <a:srgbClr val="FFFFFF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00" b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r>
              <a:rPr lang="it-IT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November/14/2012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F.Cerutti - Higgs Factory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CFE4BAC9-6D41-4691-9299-18EF07EF0177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2" name="Picture 11" descr="CMS-LOGO-Color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741" y="475488"/>
            <a:ext cx="457200" cy="457200"/>
          </a:xfrm>
          <a:prstGeom prst="rect">
            <a:avLst/>
          </a:prstGeom>
        </p:spPr>
      </p:pic>
      <p:pic>
        <p:nvPicPr>
          <p:cNvPr id="13" name="Picture 12" descr="ATLAS-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2227" y="411480"/>
            <a:ext cx="492173" cy="8202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srgbClr val="FFFFFF"/>
                </a:solidFill>
              </a:endParaRPr>
            </a:p>
          </p:txBody>
        </p:sp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1800" b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1800" b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111" y="1900296"/>
            <a:ext cx="8372593" cy="43368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November/14/2012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F.Cerutti - Higgs Factory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CMS-LOGO-Color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200" y="194019"/>
            <a:ext cx="457200" cy="457200"/>
          </a:xfrm>
          <a:prstGeom prst="rect">
            <a:avLst/>
          </a:prstGeom>
        </p:spPr>
      </p:pic>
      <p:pic>
        <p:nvPicPr>
          <p:cNvPr id="10" name="Picture 9" descr="ATLAS-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63866" y="144913"/>
            <a:ext cx="492173" cy="8202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6553200" cy="381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857250"/>
            <a:ext cx="8178800" cy="5429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srgbClr val="FFFFFF"/>
                </a:solidFill>
              </a:endParaRPr>
            </a:p>
          </p:txBody>
        </p:sp>
        <p:grpSp>
          <p:nvGrpSpPr>
            <p:cNvPr id="7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1800" b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r>
              <a:rPr lang="it-IT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November/14/2012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F.Cerutti - Higgs Factory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srgbClr val="FFFFFF"/>
                </a:solidFill>
              </a:endParaRPr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1800" b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November/14/2012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F.Cerutti - Higgs Factory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srgbClr val="FFFFFF"/>
                </a:solidFill>
              </a:endParaRPr>
            </a:p>
          </p:txBody>
        </p:sp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1800" b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1800" b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November/14/2012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F.Cerutti - Higgs Factory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4" name="Picture 13" descr="ATLAS-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63866" y="144913"/>
            <a:ext cx="492173" cy="820288"/>
          </a:xfrm>
          <a:prstGeom prst="rect">
            <a:avLst/>
          </a:prstGeom>
        </p:spPr>
      </p:pic>
      <p:pic>
        <p:nvPicPr>
          <p:cNvPr id="15" name="Picture 14" descr="CMS-LOGO-Color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200" y="194019"/>
            <a:ext cx="457200" cy="457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1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2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sz="1800" b="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sz="1800" b="0">
                    <a:solidFill>
                      <a:srgbClr val="FFFFFF"/>
                    </a:solidFill>
                  </a:endParaRPr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November/14/2012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F.Cerutti - Higgs Factory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8" name="Picture 17" descr="CMS-LOGO-Color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200" y="194019"/>
            <a:ext cx="457200" cy="457200"/>
          </a:xfrm>
          <a:prstGeom prst="rect">
            <a:avLst/>
          </a:prstGeom>
        </p:spPr>
      </p:pic>
      <p:pic>
        <p:nvPicPr>
          <p:cNvPr id="19" name="Picture 18" descr="ATLAS-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63866" y="144913"/>
            <a:ext cx="492173" cy="8202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srgbClr val="FFFFFF"/>
                </a:solidFill>
              </a:endParaRPr>
            </a:p>
          </p:txBody>
        </p:sp>
        <p:grpSp>
          <p:nvGrpSpPr>
            <p:cNvPr id="7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1800" b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1800" b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November/14/2012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F.Cerutti - Higgs Factory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8" name="Picture 17" descr="ATLAS-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63866" y="144913"/>
            <a:ext cx="492173" cy="820288"/>
          </a:xfrm>
          <a:prstGeom prst="rect">
            <a:avLst/>
          </a:prstGeom>
        </p:spPr>
      </p:pic>
      <p:pic>
        <p:nvPicPr>
          <p:cNvPr id="19" name="Picture 18" descr="CMS-LOGO-Color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200" y="194019"/>
            <a:ext cx="457200" cy="457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srgbClr val="FFFFFF"/>
                </a:solidFill>
              </a:endParaRPr>
            </a:p>
          </p:txBody>
        </p:sp>
        <p:grpSp>
          <p:nvGrpSpPr>
            <p:cNvPr id="6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1800" b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November/14/2012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F.Cerutti - Higgs Factory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sz="1800" b="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00" b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November/14/2012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F.Cerutti - Higgs Factory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10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11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sz="1800" b="0">
                      <a:solidFill>
                        <a:srgbClr val="FFFFFF"/>
                      </a:solidFill>
                    </a:endParaRPr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1800" b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00" b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November/14/2012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F.Cerutti - Higgs Factory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sz="1800" b="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00" b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November/14/2012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F.Cerutti - Higgs Factory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sz="1800" b="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00" b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November/14/2012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F.Cerutti - Higgs Factory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70866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400800"/>
            <a:ext cx="2438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23.10.12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N. Walker --LCWS '12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AB6FA28-7AEC-3F43-9C2D-3DB969CFE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srgbClr val="FFFFFF"/>
                </a:solidFill>
              </a:endParaRPr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1800" b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1800" b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November/14/2012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F.Cerutti - Higgs Factory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8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sz="1800" b="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00" b="0">
                <a:solidFill>
                  <a:srgbClr val="FFFFFF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November/14/2012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F.Cerutti - Higgs Factory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02480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80941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89210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59916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19342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1301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30702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7862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00" b="0">
                <a:solidFill>
                  <a:srgbClr val="FFFFFF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00" b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r>
              <a:rPr lang="it-IT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November/14/2012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F.Cerutti - Higgs Factory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CFE4BAC9-6D41-4691-9299-18EF07EF0177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2" name="Picture 11" descr="CMS-LOGO-Color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741" y="475488"/>
            <a:ext cx="457200" cy="457200"/>
          </a:xfrm>
          <a:prstGeom prst="rect">
            <a:avLst/>
          </a:prstGeom>
        </p:spPr>
      </p:pic>
      <p:pic>
        <p:nvPicPr>
          <p:cNvPr id="13" name="Picture 12" descr="ATLAS-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2227" y="411480"/>
            <a:ext cx="492173" cy="8202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20071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72312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8431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11938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51000" y="6492875"/>
            <a:ext cx="57912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 smtClean="0">
                <a:solidFill>
                  <a:prstClr val="black"/>
                </a:solidFill>
              </a:rPr>
              <a:t>D. Schulte, CLIC, HF 2012, November 2012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42200" y="6492875"/>
            <a:ext cx="13970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0D1D6AF9-1F0E-2547-B7C2-EBD1501318D2}" type="slidenum">
              <a:rPr lang="en-US" sz="1800" b="0" smtClean="0">
                <a:solidFill>
                  <a:prstClr val="black"/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Click</a:t>
            </a:r>
            <a:r>
              <a:rPr lang="de-DE" dirty="0" smtClean="0"/>
              <a:t> to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11938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51000" y="6492875"/>
            <a:ext cx="57912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 smtClean="0">
                <a:solidFill>
                  <a:prstClr val="black"/>
                </a:solidFill>
              </a:rPr>
              <a:t>D. Schulte, CLIC, HF 2012, November 2012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442200" y="6492875"/>
            <a:ext cx="139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D1D6AF9-1F0E-2547-B7C2-EBD1501318D2}" type="slidenum">
              <a:rPr lang="en-US" sz="1200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442200" y="6492875"/>
            <a:ext cx="139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D1D6AF9-1F0E-2547-B7C2-EBD1501318D2}" type="slidenum">
              <a:rPr lang="en-US" sz="1200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03400" y="6480175"/>
            <a:ext cx="57912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 smtClean="0">
                <a:solidFill>
                  <a:prstClr val="black"/>
                </a:solidFill>
              </a:rPr>
              <a:t>D. Schulte, CLIC, HF 2012, November 2012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7594600" y="6480175"/>
            <a:ext cx="139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D1D6AF9-1F0E-2547-B7C2-EBD1501318D2}" type="slidenum">
              <a:rPr lang="en-US" sz="1200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Click</a:t>
            </a:r>
            <a:r>
              <a:rPr lang="de-DE" dirty="0" smtClean="0"/>
              <a:t> to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51000" y="6480175"/>
            <a:ext cx="57912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 smtClean="0">
                <a:solidFill>
                  <a:prstClr val="black"/>
                </a:solidFill>
              </a:rPr>
              <a:t>D. Schulte, CLIC, HF 2012, November 2012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442200" y="6480175"/>
            <a:ext cx="139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D1D6AF9-1F0E-2547-B7C2-EBD1501318D2}" type="slidenum">
              <a:rPr lang="en-US" sz="1200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51000" y="6492875"/>
            <a:ext cx="57912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 smtClean="0">
                <a:solidFill>
                  <a:prstClr val="black"/>
                </a:solidFill>
              </a:rPr>
              <a:t>D. Schulte, CLIC, HF 2012, November 2012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42200" y="6492875"/>
            <a:ext cx="13970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0D1D6AF9-1F0E-2547-B7C2-EBD1501318D2}" type="slidenum">
              <a:rPr lang="en-US" sz="1800" b="0" smtClean="0">
                <a:solidFill>
                  <a:prstClr val="black"/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51000" y="6492875"/>
            <a:ext cx="57912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 smtClean="0">
                <a:solidFill>
                  <a:prstClr val="black"/>
                </a:solidFill>
              </a:rPr>
              <a:t>D. Schulte, CLIC, HF 2012, November 2012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42200" y="6492875"/>
            <a:ext cx="13970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0D1D6AF9-1F0E-2547-B7C2-EBD1501318D2}" type="slidenum">
              <a:rPr lang="en-US" sz="1800" b="0" smtClean="0">
                <a:solidFill>
                  <a:prstClr val="black"/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51000" y="6492875"/>
            <a:ext cx="57912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 smtClean="0">
                <a:solidFill>
                  <a:prstClr val="black"/>
                </a:solidFill>
              </a:rPr>
              <a:t>D. Schulte, CLIC, HF 2012, November 2012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42200" y="6492875"/>
            <a:ext cx="13970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0D1D6AF9-1F0E-2547-B7C2-EBD1501318D2}" type="slidenum">
              <a:rPr lang="en-US" sz="1800" b="0" smtClean="0">
                <a:solidFill>
                  <a:prstClr val="black"/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srgbClr val="FFFFFF"/>
                </a:solidFill>
              </a:endParaRPr>
            </a:p>
          </p:txBody>
        </p:sp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1800" b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1800" b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111" y="1900296"/>
            <a:ext cx="8372593" cy="43368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November/14/2012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F.Cerutti - Higgs Factory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CMS-LOGO-Color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200" y="194019"/>
            <a:ext cx="457200" cy="457200"/>
          </a:xfrm>
          <a:prstGeom prst="rect">
            <a:avLst/>
          </a:prstGeom>
        </p:spPr>
      </p:pic>
      <p:pic>
        <p:nvPicPr>
          <p:cNvPr id="10" name="Picture 9" descr="ATLAS-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63866" y="144913"/>
            <a:ext cx="492173" cy="8202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51000" y="6492875"/>
            <a:ext cx="57912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 smtClean="0">
                <a:solidFill>
                  <a:prstClr val="black"/>
                </a:solidFill>
              </a:rPr>
              <a:t>D. Schulte, CLIC, HF 2012, November 2012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42200" y="6492875"/>
            <a:ext cx="13970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0D1D6AF9-1F0E-2547-B7C2-EBD1501318D2}" type="slidenum">
              <a:rPr lang="en-US" sz="1800" b="0" smtClean="0">
                <a:solidFill>
                  <a:prstClr val="black"/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51000" y="6492875"/>
            <a:ext cx="57912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 smtClean="0">
                <a:solidFill>
                  <a:prstClr val="black"/>
                </a:solidFill>
              </a:rPr>
              <a:t>D. Schulte, CLIC, HF 2012, November 2012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42200" y="6492875"/>
            <a:ext cx="13970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0D1D6AF9-1F0E-2547-B7C2-EBD1501318D2}" type="slidenum">
              <a:rPr lang="en-US" sz="1800" b="0" smtClean="0">
                <a:solidFill>
                  <a:prstClr val="black"/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de-DE" dirty="0" err="1" smtClean="0"/>
              <a:t>Click</a:t>
            </a:r>
            <a:r>
              <a:rPr lang="de-DE" dirty="0" smtClean="0"/>
              <a:t> to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51000" y="6492875"/>
            <a:ext cx="57912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 smtClean="0">
                <a:solidFill>
                  <a:prstClr val="black"/>
                </a:solidFill>
              </a:rPr>
              <a:t>D. Schulte, CLIC, HF 2012, November 2012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42200" y="6492875"/>
            <a:ext cx="13970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0D1D6AF9-1F0E-2547-B7C2-EBD1501318D2}" type="slidenum">
              <a:rPr lang="en-US" sz="1800" b="0" smtClean="0">
                <a:solidFill>
                  <a:prstClr val="black"/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51000" y="6492875"/>
            <a:ext cx="57912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 smtClean="0">
                <a:solidFill>
                  <a:prstClr val="black"/>
                </a:solidFill>
              </a:rPr>
              <a:t>D. Schulte, CLIC, HF 2012, November 2012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442200" y="6492875"/>
            <a:ext cx="139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D1D6AF9-1F0E-2547-B7C2-EBD1501318D2}" type="slidenum">
              <a:rPr lang="en-US" sz="1200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err="1" smtClean="0"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37CEC-7426-473D-BB9A-C0489BA294D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9453E-1DE5-426C-B922-979B5BCB3A3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2F5BE-86E4-4E9A-A8FB-7367990F2C5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4229100" cy="537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229100" cy="537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A4C39-1342-4DBF-BA2D-862D2705C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E0F29-8CEC-48E4-9081-B3B24D9ED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srgbClr val="FFFFFF"/>
                </a:solidFill>
              </a:endParaRPr>
            </a:p>
          </p:txBody>
        </p:sp>
        <p:grpSp>
          <p:nvGrpSpPr>
            <p:cNvPr id="7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1800" b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r>
              <a:rPr lang="it-IT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November/14/2012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F.Cerutti - Higgs Factory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463A4-1425-4350-AC63-E9ADFA407B6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E0678-3149-443B-8A5D-85EC3119747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EB195-D2B7-4D0A-8B1C-749C5BCD3FE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 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D6649-B869-482D-9FB7-E5CAAFB5D89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CCB8F-D0CD-49E5-88AB-A8F3F4C002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152400"/>
            <a:ext cx="2152650" cy="6140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305550" cy="6140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DD7CF-BEDA-4913-816E-1F120F320F8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93788" y="152400"/>
            <a:ext cx="782161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44971-6174-4D10-B2A6-1EA49BB7016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152400"/>
            <a:ext cx="782161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229100" cy="5378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996AA-51BA-4786-A951-9D5ECE8ABD0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err="1" smtClean="0"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37CEC-7426-473D-BB9A-C0489BA294D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srgbClr val="FFFFFF"/>
                </a:solidFill>
              </a:endParaRPr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1800" b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November/14/2012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F.Cerutti - Higgs Factory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9453E-1DE5-426C-B922-979B5BCB3A3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2F5BE-86E4-4E9A-A8FB-7367990F2C5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4229100" cy="537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229100" cy="537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A4C39-1342-4DBF-BA2D-862D2705C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E0F29-8CEC-48E4-9081-B3B24D9ED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463A4-1425-4350-AC63-E9ADFA407B6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E0678-3149-443B-8A5D-85EC3119747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EB195-D2B7-4D0A-8B1C-749C5BCD3FE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 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D6649-B869-482D-9FB7-E5CAAFB5D89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CCB8F-D0CD-49E5-88AB-A8F3F4C002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152400"/>
            <a:ext cx="2152650" cy="6140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305550" cy="6140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DD7CF-BEDA-4913-816E-1F120F320F8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srgbClr val="FFFFFF"/>
                </a:solidFill>
              </a:endParaRPr>
            </a:p>
          </p:txBody>
        </p:sp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1800" b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1800" b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November/14/2012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F.Cerutti - Higgs Factory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4" name="Picture 13" descr="ATLAS-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63866" y="144913"/>
            <a:ext cx="492173" cy="820288"/>
          </a:xfrm>
          <a:prstGeom prst="rect">
            <a:avLst/>
          </a:prstGeom>
        </p:spPr>
      </p:pic>
      <p:pic>
        <p:nvPicPr>
          <p:cNvPr id="15" name="Picture 14" descr="CMS-LOGO-Color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200" y="194019"/>
            <a:ext cx="457200" cy="457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93788" y="152400"/>
            <a:ext cx="782161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44971-6174-4D10-B2A6-1EA49BB7016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152400"/>
            <a:ext cx="782161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229100" cy="5378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996AA-51BA-4786-A951-9D5ECE8ABD0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1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2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sz="1800" b="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sz="1800" b="0">
                    <a:solidFill>
                      <a:srgbClr val="FFFFFF"/>
                    </a:solidFill>
                  </a:endParaRPr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November/14/2012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F.Cerutti - Higgs Factory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8" name="Picture 17" descr="CMS-LOGO-Color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200" y="194019"/>
            <a:ext cx="457200" cy="457200"/>
          </a:xfrm>
          <a:prstGeom prst="rect">
            <a:avLst/>
          </a:prstGeom>
        </p:spPr>
      </p:pic>
      <p:pic>
        <p:nvPicPr>
          <p:cNvPr id="19" name="Picture 18" descr="ATLAS-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63866" y="144913"/>
            <a:ext cx="492173" cy="82028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-74613" y="166688"/>
            <a:ext cx="74613" cy="7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065" name="Picture 17" descr="unigelogo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416925" y="6130925"/>
            <a:ext cx="727075" cy="727075"/>
          </a:xfrm>
          <a:prstGeom prst="rect">
            <a:avLst/>
          </a:prstGeom>
          <a:noFill/>
        </p:spPr>
      </p:pic>
      <p:sp>
        <p:nvSpPr>
          <p:cNvPr id="7" name="Slide Number Placeholder 1"/>
          <p:cNvSpPr txBox="1">
            <a:spLocks/>
          </p:cNvSpPr>
          <p:nvPr userDrawn="1"/>
        </p:nvSpPr>
        <p:spPr>
          <a:xfrm>
            <a:off x="2997200" y="6616700"/>
            <a:ext cx="5387975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HF2012 summary  Physics--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Alain Blondel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16-11-2012 Fermilab 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1" r:id="rId2"/>
    <p:sldLayoutId id="2147483729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1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b="0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November/14/2012</a:t>
            </a:r>
            <a:endParaRPr lang="en-US" b="0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F.Cerutti - Higgs Factory</a:t>
            </a:r>
            <a:endParaRPr lang="en-US" b="0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FE4BAC9-6D41-4691-9299-18EF07EF0177}" type="slidenum">
              <a:rPr lang="en-US" b="0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b="0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November/14/2012</a:t>
            </a:r>
            <a:endParaRPr lang="en-US" b="0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F.Cerutti - Higgs Factory</a:t>
            </a:r>
            <a:endParaRPr lang="en-US" b="0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FE4BAC9-6D41-4691-9299-18EF07EF0177}" type="slidenum">
              <a:rPr lang="en-US" b="0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140AA7C-7BB1-404A-925B-7E83DA6985EF}" type="datetimeFigureOut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16/11/2012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160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8520" y="1634"/>
            <a:ext cx="7566923" cy="504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err="1" smtClean="0"/>
              <a:t>Click</a:t>
            </a:r>
            <a:r>
              <a:rPr lang="de-DE" dirty="0" smtClean="0"/>
              <a:t> to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11494"/>
            <a:ext cx="8229600" cy="5114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err="1" smtClean="0"/>
              <a:t>Click</a:t>
            </a:r>
            <a:r>
              <a:rPr lang="de-DE" dirty="0" smtClean="0"/>
              <a:t> to </a:t>
            </a:r>
            <a:r>
              <a:rPr lang="de-DE" dirty="0" err="1" smtClean="0"/>
              <a:t>edit</a:t>
            </a:r>
            <a:r>
              <a:rPr lang="de-DE" dirty="0" smtClean="0"/>
              <a:t> Master text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err="1" smtClean="0"/>
              <a:t>Third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en-US" dirty="0"/>
          </a:p>
        </p:txBody>
      </p:sp>
      <p:pic>
        <p:nvPicPr>
          <p:cNvPr id="7" name="Picture 6" descr="CLIC-Logo-Color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64945" y="1635"/>
            <a:ext cx="504363" cy="504363"/>
          </a:xfrm>
          <a:prstGeom prst="rect">
            <a:avLst/>
          </a:prstGeom>
        </p:spPr>
      </p:pic>
      <p:pic>
        <p:nvPicPr>
          <p:cNvPr id="8" name="Picture 7" descr="CLIC-Logo-Color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434618" y="1635"/>
            <a:ext cx="504363" cy="504363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51000" y="6492875"/>
            <a:ext cx="57912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prstClr val="black"/>
                </a:solidFill>
                <a:latin typeface="Calibri"/>
              </a:rPr>
              <a:t>D. Schulte, CLIC, HF 2012, November 2012</a:t>
            </a:r>
            <a:endParaRPr lang="en-US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7442200" y="6492875"/>
            <a:ext cx="139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D1D6AF9-1F0E-2547-B7C2-EBD1501318D2}" type="slidenum">
              <a:rPr lang="en-US" sz="1200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610600" cy="762000"/>
          </a:xfrm>
          <a:prstGeom prst="rect">
            <a:avLst/>
          </a:prstGeom>
          <a:gradFill rotWithShape="0">
            <a:gsLst>
              <a:gs pos="0">
                <a:srgbClr val="EBF5FF"/>
              </a:gs>
              <a:gs pos="100000">
                <a:srgbClr val="7F96F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2075" tIns="137160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8610600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21075" y="6557963"/>
            <a:ext cx="19050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kumimoji="1" lang="en-US" altLang="en-US" b="0" smtClean="0">
                <a:solidFill>
                  <a:srgbClr val="000000"/>
                </a:solidFill>
                <a:latin typeface="Arial" charset="0"/>
              </a:rPr>
              <a:t>14 Nov 2012</a:t>
            </a:r>
            <a:endParaRPr kumimoji="1" lang="en-US" alt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67463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kumimoji="1" lang="en-US" altLang="en-US" b="0" smtClean="0">
                <a:solidFill>
                  <a:srgbClr val="000000"/>
                </a:solidFill>
                <a:latin typeface="Arial" charset="0"/>
              </a:rPr>
              <a:t>HF2012 : Higgs beyond LHC (Experiments)</a:t>
            </a:r>
            <a:endParaRPr kumimoji="1" lang="en-US" alt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4F9ECCC-5760-4339-B592-055385547EC6}" type="slidenum">
              <a:rPr kumimoji="1" lang="en-US" altLang="en-US" b="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r>
              <a:rPr kumimoji="1" lang="en-US" altLang="en-US" b="0">
                <a:solidFill>
                  <a:srgbClr val="000000"/>
                </a:solidFill>
                <a:latin typeface="Arial" charset="0"/>
              </a:rPr>
              <a:t>/27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04800" y="6324600"/>
            <a:ext cx="8610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kumimoji="1" lang="en-US" sz="2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73050" y="6343650"/>
            <a:ext cx="1073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1200" b="0" dirty="0">
                <a:solidFill>
                  <a:srgbClr val="000000"/>
                </a:solidFill>
                <a:latin typeface="Arial" charset="0"/>
              </a:rPr>
              <a:t>Patrick Janot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</p:sldLayoutIdLst>
  <p:transition>
    <p:dissolve/>
  </p:transition>
  <p:hf hdr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5pPr>
      <a:lvl6pPr marL="4572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6pPr>
      <a:lvl7pPr marL="9144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7pPr>
      <a:lvl8pPr marL="13716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8pPr>
      <a:lvl9pPr marL="18288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Wingdings" pitchFamily="2" charset="2"/>
        <a:buChar char="q"/>
        <a:defRPr kumimoji="1" sz="2400" b="1">
          <a:solidFill>
            <a:srgbClr val="FF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60000"/>
        <a:buFont typeface="Zapf Dingbats" charset="2"/>
        <a:buChar char="u"/>
        <a:defRPr kumimoji="1" sz="2000" b="1">
          <a:solidFill>
            <a:srgbClr val="0000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5000"/>
        <a:buFont typeface="Zapf Dingbats" charset="2"/>
        <a:buChar char="l"/>
        <a:defRPr kumimoji="1" sz="2000" b="1">
          <a:solidFill>
            <a:srgbClr val="0099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SzPct val="75000"/>
        <a:buFont typeface="Zapf Dingbats" charset="2"/>
        <a:buChar char="è"/>
        <a:defRPr kumimoji="1" sz="2000" b="1">
          <a:solidFill>
            <a:srgbClr val="CC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buChar char="»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610600" cy="762000"/>
          </a:xfrm>
          <a:prstGeom prst="rect">
            <a:avLst/>
          </a:prstGeom>
          <a:gradFill rotWithShape="0">
            <a:gsLst>
              <a:gs pos="0">
                <a:srgbClr val="EBF5FF"/>
              </a:gs>
              <a:gs pos="100000">
                <a:srgbClr val="7F96F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2075" tIns="137160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8610600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21075" y="6557963"/>
            <a:ext cx="19050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kumimoji="1" lang="en-US" altLang="en-US" b="0" smtClean="0">
                <a:solidFill>
                  <a:srgbClr val="000000"/>
                </a:solidFill>
                <a:latin typeface="Arial" charset="0"/>
              </a:rPr>
              <a:t>14 Nov 2012</a:t>
            </a:r>
            <a:endParaRPr kumimoji="1" lang="en-US" alt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67463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kumimoji="1" lang="en-US" altLang="en-US" b="0" smtClean="0">
                <a:solidFill>
                  <a:srgbClr val="000000"/>
                </a:solidFill>
                <a:latin typeface="Arial" charset="0"/>
              </a:rPr>
              <a:t>HF2012 : Higgs beyond LHC (Experiments)</a:t>
            </a:r>
            <a:endParaRPr kumimoji="1" lang="en-US" alt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4F9ECCC-5760-4339-B592-055385547EC6}" type="slidenum">
              <a:rPr kumimoji="1" lang="en-US" altLang="en-US" b="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r>
              <a:rPr kumimoji="1" lang="en-US" altLang="en-US" b="0">
                <a:solidFill>
                  <a:srgbClr val="000000"/>
                </a:solidFill>
                <a:latin typeface="Arial" charset="0"/>
              </a:rPr>
              <a:t>/27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04800" y="6324600"/>
            <a:ext cx="8610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kumimoji="1" lang="en-US" sz="2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73050" y="6343650"/>
            <a:ext cx="1073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1200" b="0" dirty="0">
                <a:solidFill>
                  <a:srgbClr val="000000"/>
                </a:solidFill>
                <a:latin typeface="Arial" charset="0"/>
              </a:rPr>
              <a:t>Patrick Janot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</p:sldLayoutIdLst>
  <p:transition>
    <p:dissolve/>
  </p:transition>
  <p:hf hdr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5pPr>
      <a:lvl6pPr marL="4572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6pPr>
      <a:lvl7pPr marL="9144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7pPr>
      <a:lvl8pPr marL="13716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8pPr>
      <a:lvl9pPr marL="18288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Wingdings" pitchFamily="2" charset="2"/>
        <a:buChar char="q"/>
        <a:defRPr kumimoji="1" sz="2400" b="1">
          <a:solidFill>
            <a:srgbClr val="FF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60000"/>
        <a:buFont typeface="Zapf Dingbats" charset="2"/>
        <a:buChar char="u"/>
        <a:defRPr kumimoji="1" sz="2000" b="1">
          <a:solidFill>
            <a:srgbClr val="0000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5000"/>
        <a:buFont typeface="Zapf Dingbats" charset="2"/>
        <a:buChar char="l"/>
        <a:defRPr kumimoji="1" sz="2000" b="1">
          <a:solidFill>
            <a:srgbClr val="0099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SzPct val="75000"/>
        <a:buFont typeface="Zapf Dingbats" charset="2"/>
        <a:buChar char="è"/>
        <a:defRPr kumimoji="1" sz="2000" b="1">
          <a:solidFill>
            <a:srgbClr val="CC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buChar char="»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oleObject" Target="../embeddings/oleObject1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lcsim.org/papers/DBDPhysics.pdf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2" cstate="print"/>
          <a:srcRect t="28879"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500053" y="0"/>
            <a:ext cx="3643947" cy="1292662"/>
          </a:xfrm>
          <a:prstGeom prst="rect">
            <a:avLst/>
          </a:prstGeom>
          <a:solidFill>
            <a:srgbClr val="E6BA00"/>
          </a:solidFill>
        </p:spPr>
        <p:txBody>
          <a:bodyPr wrap="none" rtlCol="0">
            <a:spAutoFit/>
          </a:bodyPr>
          <a:lstStyle/>
          <a:p>
            <a:pPr algn="ctr"/>
            <a:r>
              <a:rPr lang="fr-CH" sz="1800" dirty="0" err="1" smtClean="0">
                <a:latin typeface="+mn-lt"/>
              </a:rPr>
              <a:t>Higgs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Factory</a:t>
            </a:r>
            <a:r>
              <a:rPr lang="fr-CH" sz="1800" dirty="0" smtClean="0">
                <a:latin typeface="+mn-lt"/>
              </a:rPr>
              <a:t> Workshop </a:t>
            </a:r>
          </a:p>
          <a:p>
            <a:pPr algn="ctr"/>
            <a:r>
              <a:rPr lang="fr-CH" sz="1800" dirty="0" err="1" smtClean="0">
                <a:latin typeface="+mn-lt"/>
              </a:rPr>
              <a:t>Fermilab</a:t>
            </a:r>
            <a:r>
              <a:rPr lang="fr-CH" sz="1800" dirty="0" smtClean="0">
                <a:latin typeface="+mn-lt"/>
              </a:rPr>
              <a:t>, 14-16 2012</a:t>
            </a:r>
            <a:endParaRPr lang="fr-CH" sz="1800" dirty="0" smtClean="0">
              <a:latin typeface="+mn-lt"/>
            </a:endParaRPr>
          </a:p>
          <a:p>
            <a:pPr algn="ctr"/>
            <a:r>
              <a:rPr lang="fr-CH" sz="2400" dirty="0" err="1" smtClean="0">
                <a:latin typeface="+mn-lt"/>
              </a:rPr>
              <a:t>Experimental</a:t>
            </a:r>
            <a:r>
              <a:rPr lang="fr-CH" sz="2400" dirty="0" smtClean="0">
                <a:latin typeface="+mn-lt"/>
              </a:rPr>
              <a:t> </a:t>
            </a:r>
            <a:r>
              <a:rPr lang="fr-CH" sz="2400" dirty="0" err="1" smtClean="0">
                <a:latin typeface="+mn-lt"/>
              </a:rPr>
              <a:t>summary</a:t>
            </a:r>
            <a:r>
              <a:rPr lang="fr-CH" sz="2400" dirty="0" smtClean="0">
                <a:latin typeface="+mn-lt"/>
              </a:rPr>
              <a:t> </a:t>
            </a:r>
          </a:p>
          <a:p>
            <a:pPr algn="ctr"/>
            <a:r>
              <a:rPr lang="fr-CH" sz="1800" dirty="0" smtClean="0">
                <a:latin typeface="+mn-lt"/>
              </a:rPr>
              <a:t>Alain Blondel</a:t>
            </a:r>
            <a:endParaRPr lang="en-US" sz="1800" dirty="0" err="1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7014"/>
            <a:ext cx="9144000" cy="3902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46100" y="4083904"/>
            <a:ext cx="82677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33CC"/>
                </a:solidFill>
                <a:latin typeface="+mn-lt"/>
              </a:rPr>
              <a:t>The </a:t>
            </a:r>
            <a:r>
              <a:rPr lang="en-US" sz="2000" dirty="0" smtClean="0">
                <a:solidFill>
                  <a:srgbClr val="0033CC"/>
                </a:solidFill>
                <a:latin typeface="+mn-lt"/>
              </a:rPr>
              <a:t>LHC is a Higgs Factory </a:t>
            </a:r>
            <a:r>
              <a:rPr lang="en-US" sz="2000" dirty="0" smtClean="0">
                <a:solidFill>
                  <a:srgbClr val="0033CC"/>
                </a:solidFill>
                <a:latin typeface="+mn-lt"/>
              </a:rPr>
              <a:t>!</a:t>
            </a:r>
          </a:p>
          <a:p>
            <a:r>
              <a:rPr lang="en-US" sz="1600" dirty="0" smtClean="0">
                <a:latin typeface="+mn-lt"/>
              </a:rPr>
              <a:t>1M </a:t>
            </a:r>
            <a:r>
              <a:rPr lang="en-US" sz="1600" dirty="0" smtClean="0">
                <a:latin typeface="+mn-lt"/>
              </a:rPr>
              <a:t>Higgs already produced – more than most other Higgs factory </a:t>
            </a:r>
            <a:r>
              <a:rPr lang="en-US" sz="1600" dirty="0" smtClean="0">
                <a:latin typeface="+mn-lt"/>
              </a:rPr>
              <a:t>projects.</a:t>
            </a:r>
          </a:p>
          <a:p>
            <a:r>
              <a:rPr lang="en-US" sz="1600" dirty="0" smtClean="0">
                <a:latin typeface="+mn-lt"/>
              </a:rPr>
              <a:t>15 </a:t>
            </a:r>
            <a:r>
              <a:rPr lang="en-US" sz="1600" dirty="0" smtClean="0">
                <a:latin typeface="+mn-lt"/>
              </a:rPr>
              <a:t>Higgs bosons / minute – and more to </a:t>
            </a:r>
            <a:r>
              <a:rPr lang="en-US" sz="1600" dirty="0" smtClean="0">
                <a:latin typeface="+mn-lt"/>
              </a:rPr>
              <a:t>come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(gain factor 3 going to 13 </a:t>
            </a:r>
            <a:r>
              <a:rPr lang="en-US" sz="1600" dirty="0" err="1" smtClean="0">
                <a:latin typeface="+mn-lt"/>
              </a:rPr>
              <a:t>TeV</a:t>
            </a:r>
            <a:r>
              <a:rPr lang="en-US" sz="1600" dirty="0" smtClean="0">
                <a:latin typeface="+mn-lt"/>
              </a:rPr>
              <a:t>)</a:t>
            </a:r>
          </a:p>
          <a:p>
            <a:endParaRPr lang="fr-CH" sz="1600" dirty="0" smtClean="0">
              <a:latin typeface="+mn-lt"/>
            </a:endParaRPr>
          </a:p>
          <a:p>
            <a:r>
              <a:rPr lang="fr-CH" sz="1600" dirty="0" err="1" smtClean="0">
                <a:latin typeface="+mn-lt"/>
              </a:rPr>
              <a:t>Difficulties</a:t>
            </a:r>
            <a:r>
              <a:rPr lang="fr-CH" sz="1600" dirty="0" smtClean="0">
                <a:latin typeface="+mn-lt"/>
              </a:rPr>
              <a:t>: </a:t>
            </a:r>
            <a:r>
              <a:rPr lang="fr-CH" sz="1600" dirty="0" err="1" smtClean="0">
                <a:latin typeface="+mn-lt"/>
              </a:rPr>
              <a:t>several</a:t>
            </a:r>
            <a:r>
              <a:rPr lang="fr-CH" sz="1600" dirty="0" smtClean="0">
                <a:latin typeface="+mn-lt"/>
              </a:rPr>
              <a:t> production </a:t>
            </a:r>
            <a:r>
              <a:rPr lang="fr-CH" sz="1600" dirty="0" err="1" smtClean="0">
                <a:latin typeface="+mn-lt"/>
              </a:rPr>
              <a:t>mechanisms</a:t>
            </a:r>
            <a:r>
              <a:rPr lang="fr-CH" sz="1600" dirty="0" smtClean="0">
                <a:latin typeface="+mn-lt"/>
              </a:rPr>
              <a:t> to </a:t>
            </a:r>
            <a:r>
              <a:rPr lang="fr-CH" sz="1600" dirty="0" err="1" smtClean="0">
                <a:latin typeface="+mn-lt"/>
              </a:rPr>
              <a:t>disentangle</a:t>
            </a:r>
            <a:r>
              <a:rPr lang="fr-CH" sz="1600" dirty="0" smtClean="0">
                <a:latin typeface="+mn-lt"/>
              </a:rPr>
              <a:t> and </a:t>
            </a:r>
          </a:p>
          <a:p>
            <a:r>
              <a:rPr lang="fr-CH" sz="1600" dirty="0" err="1" smtClean="0">
                <a:latin typeface="+mn-lt"/>
              </a:rPr>
              <a:t>significant</a:t>
            </a:r>
            <a:r>
              <a:rPr lang="fr-CH" sz="1600" dirty="0" smtClean="0">
                <a:latin typeface="+mn-lt"/>
              </a:rPr>
              <a:t> </a:t>
            </a:r>
            <a:r>
              <a:rPr lang="fr-CH" sz="1600" dirty="0" err="1" smtClean="0">
                <a:latin typeface="+mn-lt"/>
              </a:rPr>
              <a:t>systematics</a:t>
            </a:r>
            <a:r>
              <a:rPr lang="fr-CH" sz="1600" dirty="0" smtClean="0">
                <a:latin typeface="+mn-lt"/>
              </a:rPr>
              <a:t> in the production cross-sections </a:t>
            </a:r>
            <a:r>
              <a:rPr lang="fr-CH" sz="1600" dirty="0" smtClean="0">
                <a:solidFill>
                  <a:srgbClr val="0033CC"/>
                </a:solidFill>
                <a:sym typeface="Symbol"/>
              </a:rPr>
              <a:t></a:t>
            </a:r>
            <a:r>
              <a:rPr lang="fr-CH" sz="1600" baseline="-25000" dirty="0" err="1" smtClean="0">
                <a:solidFill>
                  <a:srgbClr val="0033CC"/>
                </a:solidFill>
                <a:sym typeface="Symbol"/>
              </a:rPr>
              <a:t>prod</a:t>
            </a:r>
            <a:r>
              <a:rPr lang="fr-CH" sz="1600" dirty="0" smtClean="0">
                <a:solidFill>
                  <a:srgbClr val="0033CC"/>
                </a:solidFill>
                <a:sym typeface="Symbol"/>
              </a:rPr>
              <a:t> </a:t>
            </a:r>
            <a:r>
              <a:rPr lang="fr-CH" sz="1600" dirty="0" smtClean="0"/>
              <a:t>.  </a:t>
            </a:r>
          </a:p>
          <a:p>
            <a:r>
              <a:rPr lang="fr-CH" sz="1600" dirty="0" smtClean="0">
                <a:solidFill>
                  <a:srgbClr val="0033CC"/>
                </a:solidFill>
              </a:rPr>
              <a:t>Challenge </a:t>
            </a:r>
            <a:r>
              <a:rPr lang="fr-CH" sz="1600" dirty="0" err="1" smtClean="0">
                <a:solidFill>
                  <a:srgbClr val="0033CC"/>
                </a:solidFill>
              </a:rPr>
              <a:t>will</a:t>
            </a:r>
            <a:r>
              <a:rPr lang="fr-CH" sz="1600" dirty="0" smtClean="0">
                <a:solidFill>
                  <a:srgbClr val="0033CC"/>
                </a:solidFill>
              </a:rPr>
              <a:t> </a:t>
            </a:r>
            <a:r>
              <a:rPr lang="fr-CH" sz="1600" dirty="0" err="1" smtClean="0">
                <a:solidFill>
                  <a:srgbClr val="0033CC"/>
                </a:solidFill>
              </a:rPr>
              <a:t>be</a:t>
            </a:r>
            <a:r>
              <a:rPr lang="fr-CH" sz="1600" dirty="0" smtClean="0">
                <a:solidFill>
                  <a:srgbClr val="0033CC"/>
                </a:solidFill>
              </a:rPr>
              <a:t> to </a:t>
            </a:r>
            <a:r>
              <a:rPr lang="fr-CH" sz="1600" dirty="0" err="1" smtClean="0">
                <a:solidFill>
                  <a:srgbClr val="0033CC"/>
                </a:solidFill>
              </a:rPr>
              <a:t>reduce</a:t>
            </a:r>
            <a:r>
              <a:rPr lang="fr-CH" sz="1600" dirty="0" smtClean="0">
                <a:solidFill>
                  <a:srgbClr val="0033CC"/>
                </a:solidFill>
              </a:rPr>
              <a:t> </a:t>
            </a:r>
            <a:r>
              <a:rPr lang="fr-CH" sz="1600" dirty="0" err="1" smtClean="0">
                <a:solidFill>
                  <a:srgbClr val="0033CC"/>
                </a:solidFill>
              </a:rPr>
              <a:t>systematics</a:t>
            </a:r>
            <a:r>
              <a:rPr lang="fr-CH" sz="1600" dirty="0" smtClean="0">
                <a:solidFill>
                  <a:srgbClr val="0033CC"/>
                </a:solidFill>
              </a:rPr>
              <a:t> by </a:t>
            </a:r>
            <a:r>
              <a:rPr lang="fr-CH" sz="1600" dirty="0" err="1" smtClean="0">
                <a:solidFill>
                  <a:srgbClr val="0033CC"/>
                </a:solidFill>
              </a:rPr>
              <a:t>measuring</a:t>
            </a:r>
            <a:r>
              <a:rPr lang="fr-CH" sz="1600" dirty="0" smtClean="0">
                <a:solidFill>
                  <a:srgbClr val="0033CC"/>
                </a:solidFill>
              </a:rPr>
              <a:t> </a:t>
            </a:r>
            <a:r>
              <a:rPr lang="fr-CH" sz="1600" dirty="0" err="1" smtClean="0">
                <a:solidFill>
                  <a:srgbClr val="0033CC"/>
                </a:solidFill>
              </a:rPr>
              <a:t>related</a:t>
            </a:r>
            <a:r>
              <a:rPr lang="fr-CH" sz="1600" dirty="0" smtClean="0">
                <a:solidFill>
                  <a:srgbClr val="0033CC"/>
                </a:solidFill>
              </a:rPr>
              <a:t> </a:t>
            </a:r>
            <a:r>
              <a:rPr lang="fr-CH" sz="1600" dirty="0" err="1" smtClean="0">
                <a:solidFill>
                  <a:srgbClr val="0033CC"/>
                </a:solidFill>
              </a:rPr>
              <a:t>processes</a:t>
            </a:r>
            <a:r>
              <a:rPr lang="fr-CH" sz="1600" dirty="0" smtClean="0">
                <a:solidFill>
                  <a:srgbClr val="0033CC"/>
                </a:solidFill>
              </a:rPr>
              <a:t>. </a:t>
            </a:r>
          </a:p>
          <a:p>
            <a:endParaRPr lang="fr-CH" sz="1600" dirty="0" smtClean="0">
              <a:solidFill>
                <a:srgbClr val="0033CC"/>
              </a:solidFill>
            </a:endParaRPr>
          </a:p>
          <a:p>
            <a:r>
              <a:rPr lang="fr-CH" sz="1600" dirty="0" smtClean="0">
                <a:solidFill>
                  <a:srgbClr val="0033CC"/>
                </a:solidFill>
                <a:sym typeface="Symbol"/>
              </a:rPr>
              <a:t></a:t>
            </a:r>
            <a:r>
              <a:rPr lang="fr-CH" sz="1600" baseline="-25000" dirty="0" smtClean="0">
                <a:solidFill>
                  <a:srgbClr val="0033CC"/>
                </a:solidFill>
                <a:sym typeface="Symbol"/>
              </a:rPr>
              <a:t>i</a:t>
            </a:r>
            <a:r>
              <a:rPr lang="fr-CH" sz="1600" baseline="-25000" dirty="0" smtClean="0">
                <a:solidFill>
                  <a:srgbClr val="0033CC"/>
                </a:solidFill>
                <a:sym typeface="Wingdings" pitchFamily="2" charset="2"/>
              </a:rPr>
              <a:t>f </a:t>
            </a:r>
            <a:r>
              <a:rPr lang="fr-CH" sz="1600" dirty="0" smtClean="0">
                <a:solidFill>
                  <a:srgbClr val="0033CC"/>
                </a:solidFill>
                <a:sym typeface="Symbol"/>
              </a:rPr>
              <a:t> </a:t>
            </a:r>
            <a:r>
              <a:rPr lang="fr-CH" sz="1600" baseline="30000" dirty="0" err="1" smtClean="0">
                <a:solidFill>
                  <a:srgbClr val="0033CC"/>
                </a:solidFill>
                <a:sym typeface="Symbol"/>
              </a:rPr>
              <a:t>observed</a:t>
            </a:r>
            <a:r>
              <a:rPr lang="fr-CH" sz="1600" baseline="30000" dirty="0" smtClean="0">
                <a:solidFill>
                  <a:srgbClr val="0033CC"/>
                </a:solidFill>
                <a:sym typeface="Symbol"/>
              </a:rPr>
              <a:t>   </a:t>
            </a:r>
            <a:r>
              <a:rPr lang="fr-CH" sz="1600" dirty="0" smtClean="0">
                <a:solidFill>
                  <a:srgbClr val="0033CC"/>
                </a:solidFill>
                <a:sym typeface="Symbol"/>
              </a:rPr>
              <a:t></a:t>
            </a:r>
            <a:r>
              <a:rPr lang="fr-CH" sz="1600" dirty="0" smtClean="0">
                <a:solidFill>
                  <a:srgbClr val="0033CC"/>
                </a:solidFill>
                <a:sym typeface="Symbol"/>
              </a:rPr>
              <a:t> </a:t>
            </a:r>
            <a:r>
              <a:rPr lang="fr-CH" sz="1600" baseline="-25000" dirty="0" err="1" smtClean="0">
                <a:solidFill>
                  <a:srgbClr val="0033CC"/>
                </a:solidFill>
                <a:sym typeface="Symbol"/>
              </a:rPr>
              <a:t>prod</a:t>
            </a:r>
            <a:r>
              <a:rPr lang="fr-CH" sz="1600" dirty="0" smtClean="0">
                <a:solidFill>
                  <a:srgbClr val="0033CC"/>
                </a:solidFill>
                <a:sym typeface="Symbol"/>
              </a:rPr>
              <a:t>  (</a:t>
            </a:r>
            <a:r>
              <a:rPr lang="fr-CH" sz="1600" dirty="0" err="1" smtClean="0">
                <a:solidFill>
                  <a:srgbClr val="0033CC"/>
                </a:solidFill>
                <a:sym typeface="Symbol"/>
              </a:rPr>
              <a:t>g</a:t>
            </a:r>
            <a:r>
              <a:rPr lang="fr-CH" sz="1600" baseline="-25000" dirty="0" err="1" smtClean="0">
                <a:solidFill>
                  <a:srgbClr val="0033CC"/>
                </a:solidFill>
                <a:sym typeface="Symbol"/>
              </a:rPr>
              <a:t>Hi</a:t>
            </a:r>
            <a:r>
              <a:rPr lang="fr-CH" sz="1600" dirty="0" smtClean="0">
                <a:solidFill>
                  <a:srgbClr val="0033CC"/>
                </a:solidFill>
                <a:sym typeface="Symbol"/>
              </a:rPr>
              <a:t> )</a:t>
            </a:r>
            <a:r>
              <a:rPr lang="fr-CH" sz="1600" baseline="30000" dirty="0" smtClean="0">
                <a:solidFill>
                  <a:srgbClr val="0033CC"/>
                </a:solidFill>
                <a:sym typeface="Symbol"/>
              </a:rPr>
              <a:t>2</a:t>
            </a:r>
            <a:r>
              <a:rPr lang="fr-CH" sz="1600" dirty="0" smtClean="0">
                <a:solidFill>
                  <a:srgbClr val="0033CC"/>
                </a:solidFill>
                <a:sym typeface="Symbol"/>
              </a:rPr>
              <a:t>(</a:t>
            </a:r>
            <a:r>
              <a:rPr lang="fr-CH" sz="1600" dirty="0" err="1" smtClean="0">
                <a:solidFill>
                  <a:srgbClr val="0033CC"/>
                </a:solidFill>
                <a:sym typeface="Symbol"/>
              </a:rPr>
              <a:t>g</a:t>
            </a:r>
            <a:r>
              <a:rPr lang="fr-CH" sz="1600" baseline="-25000" dirty="0" err="1" smtClean="0">
                <a:solidFill>
                  <a:srgbClr val="0033CC"/>
                </a:solidFill>
                <a:sym typeface="Symbol"/>
              </a:rPr>
              <a:t>Hf</a:t>
            </a:r>
            <a:r>
              <a:rPr lang="fr-CH" sz="1600" dirty="0" smtClean="0">
                <a:solidFill>
                  <a:srgbClr val="0033CC"/>
                </a:solidFill>
                <a:sym typeface="Symbol"/>
              </a:rPr>
              <a:t>)</a:t>
            </a:r>
            <a:r>
              <a:rPr lang="fr-CH" sz="1600" baseline="30000" dirty="0" smtClean="0">
                <a:solidFill>
                  <a:srgbClr val="0033CC"/>
                </a:solidFill>
                <a:sym typeface="Symbol"/>
              </a:rPr>
              <a:t>2      </a:t>
            </a:r>
            <a:r>
              <a:rPr lang="fr-CH" sz="1600" dirty="0" err="1" smtClean="0">
                <a:solidFill>
                  <a:srgbClr val="0033CC"/>
                </a:solidFill>
                <a:sym typeface="Symbol"/>
              </a:rPr>
              <a:t>extract</a:t>
            </a:r>
            <a:r>
              <a:rPr lang="fr-CH" sz="1600" dirty="0" smtClean="0">
                <a:solidFill>
                  <a:srgbClr val="0033CC"/>
                </a:solidFill>
                <a:sym typeface="Symbol"/>
              </a:rPr>
              <a:t> </a:t>
            </a:r>
            <a:r>
              <a:rPr lang="fr-CH" sz="1600" dirty="0" err="1" smtClean="0">
                <a:solidFill>
                  <a:srgbClr val="0033CC"/>
                </a:solidFill>
                <a:sym typeface="Symbol"/>
              </a:rPr>
              <a:t>couplings</a:t>
            </a:r>
            <a:r>
              <a:rPr lang="fr-CH" sz="1600" dirty="0" smtClean="0">
                <a:solidFill>
                  <a:srgbClr val="0033CC"/>
                </a:solidFill>
                <a:sym typeface="Symbol"/>
              </a:rPr>
              <a:t> to </a:t>
            </a:r>
            <a:r>
              <a:rPr lang="fr-CH" sz="1600" dirty="0" err="1" smtClean="0">
                <a:solidFill>
                  <a:srgbClr val="0033CC"/>
                </a:solidFill>
                <a:sym typeface="Symbol"/>
              </a:rPr>
              <a:t>anything</a:t>
            </a:r>
            <a:r>
              <a:rPr lang="fr-CH" sz="1600" dirty="0" smtClean="0">
                <a:solidFill>
                  <a:srgbClr val="0033CC"/>
                </a:solidFill>
                <a:sym typeface="Symbol"/>
              </a:rPr>
              <a:t> </a:t>
            </a:r>
            <a:r>
              <a:rPr lang="fr-CH" sz="1600" dirty="0" err="1" smtClean="0">
                <a:solidFill>
                  <a:srgbClr val="0033CC"/>
                </a:solidFill>
                <a:sym typeface="Symbol"/>
              </a:rPr>
              <a:t>you</a:t>
            </a:r>
            <a:r>
              <a:rPr lang="fr-CH" sz="1600" dirty="0" smtClean="0">
                <a:solidFill>
                  <a:srgbClr val="0033CC"/>
                </a:solidFill>
                <a:sym typeface="Symbol"/>
              </a:rPr>
              <a:t> </a:t>
            </a:r>
            <a:r>
              <a:rPr lang="fr-CH" sz="1600" dirty="0" err="1" smtClean="0">
                <a:solidFill>
                  <a:srgbClr val="0033CC"/>
                </a:solidFill>
                <a:sym typeface="Symbol"/>
              </a:rPr>
              <a:t>can</a:t>
            </a:r>
            <a:r>
              <a:rPr lang="fr-CH" sz="1600" dirty="0" smtClean="0">
                <a:solidFill>
                  <a:srgbClr val="0033CC"/>
                </a:solidFill>
                <a:sym typeface="Symbol"/>
              </a:rPr>
              <a:t> </a:t>
            </a:r>
            <a:r>
              <a:rPr lang="fr-CH" sz="1600" dirty="0" err="1" smtClean="0">
                <a:solidFill>
                  <a:srgbClr val="0033CC"/>
                </a:solidFill>
                <a:sym typeface="Symbol"/>
              </a:rPr>
              <a:t>see</a:t>
            </a:r>
            <a:r>
              <a:rPr lang="fr-CH" sz="1600" dirty="0" smtClean="0">
                <a:solidFill>
                  <a:srgbClr val="0033CC"/>
                </a:solidFill>
                <a:sym typeface="Symbol"/>
              </a:rPr>
              <a:t> or </a:t>
            </a:r>
            <a:r>
              <a:rPr lang="fr-CH" sz="1600" dirty="0" err="1" smtClean="0">
                <a:solidFill>
                  <a:srgbClr val="0033CC"/>
                </a:solidFill>
                <a:sym typeface="Symbol"/>
              </a:rPr>
              <a:t>produce</a:t>
            </a:r>
            <a:r>
              <a:rPr lang="fr-CH" sz="1600" dirty="0" smtClean="0">
                <a:solidFill>
                  <a:srgbClr val="0033CC"/>
                </a:solidFill>
                <a:sym typeface="Symbol"/>
              </a:rPr>
              <a:t> </a:t>
            </a:r>
            <a:r>
              <a:rPr lang="fr-CH" sz="1600" dirty="0" err="1" smtClean="0">
                <a:solidFill>
                  <a:srgbClr val="0033CC"/>
                </a:solidFill>
                <a:sym typeface="Symbol"/>
              </a:rPr>
              <a:t>from</a:t>
            </a:r>
            <a:endParaRPr lang="fr-CH" sz="1600" dirty="0" smtClean="0">
              <a:solidFill>
                <a:srgbClr val="0033CC"/>
              </a:solidFill>
              <a:sym typeface="Symbol"/>
            </a:endParaRPr>
          </a:p>
          <a:p>
            <a:r>
              <a:rPr lang="fr-CH" sz="1600" dirty="0" smtClean="0">
                <a:solidFill>
                  <a:srgbClr val="0033CC"/>
                </a:solidFill>
                <a:sym typeface="Symbol"/>
              </a:rPr>
              <a:t> </a:t>
            </a:r>
            <a:r>
              <a:rPr lang="fr-CH" sz="1600" dirty="0" smtClean="0">
                <a:solidFill>
                  <a:srgbClr val="0033CC"/>
                </a:solidFill>
                <a:sym typeface="Symbol"/>
              </a:rPr>
              <a:t>                                       </a:t>
            </a:r>
            <a:r>
              <a:rPr lang="fr-CH" sz="1600" baseline="-25000" dirty="0" smtClean="0">
                <a:solidFill>
                  <a:srgbClr val="0033CC"/>
                </a:solidFill>
                <a:sym typeface="Symbol"/>
              </a:rPr>
              <a:t>H</a:t>
            </a:r>
            <a:r>
              <a:rPr lang="fr-CH" sz="1600" dirty="0" smtClean="0">
                <a:solidFill>
                  <a:srgbClr val="0033CC"/>
                </a:solidFill>
                <a:sym typeface="Symbol"/>
              </a:rPr>
              <a:t>               if i=f  as in WZ </a:t>
            </a:r>
            <a:r>
              <a:rPr lang="fr-CH" sz="1600" dirty="0" err="1" smtClean="0">
                <a:solidFill>
                  <a:srgbClr val="0033CC"/>
                </a:solidFill>
                <a:sym typeface="Symbol"/>
              </a:rPr>
              <a:t>with</a:t>
            </a:r>
            <a:r>
              <a:rPr lang="fr-CH" sz="1600" dirty="0" smtClean="0">
                <a:solidFill>
                  <a:srgbClr val="0033CC"/>
                </a:solidFill>
                <a:sym typeface="Symbol"/>
              </a:rPr>
              <a:t> H</a:t>
            </a:r>
            <a:r>
              <a:rPr lang="fr-CH" sz="1600" dirty="0" smtClean="0">
                <a:solidFill>
                  <a:srgbClr val="0033CC"/>
                </a:solidFill>
                <a:sym typeface="Wingdings" pitchFamily="2" charset="2"/>
              </a:rPr>
              <a:t> ZZ  </a:t>
            </a:r>
            <a:r>
              <a:rPr lang="fr-CH" sz="1600" dirty="0" err="1" smtClean="0">
                <a:solidFill>
                  <a:srgbClr val="0033CC"/>
                </a:solidFill>
                <a:sym typeface="Wingdings" pitchFamily="2" charset="2"/>
              </a:rPr>
              <a:t>absoulte</a:t>
            </a:r>
            <a:r>
              <a:rPr lang="fr-CH" sz="1600" dirty="0" smtClean="0">
                <a:solidFill>
                  <a:srgbClr val="0033CC"/>
                </a:solidFill>
                <a:sym typeface="Wingdings" pitchFamily="2" charset="2"/>
              </a:rPr>
              <a:t> </a:t>
            </a:r>
            <a:r>
              <a:rPr lang="fr-CH" sz="1600" dirty="0" err="1" smtClean="0">
                <a:solidFill>
                  <a:srgbClr val="0033CC"/>
                </a:solidFill>
                <a:sym typeface="Wingdings" pitchFamily="2" charset="2"/>
              </a:rPr>
              <a:t>normalization</a:t>
            </a:r>
            <a:r>
              <a:rPr lang="fr-CH" sz="1600" dirty="0" smtClean="0">
                <a:solidFill>
                  <a:srgbClr val="0033CC"/>
                </a:solidFill>
                <a:sym typeface="Wingdings" pitchFamily="2" charset="2"/>
              </a:rPr>
              <a:t>  </a:t>
            </a:r>
            <a:r>
              <a:rPr lang="fr-CH" sz="1600" baseline="30000" dirty="0" smtClean="0">
                <a:solidFill>
                  <a:srgbClr val="0033CC"/>
                </a:solidFill>
                <a:sym typeface="Symbol"/>
              </a:rPr>
              <a:t> </a:t>
            </a:r>
            <a:endParaRPr lang="fr-CH" sz="1600" dirty="0" smtClean="0">
              <a:solidFill>
                <a:srgbClr val="0033CC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413000" y="6400800"/>
            <a:ext cx="93980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Conclusions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995" y="1719738"/>
            <a:ext cx="4015201" cy="3968622"/>
          </a:xfrm>
          <a:ln>
            <a:solidFill>
              <a:srgbClr val="000090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dirty="0" smtClean="0">
                <a:solidFill>
                  <a:srgbClr val="000090"/>
                </a:solidFill>
              </a:rPr>
              <a:t>Approved LHC 300 fb</a:t>
            </a:r>
            <a:r>
              <a:rPr lang="en-US" sz="1800" baseline="30000" dirty="0" smtClean="0">
                <a:solidFill>
                  <a:srgbClr val="000090"/>
                </a:solidFill>
              </a:rPr>
              <a:t>-1 </a:t>
            </a:r>
            <a:r>
              <a:rPr lang="en-US" sz="1800" dirty="0" smtClean="0"/>
              <a:t>at</a:t>
            </a:r>
            <a:r>
              <a:rPr lang="en-US" sz="1800" dirty="0" smtClean="0">
                <a:solidFill>
                  <a:srgbClr val="000090"/>
                </a:solidFill>
              </a:rPr>
              <a:t> 14 </a:t>
            </a:r>
            <a:r>
              <a:rPr lang="en-US" sz="1800" dirty="0" err="1" smtClean="0">
                <a:solidFill>
                  <a:srgbClr val="000090"/>
                </a:solidFill>
              </a:rPr>
              <a:t>TeV</a:t>
            </a:r>
            <a:r>
              <a:rPr lang="en-US" sz="1800" dirty="0" smtClean="0"/>
              <a:t>:</a:t>
            </a:r>
          </a:p>
          <a:p>
            <a:r>
              <a:rPr lang="en-US" sz="1800" dirty="0" smtClean="0">
                <a:solidFill>
                  <a:srgbClr val="000090"/>
                </a:solidFill>
              </a:rPr>
              <a:t>Higgs mass </a:t>
            </a:r>
            <a:r>
              <a:rPr lang="en-US" sz="1800" dirty="0" smtClean="0"/>
              <a:t>at </a:t>
            </a:r>
            <a:r>
              <a:rPr lang="en-US" sz="1800" dirty="0" smtClean="0">
                <a:solidFill>
                  <a:srgbClr val="000090"/>
                </a:solidFill>
              </a:rPr>
              <a:t>100 MeV</a:t>
            </a:r>
            <a:endParaRPr lang="en-US" sz="1800" dirty="0"/>
          </a:p>
          <a:p>
            <a:r>
              <a:rPr lang="en-US" sz="1800" dirty="0" smtClean="0"/>
              <a:t>Disentangle </a:t>
            </a:r>
            <a:r>
              <a:rPr lang="en-US" sz="1800" dirty="0" smtClean="0">
                <a:solidFill>
                  <a:srgbClr val="000090"/>
                </a:solidFill>
              </a:rPr>
              <a:t>Spin 0</a:t>
            </a:r>
            <a:r>
              <a:rPr lang="en-US" sz="1800" dirty="0" smtClean="0"/>
              <a:t> </a:t>
            </a:r>
            <a:r>
              <a:rPr lang="en-US" sz="1800" dirty="0" err="1" smtClean="0"/>
              <a:t>vs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000090"/>
                </a:solidFill>
              </a:rPr>
              <a:t>Spin 2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000090"/>
                </a:solidFill>
              </a:rPr>
              <a:t>main CP </a:t>
            </a:r>
            <a:r>
              <a:rPr lang="en-US" sz="1800" dirty="0" smtClean="0"/>
              <a:t>component in ZZ*</a:t>
            </a:r>
            <a:endParaRPr lang="en-US" sz="1800" dirty="0" smtClean="0">
              <a:solidFill>
                <a:srgbClr val="FF0000"/>
              </a:solidFill>
            </a:endParaRPr>
          </a:p>
          <a:p>
            <a:r>
              <a:rPr lang="en-US" sz="1800" dirty="0" smtClean="0">
                <a:solidFill>
                  <a:srgbClr val="000090"/>
                </a:solidFill>
              </a:rPr>
              <a:t>Coupling rel. precision/</a:t>
            </a:r>
            <a:r>
              <a:rPr lang="en-US" sz="1800" dirty="0" err="1" smtClean="0">
                <a:solidFill>
                  <a:srgbClr val="000090"/>
                </a:solidFill>
              </a:rPr>
              <a:t>Exper</a:t>
            </a:r>
            <a:r>
              <a:rPr lang="en-US" sz="1800" dirty="0" smtClean="0">
                <a:solidFill>
                  <a:srgbClr val="000090"/>
                </a:solidFill>
              </a:rPr>
              <a:t>.</a:t>
            </a:r>
          </a:p>
          <a:p>
            <a:pPr lvl="1"/>
            <a:r>
              <a:rPr lang="en-US" sz="1800" dirty="0" smtClean="0">
                <a:solidFill>
                  <a:srgbClr val="000090"/>
                </a:solidFill>
              </a:rPr>
              <a:t>Z, W, b, </a:t>
            </a:r>
            <a:r>
              <a:rPr lang="en-US" sz="1800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t         </a:t>
            </a:r>
            <a:r>
              <a:rPr lang="en-US" sz="1800" dirty="0" smtClean="0">
                <a:solidFill>
                  <a:srgbClr val="000090"/>
                </a:solidFill>
              </a:rPr>
              <a:t>10-</a:t>
            </a:r>
            <a:r>
              <a:rPr lang="en-US" sz="1800" dirty="0">
                <a:solidFill>
                  <a:srgbClr val="000090"/>
                </a:solidFill>
              </a:rPr>
              <a:t>1</a:t>
            </a:r>
            <a:r>
              <a:rPr lang="en-US" sz="1800" dirty="0" smtClean="0">
                <a:solidFill>
                  <a:srgbClr val="000090"/>
                </a:solidFill>
              </a:rPr>
              <a:t>5%</a:t>
            </a:r>
          </a:p>
          <a:p>
            <a:pPr lvl="1"/>
            <a:r>
              <a:rPr lang="en-US" sz="1800" dirty="0" smtClean="0">
                <a:solidFill>
                  <a:srgbClr val="000090"/>
                </a:solidFill>
              </a:rPr>
              <a:t>t</a:t>
            </a:r>
            <a:r>
              <a:rPr lang="en-US" sz="1800" dirty="0">
                <a:solidFill>
                  <a:srgbClr val="000090"/>
                </a:solidFill>
              </a:rPr>
              <a:t>, </a:t>
            </a:r>
            <a:r>
              <a:rPr lang="en-US" sz="1800" dirty="0">
                <a:solidFill>
                  <a:srgbClr val="000090"/>
                </a:solidFill>
                <a:latin typeface="Symbol" charset="2"/>
                <a:cs typeface="Symbol" charset="2"/>
              </a:rPr>
              <a:t>m           </a:t>
            </a:r>
            <a:r>
              <a:rPr lang="en-US" sz="1800" dirty="0">
                <a:solidFill>
                  <a:srgbClr val="000090"/>
                </a:solidFill>
                <a:sym typeface="Wingdings"/>
              </a:rPr>
              <a:t>3-2 </a:t>
            </a:r>
            <a:r>
              <a:rPr lang="en-US" sz="1800" dirty="0">
                <a:solidFill>
                  <a:srgbClr val="000090"/>
                </a:solidFill>
                <a:latin typeface="Symbol" charset="2"/>
                <a:cs typeface="Symbol" charset="2"/>
                <a:sym typeface="Wingdings"/>
              </a:rPr>
              <a:t>s</a:t>
            </a:r>
            <a:r>
              <a:rPr lang="en-US" sz="1800" dirty="0">
                <a:solidFill>
                  <a:srgbClr val="000090"/>
                </a:solidFill>
                <a:sym typeface="Wingdings"/>
              </a:rPr>
              <a:t> </a:t>
            </a:r>
            <a:r>
              <a:rPr lang="en-US" sz="1800" dirty="0" smtClean="0">
                <a:solidFill>
                  <a:srgbClr val="000090"/>
                </a:solidFill>
                <a:sym typeface="Wingdings"/>
              </a:rPr>
              <a:t>observation</a:t>
            </a:r>
            <a:endParaRPr lang="en-US" sz="1800" dirty="0" smtClean="0">
              <a:solidFill>
                <a:srgbClr val="000090"/>
              </a:solidFill>
            </a:endParaRPr>
          </a:p>
          <a:p>
            <a:pPr lvl="1"/>
            <a:r>
              <a:rPr lang="en-US" sz="1800" dirty="0" err="1">
                <a:solidFill>
                  <a:srgbClr val="000090"/>
                </a:solidFill>
                <a:latin typeface="Symbol" charset="2"/>
                <a:cs typeface="Symbol" charset="2"/>
              </a:rPr>
              <a:t>gg</a:t>
            </a:r>
            <a:r>
              <a:rPr lang="en-US" sz="1800" dirty="0">
                <a:solidFill>
                  <a:srgbClr val="000090"/>
                </a:solidFill>
              </a:rPr>
              <a:t>  </a:t>
            </a:r>
            <a:r>
              <a:rPr lang="en-US" sz="1800" dirty="0">
                <a:solidFill>
                  <a:srgbClr val="262626"/>
                </a:solidFill>
              </a:rPr>
              <a:t>and</a:t>
            </a:r>
            <a:r>
              <a:rPr lang="en-US" sz="1800" dirty="0">
                <a:solidFill>
                  <a:srgbClr val="000090"/>
                </a:solidFill>
              </a:rPr>
              <a:t> </a:t>
            </a:r>
            <a:r>
              <a:rPr lang="en-US" sz="1800" dirty="0" err="1">
                <a:solidFill>
                  <a:srgbClr val="000090"/>
                </a:solidFill>
              </a:rPr>
              <a:t>gg</a:t>
            </a:r>
            <a:r>
              <a:rPr lang="en-US" sz="1800" dirty="0">
                <a:solidFill>
                  <a:srgbClr val="000090"/>
                </a:solidFill>
              </a:rPr>
              <a:t> </a:t>
            </a:r>
            <a:r>
              <a:rPr lang="en-US" sz="1800" dirty="0" smtClean="0">
                <a:solidFill>
                  <a:srgbClr val="000090"/>
                </a:solidFill>
              </a:rPr>
              <a:t>        5</a:t>
            </a:r>
            <a:r>
              <a:rPr lang="en-US" sz="1800" dirty="0">
                <a:solidFill>
                  <a:srgbClr val="000090"/>
                </a:solidFill>
              </a:rPr>
              <a:t>-11</a:t>
            </a:r>
            <a:r>
              <a:rPr lang="en-US" sz="1800" dirty="0" smtClean="0">
                <a:solidFill>
                  <a:srgbClr val="000090"/>
                </a:solidFill>
              </a:rPr>
              <a:t>%</a:t>
            </a:r>
            <a:endParaRPr lang="en-US" sz="1800" dirty="0">
              <a:solidFill>
                <a:srgbClr val="00009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11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November/14/2012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F.Cerutti - Higgs Factory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54034" y="1728172"/>
            <a:ext cx="4356306" cy="395137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Clr>
                <a:srgbClr val="000000">
                  <a:lumMod val="75000"/>
                  <a:lumOff val="25000"/>
                </a:srgbClr>
              </a:buClr>
              <a:buFont typeface="Arial" pitchFamily="34" charset="0"/>
              <a:buNone/>
            </a:pPr>
            <a:r>
              <a:rPr lang="en-US" sz="1800" b="0" dirty="0" smtClean="0">
                <a:solidFill>
                  <a:srgbClr val="FF0000"/>
                </a:solidFill>
              </a:rPr>
              <a:t>HL-LHC 3000 fb</a:t>
            </a:r>
            <a:r>
              <a:rPr lang="en-US" sz="1800" b="0" baseline="30000" dirty="0" smtClean="0">
                <a:solidFill>
                  <a:srgbClr val="FF0000"/>
                </a:solidFill>
              </a:rPr>
              <a:t>-1 </a:t>
            </a:r>
            <a:r>
              <a:rPr lang="en-US" sz="1800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at </a:t>
            </a:r>
            <a:r>
              <a:rPr lang="en-US" sz="1800" b="0" dirty="0" smtClean="0">
                <a:solidFill>
                  <a:srgbClr val="FF0000"/>
                </a:solidFill>
              </a:rPr>
              <a:t>14 </a:t>
            </a:r>
            <a:r>
              <a:rPr lang="en-US" sz="1800" b="0" dirty="0" err="1" smtClean="0">
                <a:solidFill>
                  <a:srgbClr val="FF0000"/>
                </a:solidFill>
              </a:rPr>
              <a:t>TeV</a:t>
            </a:r>
            <a:r>
              <a:rPr lang="en-US" sz="1800" b="0" dirty="0" smtClean="0">
                <a:solidFill>
                  <a:srgbClr val="000090"/>
                </a:solidFill>
              </a:rPr>
              <a:t>:</a:t>
            </a:r>
          </a:p>
          <a:p>
            <a:pPr fontAlgn="auto">
              <a:spcAft>
                <a:spcPts val="0"/>
              </a:spcAft>
              <a:buClr>
                <a:srgbClr val="000000">
                  <a:lumMod val="75000"/>
                  <a:lumOff val="25000"/>
                </a:srgbClr>
              </a:buClr>
            </a:pPr>
            <a:r>
              <a:rPr lang="en-US" sz="1800" b="0" dirty="0" smtClean="0">
                <a:solidFill>
                  <a:srgbClr val="000090"/>
                </a:solidFill>
              </a:rPr>
              <a:t>Higgs mass </a:t>
            </a:r>
            <a:r>
              <a:rPr lang="en-US" sz="1800" b="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at </a:t>
            </a:r>
            <a:r>
              <a:rPr lang="en-US" sz="1800" b="0" dirty="0" smtClean="0">
                <a:solidFill>
                  <a:srgbClr val="FF0000"/>
                </a:solidFill>
              </a:rPr>
              <a:t>50 MeV</a:t>
            </a:r>
          </a:p>
          <a:p>
            <a:pPr fontAlgn="auto">
              <a:spcAft>
                <a:spcPts val="0"/>
              </a:spcAft>
              <a:buClr>
                <a:srgbClr val="000000">
                  <a:lumMod val="75000"/>
                  <a:lumOff val="25000"/>
                </a:srgbClr>
              </a:buClr>
            </a:pPr>
            <a:r>
              <a:rPr lang="en-US" sz="1800" b="0" dirty="0" smtClean="0">
                <a:solidFill>
                  <a:srgbClr val="262626"/>
                </a:solidFill>
              </a:rPr>
              <a:t>More precise studies of </a:t>
            </a:r>
            <a:r>
              <a:rPr lang="en-US" sz="1800" b="0" dirty="0" smtClean="0">
                <a:solidFill>
                  <a:srgbClr val="FF0000"/>
                </a:solidFill>
              </a:rPr>
              <a:t>Higgs CP </a:t>
            </a:r>
            <a:r>
              <a:rPr lang="en-US" sz="1800" b="0" dirty="0" smtClean="0">
                <a:solidFill>
                  <a:srgbClr val="262626"/>
                </a:solidFill>
              </a:rPr>
              <a:t>sector</a:t>
            </a:r>
            <a:endParaRPr lang="en-US" sz="1800" b="0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Clr>
                <a:srgbClr val="000000">
                  <a:lumMod val="75000"/>
                  <a:lumOff val="25000"/>
                </a:srgbClr>
              </a:buClr>
            </a:pPr>
            <a:r>
              <a:rPr lang="en-US" sz="1800" b="0" dirty="0" smtClean="0">
                <a:solidFill>
                  <a:srgbClr val="000090"/>
                </a:solidFill>
              </a:rPr>
              <a:t>Couplings rel. precision/</a:t>
            </a:r>
            <a:r>
              <a:rPr lang="en-US" sz="1800" b="0" dirty="0" err="1" smtClean="0">
                <a:solidFill>
                  <a:srgbClr val="000090"/>
                </a:solidFill>
              </a:rPr>
              <a:t>Exper</a:t>
            </a:r>
            <a:r>
              <a:rPr lang="en-US" sz="1800" b="0" dirty="0" smtClean="0">
                <a:solidFill>
                  <a:srgbClr val="000090"/>
                </a:solidFill>
              </a:rPr>
              <a:t>. </a:t>
            </a:r>
            <a:endParaRPr lang="en-US" sz="1800" b="0" i="1" dirty="0" smtClean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lvl="1" fontAlgn="auto">
              <a:spcAft>
                <a:spcPts val="0"/>
              </a:spcAft>
              <a:buClr>
                <a:srgbClr val="7C8F97">
                  <a:lumMod val="60000"/>
                  <a:lumOff val="40000"/>
                </a:srgbClr>
              </a:buClr>
            </a:pPr>
            <a:r>
              <a:rPr lang="en-US" sz="1800" b="0" dirty="0" smtClean="0">
                <a:solidFill>
                  <a:srgbClr val="000090"/>
                </a:solidFill>
              </a:rPr>
              <a:t>Z, W, b, </a:t>
            </a:r>
            <a:r>
              <a:rPr lang="en-US" sz="1800" b="0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t, </a:t>
            </a:r>
            <a:r>
              <a:rPr lang="en-US" sz="1800" b="0" dirty="0" smtClean="0">
                <a:solidFill>
                  <a:srgbClr val="000090"/>
                </a:solidFill>
              </a:rPr>
              <a:t>t, </a:t>
            </a:r>
            <a:r>
              <a:rPr lang="en-US" sz="1800" b="0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m    </a:t>
            </a:r>
            <a:r>
              <a:rPr lang="en-US" sz="1800" b="0" dirty="0" smtClean="0">
                <a:solidFill>
                  <a:srgbClr val="000090"/>
                </a:solidFill>
              </a:rPr>
              <a:t> </a:t>
            </a:r>
            <a:r>
              <a:rPr lang="en-US" sz="1800" b="0" dirty="0" smtClean="0">
                <a:solidFill>
                  <a:srgbClr val="FF0000"/>
                </a:solidFill>
              </a:rPr>
              <a:t>2-10%</a:t>
            </a:r>
          </a:p>
          <a:p>
            <a:pPr lvl="1" fontAlgn="auto">
              <a:spcAft>
                <a:spcPts val="0"/>
              </a:spcAft>
              <a:buClr>
                <a:srgbClr val="7C8F97">
                  <a:lumMod val="60000"/>
                  <a:lumOff val="40000"/>
                </a:srgbClr>
              </a:buClr>
            </a:pPr>
            <a:r>
              <a:rPr lang="en-US" sz="1800" b="0" dirty="0" err="1">
                <a:solidFill>
                  <a:srgbClr val="000090"/>
                </a:solidFill>
                <a:latin typeface="Symbol" charset="2"/>
                <a:cs typeface="Symbol" charset="2"/>
              </a:rPr>
              <a:t>gg</a:t>
            </a:r>
            <a:r>
              <a:rPr lang="en-US" sz="1800" b="0" dirty="0">
                <a:solidFill>
                  <a:srgbClr val="000090"/>
                </a:solidFill>
              </a:rPr>
              <a:t>  </a:t>
            </a:r>
            <a:r>
              <a:rPr lang="en-US" sz="1800" b="0" dirty="0">
                <a:solidFill>
                  <a:srgbClr val="000000"/>
                </a:solidFill>
              </a:rPr>
              <a:t>and</a:t>
            </a:r>
            <a:r>
              <a:rPr lang="en-US" sz="1800" b="0" dirty="0">
                <a:solidFill>
                  <a:srgbClr val="000090"/>
                </a:solidFill>
              </a:rPr>
              <a:t> </a:t>
            </a:r>
            <a:r>
              <a:rPr lang="en-US" sz="1800" b="0" dirty="0" err="1">
                <a:solidFill>
                  <a:srgbClr val="000090"/>
                </a:solidFill>
              </a:rPr>
              <a:t>gg</a:t>
            </a:r>
            <a:r>
              <a:rPr lang="en-US" sz="1800" b="0" dirty="0">
                <a:solidFill>
                  <a:srgbClr val="000090"/>
                </a:solidFill>
              </a:rPr>
              <a:t> </a:t>
            </a:r>
            <a:r>
              <a:rPr lang="en-US" sz="1800" b="0" dirty="0" smtClean="0">
                <a:solidFill>
                  <a:srgbClr val="000090"/>
                </a:solidFill>
              </a:rPr>
              <a:t>           </a:t>
            </a:r>
            <a:r>
              <a:rPr lang="en-US" sz="1800" b="0" dirty="0" smtClean="0">
                <a:solidFill>
                  <a:srgbClr val="FF0000"/>
                </a:solidFill>
              </a:rPr>
              <a:t>2-</a:t>
            </a:r>
            <a:r>
              <a:rPr lang="en-US" sz="1800" b="0" dirty="0">
                <a:solidFill>
                  <a:srgbClr val="FF0000"/>
                </a:solidFill>
              </a:rPr>
              <a:t>5</a:t>
            </a:r>
            <a:r>
              <a:rPr lang="en-US" sz="1800" b="0" dirty="0" smtClean="0">
                <a:solidFill>
                  <a:srgbClr val="FF0000"/>
                </a:solidFill>
              </a:rPr>
              <a:t>%</a:t>
            </a:r>
          </a:p>
          <a:p>
            <a:pPr lvl="1" fontAlgn="auto">
              <a:spcAft>
                <a:spcPts val="0"/>
              </a:spcAft>
              <a:buClr>
                <a:srgbClr val="7C8F97">
                  <a:lumMod val="60000"/>
                  <a:lumOff val="40000"/>
                </a:srgbClr>
              </a:buClr>
            </a:pPr>
            <a:r>
              <a:rPr lang="en-US" sz="1800" b="0" dirty="0" smtClean="0">
                <a:solidFill>
                  <a:srgbClr val="000090"/>
                </a:solidFill>
              </a:rPr>
              <a:t>H</a:t>
            </a:r>
            <a:r>
              <a:rPr lang="en-US" sz="1800" b="0" dirty="0" smtClean="0">
                <a:solidFill>
                  <a:srgbClr val="000090"/>
                </a:solidFill>
                <a:sym typeface="Wingdings"/>
              </a:rPr>
              <a:t></a:t>
            </a:r>
            <a:r>
              <a:rPr lang="en-US" sz="1800" b="0" dirty="0" smtClean="0">
                <a:solidFill>
                  <a:srgbClr val="000090"/>
                </a:solidFill>
              </a:rPr>
              <a:t>HH  </a:t>
            </a:r>
            <a:r>
              <a:rPr lang="en-US" sz="1800" b="0" dirty="0" smtClean="0">
                <a:solidFill>
                  <a:srgbClr val="FF0000"/>
                </a:solidFill>
              </a:rPr>
              <a:t>&gt;</a:t>
            </a:r>
            <a:r>
              <a:rPr lang="en-US" sz="1800" b="0" dirty="0" smtClean="0">
                <a:solidFill>
                  <a:srgbClr val="FF0000"/>
                </a:solidFill>
                <a:sym typeface="Wingdings"/>
              </a:rPr>
              <a:t>3 </a:t>
            </a:r>
            <a:r>
              <a:rPr lang="en-US" sz="1800" b="0" dirty="0" smtClean="0">
                <a:solidFill>
                  <a:srgbClr val="FF0000"/>
                </a:solidFill>
                <a:latin typeface="Symbol" charset="2"/>
                <a:cs typeface="Symbol" charset="2"/>
                <a:sym typeface="Wingdings"/>
              </a:rPr>
              <a:t>s</a:t>
            </a:r>
            <a:r>
              <a:rPr lang="en-US" sz="1800" b="0" dirty="0" smtClean="0">
                <a:solidFill>
                  <a:srgbClr val="FF0000"/>
                </a:solidFill>
                <a:sym typeface="Wingdings"/>
              </a:rPr>
              <a:t> observation </a:t>
            </a:r>
            <a:r>
              <a:rPr lang="en-US" sz="1800" b="0" dirty="0" smtClean="0">
                <a:solidFill>
                  <a:srgbClr val="000090"/>
                </a:solidFill>
                <a:sym typeface="Wingdings"/>
              </a:rPr>
              <a:t>(2 </a:t>
            </a:r>
            <a:r>
              <a:rPr lang="en-US" sz="1800" b="0" dirty="0" err="1" smtClean="0">
                <a:solidFill>
                  <a:srgbClr val="000090"/>
                </a:solidFill>
                <a:sym typeface="Wingdings"/>
              </a:rPr>
              <a:t>Exper</a:t>
            </a:r>
            <a:r>
              <a:rPr lang="en-US" sz="1800" b="0" dirty="0" smtClean="0">
                <a:solidFill>
                  <a:srgbClr val="000090"/>
                </a:solidFill>
                <a:sym typeface="Wingdings"/>
              </a:rPr>
              <a:t>.)</a:t>
            </a:r>
          </a:p>
          <a:p>
            <a:pPr marL="114300" indent="0" fontAlgn="auto">
              <a:spcAft>
                <a:spcPts val="0"/>
              </a:spcAft>
              <a:buClr>
                <a:srgbClr val="000000">
                  <a:lumMod val="75000"/>
                  <a:lumOff val="25000"/>
                </a:srgbClr>
              </a:buClr>
              <a:buFont typeface="Arial" pitchFamily="34" charset="0"/>
              <a:buNone/>
            </a:pPr>
            <a:r>
              <a:rPr lang="en-US" sz="1800" b="0" i="1" dirty="0" smtClean="0">
                <a:solidFill>
                  <a:srgbClr val="000000">
                    <a:lumMod val="75000"/>
                    <a:lumOff val="25000"/>
                  </a:srgbClr>
                </a:solidFill>
                <a:sym typeface="Wingdings"/>
              </a:rPr>
              <a:t>Assuming sizeable reduction of theory errors</a:t>
            </a:r>
          </a:p>
          <a:p>
            <a:pPr lvl="1" fontAlgn="auto">
              <a:spcAft>
                <a:spcPts val="0"/>
              </a:spcAft>
              <a:buClr>
                <a:srgbClr val="7C8F97">
                  <a:lumMod val="60000"/>
                  <a:lumOff val="40000"/>
                </a:srgbClr>
              </a:buClr>
            </a:pPr>
            <a:endParaRPr lang="en-US" sz="1800" b="0" dirty="0" smtClean="0">
              <a:solidFill>
                <a:srgbClr val="000090"/>
              </a:solidFill>
              <a:sym typeface="Wingdings"/>
            </a:endParaRPr>
          </a:p>
        </p:txBody>
      </p:sp>
      <p:sp>
        <p:nvSpPr>
          <p:cNvPr id="9" name="U-Turn Arrow 8"/>
          <p:cNvSpPr/>
          <p:nvPr/>
        </p:nvSpPr>
        <p:spPr>
          <a:xfrm>
            <a:off x="2204357" y="1351643"/>
            <a:ext cx="4699000" cy="368095"/>
          </a:xfrm>
          <a:prstGeom prst="uturnArrow">
            <a:avLst>
              <a:gd name="adj1" fmla="val 25000"/>
              <a:gd name="adj2" fmla="val 21277"/>
              <a:gd name="adj3" fmla="val 20071"/>
              <a:gd name="adj4" fmla="val 43750"/>
              <a:gd name="adj5" fmla="val 100000"/>
            </a:avLst>
          </a:prstGeom>
          <a:gradFill flip="none" rotWithShape="1">
            <a:gsLst>
              <a:gs pos="0">
                <a:srgbClr val="000090">
                  <a:alpha val="61000"/>
                </a:srgbClr>
              </a:gs>
              <a:gs pos="100000">
                <a:srgbClr val="FF0000">
                  <a:alpha val="46000"/>
                </a:srgbClr>
              </a:gs>
              <a:gs pos="50000">
                <a:srgbClr val="FF0000">
                  <a:alpha val="61000"/>
                </a:srgbClr>
              </a:gs>
              <a:gs pos="75000">
                <a:srgbClr val="FF0000">
                  <a:alpha val="61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2994" y="5749812"/>
            <a:ext cx="8477346" cy="584776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0" dirty="0" smtClean="0">
                <a:solidFill>
                  <a:srgbClr val="FF0000"/>
                </a:solidFill>
                <a:latin typeface="Calisto MT"/>
              </a:rPr>
              <a:t>LHC experiments </a:t>
            </a:r>
            <a:r>
              <a:rPr lang="en-US" sz="1600" b="0" dirty="0" smtClean="0">
                <a:solidFill>
                  <a:srgbClr val="000000"/>
                </a:solidFill>
                <a:latin typeface="Calisto MT"/>
              </a:rPr>
              <a:t>entered the </a:t>
            </a:r>
            <a:r>
              <a:rPr lang="en-US" sz="1600" b="0" dirty="0" smtClean="0">
                <a:solidFill>
                  <a:srgbClr val="FF0000"/>
                </a:solidFill>
                <a:latin typeface="Calisto MT"/>
              </a:rPr>
              <a:t>Higgs properties </a:t>
            </a:r>
            <a:r>
              <a:rPr lang="en-US" sz="1600" b="0" dirty="0" smtClean="0">
                <a:solidFill>
                  <a:srgbClr val="000000"/>
                </a:solidFill>
                <a:latin typeface="Calisto MT"/>
              </a:rPr>
              <a:t>measurement era: </a:t>
            </a:r>
            <a:r>
              <a:rPr lang="en-US" sz="1600" b="0" dirty="0" smtClean="0">
                <a:solidFill>
                  <a:srgbClr val="FF0000"/>
                </a:solidFill>
                <a:latin typeface="Calisto MT"/>
              </a:rPr>
              <a:t>this is just the beginning 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0" dirty="0" smtClean="0">
                <a:solidFill>
                  <a:srgbClr val="FF0000"/>
                </a:solidFill>
                <a:latin typeface="Calisto MT"/>
              </a:rPr>
              <a:t>LHC Upgrade </a:t>
            </a:r>
            <a:r>
              <a:rPr lang="en-US" sz="1600" b="0" dirty="0" smtClean="0">
                <a:solidFill>
                  <a:srgbClr val="000000"/>
                </a:solidFill>
                <a:latin typeface="Calisto MT"/>
              </a:rPr>
              <a:t>crucial step towards </a:t>
            </a:r>
            <a:r>
              <a:rPr lang="en-US" sz="1600" b="0" dirty="0" smtClean="0">
                <a:solidFill>
                  <a:srgbClr val="FF0000"/>
                </a:solidFill>
                <a:latin typeface="Calisto MT"/>
              </a:rPr>
              <a:t>precision tests </a:t>
            </a:r>
            <a:r>
              <a:rPr lang="en-US" sz="1600" b="0" dirty="0" smtClean="0">
                <a:solidFill>
                  <a:srgbClr val="000000"/>
                </a:solidFill>
                <a:latin typeface="Calisto MT"/>
              </a:rPr>
              <a:t>of the </a:t>
            </a:r>
            <a:r>
              <a:rPr lang="en-US" sz="1600" b="0" dirty="0" smtClean="0">
                <a:solidFill>
                  <a:srgbClr val="FF0000"/>
                </a:solidFill>
                <a:latin typeface="Calisto MT"/>
              </a:rPr>
              <a:t>nature of the newly-discovered boson</a:t>
            </a:r>
            <a:endParaRPr lang="en-US" sz="1600" b="0" dirty="0">
              <a:solidFill>
                <a:srgbClr val="FF0000"/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014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4500" y="762000"/>
            <a:ext cx="8339142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 err="1" smtClean="0">
                <a:latin typeface="+mn-lt"/>
              </a:rPr>
              <a:t>HL-LHC’s</a:t>
            </a:r>
            <a:r>
              <a:rPr lang="fr-CH" sz="1600" dirty="0" smtClean="0">
                <a:latin typeface="+mn-lt"/>
              </a:rPr>
              <a:t> </a:t>
            </a:r>
            <a:r>
              <a:rPr lang="fr-CH" sz="1600" dirty="0" err="1" smtClean="0">
                <a:latin typeface="+mn-lt"/>
              </a:rPr>
              <a:t>evaluation</a:t>
            </a:r>
            <a:r>
              <a:rPr lang="fr-CH" sz="1600" dirty="0" smtClean="0">
                <a:latin typeface="+mn-lt"/>
              </a:rPr>
              <a:t> </a:t>
            </a:r>
            <a:r>
              <a:rPr lang="fr-CH" sz="1600" i="1" dirty="0" err="1" smtClean="0">
                <a:latin typeface="+mn-lt"/>
              </a:rPr>
              <a:t>today</a:t>
            </a:r>
            <a:r>
              <a:rPr lang="fr-CH" sz="1600" i="1" dirty="0" smtClean="0">
                <a:latin typeface="+mn-lt"/>
              </a:rPr>
              <a:t>:</a:t>
            </a:r>
            <a:r>
              <a:rPr lang="fr-CH" sz="1600" dirty="0" smtClean="0"/>
              <a:t> </a:t>
            </a:r>
            <a:endParaRPr lang="fr-CH" sz="1600" dirty="0" smtClean="0">
              <a:latin typeface="+mn-lt"/>
            </a:endParaRPr>
          </a:p>
          <a:p>
            <a:endParaRPr lang="fr-CH" sz="1600" dirty="0" smtClean="0">
              <a:latin typeface="+mn-lt"/>
            </a:endParaRPr>
          </a:p>
          <a:p>
            <a:r>
              <a:rPr lang="fr-CH" sz="1600" dirty="0" smtClean="0">
                <a:solidFill>
                  <a:srgbClr val="0033CC"/>
                </a:solidFill>
                <a:latin typeface="+mn-lt"/>
              </a:rPr>
              <a:t>LHC </a:t>
            </a:r>
            <a:r>
              <a:rPr lang="fr-CH" sz="1600" dirty="0" err="1" smtClean="0">
                <a:solidFill>
                  <a:srgbClr val="0033CC"/>
                </a:solidFill>
                <a:latin typeface="+mn-lt"/>
              </a:rPr>
              <a:t>will</a:t>
            </a:r>
            <a:r>
              <a:rPr lang="fr-CH" sz="1600" dirty="0" smtClean="0">
                <a:solidFill>
                  <a:srgbClr val="0033CC"/>
                </a:solidFill>
                <a:latin typeface="+mn-lt"/>
              </a:rPr>
              <a:t> </a:t>
            </a:r>
            <a:r>
              <a:rPr lang="fr-CH" sz="1600" dirty="0" err="1" smtClean="0">
                <a:solidFill>
                  <a:srgbClr val="0033CC"/>
                </a:solidFill>
                <a:latin typeface="+mn-lt"/>
              </a:rPr>
              <a:t>measure</a:t>
            </a:r>
            <a:r>
              <a:rPr lang="fr-CH" sz="1600" dirty="0" smtClean="0">
                <a:solidFill>
                  <a:srgbClr val="0033CC"/>
                </a:solidFill>
                <a:latin typeface="+mn-lt"/>
              </a:rPr>
              <a:t> </a:t>
            </a:r>
            <a:r>
              <a:rPr lang="fr-CH" sz="1600" dirty="0" err="1" smtClean="0">
                <a:solidFill>
                  <a:srgbClr val="0033CC"/>
                </a:solidFill>
                <a:latin typeface="+mn-lt"/>
              </a:rPr>
              <a:t>couplings</a:t>
            </a:r>
            <a:r>
              <a:rPr lang="fr-CH" sz="1600" dirty="0" smtClean="0">
                <a:solidFill>
                  <a:srgbClr val="0033CC"/>
                </a:solidFill>
                <a:latin typeface="+mn-lt"/>
              </a:rPr>
              <a:t> </a:t>
            </a:r>
            <a:r>
              <a:rPr lang="fr-CH" sz="1600" dirty="0" err="1" smtClean="0">
                <a:solidFill>
                  <a:srgbClr val="0033CC"/>
                </a:solidFill>
                <a:latin typeface="+mn-lt"/>
              </a:rPr>
              <a:t>between</a:t>
            </a:r>
            <a:r>
              <a:rPr lang="fr-CH" sz="1600" dirty="0" smtClean="0">
                <a:solidFill>
                  <a:srgbClr val="0033CC"/>
                </a:solidFill>
                <a:latin typeface="+mn-lt"/>
              </a:rPr>
              <a:t> 2-10% for Z,W, gluon, </a:t>
            </a:r>
            <a:r>
              <a:rPr lang="fr-CH" sz="1600" dirty="0" smtClean="0">
                <a:solidFill>
                  <a:srgbClr val="0033CC"/>
                </a:solidFill>
                <a:latin typeface="+mn-lt"/>
                <a:sym typeface="Symbol"/>
              </a:rPr>
              <a:t>, </a:t>
            </a:r>
            <a:r>
              <a:rPr lang="fr-CH" sz="1600" dirty="0" smtClean="0">
                <a:solidFill>
                  <a:srgbClr val="0033CC"/>
                </a:solidFill>
                <a:latin typeface="+mn-lt"/>
              </a:rPr>
              <a:t>b, tau, and muon </a:t>
            </a:r>
          </a:p>
          <a:p>
            <a:r>
              <a:rPr lang="fr-CH" sz="1600" dirty="0" smtClean="0">
                <a:solidFill>
                  <a:srgbClr val="0033CC"/>
                </a:solidFill>
                <a:latin typeface="+mn-lt"/>
              </a:rPr>
              <a:t> </a:t>
            </a:r>
            <a:r>
              <a:rPr lang="fr-CH" sz="1600" dirty="0" smtClean="0">
                <a:solidFill>
                  <a:srgbClr val="0033CC"/>
                </a:solidFill>
                <a:latin typeface="+mn-lt"/>
              </a:rPr>
              <a:t>         and the </a:t>
            </a:r>
            <a:r>
              <a:rPr lang="fr-CH" sz="1600" dirty="0" err="1" smtClean="0">
                <a:solidFill>
                  <a:srgbClr val="0033CC"/>
                </a:solidFill>
                <a:latin typeface="+mn-lt"/>
              </a:rPr>
              <a:t>Higgs</a:t>
            </a:r>
            <a:r>
              <a:rPr lang="fr-CH" sz="1600" dirty="0" smtClean="0">
                <a:solidFill>
                  <a:srgbClr val="0033CC"/>
                </a:solidFill>
                <a:latin typeface="+mn-lt"/>
              </a:rPr>
              <a:t> self-</a:t>
            </a:r>
            <a:r>
              <a:rPr lang="fr-CH" sz="1600" dirty="0" err="1" smtClean="0">
                <a:solidFill>
                  <a:srgbClr val="0033CC"/>
                </a:solidFill>
                <a:latin typeface="+mn-lt"/>
              </a:rPr>
              <a:t>coupling</a:t>
            </a:r>
            <a:r>
              <a:rPr lang="fr-CH" sz="1600" dirty="0" smtClean="0">
                <a:solidFill>
                  <a:srgbClr val="0033CC"/>
                </a:solidFill>
                <a:latin typeface="+mn-lt"/>
              </a:rPr>
              <a:t> to about 30% </a:t>
            </a:r>
          </a:p>
          <a:p>
            <a:r>
              <a:rPr lang="fr-CH" sz="1600" dirty="0" smtClean="0">
                <a:latin typeface="+mn-lt"/>
              </a:rPr>
              <a:t> </a:t>
            </a:r>
            <a:r>
              <a:rPr lang="fr-CH" sz="1600" dirty="0" smtClean="0">
                <a:latin typeface="+mn-lt"/>
              </a:rPr>
              <a:t>       </a:t>
            </a:r>
          </a:p>
          <a:p>
            <a:r>
              <a:rPr lang="fr-CH" sz="1600" dirty="0" smtClean="0">
                <a:latin typeface="+mn-lt"/>
              </a:rPr>
              <a:t>-- Total </a:t>
            </a:r>
            <a:r>
              <a:rPr lang="fr-CH" sz="1600" dirty="0" err="1" smtClean="0">
                <a:latin typeface="+mn-lt"/>
              </a:rPr>
              <a:t>width</a:t>
            </a:r>
            <a:r>
              <a:rPr lang="fr-CH" sz="1600" dirty="0" smtClean="0">
                <a:latin typeface="+mn-lt"/>
              </a:rPr>
              <a:t> (and invisible </a:t>
            </a:r>
            <a:r>
              <a:rPr lang="fr-CH" sz="1600" dirty="0" err="1" smtClean="0">
                <a:latin typeface="+mn-lt"/>
              </a:rPr>
              <a:t>width</a:t>
            </a:r>
            <a:r>
              <a:rPr lang="fr-CH" sz="1600" dirty="0" smtClean="0">
                <a:latin typeface="+mn-lt"/>
              </a:rPr>
              <a:t> by </a:t>
            </a:r>
            <a:r>
              <a:rPr lang="fr-CH" sz="1600" dirty="0" err="1" smtClean="0">
                <a:latin typeface="+mn-lt"/>
              </a:rPr>
              <a:t>difference</a:t>
            </a:r>
            <a:r>
              <a:rPr lang="fr-CH" sz="1600" dirty="0" smtClean="0">
                <a:latin typeface="+mn-lt"/>
              </a:rPr>
              <a:t> </a:t>
            </a:r>
            <a:r>
              <a:rPr lang="fr-CH" sz="1600" dirty="0" err="1" smtClean="0">
                <a:latin typeface="+mn-lt"/>
              </a:rPr>
              <a:t>with</a:t>
            </a:r>
            <a:r>
              <a:rPr lang="fr-CH" sz="1600" dirty="0" smtClean="0">
                <a:latin typeface="+mn-lt"/>
              </a:rPr>
              <a:t> </a:t>
            </a:r>
            <a:r>
              <a:rPr lang="fr-CH" sz="1600" dirty="0" err="1" smtClean="0">
                <a:latin typeface="+mn-lt"/>
              </a:rPr>
              <a:t>expected</a:t>
            </a:r>
            <a:r>
              <a:rPr lang="fr-CH" sz="1600" dirty="0" smtClean="0">
                <a:latin typeface="+mn-lt"/>
              </a:rPr>
              <a:t> one)    </a:t>
            </a:r>
          </a:p>
          <a:p>
            <a:r>
              <a:rPr lang="fr-CH" sz="1600" dirty="0" smtClean="0">
                <a:latin typeface="+mn-lt"/>
              </a:rPr>
              <a:t>-- CP </a:t>
            </a:r>
            <a:r>
              <a:rPr lang="fr-CH" sz="1600" dirty="0" err="1" smtClean="0">
                <a:latin typeface="+mn-lt"/>
              </a:rPr>
              <a:t>properties</a:t>
            </a:r>
            <a:endParaRPr lang="fr-CH" sz="1600" dirty="0" smtClean="0">
              <a:latin typeface="+mn-lt"/>
            </a:endParaRPr>
          </a:p>
          <a:p>
            <a:r>
              <a:rPr lang="fr-CH" sz="1600" dirty="0" err="1" smtClean="0">
                <a:latin typeface="+mn-lt"/>
              </a:rPr>
              <a:t>will</a:t>
            </a:r>
            <a:r>
              <a:rPr lang="fr-CH" sz="1600" dirty="0" smtClean="0">
                <a:latin typeface="+mn-lt"/>
              </a:rPr>
              <a:t> </a:t>
            </a:r>
            <a:r>
              <a:rPr lang="fr-CH" sz="1600" dirty="0" err="1" smtClean="0">
                <a:latin typeface="+mn-lt"/>
              </a:rPr>
              <a:t>be</a:t>
            </a:r>
            <a:r>
              <a:rPr lang="fr-CH" sz="1600" dirty="0" smtClean="0">
                <a:latin typeface="+mn-lt"/>
              </a:rPr>
              <a:t> </a:t>
            </a:r>
            <a:r>
              <a:rPr lang="fr-CH" sz="1600" dirty="0" err="1" smtClean="0">
                <a:latin typeface="+mn-lt"/>
              </a:rPr>
              <a:t>investigated</a:t>
            </a:r>
            <a:r>
              <a:rPr lang="fr-CH" sz="1600" dirty="0" smtClean="0">
                <a:latin typeface="+mn-lt"/>
              </a:rPr>
              <a:t> </a:t>
            </a:r>
          </a:p>
          <a:p>
            <a:endParaRPr lang="fr-CH" sz="1600" dirty="0" smtClean="0">
              <a:latin typeface="+mn-lt"/>
            </a:endParaRPr>
          </a:p>
          <a:p>
            <a:r>
              <a:rPr lang="fr-CH" sz="1600" dirty="0" smtClean="0">
                <a:latin typeface="+mn-lt"/>
              </a:rPr>
              <a:t>-- </a:t>
            </a:r>
            <a:r>
              <a:rPr lang="fr-CH" sz="1600" dirty="0" err="1" smtClean="0">
                <a:latin typeface="+mn-lt"/>
              </a:rPr>
              <a:t>detailed</a:t>
            </a:r>
            <a:r>
              <a:rPr lang="fr-CH" sz="1600" dirty="0" smtClean="0">
                <a:latin typeface="+mn-lt"/>
              </a:rPr>
              <a:t> line </a:t>
            </a:r>
            <a:r>
              <a:rPr lang="fr-CH" sz="1600" dirty="0" err="1" smtClean="0">
                <a:latin typeface="+mn-lt"/>
              </a:rPr>
              <a:t>shape</a:t>
            </a:r>
            <a:r>
              <a:rPr lang="fr-CH" sz="1600" dirty="0" smtClean="0">
                <a:latin typeface="+mn-lt"/>
              </a:rPr>
              <a:t> </a:t>
            </a:r>
            <a:r>
              <a:rPr lang="fr-CH" sz="1600" dirty="0" err="1" smtClean="0">
                <a:latin typeface="+mn-lt"/>
              </a:rPr>
              <a:t>will</a:t>
            </a:r>
            <a:r>
              <a:rPr lang="fr-CH" sz="1600" dirty="0" smtClean="0">
                <a:latin typeface="+mn-lt"/>
              </a:rPr>
              <a:t> not </a:t>
            </a:r>
            <a:r>
              <a:rPr lang="fr-CH" sz="1600" dirty="0" err="1" smtClean="0">
                <a:latin typeface="+mn-lt"/>
              </a:rPr>
              <a:t>be</a:t>
            </a:r>
            <a:r>
              <a:rPr lang="fr-CH" sz="1600" dirty="0" smtClean="0">
                <a:latin typeface="+mn-lt"/>
              </a:rPr>
              <a:t> </a:t>
            </a:r>
            <a:r>
              <a:rPr lang="fr-CH" sz="1600" dirty="0" err="1" smtClean="0">
                <a:latin typeface="+mn-lt"/>
              </a:rPr>
              <a:t>measured</a:t>
            </a:r>
            <a:endParaRPr lang="fr-CH" sz="1600" dirty="0" smtClean="0">
              <a:latin typeface="+mn-lt"/>
            </a:endParaRPr>
          </a:p>
          <a:p>
            <a:endParaRPr lang="fr-CH" sz="1600" dirty="0" smtClean="0">
              <a:latin typeface="+mn-lt"/>
            </a:endParaRPr>
          </a:p>
          <a:p>
            <a:r>
              <a:rPr lang="fr-CH" sz="1600" dirty="0" err="1" smtClean="0">
                <a:latin typeface="+mn-lt"/>
              </a:rPr>
              <a:t>Caveat</a:t>
            </a:r>
            <a:r>
              <a:rPr lang="fr-CH" sz="1600" dirty="0" smtClean="0">
                <a:latin typeface="+mn-lt"/>
              </a:rPr>
              <a:t> : </a:t>
            </a:r>
          </a:p>
          <a:p>
            <a:r>
              <a:rPr lang="fr-CH" sz="1600" dirty="0" smtClean="0">
                <a:latin typeface="+mn-lt"/>
              </a:rPr>
              <a:t>1. HL-LHC not </a:t>
            </a:r>
            <a:r>
              <a:rPr lang="fr-CH" sz="1600" dirty="0" err="1" smtClean="0">
                <a:latin typeface="+mn-lt"/>
              </a:rPr>
              <a:t>approved</a:t>
            </a:r>
            <a:r>
              <a:rPr lang="fr-CH" sz="1600" dirty="0" smtClean="0">
                <a:latin typeface="+mn-lt"/>
              </a:rPr>
              <a:t> </a:t>
            </a:r>
            <a:r>
              <a:rPr lang="fr-CH" sz="1600" dirty="0" err="1" smtClean="0">
                <a:latin typeface="+mn-lt"/>
              </a:rPr>
              <a:t>yet</a:t>
            </a:r>
            <a:endParaRPr lang="fr-CH" sz="1600" dirty="0" smtClean="0">
              <a:latin typeface="+mn-lt"/>
            </a:endParaRPr>
          </a:p>
          <a:p>
            <a:r>
              <a:rPr lang="fr-CH" sz="1600" dirty="0" smtClean="0">
                <a:latin typeface="+mn-lt"/>
              </a:rPr>
              <a:t>2. </a:t>
            </a:r>
            <a:r>
              <a:rPr lang="fr-CH" sz="1600" dirty="0" err="1" smtClean="0">
                <a:latin typeface="+mn-lt"/>
              </a:rPr>
              <a:t>systematic</a:t>
            </a:r>
            <a:r>
              <a:rPr lang="fr-CH" sz="1600" dirty="0" smtClean="0">
                <a:latin typeface="+mn-lt"/>
              </a:rPr>
              <a:t> </a:t>
            </a:r>
            <a:r>
              <a:rPr lang="fr-CH" sz="1600" dirty="0" err="1" smtClean="0">
                <a:latin typeface="+mn-lt"/>
              </a:rPr>
              <a:t>errors</a:t>
            </a:r>
            <a:r>
              <a:rPr lang="fr-CH" sz="1600" dirty="0" smtClean="0">
                <a:latin typeface="+mn-lt"/>
              </a:rPr>
              <a:t> </a:t>
            </a:r>
            <a:r>
              <a:rPr lang="fr-CH" sz="1600" dirty="0" err="1" smtClean="0">
                <a:latin typeface="+mn-lt"/>
              </a:rPr>
              <a:t>will</a:t>
            </a:r>
            <a:r>
              <a:rPr lang="fr-CH" sz="1600" dirty="0" smtClean="0">
                <a:latin typeface="+mn-lt"/>
              </a:rPr>
              <a:t> go down (how </a:t>
            </a:r>
            <a:r>
              <a:rPr lang="fr-CH" sz="1600" dirty="0" err="1" smtClean="0">
                <a:latin typeface="+mn-lt"/>
              </a:rPr>
              <a:t>much</a:t>
            </a:r>
            <a:r>
              <a:rPr lang="fr-CH" sz="1600" dirty="0" smtClean="0">
                <a:latin typeface="+mn-lt"/>
              </a:rPr>
              <a:t>?)</a:t>
            </a:r>
          </a:p>
          <a:p>
            <a:r>
              <a:rPr lang="fr-CH" sz="1600" dirty="0" smtClean="0">
                <a:latin typeface="+mn-lt"/>
              </a:rPr>
              <a:t>3. </a:t>
            </a:r>
            <a:r>
              <a:rPr lang="fr-CH" sz="1600" dirty="0" err="1" smtClean="0">
                <a:latin typeface="+mn-lt"/>
              </a:rPr>
              <a:t>theory</a:t>
            </a:r>
            <a:r>
              <a:rPr lang="fr-CH" sz="1600" dirty="0" smtClean="0">
                <a:latin typeface="+mn-lt"/>
              </a:rPr>
              <a:t> </a:t>
            </a:r>
            <a:r>
              <a:rPr lang="fr-CH" sz="1600" dirty="0" err="1" smtClean="0">
                <a:latin typeface="+mn-lt"/>
              </a:rPr>
              <a:t>errors</a:t>
            </a:r>
            <a:r>
              <a:rPr lang="fr-CH" sz="1600" dirty="0" smtClean="0">
                <a:latin typeface="+mn-lt"/>
              </a:rPr>
              <a:t> </a:t>
            </a:r>
            <a:r>
              <a:rPr lang="fr-CH" sz="1600" dirty="0" err="1" smtClean="0">
                <a:latin typeface="+mn-lt"/>
              </a:rPr>
              <a:t>will</a:t>
            </a:r>
            <a:r>
              <a:rPr lang="fr-CH" sz="1600" dirty="0" smtClean="0">
                <a:latin typeface="+mn-lt"/>
              </a:rPr>
              <a:t> </a:t>
            </a:r>
            <a:r>
              <a:rPr lang="fr-CH" sz="1600" dirty="0" err="1" smtClean="0">
                <a:latin typeface="+mn-lt"/>
              </a:rPr>
              <a:t>reduce</a:t>
            </a:r>
            <a:r>
              <a:rPr lang="fr-CH" sz="1600" dirty="0" smtClean="0">
                <a:latin typeface="+mn-lt"/>
              </a:rPr>
              <a:t> (how </a:t>
            </a:r>
            <a:r>
              <a:rPr lang="fr-CH" sz="1600" dirty="0" err="1" smtClean="0">
                <a:latin typeface="+mn-lt"/>
              </a:rPr>
              <a:t>much</a:t>
            </a:r>
            <a:r>
              <a:rPr lang="fr-CH" sz="1600" dirty="0" smtClean="0">
                <a:latin typeface="+mn-lt"/>
              </a:rPr>
              <a:t>?)</a:t>
            </a:r>
          </a:p>
          <a:p>
            <a:endParaRPr lang="fr-CH" sz="1600" dirty="0" smtClean="0">
              <a:latin typeface="+mn-lt"/>
            </a:endParaRPr>
          </a:p>
          <a:p>
            <a:r>
              <a:rPr lang="fr-CH" sz="1600" dirty="0" err="1" smtClean="0">
                <a:latin typeface="+mn-lt"/>
              </a:rPr>
              <a:t>History</a:t>
            </a:r>
            <a:r>
              <a:rPr lang="fr-CH" sz="1600" dirty="0" smtClean="0">
                <a:latin typeface="+mn-lt"/>
              </a:rPr>
              <a:t> has </a:t>
            </a:r>
            <a:r>
              <a:rPr lang="fr-CH" sz="1600" dirty="0" err="1" smtClean="0">
                <a:latin typeface="+mn-lt"/>
              </a:rPr>
              <a:t>shown</a:t>
            </a:r>
            <a:r>
              <a:rPr lang="fr-CH" sz="1600" dirty="0" smtClean="0">
                <a:latin typeface="+mn-lt"/>
              </a:rPr>
              <a:t> </a:t>
            </a:r>
            <a:r>
              <a:rPr lang="fr-CH" sz="1600" dirty="0" err="1" smtClean="0">
                <a:latin typeface="+mn-lt"/>
              </a:rPr>
              <a:t>that</a:t>
            </a:r>
            <a:r>
              <a:rPr lang="fr-CH" sz="1600" dirty="0" smtClean="0">
                <a:latin typeface="+mn-lt"/>
              </a:rPr>
              <a:t> smart people </a:t>
            </a:r>
            <a:r>
              <a:rPr lang="fr-CH" sz="1600" dirty="0" err="1" smtClean="0">
                <a:latin typeface="+mn-lt"/>
              </a:rPr>
              <a:t>working</a:t>
            </a:r>
            <a:r>
              <a:rPr lang="fr-CH" sz="1600" dirty="0" smtClean="0">
                <a:latin typeface="+mn-lt"/>
              </a:rPr>
              <a:t> hard </a:t>
            </a:r>
            <a:r>
              <a:rPr lang="fr-CH" sz="1600" dirty="0" err="1" smtClean="0">
                <a:latin typeface="+mn-lt"/>
              </a:rPr>
              <a:t>usually</a:t>
            </a:r>
            <a:r>
              <a:rPr lang="fr-CH" sz="1600" dirty="0" smtClean="0">
                <a:latin typeface="+mn-lt"/>
              </a:rPr>
              <a:t> do </a:t>
            </a:r>
            <a:r>
              <a:rPr lang="fr-CH" sz="1600" dirty="0" err="1" smtClean="0">
                <a:latin typeface="+mn-lt"/>
              </a:rPr>
              <a:t>better</a:t>
            </a:r>
            <a:r>
              <a:rPr lang="fr-CH" sz="1600" dirty="0" smtClean="0">
                <a:latin typeface="+mn-lt"/>
              </a:rPr>
              <a:t> </a:t>
            </a:r>
          </a:p>
          <a:p>
            <a:r>
              <a:rPr lang="fr-CH" sz="1600" dirty="0" err="1" smtClean="0">
                <a:latin typeface="+mn-lt"/>
              </a:rPr>
              <a:t>than</a:t>
            </a:r>
            <a:r>
              <a:rPr lang="fr-CH" sz="1600" dirty="0" smtClean="0">
                <a:latin typeface="+mn-lt"/>
              </a:rPr>
              <a:t> </a:t>
            </a:r>
            <a:r>
              <a:rPr lang="fr-CH" sz="1600" dirty="0" err="1" smtClean="0">
                <a:latin typeface="+mn-lt"/>
              </a:rPr>
              <a:t>expected</a:t>
            </a:r>
            <a:r>
              <a:rPr lang="fr-CH" sz="1600" dirty="0" smtClean="0">
                <a:latin typeface="+mn-lt"/>
              </a:rPr>
              <a:t> (</a:t>
            </a:r>
            <a:r>
              <a:rPr lang="fr-CH" sz="1600" dirty="0" err="1" smtClean="0">
                <a:latin typeface="+mn-lt"/>
              </a:rPr>
              <a:t>ref</a:t>
            </a:r>
            <a:r>
              <a:rPr lang="fr-CH" sz="1600" dirty="0" smtClean="0">
                <a:latin typeface="+mn-lt"/>
              </a:rPr>
              <a:t>. W mass </a:t>
            </a:r>
            <a:r>
              <a:rPr lang="fr-CH" sz="1600" dirty="0" err="1" smtClean="0">
                <a:latin typeface="+mn-lt"/>
              </a:rPr>
              <a:t>at</a:t>
            </a:r>
            <a:r>
              <a:rPr lang="fr-CH" sz="1600" dirty="0" smtClean="0">
                <a:latin typeface="+mn-lt"/>
              </a:rPr>
              <a:t> </a:t>
            </a:r>
            <a:r>
              <a:rPr lang="fr-CH" sz="1600" dirty="0" err="1" smtClean="0">
                <a:latin typeface="+mn-lt"/>
              </a:rPr>
              <a:t>Tevatron</a:t>
            </a:r>
            <a:r>
              <a:rPr lang="fr-CH" sz="1600" dirty="0" smtClean="0">
                <a:latin typeface="+mn-lt"/>
              </a:rPr>
              <a:t> </a:t>
            </a:r>
            <a:r>
              <a:rPr lang="fr-CH" sz="1600" dirty="0" err="1" smtClean="0">
                <a:latin typeface="+mn-lt"/>
              </a:rPr>
              <a:t>etc</a:t>
            </a:r>
            <a:r>
              <a:rPr lang="fr-CH" sz="1600" dirty="0" smtClean="0">
                <a:latin typeface="+mn-lt"/>
              </a:rPr>
              <a:t>…) </a:t>
            </a:r>
          </a:p>
          <a:p>
            <a:endParaRPr lang="fr-CH" sz="16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2538" y="371475"/>
            <a:ext cx="6638925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2324100" y="762000"/>
            <a:ext cx="5054600" cy="488950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2120900" y="673100"/>
            <a:ext cx="5334000" cy="5156200"/>
          </a:xfrm>
          <a:prstGeom prst="line">
            <a:avLst/>
          </a:prstGeom>
          <a:noFill/>
          <a:ln w="635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2463800" y="5435600"/>
            <a:ext cx="0" cy="139700"/>
          </a:xfrm>
          <a:prstGeom prst="line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7061200" y="1016000"/>
            <a:ext cx="0" cy="139700"/>
          </a:xfrm>
          <a:prstGeom prst="line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H="1" flipV="1">
            <a:off x="6781800" y="1130300"/>
            <a:ext cx="12700" cy="482600"/>
          </a:xfrm>
          <a:prstGeom prst="line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6642100" y="1460500"/>
            <a:ext cx="0" cy="38100"/>
          </a:xfrm>
          <a:prstGeom prst="line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6565900" y="1536700"/>
            <a:ext cx="0" cy="38100"/>
          </a:xfrm>
          <a:prstGeom prst="line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4737100" y="3302000"/>
            <a:ext cx="0" cy="38100"/>
          </a:xfrm>
          <a:prstGeom prst="line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4216400" y="3810000"/>
            <a:ext cx="0" cy="38100"/>
          </a:xfrm>
          <a:prstGeom prst="line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4597400" y="28956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j-lt"/>
              </a:rPr>
              <a:t>b</a:t>
            </a:r>
            <a:endParaRPr lang="en-US" sz="1800" dirty="0" err="1" smtClean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25700" y="4876800"/>
            <a:ext cx="31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 smtClean="0">
                <a:latin typeface="+mj-lt"/>
                <a:sym typeface="Symbol"/>
              </a:rPr>
              <a:t></a:t>
            </a:r>
            <a:endParaRPr lang="en-US" sz="2400" dirty="0" err="1" smtClean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64000" y="3340100"/>
            <a:ext cx="31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 smtClean="0">
                <a:latin typeface="+mj-lt"/>
                <a:sym typeface="Symbol"/>
              </a:rPr>
              <a:t></a:t>
            </a:r>
            <a:endParaRPr lang="en-US" sz="2400" dirty="0" err="1" smtClean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65400" y="876300"/>
            <a:ext cx="156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j-lt"/>
              </a:rPr>
              <a:t>Full HL-LHC</a:t>
            </a:r>
            <a:endParaRPr lang="en-US" sz="1800" dirty="0" err="1" smtClean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73800" y="10922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j-lt"/>
              </a:rPr>
              <a:t>Z</a:t>
            </a:r>
            <a:endParaRPr lang="en-US" sz="1800" dirty="0" err="1" smtClean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07100" y="1282700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j-lt"/>
              </a:rPr>
              <a:t>W</a:t>
            </a:r>
            <a:endParaRPr lang="en-US" sz="1800" dirty="0" err="1" smtClean="0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77000" y="8509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j-lt"/>
              </a:rPr>
              <a:t>H</a:t>
            </a:r>
            <a:endParaRPr lang="en-US" sz="1800" dirty="0" err="1" smtClean="0"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21500" y="67310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j-lt"/>
              </a:rPr>
              <a:t>t</a:t>
            </a:r>
            <a:endParaRPr lang="en-US" sz="1800" dirty="0" err="1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ot-Peskin+janot-Alain-2012-11-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946" y="126709"/>
            <a:ext cx="9029053" cy="612315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auto">
          <a:xfrm>
            <a:off x="1016000" y="774700"/>
            <a:ext cx="7175500" cy="4826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2500" y="5880100"/>
            <a:ext cx="7801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err="1" smtClean="0">
                <a:cs typeface="Times New Roman" pitchFamily="18" charset="0"/>
              </a:rPr>
              <a:t>gHZ</a:t>
            </a:r>
            <a:r>
              <a:rPr lang="fr-CH" sz="1800" dirty="0" smtClean="0">
                <a:cs typeface="Times New Roman" pitchFamily="18" charset="0"/>
              </a:rPr>
              <a:t>     </a:t>
            </a:r>
            <a:r>
              <a:rPr lang="fr-CH" sz="1800" dirty="0" err="1" smtClean="0">
                <a:cs typeface="Times New Roman" pitchFamily="18" charset="0"/>
              </a:rPr>
              <a:t>gHb</a:t>
            </a:r>
            <a:r>
              <a:rPr lang="fr-CH" sz="1800" dirty="0" smtClean="0">
                <a:cs typeface="Times New Roman" pitchFamily="18" charset="0"/>
              </a:rPr>
              <a:t>     </a:t>
            </a:r>
            <a:r>
              <a:rPr lang="fr-CH" sz="1800" dirty="0" err="1" smtClean="0">
                <a:cs typeface="Times New Roman" pitchFamily="18" charset="0"/>
              </a:rPr>
              <a:t>gHc</a:t>
            </a:r>
            <a:r>
              <a:rPr lang="fr-CH" sz="1800" dirty="0" smtClean="0">
                <a:cs typeface="Times New Roman" pitchFamily="18" charset="0"/>
              </a:rPr>
              <a:t>      </a:t>
            </a:r>
            <a:r>
              <a:rPr lang="fr-CH" sz="1800" dirty="0" err="1" smtClean="0">
                <a:cs typeface="Times New Roman" pitchFamily="18" charset="0"/>
              </a:rPr>
              <a:t>gHg</a:t>
            </a:r>
            <a:r>
              <a:rPr lang="fr-CH" sz="1800" dirty="0" smtClean="0">
                <a:cs typeface="Times New Roman" pitchFamily="18" charset="0"/>
              </a:rPr>
              <a:t>    </a:t>
            </a:r>
            <a:r>
              <a:rPr lang="fr-CH" sz="1800" dirty="0" err="1" smtClean="0">
                <a:cs typeface="Times New Roman" pitchFamily="18" charset="0"/>
              </a:rPr>
              <a:t>gHW</a:t>
            </a:r>
            <a:r>
              <a:rPr lang="fr-CH" sz="1800" dirty="0" smtClean="0">
                <a:cs typeface="Times New Roman" pitchFamily="18" charset="0"/>
              </a:rPr>
              <a:t>    </a:t>
            </a:r>
            <a:r>
              <a:rPr lang="fr-CH" sz="1800" dirty="0" err="1" smtClean="0">
                <a:cs typeface="Times New Roman" pitchFamily="18" charset="0"/>
              </a:rPr>
              <a:t>gH</a:t>
            </a:r>
            <a:r>
              <a:rPr lang="fr-CH" sz="1800" dirty="0" smtClean="0">
                <a:latin typeface="+mn-lt"/>
                <a:sym typeface="Symbol"/>
              </a:rPr>
              <a:t>   </a:t>
            </a:r>
            <a:r>
              <a:rPr lang="fr-CH" sz="1800" dirty="0" err="1" smtClean="0">
                <a:cs typeface="Times New Roman" pitchFamily="18" charset="0"/>
                <a:sym typeface="Symbol"/>
              </a:rPr>
              <a:t>gH</a:t>
            </a:r>
            <a:r>
              <a:rPr lang="fr-CH" sz="1800" dirty="0" smtClean="0">
                <a:latin typeface="+mn-lt"/>
                <a:sym typeface="Symbol"/>
              </a:rPr>
              <a:t>    </a:t>
            </a:r>
            <a:r>
              <a:rPr lang="fr-CH" sz="1800" dirty="0" err="1" smtClean="0">
                <a:cs typeface="Times New Roman" pitchFamily="18" charset="0"/>
                <a:sym typeface="Symbol"/>
              </a:rPr>
              <a:t>gH</a:t>
            </a:r>
            <a:r>
              <a:rPr lang="fr-CH" sz="1800" dirty="0" smtClean="0">
                <a:latin typeface="+mn-lt"/>
                <a:sym typeface="Symbol"/>
              </a:rPr>
              <a:t>   </a:t>
            </a:r>
            <a:r>
              <a:rPr lang="fr-CH" sz="1800" baseline="-25000" dirty="0" smtClean="0">
                <a:latin typeface="+mn-lt"/>
                <a:sym typeface="Symbol"/>
              </a:rPr>
              <a:t>H </a:t>
            </a:r>
            <a:r>
              <a:rPr lang="fr-CH" sz="1800" dirty="0" smtClean="0">
                <a:latin typeface="+mn-lt"/>
                <a:sym typeface="Symbol"/>
              </a:rPr>
              <a:t>   </a:t>
            </a:r>
            <a:r>
              <a:rPr lang="fr-CH" sz="1800" dirty="0" smtClean="0">
                <a:sym typeface="Symbol"/>
              </a:rPr>
              <a:t> </a:t>
            </a:r>
            <a:r>
              <a:rPr lang="fr-CH" sz="1800" dirty="0" smtClean="0">
                <a:sym typeface="Symbol"/>
              </a:rPr>
              <a:t>  </a:t>
            </a:r>
            <a:r>
              <a:rPr lang="fr-CH" sz="1800" baseline="-25000" dirty="0" err="1" smtClean="0">
                <a:sym typeface="Symbol"/>
              </a:rPr>
              <a:t>H,inv</a:t>
            </a:r>
            <a:r>
              <a:rPr lang="fr-CH" sz="1800" baseline="30000" dirty="0" smtClean="0">
                <a:latin typeface="+mn-lt"/>
                <a:sym typeface="Symbol"/>
              </a:rPr>
              <a:t> </a:t>
            </a:r>
            <a:r>
              <a:rPr lang="fr-CH" sz="1800" dirty="0" smtClean="0">
                <a:latin typeface="+mn-lt"/>
                <a:sym typeface="Symbol"/>
              </a:rPr>
              <a:t>   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endParaRPr lang="en-US" sz="1800" dirty="0" err="1" smtClean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442200" y="25400"/>
            <a:ext cx="673100" cy="63119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692900" y="177800"/>
            <a:ext cx="673100" cy="63119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" name="Rectangle 6"/>
          <p:cNvSpPr/>
          <p:nvPr/>
        </p:nvSpPr>
        <p:spPr bwMode="auto">
          <a:xfrm>
            <a:off x="5943600" y="330200"/>
            <a:ext cx="673100" cy="6311900"/>
          </a:xfrm>
          <a:prstGeom prst="rect">
            <a:avLst/>
          </a:prstGeom>
          <a:noFill/>
          <a:ln w="25400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207000" y="50800"/>
            <a:ext cx="673100" cy="6311900"/>
          </a:xfrm>
          <a:prstGeom prst="rect">
            <a:avLst/>
          </a:prstGeom>
          <a:noFill/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483100" y="203200"/>
            <a:ext cx="673100" cy="6311900"/>
          </a:xfrm>
          <a:prstGeom prst="rect">
            <a:avLst/>
          </a:prstGeom>
          <a:noFill/>
          <a:ln w="25400" cap="flat" cmpd="sng" algn="ctr">
            <a:solidFill>
              <a:srgbClr val="ABC5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784600" y="330200"/>
            <a:ext cx="673100" cy="6311900"/>
          </a:xfrm>
          <a:prstGeom prst="rect">
            <a:avLst/>
          </a:prstGeom>
          <a:noFill/>
          <a:ln w="25400" cap="flat" cmpd="sng" algn="ctr">
            <a:solidFill>
              <a:srgbClr val="8FB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086100" y="177800"/>
            <a:ext cx="673100" cy="6311900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374900" y="330200"/>
            <a:ext cx="673100" cy="63119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mtClean="0"/>
          </a:p>
        </p:txBody>
      </p:sp>
      <p:sp>
        <p:nvSpPr>
          <p:cNvPr id="13" name="Rectangle 12"/>
          <p:cNvSpPr/>
          <p:nvPr/>
        </p:nvSpPr>
        <p:spPr bwMode="auto">
          <a:xfrm>
            <a:off x="1638300" y="482600"/>
            <a:ext cx="673100" cy="6311900"/>
          </a:xfrm>
          <a:prstGeom prst="rect">
            <a:avLst/>
          </a:prstGeom>
          <a:noFill/>
          <a:ln w="25400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003300" y="203200"/>
            <a:ext cx="558800" cy="6311900"/>
          </a:xfrm>
          <a:prstGeom prst="rect">
            <a:avLst/>
          </a:prstGeom>
          <a:noFill/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4000" y="3124200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  <a:sym typeface="Symbol"/>
              </a:rPr>
              <a:t></a:t>
            </a:r>
            <a:r>
              <a:rPr lang="en-US" sz="1800" baseline="-25000" dirty="0" err="1" smtClean="0">
                <a:latin typeface="+mn-lt"/>
                <a:sym typeface="Symbol"/>
              </a:rPr>
              <a:t>i</a:t>
            </a:r>
            <a:endParaRPr lang="en-US" sz="1800" dirty="0" smtClean="0">
              <a:latin typeface="+mn-lt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092200" y="2844800"/>
            <a:ext cx="0" cy="749300"/>
          </a:xfrm>
          <a:prstGeom prst="line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1752600" y="2438400"/>
            <a:ext cx="0" cy="1524000"/>
          </a:xfrm>
          <a:prstGeom prst="line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3187700" y="2552700"/>
            <a:ext cx="0" cy="1282700"/>
          </a:xfrm>
          <a:prstGeom prst="line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3898900" y="2895600"/>
            <a:ext cx="12700" cy="609600"/>
          </a:xfrm>
          <a:prstGeom prst="line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4610100" y="2717800"/>
            <a:ext cx="12700" cy="927100"/>
          </a:xfrm>
          <a:prstGeom prst="line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5321300" y="2794000"/>
            <a:ext cx="12700" cy="787400"/>
          </a:xfrm>
          <a:prstGeom prst="line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6045200" y="1816100"/>
            <a:ext cx="0" cy="2743200"/>
          </a:xfrm>
          <a:prstGeom prst="line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952500" y="3200400"/>
            <a:ext cx="7315200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0" y="368300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solidFill>
                  <a:srgbClr val="FF3300"/>
                </a:solidFill>
                <a:latin typeface="+mn-lt"/>
              </a:rPr>
              <a:t>HL-LHC</a:t>
            </a:r>
            <a:endParaRPr lang="en-US" sz="1800" dirty="0" err="1" smtClean="0">
              <a:solidFill>
                <a:srgbClr val="FF3300"/>
              </a:solidFill>
              <a:latin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58000" y="28702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j-lt"/>
              </a:rPr>
              <a:t>?</a:t>
            </a:r>
            <a:endParaRPr lang="en-US" sz="1800" dirty="0" err="1" smtClean="0"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69200" y="28956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j-lt"/>
              </a:rPr>
              <a:t>?</a:t>
            </a:r>
            <a:endParaRPr lang="en-US" sz="1800" dirty="0" err="1" smtClean="0"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14600" y="28448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j-lt"/>
              </a:rPr>
              <a:t>?</a:t>
            </a:r>
            <a:endParaRPr lang="en-US" sz="1800" dirty="0" err="1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0" y="330200"/>
            <a:ext cx="8128000" cy="6077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0"/>
            <a:ext cx="1702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n-lt"/>
              </a:rPr>
              <a:t>S. Henderson</a:t>
            </a:r>
            <a:endParaRPr lang="en-US" sz="1800" dirty="0" err="1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ILC in a Nutshell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29.10.12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pic>
        <p:nvPicPr>
          <p:cNvPr id="6" name="Picture 5" descr="OT0105H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207379"/>
            <a:ext cx="8960388" cy="54080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38403" y="1207379"/>
            <a:ext cx="1762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Damping Rings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555239" y="990600"/>
            <a:ext cx="21397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Polarised electron source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5464576" y="1622608"/>
            <a:ext cx="1160563" cy="39692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5966618" y="1576711"/>
            <a:ext cx="0" cy="13607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601568" y="4925844"/>
            <a:ext cx="128026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Polarised positron</a:t>
            </a:r>
            <a:br>
              <a:rPr lang="en-GB" dirty="0" smtClean="0"/>
            </a:br>
            <a:r>
              <a:rPr lang="en-GB" dirty="0" smtClean="0"/>
              <a:t>source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2940588" y="4528918"/>
            <a:ext cx="397815" cy="39692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3197813" y="4314458"/>
            <a:ext cx="0" cy="6113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 flipV="1">
            <a:off x="3871590" y="4105553"/>
            <a:ext cx="546787" cy="84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Rectangle 22"/>
          <p:cNvSpPr/>
          <p:nvPr/>
        </p:nvSpPr>
        <p:spPr bwMode="auto">
          <a:xfrm>
            <a:off x="3871590" y="2233991"/>
            <a:ext cx="565586" cy="3669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4146456" y="1622608"/>
            <a:ext cx="0" cy="9783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Rectangle 23"/>
          <p:cNvSpPr/>
          <p:nvPr/>
        </p:nvSpPr>
        <p:spPr bwMode="auto">
          <a:xfrm>
            <a:off x="560905" y="3335823"/>
            <a:ext cx="565586" cy="3669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835771" y="2758928"/>
            <a:ext cx="0" cy="15555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245123" y="2112597"/>
            <a:ext cx="3093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Ring to Main Linac (RTML)</a:t>
            </a:r>
          </a:p>
          <a:p>
            <a:r>
              <a:rPr lang="en-GB" dirty="0" smtClean="0"/>
              <a:t>(</a:t>
            </a:r>
            <a:r>
              <a:rPr lang="en-GB" dirty="0" err="1" smtClean="0"/>
              <a:t>inc.</a:t>
            </a:r>
            <a:r>
              <a:rPr lang="en-GB" dirty="0" smtClean="0"/>
              <a:t> bunch compressors)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1067652" y="5893255"/>
            <a:ext cx="16306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e- Main Linac</a:t>
            </a:r>
            <a:endParaRPr lang="en-GB" dirty="0">
              <a:solidFill>
                <a:srgbClr val="0000FF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2821196" y="2758928"/>
            <a:ext cx="803730" cy="9438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H="1" flipV="1">
            <a:off x="4554352" y="4105553"/>
            <a:ext cx="106268" cy="84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3996933" y="4647943"/>
            <a:ext cx="196968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Beam Delivery System (BDS) &amp; physics detectors</a:t>
            </a:r>
            <a:endParaRPr lang="en-GB" dirty="0"/>
          </a:p>
        </p:txBody>
      </p:sp>
      <p:cxnSp>
        <p:nvCxnSpPr>
          <p:cNvPr id="32" name="Straight Arrow Connector 31"/>
          <p:cNvCxnSpPr/>
          <p:nvPr/>
        </p:nvCxnSpPr>
        <p:spPr bwMode="auto">
          <a:xfrm flipV="1">
            <a:off x="1858322" y="4528918"/>
            <a:ext cx="0" cy="13643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6287551" y="4496652"/>
            <a:ext cx="16306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8000"/>
                </a:solidFill>
              </a:rPr>
              <a:t>e+ Main Linac</a:t>
            </a:r>
            <a:endParaRPr lang="en-GB" dirty="0">
              <a:solidFill>
                <a:srgbClr val="00800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 flipV="1">
            <a:off x="7078221" y="3132315"/>
            <a:ext cx="0" cy="13643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6093378" y="4882159"/>
            <a:ext cx="91392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Beam dump</a:t>
            </a:r>
            <a:endParaRPr lang="en-GB" sz="1050" dirty="0"/>
          </a:p>
        </p:txBody>
      </p:sp>
      <p:cxnSp>
        <p:nvCxnSpPr>
          <p:cNvPr id="36" name="Straight Arrow Connector 35"/>
          <p:cNvCxnSpPr/>
          <p:nvPr/>
        </p:nvCxnSpPr>
        <p:spPr bwMode="auto">
          <a:xfrm flipH="1" flipV="1">
            <a:off x="5305803" y="3965236"/>
            <a:ext cx="868464" cy="9831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-8849" y="6262587"/>
            <a:ext cx="9845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not too scale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xmlns="" val="5670270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1785" y="365124"/>
            <a:ext cx="8782215" cy="571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60400" y="431800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i="1" dirty="0" smtClean="0">
                <a:solidFill>
                  <a:srgbClr val="00B050"/>
                </a:solidFill>
                <a:latin typeface="+mn-lt"/>
              </a:rPr>
              <a:t>Wyatt, </a:t>
            </a:r>
            <a:r>
              <a:rPr lang="fr-CH" sz="1800" i="1" dirty="0" err="1" smtClean="0">
                <a:solidFill>
                  <a:srgbClr val="00B050"/>
                </a:solidFill>
                <a:latin typeface="+mn-lt"/>
              </a:rPr>
              <a:t>Cracow</a:t>
            </a:r>
            <a:endParaRPr lang="en-US" sz="1800" i="1" dirty="0" err="1" smtClean="0">
              <a:solidFill>
                <a:srgbClr val="00B05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8300" y="1676400"/>
            <a:ext cx="8119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dirty="0" err="1" smtClean="0">
                <a:latin typeface="+mn-lt"/>
              </a:rPr>
              <a:t>Circular</a:t>
            </a:r>
            <a:r>
              <a:rPr lang="fr-CH" sz="2400" dirty="0" smtClean="0">
                <a:latin typeface="+mn-lt"/>
              </a:rPr>
              <a:t> e+e- </a:t>
            </a:r>
            <a:r>
              <a:rPr lang="fr-CH" sz="2400" dirty="0" err="1" smtClean="0">
                <a:latin typeface="+mn-lt"/>
              </a:rPr>
              <a:t>colliders</a:t>
            </a:r>
            <a:r>
              <a:rPr lang="fr-CH" sz="2400" dirty="0" smtClean="0">
                <a:latin typeface="+mn-lt"/>
              </a:rPr>
              <a:t> to </a:t>
            </a:r>
            <a:r>
              <a:rPr lang="fr-CH" sz="2400" dirty="0" err="1" smtClean="0">
                <a:latin typeface="+mn-lt"/>
              </a:rPr>
              <a:t>study</a:t>
            </a:r>
            <a:r>
              <a:rPr lang="fr-CH" sz="2400" dirty="0" smtClean="0">
                <a:latin typeface="+mn-lt"/>
              </a:rPr>
              <a:t> THE BOSON X(126)</a:t>
            </a:r>
            <a:endParaRPr lang="en-US" sz="2400" dirty="0" err="1" smtClean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7800" y="800100"/>
            <a:ext cx="1016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dirty="0" smtClean="0">
                <a:solidFill>
                  <a:srgbClr val="FF0000"/>
                </a:solidFill>
                <a:latin typeface="+mn-lt"/>
              </a:rPr>
              <a:t>L</a:t>
            </a:r>
            <a:r>
              <a:rPr lang="fr-CH" sz="2800" dirty="0" smtClean="0">
                <a:solidFill>
                  <a:srgbClr val="FFC000"/>
                </a:solidFill>
                <a:latin typeface="+mn-lt"/>
              </a:rPr>
              <a:t>E</a:t>
            </a:r>
            <a:r>
              <a:rPr lang="fr-CH" sz="2800" dirty="0" smtClean="0">
                <a:solidFill>
                  <a:srgbClr val="00B050"/>
                </a:solidFill>
                <a:latin typeface="+mn-lt"/>
              </a:rPr>
              <a:t>P</a:t>
            </a:r>
            <a:r>
              <a:rPr lang="fr-CH" sz="2800" dirty="0" smtClean="0">
                <a:solidFill>
                  <a:srgbClr val="FF0000"/>
                </a:solidFill>
                <a:latin typeface="+mn-lt"/>
              </a:rPr>
              <a:t>3</a:t>
            </a:r>
            <a:endParaRPr lang="en-US" sz="2800" dirty="0" err="1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98900" y="800100"/>
            <a:ext cx="180049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CH" sz="2800" dirty="0" smtClean="0">
                <a:solidFill>
                  <a:srgbClr val="000000"/>
                </a:solidFill>
                <a:latin typeface="Comic Sans MS"/>
              </a:rPr>
              <a:t>and TLEP</a:t>
            </a:r>
            <a:endParaRPr lang="en-US" sz="2800" dirty="0" smtClean="0">
              <a:solidFill>
                <a:srgbClr val="000000"/>
              </a:solidFill>
              <a:latin typeface="Comic Sans MS"/>
            </a:endParaRPr>
          </a:p>
          <a:p>
            <a:endParaRPr lang="en-US" sz="1800" dirty="0" err="1" smtClean="0">
              <a:latin typeface="+mn-lt"/>
            </a:endParaRPr>
          </a:p>
        </p:txBody>
      </p:sp>
      <p:pic>
        <p:nvPicPr>
          <p:cNvPr id="150529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22438" y="3114675"/>
            <a:ext cx="5970587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73100" y="5892800"/>
            <a:ext cx="4826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n-lt"/>
              </a:rPr>
              <a:t>as </a:t>
            </a:r>
            <a:r>
              <a:rPr lang="fr-CH" sz="1800" dirty="0" err="1" smtClean="0">
                <a:latin typeface="+mn-lt"/>
              </a:rPr>
              <a:t>you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can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see</a:t>
            </a:r>
            <a:r>
              <a:rPr lang="fr-CH" sz="1800" dirty="0" smtClean="0">
                <a:latin typeface="+mn-lt"/>
              </a:rPr>
              <a:t> a </a:t>
            </a:r>
            <a:r>
              <a:rPr lang="fr-CH" sz="1800" dirty="0" err="1" smtClean="0">
                <a:latin typeface="+mn-lt"/>
              </a:rPr>
              <a:t>very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young</a:t>
            </a:r>
            <a:r>
              <a:rPr lang="fr-CH" sz="1800" dirty="0" smtClean="0">
                <a:latin typeface="+mn-lt"/>
              </a:rPr>
              <a:t> concept </a:t>
            </a:r>
          </a:p>
          <a:p>
            <a:r>
              <a:rPr lang="fr-CH" sz="1800" dirty="0" smtClean="0">
                <a:latin typeface="+mn-lt"/>
              </a:rPr>
              <a:t>(</a:t>
            </a:r>
            <a:r>
              <a:rPr lang="fr-CH" sz="1800" dirty="0" err="1" smtClean="0">
                <a:latin typeface="+mn-lt"/>
              </a:rPr>
              <a:t>although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there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were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many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predecessors</a:t>
            </a:r>
            <a:r>
              <a:rPr lang="fr-CH" sz="1800" dirty="0" smtClean="0">
                <a:latin typeface="+mn-lt"/>
              </a:rPr>
              <a:t>)</a:t>
            </a:r>
            <a:endParaRPr lang="en-US" sz="1800" dirty="0" err="1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k</a:t>
            </a:r>
            <a:r>
              <a:rPr lang="en-US" dirty="0" smtClean="0">
                <a:solidFill>
                  <a:srgbClr val="0000FF"/>
                </a:solidFill>
              </a:rPr>
              <a:t>ey parameters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188640"/>
                <a:ext cx="8676456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sz="6000" b="1" dirty="0" smtClean="0">
                    <a:solidFill>
                      <a:srgbClr val="3333FF"/>
                    </a:solidFill>
                  </a:rPr>
                  <a:t>LEP3</a:t>
                </a:r>
                <a:r>
                  <a:rPr lang="en-US" sz="5300" b="1" dirty="0" smtClean="0">
                    <a:solidFill>
                      <a:srgbClr val="3333FF"/>
                    </a:solidFill>
                  </a:rPr>
                  <a:t>, </a:t>
                </a:r>
                <a:r>
                  <a:rPr lang="en-US" sz="6000" b="1" dirty="0" smtClean="0">
                    <a:solidFill>
                      <a:srgbClr val="3333FF"/>
                    </a:solidFill>
                  </a:rPr>
                  <a:t>TLEP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sz="4000" dirty="0" smtClean="0"/>
                  <a:t>(</a:t>
                </a:r>
                <a:r>
                  <a:rPr lang="en-US" sz="4000" dirty="0" err="1"/>
                  <a:t>e</a:t>
                </a:r>
                <a:r>
                  <a:rPr lang="en-US" sz="4000" baseline="30000" dirty="0" err="1"/>
                  <a:t>+</a:t>
                </a:r>
                <a:r>
                  <a:rPr lang="en-US" sz="4000" dirty="0" err="1"/>
                  <a:t>e</a:t>
                </a:r>
                <a:r>
                  <a:rPr lang="en-US" sz="4000" baseline="30000" dirty="0"/>
                  <a:t>- </a:t>
                </a:r>
                <a:r>
                  <a:rPr lang="en-US" sz="4000" dirty="0"/>
                  <a:t>-&gt; ZH, </a:t>
                </a:r>
                <a:r>
                  <a:rPr lang="en-US" sz="4000" dirty="0" err="1" smtClean="0"/>
                  <a:t>e</a:t>
                </a:r>
                <a:r>
                  <a:rPr lang="en-US" sz="4000" baseline="30000" dirty="0" err="1" smtClean="0"/>
                  <a:t>+</a:t>
                </a:r>
                <a:r>
                  <a:rPr lang="en-US" sz="4000" dirty="0" err="1" smtClean="0"/>
                  <a:t>e</a:t>
                </a:r>
                <a:r>
                  <a:rPr lang="en-US" sz="4000" baseline="30000" dirty="0" smtClean="0"/>
                  <a:t>- </a:t>
                </a:r>
                <a:r>
                  <a:rPr lang="en-US" sz="4000" dirty="0">
                    <a:cs typeface="Calibri"/>
                  </a:rPr>
                  <a:t>→</a:t>
                </a:r>
                <a:r>
                  <a:rPr lang="en-US" sz="4000" dirty="0"/>
                  <a:t> </a:t>
                </a:r>
                <a:r>
                  <a:rPr lang="en-US" sz="4000" dirty="0" smtClean="0"/>
                  <a:t>W</a:t>
                </a:r>
                <a:r>
                  <a:rPr lang="en-US" sz="4000" baseline="30000" dirty="0" smtClean="0"/>
                  <a:t>+</a:t>
                </a:r>
                <a:r>
                  <a:rPr lang="en-US" sz="4000" dirty="0" smtClean="0"/>
                  <a:t>W</a:t>
                </a:r>
                <a:r>
                  <a:rPr lang="en-US" sz="4000" baseline="30000" dirty="0" smtClean="0"/>
                  <a:t>-</a:t>
                </a:r>
                <a:r>
                  <a:rPr lang="en-US" sz="4000" dirty="0" smtClean="0"/>
                  <a:t>, </a:t>
                </a:r>
                <a:r>
                  <a:rPr lang="en-US" sz="4000" dirty="0" err="1"/>
                  <a:t>e</a:t>
                </a:r>
                <a:r>
                  <a:rPr lang="en-US" sz="4000" baseline="30000" dirty="0" err="1"/>
                  <a:t>+</a:t>
                </a:r>
                <a:r>
                  <a:rPr lang="en-US" sz="4000" dirty="0" err="1"/>
                  <a:t>e</a:t>
                </a:r>
                <a:r>
                  <a:rPr lang="en-US" sz="4000" baseline="30000" dirty="0"/>
                  <a:t>- </a:t>
                </a:r>
                <a:r>
                  <a:rPr lang="en-US" sz="4000" dirty="0">
                    <a:cs typeface="Calibri"/>
                  </a:rPr>
                  <a:t>→</a:t>
                </a:r>
                <a:r>
                  <a:rPr lang="en-US" sz="4000" dirty="0"/>
                  <a:t> </a:t>
                </a:r>
                <a:r>
                  <a:rPr lang="en-US" sz="4000" dirty="0" smtClean="0"/>
                  <a:t>Z,[</a:t>
                </a:r>
                <a:r>
                  <a:rPr lang="en-US" sz="4000" dirty="0" err="1" smtClean="0"/>
                  <a:t>e</a:t>
                </a:r>
                <a:r>
                  <a:rPr lang="en-US" sz="4000" baseline="30000" dirty="0" err="1" smtClean="0"/>
                  <a:t>+</a:t>
                </a:r>
                <a:r>
                  <a:rPr lang="en-US" sz="4000" dirty="0" err="1" smtClean="0"/>
                  <a:t>e</a:t>
                </a:r>
                <a:r>
                  <a:rPr lang="en-US" sz="4000" baseline="30000" dirty="0" smtClean="0"/>
                  <a:t>-</a:t>
                </a:r>
                <a:r>
                  <a:rPr lang="en-US" sz="4000" dirty="0">
                    <a:cs typeface="Calibri"/>
                  </a:rPr>
                  <a:t>→</a:t>
                </a:r>
                <a:r>
                  <a:rPr lang="en-US" sz="4000" dirty="0" smtClean="0"/>
                  <a:t> </a:t>
                </a:r>
                <a:r>
                  <a:rPr lang="en-US" sz="4000" i="1" dirty="0" smtClean="0"/>
                  <a:t>t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/>
                          </a:rPr>
                          <m:t>𝑡</m:t>
                        </m:r>
                      </m:e>
                    </m:acc>
                    <m:r>
                      <a:rPr lang="en-US" sz="40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4000" dirty="0"/>
                  <a:t> )</a:t>
                </a:r>
              </a:p>
            </p:txBody>
          </p:sp>
        </mc:Choice>
        <mc:Fallback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188640"/>
                <a:ext cx="8676456" cy="1143000"/>
              </a:xfrm>
              <a:blipFill rotWithShape="1">
                <a:blip r:embed="rId2" cstate="print"/>
                <a:stretch>
                  <a:fillRect l="-1546" t="-28877" r="-1405" b="-347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8347396"/>
              </p:ext>
            </p:extLst>
          </p:nvPr>
        </p:nvGraphicFramePr>
        <p:xfrm>
          <a:off x="39712" y="2060848"/>
          <a:ext cx="8996784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7944"/>
                <a:gridCol w="2520280"/>
                <a:gridCol w="2408560"/>
              </a:tblGrid>
              <a:tr h="139040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LEP3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TLEP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circumference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26.7</a:t>
                      </a:r>
                      <a:r>
                        <a:rPr lang="en-US" sz="2800" baseline="0" dirty="0" smtClean="0"/>
                        <a:t> km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/>
                      </a:pPr>
                      <a:r>
                        <a:rPr lang="en-US" sz="2800" dirty="0" smtClean="0"/>
                        <a:t>80 km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max beam energy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120 GeV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175 GeV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max no. of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IPs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 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luminosity at 350 GeV </a:t>
                      </a:r>
                      <a:r>
                        <a:rPr lang="en-US" sz="2800" dirty="0" err="1" smtClean="0"/>
                        <a:t>c.m</a:t>
                      </a:r>
                      <a:r>
                        <a:rPr lang="en-US" sz="2800" dirty="0" smtClean="0"/>
                        <a:t>.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-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0.7x10</a:t>
                      </a:r>
                      <a:r>
                        <a:rPr lang="en-US" sz="2800" baseline="30000" dirty="0" smtClean="0"/>
                        <a:t>34 </a:t>
                      </a:r>
                      <a:r>
                        <a:rPr lang="en-US" sz="2800" dirty="0" smtClean="0"/>
                        <a:t>cm</a:t>
                      </a:r>
                      <a:r>
                        <a:rPr lang="en-US" sz="2800" baseline="30000" dirty="0" smtClean="0"/>
                        <a:t>-2</a:t>
                      </a:r>
                      <a:r>
                        <a:rPr lang="en-US" sz="2800" dirty="0" smtClean="0"/>
                        <a:t>s</a:t>
                      </a:r>
                      <a:r>
                        <a:rPr lang="en-US" sz="2800" baseline="30000" dirty="0" smtClean="0"/>
                        <a:t>-1</a:t>
                      </a:r>
                      <a:r>
                        <a:rPr lang="en-US" sz="2800" dirty="0" smtClean="0"/>
                        <a:t> 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luminosity at 240 GeV </a:t>
                      </a:r>
                      <a:r>
                        <a:rPr lang="en-US" sz="2800" dirty="0" err="1" smtClean="0"/>
                        <a:t>c.m</a:t>
                      </a:r>
                      <a:r>
                        <a:rPr lang="en-US" sz="2800" dirty="0" smtClean="0"/>
                        <a:t>.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10</a:t>
                      </a:r>
                      <a:r>
                        <a:rPr lang="en-US" sz="2800" baseline="30000" dirty="0" smtClean="0"/>
                        <a:t>34 </a:t>
                      </a:r>
                      <a:r>
                        <a:rPr lang="en-US" sz="2800" dirty="0" smtClean="0"/>
                        <a:t>cm</a:t>
                      </a:r>
                      <a:r>
                        <a:rPr lang="en-US" sz="2800" baseline="30000" dirty="0" smtClean="0"/>
                        <a:t>-2</a:t>
                      </a:r>
                      <a:r>
                        <a:rPr lang="en-US" sz="2800" dirty="0" smtClean="0"/>
                        <a:t>s</a:t>
                      </a:r>
                      <a:r>
                        <a:rPr lang="en-US" sz="2800" baseline="30000" dirty="0" smtClean="0"/>
                        <a:t>-1</a:t>
                      </a:r>
                      <a:r>
                        <a:rPr lang="en-US" sz="2800" dirty="0" smtClean="0"/>
                        <a:t> </a:t>
                      </a:r>
                      <a:endParaRPr lang="en-GB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5x10</a:t>
                      </a:r>
                      <a:r>
                        <a:rPr lang="en-US" sz="2800" baseline="30000" dirty="0" smtClean="0"/>
                        <a:t>34 </a:t>
                      </a:r>
                      <a:r>
                        <a:rPr lang="en-US" sz="2800" dirty="0" smtClean="0"/>
                        <a:t>cm</a:t>
                      </a:r>
                      <a:r>
                        <a:rPr lang="en-US" sz="2800" baseline="30000" dirty="0" smtClean="0"/>
                        <a:t>-2</a:t>
                      </a:r>
                      <a:r>
                        <a:rPr lang="en-US" sz="2800" dirty="0" smtClean="0"/>
                        <a:t>s</a:t>
                      </a:r>
                      <a:r>
                        <a:rPr lang="en-US" sz="2800" baseline="30000" dirty="0" smtClean="0"/>
                        <a:t>-1</a:t>
                      </a:r>
                      <a:r>
                        <a:rPr lang="en-US" sz="2800" dirty="0" smtClean="0"/>
                        <a:t> 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luminosity at 160 GeV </a:t>
                      </a:r>
                      <a:r>
                        <a:rPr lang="en-US" sz="2800" dirty="0" err="1" smtClean="0"/>
                        <a:t>c.m</a:t>
                      </a:r>
                      <a:r>
                        <a:rPr lang="en-US" sz="2800" dirty="0" smtClean="0"/>
                        <a:t>.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5x10</a:t>
                      </a:r>
                      <a:r>
                        <a:rPr lang="en-US" sz="2800" baseline="30000" dirty="0" smtClean="0"/>
                        <a:t>34 </a:t>
                      </a:r>
                      <a:r>
                        <a:rPr lang="en-US" sz="2800" dirty="0" smtClean="0"/>
                        <a:t>cm</a:t>
                      </a:r>
                      <a:r>
                        <a:rPr lang="en-US" sz="2800" baseline="30000" dirty="0" smtClean="0"/>
                        <a:t>-2</a:t>
                      </a:r>
                      <a:r>
                        <a:rPr lang="en-US" sz="2800" dirty="0" smtClean="0"/>
                        <a:t>s</a:t>
                      </a:r>
                      <a:r>
                        <a:rPr lang="en-US" sz="2800" baseline="30000" dirty="0" smtClean="0"/>
                        <a:t>-1</a:t>
                      </a:r>
                      <a:r>
                        <a:rPr lang="en-US" sz="2800" dirty="0" smtClean="0"/>
                        <a:t> </a:t>
                      </a:r>
                      <a:endParaRPr lang="en-GB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2.5x10</a:t>
                      </a:r>
                      <a:r>
                        <a:rPr lang="en-US" sz="2800" baseline="30000" dirty="0" smtClean="0"/>
                        <a:t>35 </a:t>
                      </a:r>
                      <a:r>
                        <a:rPr lang="en-US" sz="2800" dirty="0" smtClean="0"/>
                        <a:t>cm</a:t>
                      </a:r>
                      <a:r>
                        <a:rPr lang="en-US" sz="2800" baseline="30000" dirty="0" smtClean="0"/>
                        <a:t>-2</a:t>
                      </a:r>
                      <a:r>
                        <a:rPr lang="en-US" sz="2800" dirty="0" smtClean="0"/>
                        <a:t>s</a:t>
                      </a:r>
                      <a:r>
                        <a:rPr lang="en-US" sz="2800" baseline="30000" dirty="0" smtClean="0"/>
                        <a:t>-1</a:t>
                      </a:r>
                      <a:r>
                        <a:rPr lang="en-US" sz="2800" dirty="0" smtClean="0"/>
                        <a:t> 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luminosity at 90 GeV </a:t>
                      </a:r>
                      <a:r>
                        <a:rPr lang="en-US" sz="2800" dirty="0" err="1" smtClean="0"/>
                        <a:t>c.m</a:t>
                      </a:r>
                      <a:r>
                        <a:rPr lang="en-US" sz="2800" dirty="0" smtClean="0"/>
                        <a:t>.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2x10</a:t>
                      </a:r>
                      <a:r>
                        <a:rPr lang="en-US" sz="2800" baseline="30000" dirty="0" smtClean="0"/>
                        <a:t>35 </a:t>
                      </a:r>
                      <a:r>
                        <a:rPr lang="en-US" sz="2800" dirty="0" smtClean="0"/>
                        <a:t>cm</a:t>
                      </a:r>
                      <a:r>
                        <a:rPr lang="en-US" sz="2800" baseline="30000" dirty="0" smtClean="0"/>
                        <a:t>-2</a:t>
                      </a:r>
                      <a:r>
                        <a:rPr lang="en-US" sz="2800" dirty="0" smtClean="0"/>
                        <a:t>s</a:t>
                      </a:r>
                      <a:r>
                        <a:rPr lang="en-US" sz="2800" baseline="30000" dirty="0" smtClean="0"/>
                        <a:t>-1</a:t>
                      </a:r>
                      <a:r>
                        <a:rPr lang="en-US" sz="2800" dirty="0" smtClean="0"/>
                        <a:t> </a:t>
                      </a:r>
                      <a:endParaRPr lang="en-GB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10</a:t>
                      </a:r>
                      <a:r>
                        <a:rPr lang="en-US" sz="2800" baseline="30000" dirty="0" smtClean="0"/>
                        <a:t>36 </a:t>
                      </a:r>
                      <a:r>
                        <a:rPr lang="en-US" sz="2800" dirty="0" smtClean="0"/>
                        <a:t>cm</a:t>
                      </a:r>
                      <a:r>
                        <a:rPr lang="en-US" sz="2800" baseline="30000" dirty="0" smtClean="0"/>
                        <a:t>-2</a:t>
                      </a:r>
                      <a:r>
                        <a:rPr lang="en-US" sz="2800" dirty="0" smtClean="0"/>
                        <a:t>s</a:t>
                      </a:r>
                      <a:r>
                        <a:rPr lang="en-US" sz="2800" baseline="30000" dirty="0" smtClean="0"/>
                        <a:t>-1</a:t>
                      </a:r>
                      <a:r>
                        <a:rPr lang="en-US" sz="2800" dirty="0" smtClean="0"/>
                        <a:t> </a:t>
                      </a:r>
                      <a:endParaRPr lang="en-GB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0963" y="6326276"/>
            <a:ext cx="8430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0" dirty="0">
                <a:solidFill>
                  <a:prstClr val="black"/>
                </a:solidFill>
                <a:latin typeface="Calibri"/>
              </a:rPr>
              <a:t>a</a:t>
            </a:r>
            <a:r>
              <a:rPr lang="en-US" sz="2400" b="0" dirty="0" smtClean="0">
                <a:solidFill>
                  <a:prstClr val="black"/>
                </a:solidFill>
                <a:latin typeface="Calibri"/>
              </a:rPr>
              <a:t>t the  </a:t>
            </a:r>
            <a:r>
              <a:rPr lang="en-US" sz="2400" b="0" i="1" dirty="0" smtClean="0">
                <a:solidFill>
                  <a:prstClr val="black"/>
                </a:solidFill>
                <a:latin typeface="Calibri"/>
              </a:rPr>
              <a:t>Z</a:t>
            </a:r>
            <a:r>
              <a:rPr lang="en-US" sz="2400" b="0" dirty="0" smtClean="0">
                <a:solidFill>
                  <a:prstClr val="black"/>
                </a:solidFill>
                <a:latin typeface="Calibri"/>
              </a:rPr>
              <a:t> pole repeating LEP physics programme in a few minutes…</a:t>
            </a:r>
            <a:endParaRPr lang="en-GB" sz="2400" b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831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200" y="1397000"/>
            <a:ext cx="3788217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u="sng" dirty="0" smtClean="0">
                <a:latin typeface="+mn-lt"/>
              </a:rPr>
              <a:t> </a:t>
            </a:r>
            <a:r>
              <a:rPr lang="fr-CH" sz="1800" u="sng" dirty="0" err="1" smtClean="0">
                <a:latin typeface="+mn-lt"/>
              </a:rPr>
              <a:t>Physics</a:t>
            </a:r>
            <a:r>
              <a:rPr lang="fr-CH" sz="1800" u="sng" dirty="0" smtClean="0">
                <a:latin typeface="+mn-lt"/>
              </a:rPr>
              <a:t> session</a:t>
            </a:r>
          </a:p>
          <a:p>
            <a:endParaRPr lang="fr-CH" sz="1800" u="sng" dirty="0" smtClean="0">
              <a:latin typeface="+mn-lt"/>
            </a:endParaRPr>
          </a:p>
          <a:p>
            <a:r>
              <a:rPr lang="fr-CH" sz="1800" dirty="0" smtClean="0">
                <a:latin typeface="+mn-lt"/>
              </a:rPr>
              <a:t>Warnings: </a:t>
            </a:r>
          </a:p>
          <a:p>
            <a:r>
              <a:rPr lang="fr-CH" sz="1800" dirty="0" smtClean="0">
                <a:latin typeface="+mn-lt"/>
              </a:rPr>
              <a:t>1. </a:t>
            </a:r>
            <a:r>
              <a:rPr lang="fr-CH" sz="1800" dirty="0" err="1" smtClean="0">
                <a:latin typeface="+mn-lt"/>
              </a:rPr>
              <a:t>Physics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was</a:t>
            </a:r>
            <a:r>
              <a:rPr lang="fr-CH" sz="1800" dirty="0" smtClean="0">
                <a:latin typeface="+mn-lt"/>
              </a:rPr>
              <a:t> not the </a:t>
            </a:r>
            <a:r>
              <a:rPr lang="fr-CH" sz="1800" dirty="0" err="1" smtClean="0">
                <a:latin typeface="+mn-lt"/>
              </a:rPr>
              <a:t>primary</a:t>
            </a:r>
            <a:endParaRPr lang="fr-CH" sz="1800" dirty="0" smtClean="0">
              <a:latin typeface="+mn-lt"/>
            </a:endParaRPr>
          </a:p>
          <a:p>
            <a:r>
              <a:rPr lang="fr-CH" sz="1800" dirty="0" smtClean="0">
                <a:latin typeface="+mn-lt"/>
              </a:rPr>
              <a:t>goal of the workshop. </a:t>
            </a:r>
          </a:p>
          <a:p>
            <a:endParaRPr lang="fr-CH" sz="1800" dirty="0" smtClean="0">
              <a:latin typeface="+mn-lt"/>
            </a:endParaRPr>
          </a:p>
          <a:p>
            <a:r>
              <a:rPr lang="fr-CH" sz="1800" dirty="0" smtClean="0">
                <a:latin typeface="+mn-lt"/>
              </a:rPr>
              <a:t>2. report </a:t>
            </a:r>
            <a:r>
              <a:rPr lang="fr-CH" sz="1800" dirty="0" err="1" smtClean="0">
                <a:latin typeface="+mn-lt"/>
              </a:rPr>
              <a:t>claimed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precisions</a:t>
            </a:r>
            <a:endParaRPr lang="fr-CH" sz="1800" dirty="0" smtClean="0">
              <a:latin typeface="+mn-lt"/>
            </a:endParaRPr>
          </a:p>
          <a:p>
            <a:r>
              <a:rPr lang="fr-CH" sz="1800" dirty="0" err="1" smtClean="0">
                <a:latin typeface="+mn-lt"/>
              </a:rPr>
              <a:t>based</a:t>
            </a:r>
            <a:r>
              <a:rPr lang="fr-CH" sz="1800" dirty="0" smtClean="0">
                <a:latin typeface="+mn-lt"/>
              </a:rPr>
              <a:t> on </a:t>
            </a:r>
            <a:r>
              <a:rPr lang="fr-CH" sz="1800" dirty="0" err="1" smtClean="0">
                <a:latin typeface="+mn-lt"/>
              </a:rPr>
              <a:t>claimed</a:t>
            </a:r>
            <a:r>
              <a:rPr lang="fr-CH" sz="1800" dirty="0" smtClean="0">
                <a:latin typeface="+mn-lt"/>
              </a:rPr>
              <a:t> performances</a:t>
            </a:r>
            <a:r>
              <a:rPr lang="fr-CH" sz="1800" dirty="0" smtClean="0">
                <a:latin typeface="+mn-lt"/>
              </a:rPr>
              <a:t> </a:t>
            </a:r>
          </a:p>
          <a:p>
            <a:r>
              <a:rPr lang="fr-CH" sz="1800" dirty="0" smtClean="0">
                <a:latin typeface="+mn-lt"/>
              </a:rPr>
              <a:t>as ‘</a:t>
            </a:r>
            <a:r>
              <a:rPr lang="fr-CH" sz="1800" dirty="0" err="1" smtClean="0">
                <a:latin typeface="+mn-lt"/>
              </a:rPr>
              <a:t>potential</a:t>
            </a:r>
            <a:r>
              <a:rPr lang="fr-CH" sz="1800" dirty="0" smtClean="0">
                <a:latin typeface="+mn-lt"/>
              </a:rPr>
              <a:t>’ </a:t>
            </a:r>
          </a:p>
          <a:p>
            <a:r>
              <a:rPr lang="fr-CH" sz="1800" dirty="0" err="1" smtClean="0">
                <a:latin typeface="+mn-lt"/>
              </a:rPr>
              <a:t>without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critical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evaluation</a:t>
            </a:r>
            <a:r>
              <a:rPr lang="fr-CH" sz="1800" dirty="0" smtClean="0">
                <a:latin typeface="+mn-lt"/>
              </a:rPr>
              <a:t> of </a:t>
            </a:r>
          </a:p>
          <a:p>
            <a:r>
              <a:rPr lang="fr-CH" sz="1800" dirty="0" smtClean="0">
                <a:latin typeface="+mn-lt"/>
              </a:rPr>
              <a:t>the possible </a:t>
            </a:r>
            <a:r>
              <a:rPr lang="fr-CH" sz="1800" dirty="0" err="1" smtClean="0">
                <a:latin typeface="+mn-lt"/>
              </a:rPr>
              <a:t>difficulties</a:t>
            </a:r>
            <a:r>
              <a:rPr lang="fr-CH" sz="1800" dirty="0" smtClean="0">
                <a:latin typeface="+mn-lt"/>
              </a:rPr>
              <a:t> of </a:t>
            </a:r>
          </a:p>
          <a:p>
            <a:r>
              <a:rPr lang="fr-CH" sz="1800" dirty="0" err="1" smtClean="0">
                <a:latin typeface="+mn-lt"/>
              </a:rPr>
              <a:t>reaching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claimed</a:t>
            </a:r>
            <a:r>
              <a:rPr lang="fr-CH" sz="1800" dirty="0" smtClean="0">
                <a:latin typeface="+mn-lt"/>
              </a:rPr>
              <a:t> performances</a:t>
            </a:r>
          </a:p>
          <a:p>
            <a:endParaRPr lang="fr-CH" sz="1800" dirty="0" smtClean="0">
              <a:latin typeface="+mn-lt"/>
            </a:endParaRPr>
          </a:p>
          <a:p>
            <a:r>
              <a:rPr lang="fr-CH" sz="1800" dirty="0" smtClean="0">
                <a:latin typeface="+mn-lt"/>
              </a:rPr>
              <a:t> </a:t>
            </a:r>
          </a:p>
          <a:p>
            <a:endParaRPr lang="fr-CH" sz="1800" dirty="0" smtClean="0">
              <a:latin typeface="+mn-lt"/>
            </a:endParaRPr>
          </a:p>
          <a:p>
            <a:endParaRPr lang="fr-CH" sz="1800" dirty="0" smtClean="0">
              <a:latin typeface="+mn-lt"/>
            </a:endParaRPr>
          </a:p>
          <a:p>
            <a:endParaRPr lang="fr-CH" sz="1800" dirty="0" smtClean="0">
              <a:latin typeface="+mn-lt"/>
            </a:endParaRPr>
          </a:p>
          <a:p>
            <a:endParaRPr lang="en-US" sz="1800" dirty="0" err="1" smtClean="0">
              <a:latin typeface="+mn-lt"/>
            </a:endParaRPr>
          </a:p>
        </p:txBody>
      </p:sp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2" cstate="print"/>
          <a:srcRect l="30897" t="16327" r="33333" b="9841"/>
          <a:stretch>
            <a:fillRect/>
          </a:stretch>
        </p:blipFill>
        <p:spPr bwMode="auto">
          <a:xfrm>
            <a:off x="3771900" y="1"/>
            <a:ext cx="4886972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87" name="Picture 3"/>
          <p:cNvPicPr>
            <a:picLocks noChangeAspect="1" noChangeArrowheads="1"/>
          </p:cNvPicPr>
          <p:nvPr/>
        </p:nvPicPr>
        <p:blipFill>
          <a:blip r:embed="rId3" cstate="print"/>
          <a:srcRect l="32893" t="26961" r="34241" b="66871"/>
          <a:stretch>
            <a:fillRect/>
          </a:stretch>
        </p:blipFill>
        <p:spPr bwMode="auto">
          <a:xfrm>
            <a:off x="4064000" y="5143500"/>
            <a:ext cx="40259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88" name="Picture 4"/>
          <p:cNvPicPr>
            <a:picLocks noChangeAspect="1" noChangeArrowheads="1"/>
          </p:cNvPicPr>
          <p:nvPr/>
        </p:nvPicPr>
        <p:blipFill>
          <a:blip r:embed="rId3" cstate="print"/>
          <a:srcRect l="32374" t="61973" r="31130" b="30589"/>
          <a:stretch>
            <a:fillRect/>
          </a:stretch>
        </p:blipFill>
        <p:spPr bwMode="auto">
          <a:xfrm>
            <a:off x="3949700" y="5918200"/>
            <a:ext cx="44704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 descr="HE_LHC%20option3_80km_UnderLake.pdf"/>
          <p:cNvPicPr/>
          <p:nvPr/>
        </p:nvPicPr>
        <p:blipFill>
          <a:blip r:embed="rId2" cstate="screen"/>
          <a:srcRect l="535" t="6667" r="2890"/>
          <a:stretch>
            <a:fillRect/>
          </a:stretch>
        </p:blipFill>
        <p:spPr>
          <a:xfrm>
            <a:off x="0" y="0"/>
            <a:ext cx="9144000" cy="6172200"/>
          </a:xfrm>
          <a:prstGeom prst="rect">
            <a:avLst/>
          </a:prstGeom>
        </p:spPr>
      </p:pic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9400" y="431800"/>
            <a:ext cx="6555000" cy="646331"/>
          </a:xfrm>
          <a:prstGeom prst="rect">
            <a:avLst/>
          </a:prstGeom>
          <a:solidFill>
            <a:srgbClr val="E5F3EE"/>
          </a:solidFill>
        </p:spPr>
        <p:txBody>
          <a:bodyPr wrap="none" rtlCol="0">
            <a:spAutoFit/>
          </a:bodyPr>
          <a:lstStyle/>
          <a:p>
            <a:r>
              <a:rPr lang="fr-CH" sz="1800" i="1" dirty="0" err="1" smtClean="0">
                <a:solidFill>
                  <a:srgbClr val="00B050"/>
                </a:solidFill>
                <a:latin typeface="+mn-lt"/>
              </a:rPr>
              <a:t>prefeasibility</a:t>
            </a:r>
            <a:r>
              <a:rPr lang="fr-CH" sz="1800" i="1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fr-CH" sz="1800" i="1" dirty="0" err="1" smtClean="0">
                <a:solidFill>
                  <a:srgbClr val="00B050"/>
                </a:solidFill>
                <a:latin typeface="+mn-lt"/>
              </a:rPr>
              <a:t>assessment</a:t>
            </a:r>
            <a:r>
              <a:rPr lang="fr-CH" sz="1800" i="1" dirty="0" smtClean="0">
                <a:solidFill>
                  <a:srgbClr val="00B050"/>
                </a:solidFill>
                <a:latin typeface="+mn-lt"/>
              </a:rPr>
              <a:t> for an 80km </a:t>
            </a:r>
            <a:r>
              <a:rPr lang="fr-CH" sz="1800" i="1" dirty="0" err="1" smtClean="0">
                <a:solidFill>
                  <a:srgbClr val="00B050"/>
                </a:solidFill>
                <a:latin typeface="+mn-lt"/>
              </a:rPr>
              <a:t>project</a:t>
            </a:r>
            <a:r>
              <a:rPr lang="fr-CH" sz="1800" i="1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fr-CH" sz="1800" i="1" dirty="0" err="1" smtClean="0">
                <a:solidFill>
                  <a:srgbClr val="00B050"/>
                </a:solidFill>
                <a:latin typeface="+mn-lt"/>
              </a:rPr>
              <a:t>at</a:t>
            </a:r>
            <a:r>
              <a:rPr lang="fr-CH" sz="1800" i="1" dirty="0" smtClean="0">
                <a:solidFill>
                  <a:srgbClr val="00B050"/>
                </a:solidFill>
                <a:latin typeface="+mn-lt"/>
              </a:rPr>
              <a:t>  CERN</a:t>
            </a:r>
          </a:p>
          <a:p>
            <a:r>
              <a:rPr lang="fr-CH" sz="1800" i="1" dirty="0" smtClean="0">
                <a:solidFill>
                  <a:srgbClr val="00B050"/>
                </a:solidFill>
                <a:latin typeface="+mn-lt"/>
              </a:rPr>
              <a:t>John Osborne and Caroline </a:t>
            </a:r>
            <a:r>
              <a:rPr lang="fr-CH" sz="1800" i="1" dirty="0" err="1" smtClean="0">
                <a:solidFill>
                  <a:srgbClr val="00B050"/>
                </a:solidFill>
                <a:latin typeface="+mn-lt"/>
              </a:rPr>
              <a:t>Waiijer</a:t>
            </a:r>
            <a:r>
              <a:rPr lang="fr-CH" sz="1800" i="1" dirty="0" smtClean="0">
                <a:solidFill>
                  <a:srgbClr val="00B050"/>
                </a:solidFill>
                <a:latin typeface="+mn-lt"/>
              </a:rPr>
              <a:t> ESPP </a:t>
            </a:r>
            <a:r>
              <a:rPr lang="fr-CH" sz="1800" i="1" dirty="0" err="1" smtClean="0">
                <a:solidFill>
                  <a:srgbClr val="00B050"/>
                </a:solidFill>
                <a:latin typeface="+mn-lt"/>
              </a:rPr>
              <a:t>contr</a:t>
            </a:r>
            <a:r>
              <a:rPr lang="fr-CH" sz="1800" i="1" dirty="0" smtClean="0">
                <a:solidFill>
                  <a:srgbClr val="00B050"/>
                </a:solidFill>
                <a:latin typeface="+mn-lt"/>
              </a:rPr>
              <a:t>. 165</a:t>
            </a:r>
            <a:endParaRPr lang="en-US" sz="1800" i="1" dirty="0" err="1" smtClean="0">
              <a:solidFill>
                <a:srgbClr val="00B05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508000"/>
            <a:ext cx="8254183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The main point of the workshop </a:t>
            </a:r>
            <a:r>
              <a:rPr lang="fr-CH" sz="1800" dirty="0" err="1" smtClean="0">
                <a:solidFill>
                  <a:srgbClr val="0033CC"/>
                </a:solidFill>
                <a:latin typeface="+mn-lt"/>
              </a:rPr>
              <a:t>was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 to </a:t>
            </a:r>
            <a:r>
              <a:rPr lang="fr-CH" sz="1800" dirty="0" err="1" smtClean="0">
                <a:solidFill>
                  <a:srgbClr val="0033CC"/>
                </a:solidFill>
                <a:latin typeface="+mn-lt"/>
              </a:rPr>
              <a:t>understand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 </a:t>
            </a:r>
            <a:r>
              <a:rPr lang="fr-CH" sz="1800" dirty="0" err="1" smtClean="0">
                <a:solidFill>
                  <a:srgbClr val="0033CC"/>
                </a:solidFill>
                <a:latin typeface="+mn-lt"/>
              </a:rPr>
              <a:t>whether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 </a:t>
            </a:r>
          </a:p>
          <a:p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the performance of </a:t>
            </a:r>
            <a:r>
              <a:rPr lang="fr-CH" sz="1800" dirty="0" err="1" smtClean="0">
                <a:solidFill>
                  <a:srgbClr val="0033CC"/>
                </a:solidFill>
                <a:latin typeface="+mn-lt"/>
              </a:rPr>
              <a:t>circular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 machines </a:t>
            </a:r>
            <a:r>
              <a:rPr lang="fr-CH" sz="1800" dirty="0" err="1" smtClean="0">
                <a:solidFill>
                  <a:srgbClr val="0033CC"/>
                </a:solidFill>
                <a:latin typeface="+mn-lt"/>
              </a:rPr>
              <a:t>could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 </a:t>
            </a:r>
            <a:r>
              <a:rPr lang="fr-CH" sz="1800" dirty="0" err="1" smtClean="0">
                <a:solidFill>
                  <a:srgbClr val="0033CC"/>
                </a:solidFill>
                <a:latin typeface="+mn-lt"/>
              </a:rPr>
              <a:t>be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 as </a:t>
            </a:r>
            <a:r>
              <a:rPr lang="fr-CH" sz="1800" dirty="0" err="1" smtClean="0">
                <a:solidFill>
                  <a:srgbClr val="0033CC"/>
                </a:solidFill>
                <a:latin typeface="+mn-lt"/>
              </a:rPr>
              <a:t>high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 as </a:t>
            </a:r>
            <a:r>
              <a:rPr lang="fr-CH" sz="1800" dirty="0" err="1" smtClean="0">
                <a:solidFill>
                  <a:srgbClr val="0033CC"/>
                </a:solidFill>
                <a:latin typeface="+mn-lt"/>
              </a:rPr>
              <a:t>advertised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, </a:t>
            </a:r>
          </a:p>
          <a:p>
            <a:r>
              <a:rPr lang="fr-CH" sz="1800" dirty="0" err="1" smtClean="0">
                <a:solidFill>
                  <a:srgbClr val="0033CC"/>
                </a:solidFill>
                <a:latin typeface="+mn-lt"/>
              </a:rPr>
              <a:t>because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 </a:t>
            </a:r>
            <a:r>
              <a:rPr lang="fr-CH" sz="1800" dirty="0" err="1" smtClean="0">
                <a:solidFill>
                  <a:srgbClr val="0033CC"/>
                </a:solidFill>
                <a:latin typeface="+mn-lt"/>
              </a:rPr>
              <a:t>they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 </a:t>
            </a:r>
            <a:r>
              <a:rPr lang="fr-CH" sz="1800" dirty="0" err="1" smtClean="0">
                <a:solidFill>
                  <a:srgbClr val="0033CC"/>
                </a:solidFill>
                <a:latin typeface="+mn-lt"/>
              </a:rPr>
              <a:t>offer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 a </a:t>
            </a:r>
            <a:r>
              <a:rPr lang="fr-CH" sz="1800" u="sng" dirty="0" err="1" smtClean="0">
                <a:solidFill>
                  <a:srgbClr val="0033CC"/>
                </a:solidFill>
                <a:latin typeface="+mn-lt"/>
              </a:rPr>
              <a:t>potentially</a:t>
            </a:r>
            <a:r>
              <a:rPr lang="fr-CH" sz="1800" u="sng" dirty="0" smtClean="0">
                <a:solidFill>
                  <a:srgbClr val="0033CC"/>
                </a:solidFill>
                <a:latin typeface="+mn-lt"/>
              </a:rPr>
              <a:t> </a:t>
            </a:r>
            <a:r>
              <a:rPr lang="fr-CH" sz="1800" u="sng" dirty="0" err="1" smtClean="0">
                <a:solidFill>
                  <a:srgbClr val="0033CC"/>
                </a:solidFill>
                <a:latin typeface="+mn-lt"/>
              </a:rPr>
              <a:t>better</a:t>
            </a:r>
            <a:r>
              <a:rPr lang="fr-CH" sz="1800" u="sng" dirty="0" smtClean="0">
                <a:solidFill>
                  <a:srgbClr val="0033CC"/>
                </a:solidFill>
                <a:latin typeface="+mn-lt"/>
              </a:rPr>
              <a:t> </a:t>
            </a:r>
            <a:r>
              <a:rPr lang="fr-CH" sz="1800" u="sng" dirty="0" err="1" smtClean="0">
                <a:solidFill>
                  <a:srgbClr val="0033CC"/>
                </a:solidFill>
                <a:latin typeface="+mn-lt"/>
              </a:rPr>
              <a:t>luminosity</a:t>
            </a:r>
            <a:r>
              <a:rPr lang="fr-CH" sz="1800" u="sng" dirty="0" smtClean="0">
                <a:solidFill>
                  <a:srgbClr val="0033CC"/>
                </a:solidFill>
                <a:latin typeface="+mn-lt"/>
              </a:rPr>
              <a:t>/</a:t>
            </a:r>
            <a:r>
              <a:rPr lang="fr-CH" sz="1800" u="sng" dirty="0" err="1" smtClean="0">
                <a:solidFill>
                  <a:srgbClr val="0033CC"/>
                </a:solidFill>
                <a:latin typeface="+mn-lt"/>
              </a:rPr>
              <a:t>cost</a:t>
            </a:r>
            <a:r>
              <a:rPr lang="fr-CH" sz="1800" u="sng" dirty="0" smtClean="0">
                <a:solidFill>
                  <a:srgbClr val="0033CC"/>
                </a:solidFill>
                <a:latin typeface="+mn-lt"/>
              </a:rPr>
              <a:t> ratio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 </a:t>
            </a:r>
            <a:endParaRPr lang="fr-CH" sz="1800" dirty="0" smtClean="0">
              <a:solidFill>
                <a:srgbClr val="0033CC"/>
              </a:solidFill>
              <a:latin typeface="+mn-lt"/>
            </a:endParaRPr>
          </a:p>
          <a:p>
            <a:r>
              <a:rPr lang="fr-CH" sz="1800" dirty="0" err="1" smtClean="0">
                <a:solidFill>
                  <a:srgbClr val="0033CC"/>
                </a:solidFill>
                <a:latin typeface="+mn-lt"/>
              </a:rPr>
              <a:t>than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 the </a:t>
            </a:r>
            <a:r>
              <a:rPr lang="fr-CH" sz="1800" dirty="0" err="1" smtClean="0">
                <a:solidFill>
                  <a:srgbClr val="0033CC"/>
                </a:solidFill>
                <a:latin typeface="+mn-lt"/>
              </a:rPr>
              <a:t>linear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 </a:t>
            </a:r>
            <a:r>
              <a:rPr lang="fr-CH" sz="1800" dirty="0" err="1" smtClean="0">
                <a:solidFill>
                  <a:srgbClr val="0033CC"/>
                </a:solidFill>
                <a:latin typeface="+mn-lt"/>
              </a:rPr>
              <a:t>ones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 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and the </a:t>
            </a:r>
            <a:r>
              <a:rPr lang="fr-CH" sz="1800" dirty="0" err="1" smtClean="0">
                <a:solidFill>
                  <a:srgbClr val="0033CC"/>
                </a:solidFill>
                <a:latin typeface="+mn-lt"/>
              </a:rPr>
              <a:t>possibility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 to have </a:t>
            </a:r>
            <a:r>
              <a:rPr lang="fr-CH" sz="1800" dirty="0" err="1" smtClean="0">
                <a:solidFill>
                  <a:srgbClr val="0033CC"/>
                </a:solidFill>
                <a:latin typeface="+mn-lt"/>
              </a:rPr>
              <a:t>several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 </a:t>
            </a:r>
            <a:r>
              <a:rPr lang="fr-CH" sz="1800" dirty="0" err="1" smtClean="0">
                <a:solidFill>
                  <a:srgbClr val="0033CC"/>
                </a:solidFill>
                <a:latin typeface="+mn-lt"/>
              </a:rPr>
              <a:t>Ips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. </a:t>
            </a:r>
            <a:endParaRPr lang="fr-CH" sz="1800" dirty="0" smtClean="0">
              <a:solidFill>
                <a:srgbClr val="0033CC"/>
              </a:solidFill>
              <a:latin typeface="+mn-lt"/>
            </a:endParaRPr>
          </a:p>
          <a:p>
            <a:endParaRPr lang="fr-CH" sz="1800" dirty="0" smtClean="0">
              <a:latin typeface="+mn-lt"/>
            </a:endParaRPr>
          </a:p>
          <a:p>
            <a:r>
              <a:rPr lang="fr-CH" sz="1800" dirty="0" smtClean="0">
                <a:latin typeface="+mn-lt"/>
              </a:rPr>
              <a:t>There </a:t>
            </a:r>
            <a:r>
              <a:rPr lang="fr-CH" sz="1800" dirty="0" err="1" smtClean="0">
                <a:latin typeface="+mn-lt"/>
              </a:rPr>
              <a:t>is</a:t>
            </a:r>
            <a:r>
              <a:rPr lang="fr-CH" sz="1800" dirty="0" smtClean="0">
                <a:latin typeface="+mn-lt"/>
              </a:rPr>
              <a:t> lots of </a:t>
            </a:r>
            <a:r>
              <a:rPr lang="fr-CH" sz="1800" dirty="0" err="1" smtClean="0">
                <a:latin typeface="+mn-lt"/>
              </a:rPr>
              <a:t>experience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with</a:t>
            </a:r>
            <a:r>
              <a:rPr lang="fr-CH" sz="1800" dirty="0" smtClean="0">
                <a:latin typeface="+mn-lt"/>
              </a:rPr>
              <a:t> e+e- </a:t>
            </a:r>
            <a:r>
              <a:rPr lang="fr-CH" sz="1800" dirty="0" err="1" smtClean="0">
                <a:latin typeface="+mn-lt"/>
              </a:rPr>
              <a:t>storage</a:t>
            </a:r>
            <a:r>
              <a:rPr lang="fr-CH" sz="1800" dirty="0" smtClean="0">
                <a:latin typeface="+mn-lt"/>
              </a:rPr>
              <a:t> ring </a:t>
            </a:r>
            <a:r>
              <a:rPr lang="fr-CH" sz="1800" dirty="0" err="1" smtClean="0">
                <a:latin typeface="+mn-lt"/>
              </a:rPr>
              <a:t>colliders</a:t>
            </a:r>
            <a:r>
              <a:rPr lang="fr-CH" sz="1800" dirty="0" smtClean="0">
                <a:latin typeface="+mn-lt"/>
              </a:rPr>
              <a:t>. </a:t>
            </a:r>
          </a:p>
          <a:p>
            <a:endParaRPr lang="fr-CH" sz="1800" dirty="0" smtClean="0">
              <a:latin typeface="+mn-lt"/>
            </a:endParaRPr>
          </a:p>
          <a:p>
            <a:r>
              <a:rPr lang="fr-CH" sz="1800" dirty="0" smtClean="0">
                <a:latin typeface="+mn-lt"/>
              </a:rPr>
              <a:t>The </a:t>
            </a:r>
            <a:r>
              <a:rPr lang="fr-CH" sz="1800" dirty="0" err="1" smtClean="0">
                <a:latin typeface="+mn-lt"/>
              </a:rPr>
              <a:t>high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energy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ones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considered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here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involve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very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small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smtClean="0">
                <a:latin typeface="+mn-lt"/>
                <a:sym typeface="Symbol"/>
              </a:rPr>
              <a:t></a:t>
            </a:r>
            <a:r>
              <a:rPr lang="fr-CH" sz="1800" baseline="30000" dirty="0" smtClean="0">
                <a:latin typeface="+mn-lt"/>
                <a:sym typeface="Symbol"/>
              </a:rPr>
              <a:t>* </a:t>
            </a:r>
            <a:r>
              <a:rPr lang="fr-CH" sz="1800" dirty="0" smtClean="0">
                <a:latin typeface="+mn-lt"/>
                <a:sym typeface="Symbol"/>
              </a:rPr>
              <a:t> </a:t>
            </a:r>
          </a:p>
          <a:p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smtClean="0">
                <a:latin typeface="+mn-lt"/>
                <a:sym typeface="Symbol"/>
              </a:rPr>
              <a:t>  -- </a:t>
            </a:r>
            <a:r>
              <a:rPr lang="fr-CH" sz="1800" dirty="0" err="1" smtClean="0">
                <a:latin typeface="+mn-lt"/>
                <a:sym typeface="Symbol"/>
              </a:rPr>
              <a:t>leading</a:t>
            </a:r>
            <a:r>
              <a:rPr lang="fr-CH" sz="1800" dirty="0" smtClean="0">
                <a:latin typeface="+mn-lt"/>
                <a:sym typeface="Symbol"/>
              </a:rPr>
              <a:t> to </a:t>
            </a:r>
            <a:r>
              <a:rPr lang="fr-CH" sz="1800" dirty="0" err="1" smtClean="0">
                <a:latin typeface="+mn-lt"/>
                <a:sym typeface="Symbol"/>
              </a:rPr>
              <a:t>strong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beamstrahlung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that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requires</a:t>
            </a:r>
            <a:r>
              <a:rPr lang="fr-CH" sz="1800" dirty="0" smtClean="0">
                <a:latin typeface="+mn-lt"/>
                <a:sym typeface="Symbol"/>
              </a:rPr>
              <a:t> large </a:t>
            </a:r>
            <a:r>
              <a:rPr lang="fr-CH" sz="1800" dirty="0" err="1" smtClean="0">
                <a:latin typeface="+mn-lt"/>
                <a:sym typeface="Symbol"/>
              </a:rPr>
              <a:t>momentum</a:t>
            </a:r>
            <a:r>
              <a:rPr lang="fr-CH" sz="1800" dirty="0" smtClean="0">
                <a:latin typeface="+mn-lt"/>
                <a:sym typeface="Symbol"/>
              </a:rPr>
              <a:t> </a:t>
            </a:r>
          </a:p>
          <a:p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smtClean="0">
                <a:latin typeface="+mn-lt"/>
                <a:sym typeface="Symbol"/>
              </a:rPr>
              <a:t>      </a:t>
            </a:r>
            <a:r>
              <a:rPr lang="fr-CH" sz="1800" dirty="0" err="1" smtClean="0">
                <a:latin typeface="+mn-lt"/>
                <a:sym typeface="Symbol"/>
              </a:rPr>
              <a:t>acceptance</a:t>
            </a:r>
            <a:r>
              <a:rPr lang="fr-CH" sz="1800" dirty="0" smtClean="0">
                <a:latin typeface="+mn-lt"/>
                <a:sym typeface="Symbol"/>
              </a:rPr>
              <a:t> 4% for LEP3, 3% for TLEP </a:t>
            </a:r>
            <a:r>
              <a:rPr lang="fr-CH" sz="1800" dirty="0" err="1" smtClean="0">
                <a:latin typeface="+mn-lt"/>
                <a:sym typeface="Symbol"/>
              </a:rPr>
              <a:t>that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requires</a:t>
            </a:r>
            <a:r>
              <a:rPr lang="fr-CH" sz="1800" dirty="0" smtClean="0">
                <a:latin typeface="+mn-lt"/>
                <a:sym typeface="Symbol"/>
              </a:rPr>
              <a:t> </a:t>
            </a:r>
          </a:p>
          <a:p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smtClean="0">
                <a:latin typeface="+mn-lt"/>
                <a:sym typeface="Symbol"/>
              </a:rPr>
              <a:t>       1) extra RF </a:t>
            </a:r>
          </a:p>
          <a:p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smtClean="0">
                <a:latin typeface="+mn-lt"/>
                <a:sym typeface="Symbol"/>
              </a:rPr>
              <a:t>       2) </a:t>
            </a:r>
            <a:r>
              <a:rPr lang="fr-CH" sz="1800" dirty="0" err="1" smtClean="0">
                <a:latin typeface="+mn-lt"/>
                <a:sym typeface="Symbol"/>
              </a:rPr>
              <a:t>special</a:t>
            </a:r>
            <a:r>
              <a:rPr lang="fr-CH" sz="1800" dirty="0" smtClean="0">
                <a:latin typeface="+mn-lt"/>
                <a:sym typeface="Symbol"/>
              </a:rPr>
              <a:t> design of the </a:t>
            </a:r>
            <a:r>
              <a:rPr lang="fr-CH" sz="1800" dirty="0" err="1" smtClean="0">
                <a:latin typeface="+mn-lt"/>
                <a:sym typeface="Symbol"/>
              </a:rPr>
              <a:t>optics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which</a:t>
            </a:r>
            <a:r>
              <a:rPr lang="fr-CH" sz="1800" dirty="0" smtClean="0">
                <a:latin typeface="+mn-lt"/>
                <a:sym typeface="Symbol"/>
              </a:rPr>
              <a:t> has not been </a:t>
            </a:r>
            <a:r>
              <a:rPr lang="fr-CH" sz="1800" dirty="0" err="1" smtClean="0">
                <a:latin typeface="+mn-lt"/>
                <a:sym typeface="Symbol"/>
              </a:rPr>
              <a:t>demonstrated</a:t>
            </a:r>
            <a:endParaRPr lang="fr-CH" sz="1800" dirty="0" smtClean="0">
              <a:latin typeface="+mn-lt"/>
              <a:sym typeface="Symbol"/>
            </a:endParaRPr>
          </a:p>
          <a:p>
            <a:endParaRPr lang="fr-CH" sz="1800" dirty="0" smtClean="0">
              <a:latin typeface="+mn-lt"/>
              <a:sym typeface="Symbol"/>
            </a:endParaRPr>
          </a:p>
          <a:p>
            <a:r>
              <a:rPr lang="fr-CH" sz="1800" dirty="0" smtClean="0">
                <a:latin typeface="+mn-lt"/>
                <a:sym typeface="Symbol"/>
              </a:rPr>
              <a:t>and </a:t>
            </a:r>
            <a:r>
              <a:rPr lang="fr-CH" sz="1800" dirty="0" err="1" smtClean="0">
                <a:latin typeface="+mn-lt"/>
                <a:sym typeface="Symbol"/>
              </a:rPr>
              <a:t>very</a:t>
            </a:r>
            <a:r>
              <a:rPr lang="fr-CH" sz="1800" dirty="0" smtClean="0">
                <a:latin typeface="+mn-lt"/>
                <a:sym typeface="Symbol"/>
              </a:rPr>
              <a:t> large synchrotron radiation </a:t>
            </a:r>
          </a:p>
          <a:p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smtClean="0">
                <a:latin typeface="+mn-lt"/>
                <a:sym typeface="Symbol"/>
              </a:rPr>
              <a:t>   -- </a:t>
            </a:r>
            <a:r>
              <a:rPr lang="fr-CH" sz="1800" dirty="0" err="1" smtClean="0">
                <a:latin typeface="+mn-lt"/>
                <a:sym typeface="Symbol"/>
              </a:rPr>
              <a:t>what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is</a:t>
            </a:r>
            <a:r>
              <a:rPr lang="fr-CH" sz="1800" dirty="0" smtClean="0">
                <a:latin typeface="+mn-lt"/>
                <a:sym typeface="Symbol"/>
              </a:rPr>
              <a:t> the </a:t>
            </a:r>
            <a:r>
              <a:rPr lang="fr-CH" sz="1800" dirty="0" err="1" smtClean="0">
                <a:latin typeface="+mn-lt"/>
                <a:sym typeface="Symbol"/>
              </a:rPr>
              <a:t>wall</a:t>
            </a:r>
            <a:r>
              <a:rPr lang="fr-CH" sz="1800" dirty="0" smtClean="0">
                <a:latin typeface="+mn-lt"/>
                <a:sym typeface="Symbol"/>
              </a:rPr>
              <a:t> to </a:t>
            </a:r>
            <a:r>
              <a:rPr lang="fr-CH" sz="1800" dirty="0" err="1" smtClean="0">
                <a:latin typeface="+mn-lt"/>
                <a:sym typeface="Symbol"/>
              </a:rPr>
              <a:t>beam</a:t>
            </a:r>
            <a:r>
              <a:rPr lang="fr-CH" sz="1800" dirty="0" smtClean="0">
                <a:latin typeface="+mn-lt"/>
                <a:sym typeface="Symbol"/>
              </a:rPr>
              <a:t> power transmission </a:t>
            </a:r>
            <a:r>
              <a:rPr lang="fr-CH" sz="1800" dirty="0" err="1" smtClean="0">
                <a:latin typeface="+mn-lt"/>
                <a:sym typeface="Symbol"/>
              </a:rPr>
              <a:t>efficiency</a:t>
            </a:r>
            <a:r>
              <a:rPr lang="fr-CH" sz="1800" dirty="0" smtClean="0">
                <a:latin typeface="+mn-lt"/>
                <a:sym typeface="Symbol"/>
              </a:rPr>
              <a:t>? </a:t>
            </a:r>
          </a:p>
          <a:p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smtClean="0">
                <a:latin typeface="+mn-lt"/>
                <a:sym typeface="Symbol"/>
              </a:rPr>
              <a:t>   -- </a:t>
            </a:r>
            <a:r>
              <a:rPr lang="fr-CH" sz="1800" dirty="0" err="1" smtClean="0">
                <a:latin typeface="+mn-lt"/>
                <a:sym typeface="Symbol"/>
              </a:rPr>
              <a:t>detail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beam</a:t>
            </a:r>
            <a:r>
              <a:rPr lang="fr-CH" sz="1800" dirty="0" smtClean="0">
                <a:latin typeface="+mn-lt"/>
                <a:sym typeface="Symbol"/>
              </a:rPr>
              <a:t> pipe design </a:t>
            </a:r>
            <a:r>
              <a:rPr lang="fr-CH" sz="1800" dirty="0" err="1" smtClean="0">
                <a:latin typeface="+mn-lt"/>
                <a:sym typeface="Symbol"/>
              </a:rPr>
              <a:t>is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challenging</a:t>
            </a:r>
            <a:r>
              <a:rPr lang="fr-CH" sz="1800" dirty="0" smtClean="0">
                <a:latin typeface="+mn-lt"/>
                <a:sym typeface="Symbol"/>
              </a:rPr>
              <a:t>.    </a:t>
            </a:r>
          </a:p>
          <a:p>
            <a:endParaRPr lang="fr-CH" sz="1800" dirty="0" smtClean="0">
              <a:latin typeface="+mn-lt"/>
              <a:sym typeface="Symbol"/>
            </a:endParaRPr>
          </a:p>
          <a:p>
            <a:r>
              <a:rPr lang="fr-CH" sz="1800" dirty="0" smtClean="0">
                <a:solidFill>
                  <a:srgbClr val="C00000"/>
                </a:solidFill>
                <a:latin typeface="+mn-lt"/>
              </a:rPr>
              <a:t>There </a:t>
            </a:r>
            <a:r>
              <a:rPr lang="fr-CH" sz="1800" dirty="0" err="1" smtClean="0">
                <a:solidFill>
                  <a:srgbClr val="C00000"/>
                </a:solidFill>
                <a:latin typeface="+mn-lt"/>
              </a:rPr>
              <a:t>was</a:t>
            </a:r>
            <a:r>
              <a:rPr lang="fr-CH" sz="1800" dirty="0" smtClean="0">
                <a:solidFill>
                  <a:srgbClr val="C00000"/>
                </a:solidFill>
                <a:latin typeface="+mn-lt"/>
              </a:rPr>
              <a:t> no </a:t>
            </a:r>
            <a:r>
              <a:rPr lang="fr-CH" sz="1800" dirty="0" err="1" smtClean="0">
                <a:solidFill>
                  <a:srgbClr val="C00000"/>
                </a:solidFill>
                <a:latin typeface="+mn-lt"/>
              </a:rPr>
              <a:t>obvious</a:t>
            </a:r>
            <a:r>
              <a:rPr lang="fr-CH" sz="1800" dirty="0" smtClean="0">
                <a:solidFill>
                  <a:srgbClr val="C00000"/>
                </a:solidFill>
                <a:latin typeface="+mn-lt"/>
              </a:rPr>
              <a:t> show stopper </a:t>
            </a:r>
            <a:r>
              <a:rPr lang="fr-CH" sz="1800" dirty="0" err="1" smtClean="0">
                <a:solidFill>
                  <a:srgbClr val="C00000"/>
                </a:solidFill>
                <a:latin typeface="+mn-lt"/>
              </a:rPr>
              <a:t>found</a:t>
            </a:r>
            <a:r>
              <a:rPr lang="fr-CH" sz="1800" dirty="0" smtClean="0">
                <a:solidFill>
                  <a:srgbClr val="C00000"/>
                </a:solidFill>
                <a:latin typeface="+mn-lt"/>
              </a:rPr>
              <a:t> but a </a:t>
            </a:r>
            <a:r>
              <a:rPr lang="fr-CH" sz="1800" dirty="0" err="1" smtClean="0">
                <a:solidFill>
                  <a:srgbClr val="C00000"/>
                </a:solidFill>
                <a:latin typeface="+mn-lt"/>
              </a:rPr>
              <a:t>rather</a:t>
            </a:r>
            <a:r>
              <a:rPr lang="fr-CH" sz="1800" dirty="0" smtClean="0">
                <a:solidFill>
                  <a:srgbClr val="C00000"/>
                </a:solidFill>
                <a:latin typeface="+mn-lt"/>
              </a:rPr>
              <a:t> long to-do </a:t>
            </a:r>
            <a:r>
              <a:rPr lang="fr-CH" sz="1800" dirty="0" err="1" smtClean="0">
                <a:solidFill>
                  <a:srgbClr val="C00000"/>
                </a:solidFill>
                <a:latin typeface="+mn-lt"/>
              </a:rPr>
              <a:t>list</a:t>
            </a:r>
            <a:r>
              <a:rPr lang="fr-CH" sz="1800" dirty="0" smtClean="0">
                <a:solidFill>
                  <a:srgbClr val="C00000"/>
                </a:solidFill>
                <a:latin typeface="+mn-lt"/>
              </a:rPr>
              <a:t>! </a:t>
            </a:r>
          </a:p>
          <a:p>
            <a:endParaRPr lang="fr-CH" sz="1800" dirty="0" smtClean="0">
              <a:latin typeface="+mn-lt"/>
            </a:endParaRPr>
          </a:p>
          <a:p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In the </a:t>
            </a:r>
            <a:r>
              <a:rPr lang="fr-CH" sz="1800" dirty="0" err="1" smtClean="0">
                <a:solidFill>
                  <a:srgbClr val="0033CC"/>
                </a:solidFill>
                <a:latin typeface="+mn-lt"/>
              </a:rPr>
              <a:t>following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 I assume </a:t>
            </a:r>
            <a:r>
              <a:rPr lang="fr-CH" sz="1800" dirty="0" err="1" smtClean="0">
                <a:solidFill>
                  <a:srgbClr val="0033CC"/>
                </a:solidFill>
                <a:latin typeface="+mn-lt"/>
              </a:rPr>
              <a:t>that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 the performance </a:t>
            </a:r>
            <a:r>
              <a:rPr lang="fr-CH" sz="1800" dirty="0" err="1" smtClean="0">
                <a:solidFill>
                  <a:srgbClr val="0033CC"/>
                </a:solidFill>
                <a:latin typeface="+mn-lt"/>
              </a:rPr>
              <a:t>could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 </a:t>
            </a:r>
            <a:r>
              <a:rPr lang="fr-CH" sz="1800" dirty="0" err="1" smtClean="0">
                <a:solidFill>
                  <a:srgbClr val="0033CC"/>
                </a:solidFill>
                <a:latin typeface="+mn-lt"/>
              </a:rPr>
              <a:t>be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 </a:t>
            </a:r>
            <a:r>
              <a:rPr lang="fr-CH" sz="1800" dirty="0" err="1" smtClean="0">
                <a:solidFill>
                  <a:srgbClr val="0033CC"/>
                </a:solidFill>
                <a:latin typeface="+mn-lt"/>
              </a:rPr>
              <a:t>achieved</a:t>
            </a:r>
            <a:endParaRPr lang="fr-CH" sz="1800" dirty="0" smtClean="0">
              <a:solidFill>
                <a:srgbClr val="0033CC"/>
              </a:solidFill>
              <a:latin typeface="+mn-lt"/>
            </a:endParaRPr>
          </a:p>
          <a:p>
            <a:r>
              <a:rPr lang="fr-CH" sz="1800" dirty="0" smtClean="0">
                <a:latin typeface="+mn-lt"/>
              </a:rPr>
              <a:t>   </a:t>
            </a:r>
            <a:endParaRPr lang="en-US" sz="1800" dirty="0" err="1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2100" y="2374900"/>
            <a:ext cx="903164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n-lt"/>
              </a:rPr>
              <a:t>The </a:t>
            </a:r>
            <a:r>
              <a:rPr lang="fr-CH" sz="1800" dirty="0" err="1" smtClean="0">
                <a:latin typeface="+mn-lt"/>
              </a:rPr>
              <a:t>Higgs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at</a:t>
            </a:r>
            <a:r>
              <a:rPr lang="fr-CH" sz="1800" dirty="0" smtClean="0">
                <a:latin typeface="+mn-lt"/>
              </a:rPr>
              <a:t> a </a:t>
            </a:r>
            <a:r>
              <a:rPr lang="fr-CH" sz="1800" dirty="0" err="1" smtClean="0">
                <a:latin typeface="+mn-lt"/>
              </a:rPr>
              <a:t>Linear</a:t>
            </a:r>
            <a:r>
              <a:rPr lang="fr-CH" sz="1800" dirty="0" smtClean="0">
                <a:latin typeface="+mn-lt"/>
              </a:rPr>
              <a:t> e+e- </a:t>
            </a:r>
            <a:r>
              <a:rPr lang="fr-CH" sz="1800" dirty="0" err="1" smtClean="0">
                <a:latin typeface="+mn-lt"/>
              </a:rPr>
              <a:t>Collider</a:t>
            </a:r>
            <a:r>
              <a:rPr lang="fr-CH" sz="1800" dirty="0" smtClean="0">
                <a:latin typeface="+mn-lt"/>
              </a:rPr>
              <a:t> has been </a:t>
            </a:r>
            <a:r>
              <a:rPr lang="fr-CH" sz="1800" dirty="0" err="1" smtClean="0">
                <a:latin typeface="+mn-lt"/>
              </a:rPr>
              <a:t>studied</a:t>
            </a:r>
            <a:r>
              <a:rPr lang="fr-CH" sz="1800" dirty="0" smtClean="0">
                <a:latin typeface="+mn-lt"/>
              </a:rPr>
              <a:t> for </a:t>
            </a:r>
            <a:r>
              <a:rPr lang="fr-CH" sz="1800" dirty="0" err="1" smtClean="0">
                <a:latin typeface="+mn-lt"/>
              </a:rPr>
              <a:t>many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years</a:t>
            </a:r>
            <a:endParaRPr lang="fr-CH" sz="1800" dirty="0" smtClean="0">
              <a:latin typeface="+mn-lt"/>
            </a:endParaRPr>
          </a:p>
          <a:p>
            <a:r>
              <a:rPr lang="fr-CH" sz="1800" dirty="0" err="1" smtClean="0">
                <a:latin typeface="+mn-lt"/>
              </a:rPr>
              <a:t>Community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is</a:t>
            </a:r>
            <a:r>
              <a:rPr lang="fr-CH" sz="1800" dirty="0" smtClean="0">
                <a:latin typeface="+mn-lt"/>
              </a:rPr>
              <a:t> large and </a:t>
            </a:r>
            <a:r>
              <a:rPr lang="fr-CH" sz="1800" dirty="0" err="1" smtClean="0">
                <a:latin typeface="+mn-lt"/>
              </a:rPr>
              <a:t>well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organized</a:t>
            </a:r>
            <a:endParaRPr lang="fr-CH" sz="1800" dirty="0" smtClean="0">
              <a:latin typeface="+mn-lt"/>
            </a:endParaRPr>
          </a:p>
          <a:p>
            <a:r>
              <a:rPr lang="fr-CH" sz="1800" dirty="0" smtClean="0">
                <a:latin typeface="+mn-lt"/>
              </a:rPr>
              <a:t> </a:t>
            </a:r>
          </a:p>
          <a:p>
            <a:r>
              <a:rPr lang="fr-CH" sz="1800" dirty="0" err="1" smtClean="0">
                <a:solidFill>
                  <a:srgbClr val="0033CC"/>
                </a:solidFill>
                <a:latin typeface="Comic Sans MS"/>
              </a:rPr>
              <a:t>At</a:t>
            </a:r>
            <a:r>
              <a:rPr lang="fr-CH" sz="1800" dirty="0" smtClean="0">
                <a:solidFill>
                  <a:srgbClr val="0033CC"/>
                </a:solidFill>
                <a:latin typeface="Comic Sans MS"/>
              </a:rPr>
              <a:t> a </a:t>
            </a:r>
            <a:r>
              <a:rPr lang="fr-CH" sz="1800" dirty="0" err="1" smtClean="0">
                <a:solidFill>
                  <a:srgbClr val="0033CC"/>
                </a:solidFill>
                <a:latin typeface="Comic Sans MS"/>
              </a:rPr>
              <a:t>given</a:t>
            </a:r>
            <a:r>
              <a:rPr lang="fr-CH" sz="1800" dirty="0" smtClean="0">
                <a:solidFill>
                  <a:srgbClr val="0033CC"/>
                </a:solidFill>
                <a:latin typeface="Comic Sans MS"/>
              </a:rPr>
              <a:t> </a:t>
            </a:r>
            <a:r>
              <a:rPr lang="fr-CH" sz="1800" dirty="0" err="1" smtClean="0">
                <a:solidFill>
                  <a:srgbClr val="0033CC"/>
                </a:solidFill>
                <a:latin typeface="Comic Sans MS"/>
              </a:rPr>
              <a:t>Ecm</a:t>
            </a:r>
            <a:r>
              <a:rPr lang="fr-CH" sz="1800" dirty="0" smtClean="0">
                <a:solidFill>
                  <a:srgbClr val="0033CC"/>
                </a:solidFill>
                <a:latin typeface="Comic Sans MS"/>
              </a:rPr>
              <a:t> and </a:t>
            </a:r>
            <a:r>
              <a:rPr lang="fr-CH" sz="1800" dirty="0" err="1" smtClean="0">
                <a:solidFill>
                  <a:srgbClr val="0033CC"/>
                </a:solidFill>
                <a:latin typeface="Comic Sans MS"/>
              </a:rPr>
              <a:t>Luminosity</a:t>
            </a:r>
            <a:r>
              <a:rPr lang="fr-CH" sz="1800" dirty="0" smtClean="0">
                <a:solidFill>
                  <a:srgbClr val="0033CC"/>
                </a:solidFill>
                <a:latin typeface="Comic Sans MS"/>
              </a:rPr>
              <a:t>,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 the </a:t>
            </a:r>
            <a:r>
              <a:rPr lang="fr-CH" sz="1800" dirty="0" err="1" smtClean="0">
                <a:solidFill>
                  <a:srgbClr val="0033CC"/>
                </a:solidFill>
                <a:latin typeface="+mn-lt"/>
              </a:rPr>
              <a:t>physics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 has </a:t>
            </a:r>
            <a:r>
              <a:rPr lang="fr-CH" sz="1800" dirty="0" err="1" smtClean="0">
                <a:solidFill>
                  <a:srgbClr val="0033CC"/>
                </a:solidFill>
                <a:latin typeface="+mn-lt"/>
              </a:rPr>
              <a:t>marginally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 </a:t>
            </a:r>
          </a:p>
          <a:p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to do </a:t>
            </a:r>
            <a:r>
              <a:rPr lang="fr-CH" sz="1800" dirty="0" err="1" smtClean="0">
                <a:solidFill>
                  <a:srgbClr val="0033CC"/>
                </a:solidFill>
                <a:latin typeface="+mn-lt"/>
              </a:rPr>
              <a:t>with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 the </a:t>
            </a:r>
            <a:r>
              <a:rPr lang="fr-CH" sz="1800" dirty="0" err="1" smtClean="0">
                <a:solidFill>
                  <a:srgbClr val="0033CC"/>
                </a:solidFill>
                <a:latin typeface="+mn-lt"/>
              </a:rPr>
              <a:t>fact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 </a:t>
            </a:r>
            <a:r>
              <a:rPr lang="fr-CH" sz="1800" dirty="0" err="1" smtClean="0">
                <a:solidFill>
                  <a:srgbClr val="0033CC"/>
                </a:solidFill>
                <a:latin typeface="+mn-lt"/>
              </a:rPr>
              <a:t>that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 the </a:t>
            </a:r>
            <a:r>
              <a:rPr lang="fr-CH" sz="1800" dirty="0" err="1" smtClean="0">
                <a:solidFill>
                  <a:srgbClr val="0033CC"/>
                </a:solidFill>
                <a:latin typeface="+mn-lt"/>
              </a:rPr>
              <a:t>collider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 </a:t>
            </a:r>
            <a:r>
              <a:rPr lang="fr-CH" sz="1800" dirty="0" err="1" smtClean="0">
                <a:solidFill>
                  <a:srgbClr val="0033CC"/>
                </a:solidFill>
                <a:latin typeface="+mn-lt"/>
              </a:rPr>
              <a:t>is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 </a:t>
            </a:r>
            <a:r>
              <a:rPr lang="fr-CH" sz="1800" i="1" dirty="0" err="1" smtClean="0">
                <a:solidFill>
                  <a:srgbClr val="0033CC"/>
                </a:solidFill>
                <a:latin typeface="+mn-lt"/>
              </a:rPr>
              <a:t>linear</a:t>
            </a:r>
            <a:endParaRPr lang="fr-CH" sz="1800" i="1" dirty="0" smtClean="0">
              <a:solidFill>
                <a:srgbClr val="0033CC"/>
              </a:solidFill>
              <a:latin typeface="+mn-lt"/>
            </a:endParaRPr>
          </a:p>
          <a:p>
            <a:r>
              <a:rPr lang="fr-CH" sz="1800" dirty="0" smtClean="0">
                <a:latin typeface="+mn-lt"/>
              </a:rPr>
              <a:t>--</a:t>
            </a:r>
            <a:r>
              <a:rPr lang="fr-CH" sz="1800" dirty="0" err="1" smtClean="0">
                <a:latin typeface="+mn-lt"/>
              </a:rPr>
              <a:t>specifics</a:t>
            </a:r>
            <a:r>
              <a:rPr lang="fr-CH" sz="1800" dirty="0" smtClean="0">
                <a:latin typeface="+mn-lt"/>
              </a:rPr>
              <a:t>: -+- e- </a:t>
            </a:r>
            <a:r>
              <a:rPr lang="fr-CH" sz="1800" dirty="0" err="1" smtClean="0">
                <a:latin typeface="+mn-lt"/>
              </a:rPr>
              <a:t>polarization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is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easy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at</a:t>
            </a:r>
            <a:r>
              <a:rPr lang="fr-CH" sz="1800" dirty="0" smtClean="0">
                <a:latin typeface="+mn-lt"/>
              </a:rPr>
              <a:t> the source, (not </a:t>
            </a:r>
            <a:r>
              <a:rPr lang="fr-CH" sz="1800" dirty="0" err="1" smtClean="0">
                <a:latin typeface="+mn-lt"/>
              </a:rPr>
              <a:t>critical</a:t>
            </a:r>
            <a:r>
              <a:rPr lang="fr-CH" sz="1800" dirty="0" smtClean="0">
                <a:latin typeface="+mn-lt"/>
              </a:rPr>
              <a:t> for </a:t>
            </a:r>
            <a:r>
              <a:rPr lang="fr-CH" sz="1800" dirty="0" err="1" smtClean="0">
                <a:latin typeface="+mn-lt"/>
              </a:rPr>
              <a:t>Higgs</a:t>
            </a:r>
            <a:r>
              <a:rPr lang="fr-CH" sz="1800" dirty="0" smtClean="0">
                <a:latin typeface="+mn-lt"/>
              </a:rPr>
              <a:t>)</a:t>
            </a:r>
          </a:p>
          <a:p>
            <a:r>
              <a:rPr lang="fr-CH" sz="1800" dirty="0" smtClean="0">
                <a:latin typeface="+mn-lt"/>
              </a:rPr>
              <a:t>               -- EM backgrounds </a:t>
            </a:r>
            <a:r>
              <a:rPr lang="fr-CH" sz="1800" dirty="0" err="1" smtClean="0">
                <a:latin typeface="+mn-lt"/>
              </a:rPr>
              <a:t>from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beam</a:t>
            </a:r>
            <a:r>
              <a:rPr lang="fr-CH" sz="1800" dirty="0" smtClean="0">
                <a:latin typeface="+mn-lt"/>
              </a:rPr>
              <a:t> disruption</a:t>
            </a:r>
          </a:p>
          <a:p>
            <a:r>
              <a:rPr lang="fr-CH" sz="1800" dirty="0" smtClean="0">
                <a:latin typeface="+mn-lt"/>
              </a:rPr>
              <a:t>               -- one IP</a:t>
            </a:r>
          </a:p>
          <a:p>
            <a:r>
              <a:rPr lang="fr-CH" sz="1800" dirty="0" smtClean="0">
                <a:latin typeface="+mn-lt"/>
              </a:rPr>
              <a:t>   </a:t>
            </a:r>
            <a:r>
              <a:rPr lang="fr-CH" sz="1800" dirty="0" err="1" smtClean="0">
                <a:latin typeface="+mn-lt"/>
              </a:rPr>
              <a:t>see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later</a:t>
            </a:r>
            <a:r>
              <a:rPr lang="fr-CH" sz="1800" dirty="0" smtClean="0">
                <a:latin typeface="+mn-lt"/>
              </a:rPr>
              <a:t> for </a:t>
            </a:r>
            <a:r>
              <a:rPr lang="fr-CH" sz="1800" dirty="0" err="1" smtClean="0">
                <a:latin typeface="+mn-lt"/>
              </a:rPr>
              <a:t>precision</a:t>
            </a:r>
            <a:r>
              <a:rPr lang="fr-CH" sz="1800" dirty="0" smtClean="0">
                <a:latin typeface="+mn-lt"/>
              </a:rPr>
              <a:t> on </a:t>
            </a:r>
            <a:r>
              <a:rPr lang="fr-CH" sz="1800" dirty="0" err="1" smtClean="0">
                <a:latin typeface="+mn-lt"/>
              </a:rPr>
              <a:t>Higgs</a:t>
            </a:r>
            <a:r>
              <a:rPr lang="fr-CH" sz="1800" dirty="0" smtClean="0">
                <a:latin typeface="+mn-lt"/>
              </a:rPr>
              <a:t> boson </a:t>
            </a:r>
            <a:r>
              <a:rPr lang="fr-CH" sz="1800" dirty="0" err="1" smtClean="0">
                <a:latin typeface="+mn-lt"/>
              </a:rPr>
              <a:t>couplings</a:t>
            </a:r>
            <a:r>
              <a:rPr lang="fr-CH" sz="1800" dirty="0" smtClean="0">
                <a:latin typeface="+mn-lt"/>
              </a:rPr>
              <a:t> and self </a:t>
            </a:r>
            <a:r>
              <a:rPr lang="fr-CH" sz="1800" dirty="0" err="1" smtClean="0">
                <a:latin typeface="+mn-lt"/>
              </a:rPr>
              <a:t>couplings</a:t>
            </a:r>
            <a:endParaRPr lang="en-US" sz="1800" dirty="0" err="1" smtClean="0">
              <a:latin typeface="+mn-lt"/>
            </a:endParaRPr>
          </a:p>
        </p:txBody>
      </p:sp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2900" y="431800"/>
            <a:ext cx="7888288" cy="189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23900" y="355600"/>
            <a:ext cx="2194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err="1" smtClean="0">
                <a:solidFill>
                  <a:srgbClr val="00B050"/>
                </a:solidFill>
                <a:latin typeface="+mn-lt"/>
              </a:rPr>
              <a:t>Latest</a:t>
            </a:r>
            <a:r>
              <a:rPr lang="fr-CH" sz="180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fr-CH" sz="1800" dirty="0" err="1" smtClean="0">
                <a:solidFill>
                  <a:srgbClr val="00B050"/>
                </a:solidFill>
                <a:latin typeface="+mn-lt"/>
              </a:rPr>
              <a:t>reference</a:t>
            </a:r>
            <a:r>
              <a:rPr lang="fr-CH" sz="1800" dirty="0" smtClean="0">
                <a:solidFill>
                  <a:srgbClr val="00B050"/>
                </a:solidFill>
                <a:latin typeface="+mn-lt"/>
              </a:rPr>
              <a:t>:</a:t>
            </a:r>
            <a:endParaRPr lang="en-US" sz="1800" dirty="0" err="1" smtClean="0">
              <a:solidFill>
                <a:srgbClr val="00B05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Higgs production mechanism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25501"/>
            <a:ext cx="8432800" cy="12953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sz="2000" dirty="0" smtClean="0"/>
              <a:t>Assuming that the Higgs is light, in an </a:t>
            </a:r>
            <a:r>
              <a:rPr lang="en-US" sz="2000" dirty="0" err="1" smtClean="0"/>
              <a:t>e</a:t>
            </a:r>
            <a:r>
              <a:rPr lang="en-US" sz="2000" baseline="30000" dirty="0" err="1" smtClean="0"/>
              <a:t>+</a:t>
            </a:r>
            <a:r>
              <a:rPr lang="en-US" sz="2000" dirty="0" err="1" smtClean="0"/>
              <a:t>e</a:t>
            </a:r>
            <a:r>
              <a:rPr lang="en-US" sz="2000" baseline="30000" dirty="0" smtClean="0"/>
              <a:t>–</a:t>
            </a:r>
            <a:r>
              <a:rPr lang="en-GB" sz="2000" dirty="0" smtClean="0"/>
              <a:t> machine it is produced by the “</a:t>
            </a:r>
            <a:r>
              <a:rPr lang="en-GB" sz="2000" dirty="0" err="1" smtClean="0"/>
              <a:t>higgstrahlung</a:t>
            </a:r>
            <a:r>
              <a:rPr lang="en-GB" sz="2000" dirty="0" smtClean="0"/>
              <a:t>” process close to threshold</a:t>
            </a:r>
          </a:p>
          <a:p>
            <a:pPr>
              <a:buNone/>
            </a:pPr>
            <a:r>
              <a:rPr lang="en-GB" sz="2000" dirty="0" smtClean="0"/>
              <a:t>Production </a:t>
            </a:r>
            <a:r>
              <a:rPr lang="en-GB" sz="2000" dirty="0" err="1" smtClean="0"/>
              <a:t>xsection</a:t>
            </a:r>
            <a:r>
              <a:rPr lang="en-GB" sz="2000" dirty="0" smtClean="0"/>
              <a:t> has a maximum at near threshold ~200 </a:t>
            </a:r>
            <a:r>
              <a:rPr lang="en-GB" sz="2000" dirty="0" err="1" smtClean="0"/>
              <a:t>fb</a:t>
            </a:r>
            <a:endParaRPr lang="en-GB" sz="2000" dirty="0" smtClean="0"/>
          </a:p>
          <a:p>
            <a:pPr>
              <a:buNone/>
            </a:pPr>
            <a:r>
              <a:rPr lang="en-GB" sz="2000" dirty="0" smtClean="0">
                <a:solidFill>
                  <a:srgbClr val="C00000"/>
                </a:solidFill>
              </a:rPr>
              <a:t>            10</a:t>
            </a:r>
            <a:r>
              <a:rPr lang="en-GB" sz="2000" baseline="30000" dirty="0" smtClean="0">
                <a:solidFill>
                  <a:srgbClr val="C00000"/>
                </a:solidFill>
              </a:rPr>
              <a:t>34</a:t>
            </a:r>
            <a:r>
              <a:rPr lang="en-GB" sz="2000" dirty="0" smtClean="0">
                <a:solidFill>
                  <a:srgbClr val="C00000"/>
                </a:solidFill>
              </a:rPr>
              <a:t>/cm</a:t>
            </a:r>
            <a:r>
              <a:rPr lang="en-GB" sz="2000" baseline="30000" dirty="0" smtClean="0">
                <a:solidFill>
                  <a:srgbClr val="C00000"/>
                </a:solidFill>
              </a:rPr>
              <a:t>2</a:t>
            </a:r>
            <a:r>
              <a:rPr lang="en-GB" sz="2000" dirty="0" smtClean="0">
                <a:solidFill>
                  <a:srgbClr val="C00000"/>
                </a:solidFill>
              </a:rPr>
              <a:t>/s </a:t>
            </a:r>
            <a:r>
              <a:rPr lang="en-GB" sz="2000" dirty="0" smtClean="0">
                <a:solidFill>
                  <a:srgbClr val="C00000"/>
                </a:solidFill>
                <a:sym typeface="Wingdings" pitchFamily="2" charset="2"/>
              </a:rPr>
              <a:t>  20’000 HZ events per year.</a:t>
            </a:r>
            <a:r>
              <a:rPr lang="en-GB" sz="2000" dirty="0" smtClean="0">
                <a:sym typeface="Wingdings" pitchFamily="2" charset="2"/>
              </a:rPr>
              <a:t> </a:t>
            </a:r>
            <a:endParaRPr lang="en-GB" sz="2000" dirty="0"/>
          </a:p>
        </p:txBody>
      </p:sp>
      <p:sp>
        <p:nvSpPr>
          <p:cNvPr id="7" name="Freeform 6"/>
          <p:cNvSpPr/>
          <p:nvPr/>
        </p:nvSpPr>
        <p:spPr>
          <a:xfrm>
            <a:off x="903767" y="3066016"/>
            <a:ext cx="914400" cy="1828800"/>
          </a:xfrm>
          <a:custGeom>
            <a:avLst/>
            <a:gdLst>
              <a:gd name="connsiteX0" fmla="*/ 0 w 914400"/>
              <a:gd name="connsiteY0" fmla="*/ 0 h 1828800"/>
              <a:gd name="connsiteX1" fmla="*/ 914400 w 914400"/>
              <a:gd name="connsiteY1" fmla="*/ 903768 h 1828800"/>
              <a:gd name="connsiteX2" fmla="*/ 0 w 914400"/>
              <a:gd name="connsiteY2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1828800">
                <a:moveTo>
                  <a:pt x="0" y="0"/>
                </a:moveTo>
                <a:lnTo>
                  <a:pt x="914400" y="903768"/>
                </a:lnTo>
                <a:lnTo>
                  <a:pt x="0" y="182880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732567" y="3060700"/>
            <a:ext cx="925033" cy="9090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43000" y="45847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</a:t>
            </a:r>
            <a:r>
              <a:rPr lang="en-GB" baseline="30000" dirty="0" smtClean="0"/>
              <a:t>+</a:t>
            </a:r>
            <a:endParaRPr lang="en-GB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1219200" y="30607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</a:t>
            </a:r>
            <a:r>
              <a:rPr lang="en-GB" baseline="30000" dirty="0" smtClean="0"/>
              <a:t>-</a:t>
            </a:r>
            <a:endParaRPr lang="en-GB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2107116" y="3594100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Z*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00" y="4520168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Z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3048000" y="3060700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482600" y="5778500"/>
            <a:ext cx="8216900" cy="5232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33CC"/>
                </a:solidFill>
              </a:rPr>
              <a:t>For a Higgs of 125GeV, a centre of mass energy of 240GeV is sufficient </a:t>
            </a:r>
          </a:p>
          <a:p>
            <a:r>
              <a:rPr lang="en-GB" dirty="0" smtClean="0">
                <a:solidFill>
                  <a:srgbClr val="0033CC"/>
                </a:solidFill>
                <a:sym typeface="Wingdings" pitchFamily="2" charset="2"/>
              </a:rPr>
              <a:t> kinematical constraint near threshold for high precision in mass, width, selection purity </a:t>
            </a:r>
            <a:endParaRPr lang="en-GB" dirty="0">
              <a:solidFill>
                <a:srgbClr val="0033CC"/>
              </a:solidFill>
            </a:endParaRPr>
          </a:p>
        </p:txBody>
      </p:sp>
      <p:grpSp>
        <p:nvGrpSpPr>
          <p:cNvPr id="4" name="Group 20"/>
          <p:cNvGrpSpPr/>
          <p:nvPr/>
        </p:nvGrpSpPr>
        <p:grpSpPr>
          <a:xfrm>
            <a:off x="1828800" y="3930799"/>
            <a:ext cx="914400" cy="76200"/>
            <a:chOff x="0" y="4336312"/>
            <a:chExt cx="5486400" cy="1864240"/>
          </a:xfrm>
        </p:grpSpPr>
        <p:grpSp>
          <p:nvGrpSpPr>
            <p:cNvPr id="5" name="Group 12"/>
            <p:cNvGrpSpPr/>
            <p:nvPr/>
          </p:nvGrpSpPr>
          <p:grpSpPr>
            <a:xfrm>
              <a:off x="0" y="4336312"/>
              <a:ext cx="2743200" cy="1857152"/>
              <a:chOff x="0" y="4336312"/>
              <a:chExt cx="7315200" cy="1857152"/>
            </a:xfrm>
          </p:grpSpPr>
          <p:grpSp>
            <p:nvGrpSpPr>
              <p:cNvPr id="6" name="Group 8"/>
              <p:cNvGrpSpPr/>
              <p:nvPr/>
            </p:nvGrpSpPr>
            <p:grpSpPr>
              <a:xfrm>
                <a:off x="0" y="4336312"/>
                <a:ext cx="3657600" cy="1850064"/>
                <a:chOff x="0" y="4336312"/>
                <a:chExt cx="7315200" cy="1850064"/>
              </a:xfrm>
            </p:grpSpPr>
            <p:sp>
              <p:nvSpPr>
                <p:cNvPr id="34" name="Freeform 5"/>
                <p:cNvSpPr/>
                <p:nvPr/>
              </p:nvSpPr>
              <p:spPr>
                <a:xfrm>
                  <a:off x="0" y="4336312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" name="Freeform 6"/>
                <p:cNvSpPr/>
                <p:nvPr/>
              </p:nvSpPr>
              <p:spPr>
                <a:xfrm>
                  <a:off x="3657600" y="4343400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8" name="Group 9"/>
              <p:cNvGrpSpPr/>
              <p:nvPr/>
            </p:nvGrpSpPr>
            <p:grpSpPr>
              <a:xfrm>
                <a:off x="3657600" y="4343400"/>
                <a:ext cx="3657600" cy="1850064"/>
                <a:chOff x="0" y="4336312"/>
                <a:chExt cx="7315200" cy="1850064"/>
              </a:xfrm>
            </p:grpSpPr>
            <p:sp>
              <p:nvSpPr>
                <p:cNvPr id="32" name="Freeform 10"/>
                <p:cNvSpPr/>
                <p:nvPr/>
              </p:nvSpPr>
              <p:spPr>
                <a:xfrm>
                  <a:off x="0" y="4336312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" name="Freeform 11"/>
                <p:cNvSpPr/>
                <p:nvPr/>
              </p:nvSpPr>
              <p:spPr>
                <a:xfrm>
                  <a:off x="3657600" y="4343400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9" name="Group 13"/>
            <p:cNvGrpSpPr/>
            <p:nvPr/>
          </p:nvGrpSpPr>
          <p:grpSpPr>
            <a:xfrm>
              <a:off x="2743200" y="4343400"/>
              <a:ext cx="2743200" cy="1857152"/>
              <a:chOff x="0" y="4336312"/>
              <a:chExt cx="7315200" cy="1857152"/>
            </a:xfrm>
          </p:grpSpPr>
          <p:grpSp>
            <p:nvGrpSpPr>
              <p:cNvPr id="11" name="Group 8"/>
              <p:cNvGrpSpPr/>
              <p:nvPr/>
            </p:nvGrpSpPr>
            <p:grpSpPr>
              <a:xfrm>
                <a:off x="0" y="4336312"/>
                <a:ext cx="3657600" cy="1850064"/>
                <a:chOff x="0" y="4336312"/>
                <a:chExt cx="7315200" cy="1850064"/>
              </a:xfrm>
            </p:grpSpPr>
            <p:sp>
              <p:nvSpPr>
                <p:cNvPr id="28" name="Freeform 27"/>
                <p:cNvSpPr/>
                <p:nvPr/>
              </p:nvSpPr>
              <p:spPr>
                <a:xfrm>
                  <a:off x="0" y="4336312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" name="Freeform 28"/>
                <p:cNvSpPr/>
                <p:nvPr/>
              </p:nvSpPr>
              <p:spPr>
                <a:xfrm>
                  <a:off x="3657600" y="4343400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2" name="Group 9"/>
              <p:cNvGrpSpPr/>
              <p:nvPr/>
            </p:nvGrpSpPr>
            <p:grpSpPr>
              <a:xfrm>
                <a:off x="3657600" y="4343400"/>
                <a:ext cx="3657600" cy="1850064"/>
                <a:chOff x="0" y="4336312"/>
                <a:chExt cx="7315200" cy="1850064"/>
              </a:xfrm>
            </p:grpSpPr>
            <p:sp>
              <p:nvSpPr>
                <p:cNvPr id="26" name="Freeform 25"/>
                <p:cNvSpPr/>
                <p:nvPr/>
              </p:nvSpPr>
              <p:spPr>
                <a:xfrm>
                  <a:off x="0" y="4336312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" name="Freeform 26"/>
                <p:cNvSpPr/>
                <p:nvPr/>
              </p:nvSpPr>
              <p:spPr>
                <a:xfrm>
                  <a:off x="3657600" y="4343400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grpSp>
        <p:nvGrpSpPr>
          <p:cNvPr id="13" name="Group 97"/>
          <p:cNvGrpSpPr/>
          <p:nvPr/>
        </p:nvGrpSpPr>
        <p:grpSpPr>
          <a:xfrm>
            <a:off x="3367555" y="3694455"/>
            <a:ext cx="770481" cy="1828800"/>
            <a:chOff x="3367555" y="4062755"/>
            <a:chExt cx="770481" cy="1828800"/>
          </a:xfrm>
        </p:grpSpPr>
        <p:grpSp>
          <p:nvGrpSpPr>
            <p:cNvPr id="20" name="Group 65"/>
            <p:cNvGrpSpPr/>
            <p:nvPr/>
          </p:nvGrpSpPr>
          <p:grpSpPr>
            <a:xfrm rot="2700000">
              <a:off x="2491255" y="4939055"/>
              <a:ext cx="1828800" cy="76200"/>
              <a:chOff x="914400" y="2438400"/>
              <a:chExt cx="1828800" cy="76200"/>
            </a:xfrm>
          </p:grpSpPr>
          <p:grpSp>
            <p:nvGrpSpPr>
              <p:cNvPr id="21" name="Group 36"/>
              <p:cNvGrpSpPr/>
              <p:nvPr/>
            </p:nvGrpSpPr>
            <p:grpSpPr>
              <a:xfrm>
                <a:off x="914400" y="2438400"/>
                <a:ext cx="914400" cy="76200"/>
                <a:chOff x="0" y="4336312"/>
                <a:chExt cx="5486400" cy="1864240"/>
              </a:xfrm>
            </p:grpSpPr>
            <p:grpSp>
              <p:nvGrpSpPr>
                <p:cNvPr id="22" name="Group 12"/>
                <p:cNvGrpSpPr/>
                <p:nvPr/>
              </p:nvGrpSpPr>
              <p:grpSpPr>
                <a:xfrm>
                  <a:off x="0" y="4336312"/>
                  <a:ext cx="2743200" cy="1857152"/>
                  <a:chOff x="0" y="4336312"/>
                  <a:chExt cx="7315200" cy="1857152"/>
                </a:xfrm>
              </p:grpSpPr>
              <p:grpSp>
                <p:nvGrpSpPr>
                  <p:cNvPr id="23" name="Group 8"/>
                  <p:cNvGrpSpPr/>
                  <p:nvPr/>
                </p:nvGrpSpPr>
                <p:grpSpPr>
                  <a:xfrm>
                    <a:off x="0" y="4336312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95" name="Freeform 5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6" name="Freeform 6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24" name="Group 9"/>
                  <p:cNvGrpSpPr/>
                  <p:nvPr/>
                </p:nvGrpSpPr>
                <p:grpSpPr>
                  <a:xfrm>
                    <a:off x="3657600" y="4343400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93" name="Freeform 10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4" name="Freeform 11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grpSp>
              <p:nvGrpSpPr>
                <p:cNvPr id="25" name="Group 13"/>
                <p:cNvGrpSpPr/>
                <p:nvPr/>
              </p:nvGrpSpPr>
              <p:grpSpPr>
                <a:xfrm>
                  <a:off x="2743200" y="4343400"/>
                  <a:ext cx="2743200" cy="1857152"/>
                  <a:chOff x="0" y="4336312"/>
                  <a:chExt cx="7315200" cy="1857152"/>
                </a:xfrm>
              </p:grpSpPr>
              <p:grpSp>
                <p:nvGrpSpPr>
                  <p:cNvPr id="30" name="Group 8"/>
                  <p:cNvGrpSpPr/>
                  <p:nvPr/>
                </p:nvGrpSpPr>
                <p:grpSpPr>
                  <a:xfrm>
                    <a:off x="0" y="4336312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89" name="Freeform 88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0" name="Freeform 89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31" name="Group 9"/>
                  <p:cNvGrpSpPr/>
                  <p:nvPr/>
                </p:nvGrpSpPr>
                <p:grpSpPr>
                  <a:xfrm>
                    <a:off x="3657600" y="4343400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87" name="Freeform 86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8" name="Freeform 87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</p:grpSp>
          <p:grpSp>
            <p:nvGrpSpPr>
              <p:cNvPr id="36" name="Group 51"/>
              <p:cNvGrpSpPr/>
              <p:nvPr/>
            </p:nvGrpSpPr>
            <p:grpSpPr>
              <a:xfrm>
                <a:off x="1828800" y="2438400"/>
                <a:ext cx="914400" cy="76200"/>
                <a:chOff x="0" y="4336312"/>
                <a:chExt cx="5486400" cy="1864240"/>
              </a:xfrm>
            </p:grpSpPr>
            <p:grpSp>
              <p:nvGrpSpPr>
                <p:cNvPr id="37" name="Group 12"/>
                <p:cNvGrpSpPr/>
                <p:nvPr/>
              </p:nvGrpSpPr>
              <p:grpSpPr>
                <a:xfrm>
                  <a:off x="0" y="4336312"/>
                  <a:ext cx="2743200" cy="1857152"/>
                  <a:chOff x="0" y="4336312"/>
                  <a:chExt cx="7315200" cy="1857152"/>
                </a:xfrm>
              </p:grpSpPr>
              <p:grpSp>
                <p:nvGrpSpPr>
                  <p:cNvPr id="38" name="Group 8"/>
                  <p:cNvGrpSpPr/>
                  <p:nvPr/>
                </p:nvGrpSpPr>
                <p:grpSpPr>
                  <a:xfrm>
                    <a:off x="0" y="4336312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81" name="Freeform 5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2" name="Freeform 6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39" name="Group 9"/>
                  <p:cNvGrpSpPr/>
                  <p:nvPr/>
                </p:nvGrpSpPr>
                <p:grpSpPr>
                  <a:xfrm>
                    <a:off x="3657600" y="4343400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79" name="Freeform 10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0" name="Freeform 11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grpSp>
              <p:nvGrpSpPr>
                <p:cNvPr id="40" name="Group 13"/>
                <p:cNvGrpSpPr/>
                <p:nvPr/>
              </p:nvGrpSpPr>
              <p:grpSpPr>
                <a:xfrm>
                  <a:off x="2743200" y="4343400"/>
                  <a:ext cx="2743200" cy="1857152"/>
                  <a:chOff x="0" y="4336312"/>
                  <a:chExt cx="7315200" cy="1857152"/>
                </a:xfrm>
              </p:grpSpPr>
              <p:grpSp>
                <p:nvGrpSpPr>
                  <p:cNvPr id="41" name="Group 8"/>
                  <p:cNvGrpSpPr/>
                  <p:nvPr/>
                </p:nvGrpSpPr>
                <p:grpSpPr>
                  <a:xfrm>
                    <a:off x="0" y="4336312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75" name="Freeform 74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76" name="Freeform 75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42" name="Group 9"/>
                  <p:cNvGrpSpPr/>
                  <p:nvPr/>
                </p:nvGrpSpPr>
                <p:grpSpPr>
                  <a:xfrm>
                    <a:off x="3657600" y="4343400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73" name="Freeform 72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74" name="Freeform 73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</p:grpSp>
        </p:grpSp>
        <p:sp>
          <p:nvSpPr>
            <p:cNvPr id="97" name="Rectangle 96"/>
            <p:cNvSpPr/>
            <p:nvPr/>
          </p:nvSpPr>
          <p:spPr>
            <a:xfrm rot="2700000">
              <a:off x="3560957" y="5291963"/>
              <a:ext cx="762000" cy="3921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4813300" y="2984500"/>
            <a:ext cx="39757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dirty="0" smtClean="0">
                <a:latin typeface="+mn-lt"/>
              </a:rPr>
              <a:t>Z – </a:t>
            </a:r>
            <a:r>
              <a:rPr lang="fr-CH" sz="3200" dirty="0" err="1" smtClean="0">
                <a:latin typeface="+mn-lt"/>
              </a:rPr>
              <a:t>tagging</a:t>
            </a:r>
            <a:r>
              <a:rPr lang="fr-CH" sz="3200" dirty="0" smtClean="0">
                <a:latin typeface="+mn-lt"/>
              </a:rPr>
              <a:t> </a:t>
            </a:r>
          </a:p>
          <a:p>
            <a:r>
              <a:rPr lang="fr-CH" sz="3200" dirty="0" smtClean="0">
                <a:latin typeface="+mn-lt"/>
              </a:rPr>
              <a:t>   by </a:t>
            </a:r>
            <a:r>
              <a:rPr lang="fr-CH" sz="3200" dirty="0" err="1" smtClean="0">
                <a:latin typeface="+mn-lt"/>
              </a:rPr>
              <a:t>missing</a:t>
            </a:r>
            <a:r>
              <a:rPr lang="fr-CH" sz="3200" dirty="0" smtClean="0">
                <a:latin typeface="+mn-lt"/>
              </a:rPr>
              <a:t> mass</a:t>
            </a:r>
            <a:r>
              <a:rPr lang="fr-CH" sz="1800" dirty="0" smtClean="0">
                <a:latin typeface="+mn-lt"/>
              </a:rPr>
              <a:t> </a:t>
            </a:r>
            <a:endParaRPr lang="en-US" sz="1800" dirty="0" err="1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368300"/>
            <a:ext cx="9144000" cy="4268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6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44600" y="4676545"/>
            <a:ext cx="4130675" cy="183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91800" y="4724400"/>
            <a:ext cx="3395481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n-lt"/>
              </a:rPr>
              <a:t>best for </a:t>
            </a:r>
            <a:r>
              <a:rPr lang="fr-CH" sz="1800" dirty="0" err="1" smtClean="0">
                <a:latin typeface="+mn-lt"/>
              </a:rPr>
              <a:t>tagged</a:t>
            </a:r>
            <a:r>
              <a:rPr lang="fr-CH" sz="1800" dirty="0" smtClean="0">
                <a:latin typeface="+mn-lt"/>
              </a:rPr>
              <a:t> ZH </a:t>
            </a:r>
            <a:r>
              <a:rPr lang="fr-CH" sz="1800" dirty="0" err="1" smtClean="0">
                <a:latin typeface="+mn-lt"/>
              </a:rPr>
              <a:t>physics</a:t>
            </a:r>
            <a:r>
              <a:rPr lang="fr-CH" sz="1800" dirty="0" smtClean="0">
                <a:latin typeface="+mn-lt"/>
              </a:rPr>
              <a:t>:</a:t>
            </a:r>
          </a:p>
          <a:p>
            <a:r>
              <a:rPr lang="fr-CH" sz="1800" dirty="0" err="1" smtClean="0">
                <a:solidFill>
                  <a:srgbClr val="C00000"/>
                </a:solidFill>
                <a:latin typeface="+mn-lt"/>
              </a:rPr>
              <a:t>Ecm</a:t>
            </a:r>
            <a:r>
              <a:rPr lang="fr-CH" sz="1800" dirty="0" smtClean="0">
                <a:solidFill>
                  <a:srgbClr val="C00000"/>
                </a:solidFill>
                <a:latin typeface="+mn-lt"/>
              </a:rPr>
              <a:t>= </a:t>
            </a:r>
            <a:r>
              <a:rPr lang="fr-CH" sz="1800" dirty="0" err="1" smtClean="0">
                <a:solidFill>
                  <a:srgbClr val="C00000"/>
                </a:solidFill>
                <a:latin typeface="+mn-lt"/>
              </a:rPr>
              <a:t>m</a:t>
            </a:r>
            <a:r>
              <a:rPr lang="fr-CH" sz="1800" baseline="-25000" dirty="0" err="1" smtClean="0">
                <a:solidFill>
                  <a:srgbClr val="C00000"/>
                </a:solidFill>
                <a:latin typeface="+mn-lt"/>
              </a:rPr>
              <a:t>H</a:t>
            </a:r>
            <a:r>
              <a:rPr lang="fr-CH" sz="1800" dirty="0" smtClean="0">
                <a:solidFill>
                  <a:srgbClr val="C00000"/>
                </a:solidFill>
                <a:latin typeface="+mn-lt"/>
              </a:rPr>
              <a:t>+111</a:t>
            </a:r>
            <a:r>
              <a:rPr lang="fr-CH" sz="1800" dirty="0" smtClean="0">
                <a:solidFill>
                  <a:srgbClr val="C00000"/>
                </a:solidFill>
                <a:latin typeface="+mn-lt"/>
                <a:sym typeface="Symbol"/>
              </a:rPr>
              <a:t>10</a:t>
            </a:r>
            <a:r>
              <a:rPr lang="fr-CH" sz="1800" dirty="0" smtClean="0">
                <a:latin typeface="+mn-lt"/>
              </a:rPr>
              <a:t> </a:t>
            </a:r>
          </a:p>
          <a:p>
            <a:r>
              <a:rPr lang="fr-CH" dirty="0" smtClean="0">
                <a:solidFill>
                  <a:srgbClr val="00B050"/>
                </a:solidFill>
                <a:latin typeface="+mn-lt"/>
              </a:rPr>
              <a:t>W. </a:t>
            </a:r>
            <a:r>
              <a:rPr lang="fr-CH" dirty="0" err="1" smtClean="0">
                <a:solidFill>
                  <a:srgbClr val="00B050"/>
                </a:solidFill>
                <a:latin typeface="+mn-lt"/>
              </a:rPr>
              <a:t>Lohmann</a:t>
            </a:r>
            <a:r>
              <a:rPr lang="fr-CH" dirty="0" smtClean="0">
                <a:solidFill>
                  <a:srgbClr val="00B050"/>
                </a:solidFill>
                <a:latin typeface="+mn-lt"/>
              </a:rPr>
              <a:t> et al LCWS/ILC2007</a:t>
            </a:r>
          </a:p>
          <a:p>
            <a:endParaRPr lang="fr-CH" sz="1800" dirty="0" smtClean="0">
              <a:solidFill>
                <a:srgbClr val="00B050"/>
              </a:solidFill>
              <a:latin typeface="+mn-lt"/>
            </a:endParaRPr>
          </a:p>
          <a:p>
            <a:r>
              <a:rPr lang="fr-CH" sz="1800" dirty="0" err="1" smtClean="0">
                <a:latin typeface="+mn-lt"/>
              </a:rPr>
              <a:t>take</a:t>
            </a:r>
            <a:r>
              <a:rPr lang="fr-CH" sz="1800" dirty="0" smtClean="0">
                <a:latin typeface="+mn-lt"/>
              </a:rPr>
              <a:t> 240 </a:t>
            </a:r>
            <a:r>
              <a:rPr lang="fr-CH" sz="1800" dirty="0" err="1" smtClean="0">
                <a:latin typeface="+mn-lt"/>
              </a:rPr>
              <a:t>GeV</a:t>
            </a:r>
            <a:r>
              <a:rPr lang="fr-CH" sz="1800" dirty="0" smtClean="0">
                <a:latin typeface="+mn-lt"/>
              </a:rPr>
              <a:t>.</a:t>
            </a:r>
            <a:endParaRPr lang="fr-CH" sz="1800" dirty="0" smtClean="0">
              <a:solidFill>
                <a:srgbClr val="00B050"/>
              </a:solidFill>
              <a:latin typeface="+mn-lt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H="1" flipV="1">
            <a:off x="2019300" y="876300"/>
            <a:ext cx="12700" cy="2222500"/>
          </a:xfrm>
          <a:prstGeom prst="line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3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35092" y="3073400"/>
            <a:ext cx="5599408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275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4732421" cy="303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Freeform 29"/>
          <p:cNvSpPr/>
          <p:nvPr/>
        </p:nvSpPr>
        <p:spPr>
          <a:xfrm>
            <a:off x="268767" y="3447016"/>
            <a:ext cx="914400" cy="1828800"/>
          </a:xfrm>
          <a:custGeom>
            <a:avLst/>
            <a:gdLst>
              <a:gd name="connsiteX0" fmla="*/ 0 w 914400"/>
              <a:gd name="connsiteY0" fmla="*/ 0 h 1828800"/>
              <a:gd name="connsiteX1" fmla="*/ 914400 w 914400"/>
              <a:gd name="connsiteY1" fmla="*/ 903768 h 1828800"/>
              <a:gd name="connsiteX2" fmla="*/ 0 w 914400"/>
              <a:gd name="connsiteY2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1828800">
                <a:moveTo>
                  <a:pt x="0" y="0"/>
                </a:moveTo>
                <a:lnTo>
                  <a:pt x="914400" y="903768"/>
                </a:lnTo>
                <a:lnTo>
                  <a:pt x="0" y="182880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2097567" y="3441700"/>
            <a:ext cx="925033" cy="9090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08000" y="49657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</a:t>
            </a:r>
            <a:r>
              <a:rPr lang="en-GB" baseline="30000" dirty="0" smtClean="0"/>
              <a:t>+</a:t>
            </a:r>
            <a:endParaRPr lang="en-GB" baseline="30000" dirty="0"/>
          </a:p>
        </p:txBody>
      </p:sp>
      <p:sp>
        <p:nvSpPr>
          <p:cNvPr id="33" name="TextBox 32"/>
          <p:cNvSpPr txBox="1"/>
          <p:nvPr/>
        </p:nvSpPr>
        <p:spPr>
          <a:xfrm>
            <a:off x="584200" y="34417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</a:t>
            </a:r>
            <a:r>
              <a:rPr lang="en-GB" baseline="30000" dirty="0" smtClean="0"/>
              <a:t>-</a:t>
            </a:r>
            <a:endParaRPr lang="en-GB" baseline="30000" dirty="0"/>
          </a:p>
        </p:txBody>
      </p:sp>
      <p:sp>
        <p:nvSpPr>
          <p:cNvPr id="34" name="TextBox 33"/>
          <p:cNvSpPr txBox="1"/>
          <p:nvPr/>
        </p:nvSpPr>
        <p:spPr>
          <a:xfrm>
            <a:off x="1472116" y="3975100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Z*</a:t>
            </a:r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>
            <a:off x="2413000" y="4901168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Z</a:t>
            </a:r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2413000" y="3441700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</a:t>
            </a:r>
            <a:endParaRPr lang="en-GB" dirty="0"/>
          </a:p>
        </p:txBody>
      </p:sp>
      <p:grpSp>
        <p:nvGrpSpPr>
          <p:cNvPr id="2" name="Group 20"/>
          <p:cNvGrpSpPr/>
          <p:nvPr/>
        </p:nvGrpSpPr>
        <p:grpSpPr>
          <a:xfrm>
            <a:off x="1193800" y="4311799"/>
            <a:ext cx="914400" cy="76200"/>
            <a:chOff x="0" y="4336312"/>
            <a:chExt cx="5486400" cy="1864240"/>
          </a:xfrm>
        </p:grpSpPr>
        <p:grpSp>
          <p:nvGrpSpPr>
            <p:cNvPr id="3" name="Group 12"/>
            <p:cNvGrpSpPr/>
            <p:nvPr/>
          </p:nvGrpSpPr>
          <p:grpSpPr>
            <a:xfrm>
              <a:off x="0" y="4336312"/>
              <a:ext cx="2743200" cy="1857152"/>
              <a:chOff x="0" y="4336312"/>
              <a:chExt cx="7315200" cy="1857152"/>
            </a:xfrm>
          </p:grpSpPr>
          <p:grpSp>
            <p:nvGrpSpPr>
              <p:cNvPr id="4" name="Group 8"/>
              <p:cNvGrpSpPr/>
              <p:nvPr/>
            </p:nvGrpSpPr>
            <p:grpSpPr>
              <a:xfrm>
                <a:off x="0" y="4336312"/>
                <a:ext cx="3657600" cy="1850064"/>
                <a:chOff x="0" y="4336312"/>
                <a:chExt cx="7315200" cy="1850064"/>
              </a:xfrm>
            </p:grpSpPr>
            <p:sp>
              <p:nvSpPr>
                <p:cNvPr id="50" name="Freeform 5"/>
                <p:cNvSpPr/>
                <p:nvPr/>
              </p:nvSpPr>
              <p:spPr>
                <a:xfrm>
                  <a:off x="0" y="4336312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1" name="Freeform 6"/>
                <p:cNvSpPr/>
                <p:nvPr/>
              </p:nvSpPr>
              <p:spPr>
                <a:xfrm>
                  <a:off x="3657600" y="4343400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" name="Group 9"/>
              <p:cNvGrpSpPr/>
              <p:nvPr/>
            </p:nvGrpSpPr>
            <p:grpSpPr>
              <a:xfrm>
                <a:off x="3657600" y="4343400"/>
                <a:ext cx="3657600" cy="1850064"/>
                <a:chOff x="0" y="4336312"/>
                <a:chExt cx="7315200" cy="1850064"/>
              </a:xfrm>
            </p:grpSpPr>
            <p:sp>
              <p:nvSpPr>
                <p:cNvPr id="48" name="Freeform 10"/>
                <p:cNvSpPr/>
                <p:nvPr/>
              </p:nvSpPr>
              <p:spPr>
                <a:xfrm>
                  <a:off x="0" y="4336312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9" name="Freeform 11"/>
                <p:cNvSpPr/>
                <p:nvPr/>
              </p:nvSpPr>
              <p:spPr>
                <a:xfrm>
                  <a:off x="3657600" y="4343400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6" name="Group 13"/>
            <p:cNvGrpSpPr/>
            <p:nvPr/>
          </p:nvGrpSpPr>
          <p:grpSpPr>
            <a:xfrm>
              <a:off x="2743200" y="4343400"/>
              <a:ext cx="2743200" cy="1857152"/>
              <a:chOff x="0" y="4336312"/>
              <a:chExt cx="7315200" cy="1857152"/>
            </a:xfrm>
          </p:grpSpPr>
          <p:grpSp>
            <p:nvGrpSpPr>
              <p:cNvPr id="7" name="Group 8"/>
              <p:cNvGrpSpPr/>
              <p:nvPr/>
            </p:nvGrpSpPr>
            <p:grpSpPr>
              <a:xfrm>
                <a:off x="0" y="4336312"/>
                <a:ext cx="3657600" cy="1850064"/>
                <a:chOff x="0" y="4336312"/>
                <a:chExt cx="7315200" cy="1850064"/>
              </a:xfrm>
            </p:grpSpPr>
            <p:sp>
              <p:nvSpPr>
                <p:cNvPr id="44" name="Freeform 43"/>
                <p:cNvSpPr/>
                <p:nvPr/>
              </p:nvSpPr>
              <p:spPr>
                <a:xfrm>
                  <a:off x="0" y="4336312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5" name="Freeform 44"/>
                <p:cNvSpPr/>
                <p:nvPr/>
              </p:nvSpPr>
              <p:spPr>
                <a:xfrm>
                  <a:off x="3657600" y="4343400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8" name="Group 9"/>
              <p:cNvGrpSpPr/>
              <p:nvPr/>
            </p:nvGrpSpPr>
            <p:grpSpPr>
              <a:xfrm>
                <a:off x="3657600" y="4343400"/>
                <a:ext cx="3657600" cy="1850064"/>
                <a:chOff x="0" y="4336312"/>
                <a:chExt cx="7315200" cy="1850064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0" y="4336312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>
                  <a:off x="3657600" y="4343400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grpSp>
        <p:nvGrpSpPr>
          <p:cNvPr id="9" name="Group 97"/>
          <p:cNvGrpSpPr/>
          <p:nvPr/>
        </p:nvGrpSpPr>
        <p:grpSpPr>
          <a:xfrm>
            <a:off x="2732555" y="4075455"/>
            <a:ext cx="770481" cy="1828800"/>
            <a:chOff x="3367555" y="4062755"/>
            <a:chExt cx="770481" cy="1828800"/>
          </a:xfrm>
        </p:grpSpPr>
        <p:grpSp>
          <p:nvGrpSpPr>
            <p:cNvPr id="10" name="Group 65"/>
            <p:cNvGrpSpPr/>
            <p:nvPr/>
          </p:nvGrpSpPr>
          <p:grpSpPr>
            <a:xfrm rot="2700000">
              <a:off x="2491255" y="4939055"/>
              <a:ext cx="1828800" cy="76200"/>
              <a:chOff x="914400" y="2438400"/>
              <a:chExt cx="1828800" cy="76200"/>
            </a:xfrm>
          </p:grpSpPr>
          <p:grpSp>
            <p:nvGrpSpPr>
              <p:cNvPr id="11" name="Group 36"/>
              <p:cNvGrpSpPr/>
              <p:nvPr/>
            </p:nvGrpSpPr>
            <p:grpSpPr>
              <a:xfrm>
                <a:off x="914400" y="2438400"/>
                <a:ext cx="914400" cy="76200"/>
                <a:chOff x="0" y="4336312"/>
                <a:chExt cx="5486400" cy="1864240"/>
              </a:xfrm>
            </p:grpSpPr>
            <p:grpSp>
              <p:nvGrpSpPr>
                <p:cNvPr id="12" name="Group 12"/>
                <p:cNvGrpSpPr/>
                <p:nvPr/>
              </p:nvGrpSpPr>
              <p:grpSpPr>
                <a:xfrm>
                  <a:off x="0" y="4336312"/>
                  <a:ext cx="2743200" cy="1857152"/>
                  <a:chOff x="0" y="4336312"/>
                  <a:chExt cx="7315200" cy="1857152"/>
                </a:xfrm>
              </p:grpSpPr>
              <p:grpSp>
                <p:nvGrpSpPr>
                  <p:cNvPr id="13" name="Group 8"/>
                  <p:cNvGrpSpPr/>
                  <p:nvPr/>
                </p:nvGrpSpPr>
                <p:grpSpPr>
                  <a:xfrm>
                    <a:off x="0" y="4336312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83" name="Freeform 5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4" name="Freeform 6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4" name="Group 9"/>
                  <p:cNvGrpSpPr/>
                  <p:nvPr/>
                </p:nvGrpSpPr>
                <p:grpSpPr>
                  <a:xfrm>
                    <a:off x="3657600" y="4343400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81" name="Freeform 10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2" name="Freeform 11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grpSp>
              <p:nvGrpSpPr>
                <p:cNvPr id="15" name="Group 13"/>
                <p:cNvGrpSpPr/>
                <p:nvPr/>
              </p:nvGrpSpPr>
              <p:grpSpPr>
                <a:xfrm>
                  <a:off x="2743200" y="4343400"/>
                  <a:ext cx="2743200" cy="1857152"/>
                  <a:chOff x="0" y="4336312"/>
                  <a:chExt cx="7315200" cy="1857152"/>
                </a:xfrm>
              </p:grpSpPr>
              <p:grpSp>
                <p:nvGrpSpPr>
                  <p:cNvPr id="16" name="Group 8"/>
                  <p:cNvGrpSpPr/>
                  <p:nvPr/>
                </p:nvGrpSpPr>
                <p:grpSpPr>
                  <a:xfrm>
                    <a:off x="0" y="4336312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77" name="Freeform 76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78" name="Freeform 77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7" name="Group 9"/>
                  <p:cNvGrpSpPr/>
                  <p:nvPr/>
                </p:nvGrpSpPr>
                <p:grpSpPr>
                  <a:xfrm>
                    <a:off x="3657600" y="4343400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75" name="Freeform 74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76" name="Freeform 75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</p:grpSp>
          <p:grpSp>
            <p:nvGrpSpPr>
              <p:cNvPr id="18" name="Group 51"/>
              <p:cNvGrpSpPr/>
              <p:nvPr/>
            </p:nvGrpSpPr>
            <p:grpSpPr>
              <a:xfrm>
                <a:off x="1828800" y="2438400"/>
                <a:ext cx="914400" cy="76200"/>
                <a:chOff x="0" y="4336312"/>
                <a:chExt cx="5486400" cy="1864240"/>
              </a:xfrm>
            </p:grpSpPr>
            <p:grpSp>
              <p:nvGrpSpPr>
                <p:cNvPr id="19" name="Group 12"/>
                <p:cNvGrpSpPr/>
                <p:nvPr/>
              </p:nvGrpSpPr>
              <p:grpSpPr>
                <a:xfrm>
                  <a:off x="0" y="4336312"/>
                  <a:ext cx="2743200" cy="1857152"/>
                  <a:chOff x="0" y="4336312"/>
                  <a:chExt cx="7315200" cy="1857152"/>
                </a:xfrm>
              </p:grpSpPr>
              <p:grpSp>
                <p:nvGrpSpPr>
                  <p:cNvPr id="20" name="Group 8"/>
                  <p:cNvGrpSpPr/>
                  <p:nvPr/>
                </p:nvGrpSpPr>
                <p:grpSpPr>
                  <a:xfrm>
                    <a:off x="0" y="4336312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69" name="Freeform 5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70" name="Freeform 6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21" name="Group 9"/>
                  <p:cNvGrpSpPr/>
                  <p:nvPr/>
                </p:nvGrpSpPr>
                <p:grpSpPr>
                  <a:xfrm>
                    <a:off x="3657600" y="4343400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67" name="Freeform 10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68" name="Freeform 11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grpSp>
              <p:nvGrpSpPr>
                <p:cNvPr id="22" name="Group 13"/>
                <p:cNvGrpSpPr/>
                <p:nvPr/>
              </p:nvGrpSpPr>
              <p:grpSpPr>
                <a:xfrm>
                  <a:off x="2743200" y="4343400"/>
                  <a:ext cx="2743200" cy="1857152"/>
                  <a:chOff x="0" y="4336312"/>
                  <a:chExt cx="7315200" cy="1857152"/>
                </a:xfrm>
              </p:grpSpPr>
              <p:grpSp>
                <p:nvGrpSpPr>
                  <p:cNvPr id="23" name="Group 8"/>
                  <p:cNvGrpSpPr/>
                  <p:nvPr/>
                </p:nvGrpSpPr>
                <p:grpSpPr>
                  <a:xfrm>
                    <a:off x="0" y="4336312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63" name="Freeform 62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64" name="Freeform 63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24" name="Group 9"/>
                  <p:cNvGrpSpPr/>
                  <p:nvPr/>
                </p:nvGrpSpPr>
                <p:grpSpPr>
                  <a:xfrm>
                    <a:off x="3657600" y="4343400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61" name="Freeform 60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62" name="Freeform 61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</p:grpSp>
        </p:grpSp>
        <p:sp>
          <p:nvSpPr>
            <p:cNvPr id="54" name="Rectangle 53"/>
            <p:cNvSpPr/>
            <p:nvPr/>
          </p:nvSpPr>
          <p:spPr>
            <a:xfrm rot="2700000">
              <a:off x="3560957" y="5291963"/>
              <a:ext cx="762000" cy="3921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4749800" y="241300"/>
            <a:ext cx="39757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dirty="0" smtClean="0">
                <a:solidFill>
                  <a:srgbClr val="C00000"/>
                </a:solidFill>
                <a:latin typeface="+mn-lt"/>
              </a:rPr>
              <a:t>Z – </a:t>
            </a:r>
            <a:r>
              <a:rPr lang="fr-CH" sz="3200" dirty="0" err="1" smtClean="0">
                <a:solidFill>
                  <a:srgbClr val="C00000"/>
                </a:solidFill>
                <a:latin typeface="+mn-lt"/>
              </a:rPr>
              <a:t>tagging</a:t>
            </a:r>
            <a:r>
              <a:rPr lang="fr-CH" sz="3200" dirty="0" smtClean="0">
                <a:solidFill>
                  <a:srgbClr val="C00000"/>
                </a:solidFill>
                <a:latin typeface="+mn-lt"/>
              </a:rPr>
              <a:t> </a:t>
            </a:r>
          </a:p>
          <a:p>
            <a:r>
              <a:rPr lang="fr-CH" sz="3200" dirty="0" smtClean="0">
                <a:solidFill>
                  <a:srgbClr val="C00000"/>
                </a:solidFill>
                <a:latin typeface="+mn-lt"/>
              </a:rPr>
              <a:t>   by </a:t>
            </a:r>
            <a:r>
              <a:rPr lang="fr-CH" sz="3200" dirty="0" err="1" smtClean="0">
                <a:solidFill>
                  <a:srgbClr val="C00000"/>
                </a:solidFill>
                <a:latin typeface="+mn-lt"/>
              </a:rPr>
              <a:t>missing</a:t>
            </a:r>
            <a:r>
              <a:rPr lang="fr-CH" sz="3200" dirty="0" smtClean="0">
                <a:solidFill>
                  <a:srgbClr val="C00000"/>
                </a:solidFill>
                <a:latin typeface="+mn-lt"/>
              </a:rPr>
              <a:t> mass</a:t>
            </a:r>
            <a:r>
              <a:rPr lang="fr-CH" sz="1800" dirty="0" smtClean="0">
                <a:solidFill>
                  <a:srgbClr val="C00000"/>
                </a:solidFill>
                <a:latin typeface="+mn-lt"/>
              </a:rPr>
              <a:t> </a:t>
            </a:r>
            <a:endParaRPr lang="en-US" sz="1800" dirty="0" err="1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670300" y="203200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solidFill>
                  <a:srgbClr val="00B050"/>
                </a:solidFill>
                <a:latin typeface="+mn-lt"/>
              </a:rPr>
              <a:t>ILC</a:t>
            </a:r>
            <a:r>
              <a:rPr lang="fr-CH" sz="1800" dirty="0" smtClean="0">
                <a:latin typeface="+mn-lt"/>
              </a:rPr>
              <a:t> </a:t>
            </a:r>
            <a:endParaRPr lang="en-US" sz="1800" dirty="0" err="1" smtClean="0">
              <a:latin typeface="+mn-lt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817174" y="1308100"/>
            <a:ext cx="40607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n-lt"/>
              </a:rPr>
              <a:t>total rate </a:t>
            </a:r>
            <a:r>
              <a:rPr lang="fr-CH" sz="1800" dirty="0" smtClean="0">
                <a:latin typeface="+mn-lt"/>
                <a:sym typeface="Symbol"/>
              </a:rPr>
              <a:t> g</a:t>
            </a:r>
            <a:r>
              <a:rPr lang="fr-CH" sz="1800" baseline="-25000" dirty="0" smtClean="0">
                <a:latin typeface="+mn-lt"/>
                <a:sym typeface="Symbol"/>
              </a:rPr>
              <a:t>HZZ</a:t>
            </a:r>
            <a:r>
              <a:rPr lang="fr-CH" sz="1800" baseline="30000" dirty="0" smtClean="0">
                <a:latin typeface="+mn-lt"/>
                <a:sym typeface="Symbol"/>
              </a:rPr>
              <a:t>2</a:t>
            </a:r>
          </a:p>
          <a:p>
            <a:r>
              <a:rPr lang="fr-CH" sz="1800" dirty="0" smtClean="0">
                <a:latin typeface="+mn-lt"/>
                <a:sym typeface="Symbol"/>
              </a:rPr>
              <a:t>ZZZ final state </a:t>
            </a:r>
            <a:r>
              <a:rPr lang="fr-CH" sz="1800" dirty="0" smtClean="0">
                <a:sym typeface="Symbol"/>
              </a:rPr>
              <a:t> g</a:t>
            </a:r>
            <a:r>
              <a:rPr lang="fr-CH" sz="1800" baseline="-25000" dirty="0" smtClean="0">
                <a:sym typeface="Symbol"/>
              </a:rPr>
              <a:t>HZZ</a:t>
            </a:r>
            <a:r>
              <a:rPr lang="fr-CH" sz="1800" baseline="30000" dirty="0" smtClean="0">
                <a:sym typeface="Symbol"/>
              </a:rPr>
              <a:t>4</a:t>
            </a:r>
            <a:r>
              <a:rPr lang="fr-CH" sz="1800" dirty="0" smtClean="0">
                <a:sym typeface="Symbol"/>
              </a:rPr>
              <a:t>/ </a:t>
            </a:r>
            <a:r>
              <a:rPr lang="fr-CH" sz="1800" baseline="-25000" dirty="0" smtClean="0">
                <a:sym typeface="Symbol"/>
              </a:rPr>
              <a:t>H</a:t>
            </a:r>
            <a:endParaRPr lang="fr-CH" sz="1800" dirty="0" smtClean="0">
              <a:sym typeface="Symbol"/>
            </a:endParaRPr>
          </a:p>
          <a:p>
            <a:r>
              <a:rPr lang="fr-CH" sz="1800" dirty="0" smtClean="0">
                <a:latin typeface="+mn-lt"/>
                <a:sym typeface="Wingdings" pitchFamily="2" charset="2"/>
              </a:rPr>
              <a:t> </a:t>
            </a:r>
            <a:r>
              <a:rPr lang="fr-CH" sz="1800" dirty="0" err="1" smtClean="0">
                <a:latin typeface="+mn-lt"/>
                <a:sym typeface="Wingdings" pitchFamily="2" charset="2"/>
              </a:rPr>
              <a:t>measure</a:t>
            </a:r>
            <a:r>
              <a:rPr lang="fr-CH" sz="1800" dirty="0" smtClean="0">
                <a:latin typeface="+mn-lt"/>
                <a:sym typeface="Wingdings" pitchFamily="2" charset="2"/>
              </a:rPr>
              <a:t> total </a:t>
            </a:r>
            <a:r>
              <a:rPr lang="fr-CH" sz="1800" dirty="0" err="1" smtClean="0">
                <a:latin typeface="+mn-lt"/>
                <a:sym typeface="Wingdings" pitchFamily="2" charset="2"/>
              </a:rPr>
              <a:t>width</a:t>
            </a:r>
            <a:r>
              <a:rPr lang="fr-CH" sz="1800" dirty="0" smtClean="0">
                <a:latin typeface="+mn-lt"/>
                <a:sym typeface="Wingdings" pitchFamily="2" charset="2"/>
              </a:rPr>
              <a:t> </a:t>
            </a:r>
            <a:r>
              <a:rPr lang="fr-CH" sz="1800" dirty="0" smtClean="0">
                <a:sym typeface="Symbol"/>
              </a:rPr>
              <a:t></a:t>
            </a:r>
            <a:r>
              <a:rPr lang="fr-CH" sz="1800" baseline="-25000" dirty="0" smtClean="0">
                <a:sym typeface="Symbol"/>
              </a:rPr>
              <a:t>H</a:t>
            </a:r>
          </a:p>
          <a:p>
            <a:r>
              <a:rPr lang="fr-CH" sz="1800" dirty="0" err="1" smtClean="0">
                <a:latin typeface="+mn-lt"/>
                <a:sym typeface="Symbol"/>
              </a:rPr>
              <a:t>empty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recoil</a:t>
            </a:r>
            <a:r>
              <a:rPr lang="fr-CH" sz="1800" dirty="0" smtClean="0">
                <a:latin typeface="+mn-lt"/>
                <a:sym typeface="Symbol"/>
              </a:rPr>
              <a:t> = invisible </a:t>
            </a:r>
            <a:r>
              <a:rPr lang="fr-CH" sz="1800" dirty="0" err="1" smtClean="0">
                <a:latin typeface="+mn-lt"/>
                <a:sym typeface="Symbol"/>
              </a:rPr>
              <a:t>width</a:t>
            </a:r>
            <a:endParaRPr lang="fr-CH" sz="1800" dirty="0" smtClean="0">
              <a:latin typeface="+mn-lt"/>
              <a:sym typeface="Symbol"/>
            </a:endParaRPr>
          </a:p>
          <a:p>
            <a:r>
              <a:rPr lang="fr-CH" sz="1800" dirty="0" smtClean="0">
                <a:latin typeface="+mn-lt"/>
                <a:sym typeface="Symbol"/>
              </a:rPr>
              <a:t>‘</a:t>
            </a:r>
            <a:r>
              <a:rPr lang="fr-CH" sz="1800" dirty="0" err="1" smtClean="0">
                <a:latin typeface="+mn-lt"/>
                <a:sym typeface="Symbol"/>
              </a:rPr>
              <a:t>funny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recoil</a:t>
            </a:r>
            <a:r>
              <a:rPr lang="fr-CH" sz="1800" dirty="0" smtClean="0">
                <a:latin typeface="+mn-lt"/>
                <a:sym typeface="Symbol"/>
              </a:rPr>
              <a:t>’ = </a:t>
            </a:r>
            <a:r>
              <a:rPr lang="fr-CH" sz="1800" dirty="0" err="1" smtClean="0">
                <a:latin typeface="+mn-lt"/>
                <a:sym typeface="Symbol"/>
              </a:rPr>
              <a:t>exotic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Higgs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decay</a:t>
            </a:r>
            <a:endParaRPr lang="fr-CH" sz="1800" dirty="0" smtClean="0">
              <a:latin typeface="+mn-lt"/>
              <a:sym typeface="Symbol"/>
            </a:endParaRPr>
          </a:p>
          <a:p>
            <a:r>
              <a:rPr lang="fr-CH" sz="1800" dirty="0" err="1" smtClean="0">
                <a:latin typeface="+mn-lt"/>
                <a:sym typeface="Symbol"/>
              </a:rPr>
              <a:t>easy</a:t>
            </a:r>
            <a:r>
              <a:rPr lang="fr-CH" sz="1800" dirty="0" smtClean="0">
                <a:latin typeface="+mn-lt"/>
                <a:sym typeface="Symbol"/>
              </a:rPr>
              <a:t> control </a:t>
            </a:r>
            <a:r>
              <a:rPr lang="fr-CH" sz="1800" dirty="0" err="1" smtClean="0">
                <a:latin typeface="+mn-lt"/>
                <a:sym typeface="Symbol"/>
              </a:rPr>
              <a:t>below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theshold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baseline="-25000" dirty="0" smtClean="0">
                <a:latin typeface="+mn-lt"/>
                <a:sym typeface="Wingdings" pitchFamily="2" charset="2"/>
              </a:rPr>
              <a:t> 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endParaRPr lang="en-US" sz="1800" dirty="0" err="1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24465"/>
            <a:ext cx="9144000" cy="497291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15453" y="0"/>
            <a:ext cx="7566923" cy="616022"/>
          </a:xfrm>
        </p:spPr>
        <p:txBody>
          <a:bodyPr>
            <a:noAutofit/>
          </a:bodyPr>
          <a:lstStyle/>
          <a:p>
            <a:r>
              <a:rPr lang="en-US" sz="3600" dirty="0" smtClean="0"/>
              <a:t>CLIC Layout at 3 TeV</a:t>
            </a:r>
            <a:endParaRPr lang="en-US" sz="3600" dirty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345889" y="723900"/>
            <a:ext cx="1315269" cy="738646"/>
          </a:xfrm>
          <a:prstGeom prst="rect">
            <a:avLst/>
          </a:prstGeom>
          <a:solidFill>
            <a:schemeClr val="bg1">
              <a:lumMod val="95000"/>
            </a:schemeClr>
          </a:solidFill>
          <a:ln w="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lIns="91422" tIns="45711" rIns="91422" bIns="45711">
            <a:prstTxWarp prst="textNoShape">
              <a:avLst/>
            </a:prstTxWarp>
            <a:spAutoFit/>
          </a:bodyPr>
          <a:lstStyle/>
          <a:p>
            <a:pPr defTabSz="9136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FF"/>
                </a:solidFill>
                <a:latin typeface="Calibri"/>
              </a:rPr>
              <a:t>Drive Beam Generation Complex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88454" y="5749079"/>
            <a:ext cx="1150923" cy="738646"/>
          </a:xfrm>
          <a:prstGeom prst="rect">
            <a:avLst/>
          </a:prstGeom>
          <a:solidFill>
            <a:schemeClr val="bg1">
              <a:lumMod val="95000"/>
            </a:schemeClr>
          </a:solidFill>
          <a:ln w="0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91422" tIns="45711" rIns="91422" bIns="45711">
            <a:prstTxWarp prst="textNoShape">
              <a:avLst/>
            </a:prstTxWarp>
            <a:spAutoFit/>
          </a:bodyPr>
          <a:lstStyle/>
          <a:p>
            <a:pPr defTabSz="9136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FF"/>
                </a:solidFill>
                <a:latin typeface="Calibri"/>
              </a:rPr>
              <a:t>Main Beam Generation Complex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86522" y="4037541"/>
            <a:ext cx="8898471" cy="2137834"/>
            <a:chOff x="54" y="3310"/>
            <a:chExt cx="5652" cy="954"/>
          </a:xfrm>
          <a:solidFill>
            <a:schemeClr val="bg1">
              <a:lumMod val="95000"/>
            </a:schemeClr>
          </a:solidFill>
        </p:grpSpPr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54" y="3310"/>
              <a:ext cx="5652" cy="954"/>
            </a:xfrm>
            <a:prstGeom prst="rect">
              <a:avLst/>
            </a:prstGeom>
            <a:grpFill/>
            <a:ln w="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lnSpc>
                  <a:spcPct val="93000"/>
                </a:lnSpc>
                <a:spcBef>
                  <a:spcPct val="50000"/>
                </a:spcBef>
                <a:spcAft>
                  <a:spcPts val="1075"/>
                </a:spcAft>
                <a:buClr>
                  <a:srgbClr val="000000"/>
                </a:buClr>
                <a:buSzPct val="68000"/>
                <a:buFont typeface="StarSymbol" charset="0"/>
                <a:buNone/>
              </a:pPr>
              <a:endParaRPr lang="fr-FR" sz="2500" b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13" name="Rectangle 4"/>
            <p:cNvSpPr>
              <a:spLocks noChangeArrowheads="1"/>
            </p:cNvSpPr>
            <p:nvPr/>
          </p:nvSpPr>
          <p:spPr bwMode="auto">
            <a:xfrm>
              <a:off x="3217" y="3600"/>
              <a:ext cx="2413" cy="576"/>
            </a:xfrm>
            <a:prstGeom prst="rect">
              <a:avLst/>
            </a:prstGeom>
            <a:grpFill/>
            <a:ln w="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lnSpc>
                  <a:spcPct val="93000"/>
                </a:lnSpc>
                <a:spcBef>
                  <a:spcPct val="50000"/>
                </a:spcBef>
                <a:spcAft>
                  <a:spcPts val="1075"/>
                </a:spcAft>
                <a:buClr>
                  <a:srgbClr val="000000"/>
                </a:buClr>
                <a:buSzPct val="68000"/>
                <a:buFont typeface="StarSymbol" charset="0"/>
                <a:buNone/>
              </a:pPr>
              <a:endParaRPr lang="fr-FR" sz="2500" b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157" y="3599"/>
              <a:ext cx="2286" cy="601"/>
            </a:xfrm>
            <a:prstGeom prst="rect">
              <a:avLst/>
            </a:prstGeom>
            <a:grpFill/>
            <a:ln w="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lnSpc>
                  <a:spcPct val="93000"/>
                </a:lnSpc>
                <a:spcBef>
                  <a:spcPct val="50000"/>
                </a:spcBef>
                <a:spcAft>
                  <a:spcPts val="1075"/>
                </a:spcAft>
                <a:buClr>
                  <a:srgbClr val="000000"/>
                </a:buClr>
                <a:buSzPct val="68000"/>
                <a:buFont typeface="StarSymbol" charset="0"/>
                <a:buNone/>
              </a:pPr>
              <a:endParaRPr lang="fr-FR" sz="2500" b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270" y="3915"/>
              <a:ext cx="2083" cy="0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239" y="3969"/>
              <a:ext cx="2124" cy="15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defTabSz="957263" eaLnBrk="1" fontAlgn="auto" hangingPunct="1">
                <a:spcBef>
                  <a:spcPts val="0"/>
                </a:spcBef>
                <a:spcAft>
                  <a:spcPts val="0"/>
                </a:spcAft>
                <a:buFont typeface="StarSymbol" charset="0"/>
                <a:buNone/>
              </a:pPr>
              <a:r>
                <a:rPr lang="en-US" sz="1100" b="0" dirty="0">
                  <a:solidFill>
                    <a:srgbClr val="000000"/>
                  </a:solidFill>
                  <a:latin typeface="Comic Sans MS" charset="0"/>
                </a:rPr>
                <a:t>140 </a:t>
              </a:r>
              <a:r>
                <a:rPr lang="en-US" sz="1100" b="0" dirty="0" err="1">
                  <a:solidFill>
                    <a:srgbClr val="000000"/>
                  </a:solidFill>
                  <a:latin typeface="Symbol" charset="2"/>
                </a:rPr>
                <a:t>m</a:t>
              </a:r>
              <a:r>
                <a:rPr lang="en-US" sz="1100" b="0" dirty="0" err="1">
                  <a:solidFill>
                    <a:srgbClr val="000000"/>
                  </a:solidFill>
                  <a:latin typeface="Comic Sans MS" charset="0"/>
                </a:rPr>
                <a:t>s</a:t>
              </a:r>
              <a:r>
                <a:rPr lang="en-US" sz="1100" b="0" dirty="0">
                  <a:solidFill>
                    <a:srgbClr val="000000"/>
                  </a:solidFill>
                  <a:latin typeface="Comic Sans MS" charset="0"/>
                </a:rPr>
                <a:t> train length - 24 </a:t>
              </a:r>
              <a:r>
                <a:rPr lang="en-US" sz="1100" b="0" dirty="0">
                  <a:solidFill>
                    <a:srgbClr val="000000"/>
                  </a:solidFill>
                  <a:latin typeface="Comic Sans MS" charset="0"/>
                  <a:sym typeface="Symbol" charset="2"/>
                </a:rPr>
                <a:t> 24 </a:t>
              </a:r>
              <a:r>
                <a:rPr lang="en-US" sz="1100" b="0" dirty="0">
                  <a:solidFill>
                    <a:srgbClr val="000000"/>
                  </a:solidFill>
                  <a:latin typeface="Comic Sans MS" charset="0"/>
                </a:rPr>
                <a:t>sub-pulses</a:t>
              </a:r>
            </a:p>
            <a:p>
              <a:pPr defTabSz="957263" eaLnBrk="1" fontAlgn="auto" hangingPunct="1">
                <a:spcBef>
                  <a:spcPts val="0"/>
                </a:spcBef>
                <a:spcAft>
                  <a:spcPts val="0"/>
                </a:spcAft>
                <a:buFont typeface="StarSymbol" charset="0"/>
                <a:buNone/>
              </a:pPr>
              <a:r>
                <a:rPr lang="en-US" sz="1100" dirty="0">
                  <a:solidFill>
                    <a:srgbClr val="FF0000"/>
                  </a:solidFill>
                  <a:latin typeface="Comic Sans MS" charset="0"/>
                </a:rPr>
                <a:t>4.2 A</a:t>
              </a:r>
              <a:r>
                <a:rPr lang="en-US" sz="1100" b="0" dirty="0">
                  <a:solidFill>
                    <a:srgbClr val="000000"/>
                  </a:solidFill>
                  <a:latin typeface="Comic Sans MS" charset="0"/>
                </a:rPr>
                <a:t> - 2.4 </a:t>
              </a:r>
              <a:r>
                <a:rPr lang="en-US" sz="1100" b="0" dirty="0" err="1">
                  <a:solidFill>
                    <a:srgbClr val="000000"/>
                  </a:solidFill>
                  <a:latin typeface="Comic Sans MS" charset="0"/>
                </a:rPr>
                <a:t>GeV</a:t>
              </a:r>
              <a:r>
                <a:rPr lang="en-US" sz="1100" b="0" dirty="0">
                  <a:solidFill>
                    <a:srgbClr val="000000"/>
                  </a:solidFill>
                  <a:latin typeface="Comic Sans MS" charset="0"/>
                </a:rPr>
                <a:t> – 60 cm between bunches</a:t>
              </a:r>
            </a:p>
          </p:txBody>
        </p: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433" y="3819"/>
              <a:ext cx="336" cy="96"/>
              <a:chOff x="288" y="3600"/>
              <a:chExt cx="336" cy="96"/>
            </a:xfrm>
            <a:grpFill/>
          </p:grpSpPr>
          <p:sp>
            <p:nvSpPr>
              <p:cNvPr id="224" name="Line 9"/>
              <p:cNvSpPr>
                <a:spLocks noChangeShapeType="1"/>
              </p:cNvSpPr>
              <p:nvPr/>
            </p:nvSpPr>
            <p:spPr bwMode="auto">
              <a:xfrm>
                <a:off x="288" y="3600"/>
                <a:ext cx="0" cy="96"/>
              </a:xfrm>
              <a:prstGeom prst="line">
                <a:avLst/>
              </a:prstGeom>
              <a:grp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5" name="Line 10"/>
              <p:cNvSpPr>
                <a:spLocks noChangeShapeType="1"/>
              </p:cNvSpPr>
              <p:nvPr/>
            </p:nvSpPr>
            <p:spPr bwMode="auto">
              <a:xfrm>
                <a:off x="336" y="3600"/>
                <a:ext cx="0" cy="96"/>
              </a:xfrm>
              <a:prstGeom prst="line">
                <a:avLst/>
              </a:prstGeom>
              <a:grp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6" name="Line 11"/>
              <p:cNvSpPr>
                <a:spLocks noChangeShapeType="1"/>
              </p:cNvSpPr>
              <p:nvPr/>
            </p:nvSpPr>
            <p:spPr bwMode="auto">
              <a:xfrm>
                <a:off x="384" y="3600"/>
                <a:ext cx="0" cy="96"/>
              </a:xfrm>
              <a:prstGeom prst="line">
                <a:avLst/>
              </a:prstGeom>
              <a:grp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7" name="Line 12"/>
              <p:cNvSpPr>
                <a:spLocks noChangeShapeType="1"/>
              </p:cNvSpPr>
              <p:nvPr/>
            </p:nvSpPr>
            <p:spPr bwMode="auto">
              <a:xfrm>
                <a:off x="432" y="3600"/>
                <a:ext cx="0" cy="96"/>
              </a:xfrm>
              <a:prstGeom prst="line">
                <a:avLst/>
              </a:prstGeom>
              <a:grp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8" name="Line 13"/>
              <p:cNvSpPr>
                <a:spLocks noChangeShapeType="1"/>
              </p:cNvSpPr>
              <p:nvPr/>
            </p:nvSpPr>
            <p:spPr bwMode="auto">
              <a:xfrm>
                <a:off x="480" y="3600"/>
                <a:ext cx="0" cy="96"/>
              </a:xfrm>
              <a:prstGeom prst="line">
                <a:avLst/>
              </a:prstGeom>
              <a:grp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9" name="Line 14"/>
              <p:cNvSpPr>
                <a:spLocks noChangeShapeType="1"/>
              </p:cNvSpPr>
              <p:nvPr/>
            </p:nvSpPr>
            <p:spPr bwMode="auto">
              <a:xfrm>
                <a:off x="528" y="3600"/>
                <a:ext cx="0" cy="96"/>
              </a:xfrm>
              <a:prstGeom prst="line">
                <a:avLst/>
              </a:prstGeom>
              <a:grp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0" name="Line 15"/>
              <p:cNvSpPr>
                <a:spLocks noChangeShapeType="1"/>
              </p:cNvSpPr>
              <p:nvPr/>
            </p:nvSpPr>
            <p:spPr bwMode="auto">
              <a:xfrm>
                <a:off x="576" y="3600"/>
                <a:ext cx="0" cy="96"/>
              </a:xfrm>
              <a:prstGeom prst="line">
                <a:avLst/>
              </a:prstGeom>
              <a:grp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1" name="Line 16"/>
              <p:cNvSpPr>
                <a:spLocks noChangeShapeType="1"/>
              </p:cNvSpPr>
              <p:nvPr/>
            </p:nvSpPr>
            <p:spPr bwMode="auto">
              <a:xfrm>
                <a:off x="624" y="3600"/>
                <a:ext cx="0" cy="96"/>
              </a:xfrm>
              <a:prstGeom prst="line">
                <a:avLst/>
              </a:prstGeom>
              <a:grp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1201" y="3819"/>
              <a:ext cx="336" cy="96"/>
              <a:chOff x="288" y="3600"/>
              <a:chExt cx="336" cy="96"/>
            </a:xfrm>
            <a:grpFill/>
          </p:grpSpPr>
          <p:sp>
            <p:nvSpPr>
              <p:cNvPr id="216" name="Line 18"/>
              <p:cNvSpPr>
                <a:spLocks noChangeShapeType="1"/>
              </p:cNvSpPr>
              <p:nvPr/>
            </p:nvSpPr>
            <p:spPr bwMode="auto">
              <a:xfrm>
                <a:off x="288" y="3600"/>
                <a:ext cx="0" cy="96"/>
              </a:xfrm>
              <a:prstGeom prst="line">
                <a:avLst/>
              </a:prstGeom>
              <a:grp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7" name="Line 19"/>
              <p:cNvSpPr>
                <a:spLocks noChangeShapeType="1"/>
              </p:cNvSpPr>
              <p:nvPr/>
            </p:nvSpPr>
            <p:spPr bwMode="auto">
              <a:xfrm>
                <a:off x="336" y="3600"/>
                <a:ext cx="0" cy="96"/>
              </a:xfrm>
              <a:prstGeom prst="line">
                <a:avLst/>
              </a:prstGeom>
              <a:grp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8" name="Line 20"/>
              <p:cNvSpPr>
                <a:spLocks noChangeShapeType="1"/>
              </p:cNvSpPr>
              <p:nvPr/>
            </p:nvSpPr>
            <p:spPr bwMode="auto">
              <a:xfrm>
                <a:off x="384" y="3600"/>
                <a:ext cx="0" cy="96"/>
              </a:xfrm>
              <a:prstGeom prst="line">
                <a:avLst/>
              </a:prstGeom>
              <a:grp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9" name="Line 21"/>
              <p:cNvSpPr>
                <a:spLocks noChangeShapeType="1"/>
              </p:cNvSpPr>
              <p:nvPr/>
            </p:nvSpPr>
            <p:spPr bwMode="auto">
              <a:xfrm>
                <a:off x="432" y="3600"/>
                <a:ext cx="0" cy="96"/>
              </a:xfrm>
              <a:prstGeom prst="line">
                <a:avLst/>
              </a:prstGeom>
              <a:grp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0" name="Line 22"/>
              <p:cNvSpPr>
                <a:spLocks noChangeShapeType="1"/>
              </p:cNvSpPr>
              <p:nvPr/>
            </p:nvSpPr>
            <p:spPr bwMode="auto">
              <a:xfrm>
                <a:off x="480" y="3600"/>
                <a:ext cx="0" cy="96"/>
              </a:xfrm>
              <a:prstGeom prst="line">
                <a:avLst/>
              </a:prstGeom>
              <a:grp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1" name="Line 23"/>
              <p:cNvSpPr>
                <a:spLocks noChangeShapeType="1"/>
              </p:cNvSpPr>
              <p:nvPr/>
            </p:nvSpPr>
            <p:spPr bwMode="auto">
              <a:xfrm>
                <a:off x="528" y="3600"/>
                <a:ext cx="0" cy="96"/>
              </a:xfrm>
              <a:prstGeom prst="line">
                <a:avLst/>
              </a:prstGeom>
              <a:grp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2" name="Line 24"/>
              <p:cNvSpPr>
                <a:spLocks noChangeShapeType="1"/>
              </p:cNvSpPr>
              <p:nvPr/>
            </p:nvSpPr>
            <p:spPr bwMode="auto">
              <a:xfrm>
                <a:off x="576" y="3600"/>
                <a:ext cx="0" cy="96"/>
              </a:xfrm>
              <a:prstGeom prst="line">
                <a:avLst/>
              </a:prstGeom>
              <a:grp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3" name="Line 25"/>
              <p:cNvSpPr>
                <a:spLocks noChangeShapeType="1"/>
              </p:cNvSpPr>
              <p:nvPr/>
            </p:nvSpPr>
            <p:spPr bwMode="auto">
              <a:xfrm>
                <a:off x="624" y="3600"/>
                <a:ext cx="0" cy="96"/>
              </a:xfrm>
              <a:prstGeom prst="line">
                <a:avLst/>
              </a:prstGeom>
              <a:grp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817" y="3819"/>
              <a:ext cx="336" cy="96"/>
              <a:chOff x="288" y="3600"/>
              <a:chExt cx="336" cy="96"/>
            </a:xfrm>
            <a:grpFill/>
          </p:grpSpPr>
          <p:sp>
            <p:nvSpPr>
              <p:cNvPr id="208" name="Line 27"/>
              <p:cNvSpPr>
                <a:spLocks noChangeShapeType="1"/>
              </p:cNvSpPr>
              <p:nvPr/>
            </p:nvSpPr>
            <p:spPr bwMode="auto">
              <a:xfrm>
                <a:off x="288" y="3600"/>
                <a:ext cx="0" cy="96"/>
              </a:xfrm>
              <a:prstGeom prst="line">
                <a:avLst/>
              </a:prstGeom>
              <a:grp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9" name="Line 28"/>
              <p:cNvSpPr>
                <a:spLocks noChangeShapeType="1"/>
              </p:cNvSpPr>
              <p:nvPr/>
            </p:nvSpPr>
            <p:spPr bwMode="auto">
              <a:xfrm>
                <a:off x="336" y="3600"/>
                <a:ext cx="0" cy="96"/>
              </a:xfrm>
              <a:prstGeom prst="line">
                <a:avLst/>
              </a:prstGeom>
              <a:grp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0" name="Line 29"/>
              <p:cNvSpPr>
                <a:spLocks noChangeShapeType="1"/>
              </p:cNvSpPr>
              <p:nvPr/>
            </p:nvSpPr>
            <p:spPr bwMode="auto">
              <a:xfrm>
                <a:off x="384" y="3600"/>
                <a:ext cx="0" cy="96"/>
              </a:xfrm>
              <a:prstGeom prst="line">
                <a:avLst/>
              </a:prstGeom>
              <a:grp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1" name="Line 30"/>
              <p:cNvSpPr>
                <a:spLocks noChangeShapeType="1"/>
              </p:cNvSpPr>
              <p:nvPr/>
            </p:nvSpPr>
            <p:spPr bwMode="auto">
              <a:xfrm>
                <a:off x="432" y="3600"/>
                <a:ext cx="0" cy="96"/>
              </a:xfrm>
              <a:prstGeom prst="line">
                <a:avLst/>
              </a:prstGeom>
              <a:grp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2" name="Line 31"/>
              <p:cNvSpPr>
                <a:spLocks noChangeShapeType="1"/>
              </p:cNvSpPr>
              <p:nvPr/>
            </p:nvSpPr>
            <p:spPr bwMode="auto">
              <a:xfrm>
                <a:off x="480" y="3600"/>
                <a:ext cx="0" cy="96"/>
              </a:xfrm>
              <a:prstGeom prst="line">
                <a:avLst/>
              </a:prstGeom>
              <a:grp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3" name="Line 32"/>
              <p:cNvSpPr>
                <a:spLocks noChangeShapeType="1"/>
              </p:cNvSpPr>
              <p:nvPr/>
            </p:nvSpPr>
            <p:spPr bwMode="auto">
              <a:xfrm>
                <a:off x="528" y="3600"/>
                <a:ext cx="0" cy="96"/>
              </a:xfrm>
              <a:prstGeom prst="line">
                <a:avLst/>
              </a:prstGeom>
              <a:grp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4" name="Line 33"/>
              <p:cNvSpPr>
                <a:spLocks noChangeShapeType="1"/>
              </p:cNvSpPr>
              <p:nvPr/>
            </p:nvSpPr>
            <p:spPr bwMode="auto">
              <a:xfrm>
                <a:off x="576" y="3600"/>
                <a:ext cx="0" cy="96"/>
              </a:xfrm>
              <a:prstGeom prst="line">
                <a:avLst/>
              </a:prstGeom>
              <a:grp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5" name="Line 34"/>
              <p:cNvSpPr>
                <a:spLocks noChangeShapeType="1"/>
              </p:cNvSpPr>
              <p:nvPr/>
            </p:nvSpPr>
            <p:spPr bwMode="auto">
              <a:xfrm>
                <a:off x="624" y="3600"/>
                <a:ext cx="0" cy="96"/>
              </a:xfrm>
              <a:prstGeom prst="line">
                <a:avLst/>
              </a:prstGeom>
              <a:grp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35"/>
            <p:cNvGrpSpPr>
              <a:grpSpLocks/>
            </p:cNvGrpSpPr>
            <p:nvPr/>
          </p:nvGrpSpPr>
          <p:grpSpPr bwMode="auto">
            <a:xfrm>
              <a:off x="1537" y="3819"/>
              <a:ext cx="336" cy="96"/>
              <a:chOff x="288" y="3600"/>
              <a:chExt cx="336" cy="96"/>
            </a:xfrm>
            <a:grpFill/>
          </p:grpSpPr>
          <p:sp>
            <p:nvSpPr>
              <p:cNvPr id="200" name="Line 36"/>
              <p:cNvSpPr>
                <a:spLocks noChangeShapeType="1"/>
              </p:cNvSpPr>
              <p:nvPr/>
            </p:nvSpPr>
            <p:spPr bwMode="auto">
              <a:xfrm>
                <a:off x="288" y="3600"/>
                <a:ext cx="0" cy="96"/>
              </a:xfrm>
              <a:prstGeom prst="line">
                <a:avLst/>
              </a:prstGeom>
              <a:grp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1" name="Line 37"/>
              <p:cNvSpPr>
                <a:spLocks noChangeShapeType="1"/>
              </p:cNvSpPr>
              <p:nvPr/>
            </p:nvSpPr>
            <p:spPr bwMode="auto">
              <a:xfrm>
                <a:off x="336" y="3600"/>
                <a:ext cx="0" cy="96"/>
              </a:xfrm>
              <a:prstGeom prst="line">
                <a:avLst/>
              </a:prstGeom>
              <a:grp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2" name="Line 38"/>
              <p:cNvSpPr>
                <a:spLocks noChangeShapeType="1"/>
              </p:cNvSpPr>
              <p:nvPr/>
            </p:nvSpPr>
            <p:spPr bwMode="auto">
              <a:xfrm>
                <a:off x="384" y="3600"/>
                <a:ext cx="0" cy="96"/>
              </a:xfrm>
              <a:prstGeom prst="line">
                <a:avLst/>
              </a:prstGeom>
              <a:grp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3" name="Line 39"/>
              <p:cNvSpPr>
                <a:spLocks noChangeShapeType="1"/>
              </p:cNvSpPr>
              <p:nvPr/>
            </p:nvSpPr>
            <p:spPr bwMode="auto">
              <a:xfrm>
                <a:off x="432" y="3600"/>
                <a:ext cx="0" cy="96"/>
              </a:xfrm>
              <a:prstGeom prst="line">
                <a:avLst/>
              </a:prstGeom>
              <a:grp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4" name="Line 40"/>
              <p:cNvSpPr>
                <a:spLocks noChangeShapeType="1"/>
              </p:cNvSpPr>
              <p:nvPr/>
            </p:nvSpPr>
            <p:spPr bwMode="auto">
              <a:xfrm>
                <a:off x="480" y="3600"/>
                <a:ext cx="0" cy="96"/>
              </a:xfrm>
              <a:prstGeom prst="line">
                <a:avLst/>
              </a:prstGeom>
              <a:grp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5" name="Line 41"/>
              <p:cNvSpPr>
                <a:spLocks noChangeShapeType="1"/>
              </p:cNvSpPr>
              <p:nvPr/>
            </p:nvSpPr>
            <p:spPr bwMode="auto">
              <a:xfrm>
                <a:off x="528" y="3600"/>
                <a:ext cx="0" cy="96"/>
              </a:xfrm>
              <a:prstGeom prst="line">
                <a:avLst/>
              </a:prstGeom>
              <a:grp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6" name="Line 42"/>
              <p:cNvSpPr>
                <a:spLocks noChangeShapeType="1"/>
              </p:cNvSpPr>
              <p:nvPr/>
            </p:nvSpPr>
            <p:spPr bwMode="auto">
              <a:xfrm>
                <a:off x="576" y="3600"/>
                <a:ext cx="0" cy="96"/>
              </a:xfrm>
              <a:prstGeom prst="line">
                <a:avLst/>
              </a:prstGeom>
              <a:grp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7" name="Line 43"/>
              <p:cNvSpPr>
                <a:spLocks noChangeShapeType="1"/>
              </p:cNvSpPr>
              <p:nvPr/>
            </p:nvSpPr>
            <p:spPr bwMode="auto">
              <a:xfrm>
                <a:off x="624" y="3600"/>
                <a:ext cx="0" cy="96"/>
              </a:xfrm>
              <a:prstGeom prst="line">
                <a:avLst/>
              </a:prstGeom>
              <a:grp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9" name="Group 44"/>
            <p:cNvGrpSpPr>
              <a:grpSpLocks/>
            </p:cNvGrpSpPr>
            <p:nvPr/>
          </p:nvGrpSpPr>
          <p:grpSpPr bwMode="auto">
            <a:xfrm>
              <a:off x="1921" y="3819"/>
              <a:ext cx="336" cy="96"/>
              <a:chOff x="288" y="3600"/>
              <a:chExt cx="336" cy="96"/>
            </a:xfrm>
            <a:grpFill/>
          </p:grpSpPr>
          <p:sp>
            <p:nvSpPr>
              <p:cNvPr id="192" name="Line 45"/>
              <p:cNvSpPr>
                <a:spLocks noChangeShapeType="1"/>
              </p:cNvSpPr>
              <p:nvPr/>
            </p:nvSpPr>
            <p:spPr bwMode="auto">
              <a:xfrm>
                <a:off x="288" y="3600"/>
                <a:ext cx="0" cy="96"/>
              </a:xfrm>
              <a:prstGeom prst="line">
                <a:avLst/>
              </a:prstGeom>
              <a:grp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3" name="Line 46"/>
              <p:cNvSpPr>
                <a:spLocks noChangeShapeType="1"/>
              </p:cNvSpPr>
              <p:nvPr/>
            </p:nvSpPr>
            <p:spPr bwMode="auto">
              <a:xfrm>
                <a:off x="336" y="3600"/>
                <a:ext cx="0" cy="96"/>
              </a:xfrm>
              <a:prstGeom prst="line">
                <a:avLst/>
              </a:prstGeom>
              <a:grp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4" name="Line 47"/>
              <p:cNvSpPr>
                <a:spLocks noChangeShapeType="1"/>
              </p:cNvSpPr>
              <p:nvPr/>
            </p:nvSpPr>
            <p:spPr bwMode="auto">
              <a:xfrm>
                <a:off x="384" y="3600"/>
                <a:ext cx="0" cy="96"/>
              </a:xfrm>
              <a:prstGeom prst="line">
                <a:avLst/>
              </a:prstGeom>
              <a:grp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5" name="Line 48"/>
              <p:cNvSpPr>
                <a:spLocks noChangeShapeType="1"/>
              </p:cNvSpPr>
              <p:nvPr/>
            </p:nvSpPr>
            <p:spPr bwMode="auto">
              <a:xfrm>
                <a:off x="432" y="3600"/>
                <a:ext cx="0" cy="96"/>
              </a:xfrm>
              <a:prstGeom prst="line">
                <a:avLst/>
              </a:prstGeom>
              <a:grp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6" name="Line 49"/>
              <p:cNvSpPr>
                <a:spLocks noChangeShapeType="1"/>
              </p:cNvSpPr>
              <p:nvPr/>
            </p:nvSpPr>
            <p:spPr bwMode="auto">
              <a:xfrm>
                <a:off x="480" y="3600"/>
                <a:ext cx="0" cy="96"/>
              </a:xfrm>
              <a:prstGeom prst="line">
                <a:avLst/>
              </a:prstGeom>
              <a:grp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7" name="Line 50"/>
              <p:cNvSpPr>
                <a:spLocks noChangeShapeType="1"/>
              </p:cNvSpPr>
              <p:nvPr/>
            </p:nvSpPr>
            <p:spPr bwMode="auto">
              <a:xfrm>
                <a:off x="528" y="3600"/>
                <a:ext cx="0" cy="96"/>
              </a:xfrm>
              <a:prstGeom prst="line">
                <a:avLst/>
              </a:prstGeom>
              <a:grp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8" name="Line 51"/>
              <p:cNvSpPr>
                <a:spLocks noChangeShapeType="1"/>
              </p:cNvSpPr>
              <p:nvPr/>
            </p:nvSpPr>
            <p:spPr bwMode="auto">
              <a:xfrm>
                <a:off x="576" y="3600"/>
                <a:ext cx="0" cy="96"/>
              </a:xfrm>
              <a:prstGeom prst="line">
                <a:avLst/>
              </a:prstGeom>
              <a:grp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9" name="Line 52"/>
              <p:cNvSpPr>
                <a:spLocks noChangeShapeType="1"/>
              </p:cNvSpPr>
              <p:nvPr/>
            </p:nvSpPr>
            <p:spPr bwMode="auto">
              <a:xfrm>
                <a:off x="624" y="3600"/>
                <a:ext cx="0" cy="96"/>
              </a:xfrm>
              <a:prstGeom prst="line">
                <a:avLst/>
              </a:prstGeom>
              <a:grp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2" name="Line 53"/>
            <p:cNvSpPr>
              <a:spLocks noChangeShapeType="1"/>
            </p:cNvSpPr>
            <p:nvPr/>
          </p:nvSpPr>
          <p:spPr bwMode="auto">
            <a:xfrm>
              <a:off x="1541" y="3772"/>
              <a:ext cx="336" cy="0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Rectangle 54"/>
            <p:cNvSpPr>
              <a:spLocks noChangeArrowheads="1"/>
            </p:cNvSpPr>
            <p:nvPr/>
          </p:nvSpPr>
          <p:spPr bwMode="auto">
            <a:xfrm>
              <a:off x="1527" y="3611"/>
              <a:ext cx="418" cy="121"/>
            </a:xfrm>
            <a:prstGeom prst="rect">
              <a:avLst/>
            </a:prstGeom>
            <a:grpFill/>
            <a:ln w="0">
              <a:noFill/>
              <a:miter lim="800000"/>
              <a:headEnd/>
              <a:tailEnd/>
            </a:ln>
          </p:spPr>
          <p:txBody>
            <a:bodyPr wrap="square" lIns="100772" tIns="50387" rIns="100772" bIns="50387" anchor="ctr">
              <a:prstTxWarp prst="textNoShape">
                <a:avLst/>
              </a:prstTxWarp>
              <a:spAutoFit/>
            </a:bodyPr>
            <a:lstStyle/>
            <a:p>
              <a:pPr defTabSz="957263" eaLnBrk="1" fontAlgn="auto" hangingPunct="1">
                <a:spcBef>
                  <a:spcPts val="0"/>
                </a:spcBef>
                <a:spcAft>
                  <a:spcPts val="0"/>
                </a:spcAft>
                <a:buFont typeface="StarSymbol" charset="0"/>
                <a:buNone/>
              </a:pPr>
              <a:r>
                <a:rPr lang="en-US" sz="1100" b="0">
                  <a:solidFill>
                    <a:srgbClr val="000000"/>
                  </a:solidFill>
                  <a:latin typeface="Comic Sans MS" charset="0"/>
                </a:rPr>
                <a:t>240 ns</a:t>
              </a:r>
            </a:p>
          </p:txBody>
        </p:sp>
        <p:sp>
          <p:nvSpPr>
            <p:cNvPr id="24" name="Line 55"/>
            <p:cNvSpPr>
              <a:spLocks noChangeShapeType="1"/>
            </p:cNvSpPr>
            <p:nvPr/>
          </p:nvSpPr>
          <p:spPr bwMode="auto">
            <a:xfrm>
              <a:off x="3276" y="4009"/>
              <a:ext cx="2112" cy="0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Rectangle 56"/>
            <p:cNvSpPr>
              <a:spLocks noChangeArrowheads="1"/>
            </p:cNvSpPr>
            <p:nvPr/>
          </p:nvSpPr>
          <p:spPr bwMode="auto">
            <a:xfrm>
              <a:off x="3612" y="4057"/>
              <a:ext cx="2016" cy="7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defTabSz="957263" eaLnBrk="1" fontAlgn="auto" hangingPunct="1">
                <a:spcBef>
                  <a:spcPts val="0"/>
                </a:spcBef>
                <a:spcAft>
                  <a:spcPts val="0"/>
                </a:spcAft>
                <a:buFont typeface="StarSymbol" charset="0"/>
                <a:buNone/>
              </a:pPr>
              <a:r>
                <a:rPr lang="en-US" sz="1100" b="0">
                  <a:solidFill>
                    <a:srgbClr val="000000"/>
                  </a:solidFill>
                  <a:latin typeface="Comic Sans MS" charset="0"/>
                  <a:sym typeface="Symbol" charset="2"/>
                </a:rPr>
                <a:t> 24</a:t>
              </a:r>
              <a:r>
                <a:rPr lang="en-US" sz="1100" b="0">
                  <a:solidFill>
                    <a:srgbClr val="000000"/>
                  </a:solidFill>
                  <a:latin typeface="Comic Sans MS" charset="0"/>
                </a:rPr>
                <a:t> pulses – </a:t>
              </a:r>
              <a:r>
                <a:rPr lang="en-US" sz="1100">
                  <a:solidFill>
                    <a:srgbClr val="FF0000"/>
                  </a:solidFill>
                  <a:latin typeface="Comic Sans MS" charset="0"/>
                </a:rPr>
                <a:t>101 A </a:t>
              </a:r>
              <a:r>
                <a:rPr lang="en-US" sz="1100" b="0">
                  <a:solidFill>
                    <a:prstClr val="black"/>
                  </a:solidFill>
                  <a:latin typeface="Comic Sans MS" charset="0"/>
                </a:rPr>
                <a:t>– 2.5 cm between bunches</a:t>
              </a:r>
            </a:p>
          </p:txBody>
        </p:sp>
        <p:sp>
          <p:nvSpPr>
            <p:cNvPr id="26" name="Line 57"/>
            <p:cNvSpPr>
              <a:spLocks noChangeShapeType="1"/>
            </p:cNvSpPr>
            <p:nvPr/>
          </p:nvSpPr>
          <p:spPr bwMode="auto">
            <a:xfrm flipV="1">
              <a:off x="3324" y="3817"/>
              <a:ext cx="336" cy="0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Line 58"/>
            <p:cNvSpPr>
              <a:spLocks noChangeShapeType="1"/>
            </p:cNvSpPr>
            <p:nvPr/>
          </p:nvSpPr>
          <p:spPr bwMode="auto">
            <a:xfrm flipV="1">
              <a:off x="3660" y="3865"/>
              <a:ext cx="1728" cy="0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Rectangle 59"/>
            <p:cNvSpPr>
              <a:spLocks noChangeArrowheads="1"/>
            </p:cNvSpPr>
            <p:nvPr/>
          </p:nvSpPr>
          <p:spPr bwMode="auto">
            <a:xfrm>
              <a:off x="3312" y="3651"/>
              <a:ext cx="419" cy="121"/>
            </a:xfrm>
            <a:prstGeom prst="rect">
              <a:avLst/>
            </a:prstGeom>
            <a:grpFill/>
            <a:ln w="0">
              <a:noFill/>
              <a:miter lim="800000"/>
              <a:headEnd/>
              <a:tailEnd/>
            </a:ln>
          </p:spPr>
          <p:txBody>
            <a:bodyPr wrap="square" lIns="100772" tIns="50387" rIns="100772" bIns="50387" anchor="ctr">
              <a:prstTxWarp prst="textNoShape">
                <a:avLst/>
              </a:prstTxWarp>
              <a:spAutoFit/>
            </a:bodyPr>
            <a:lstStyle/>
            <a:p>
              <a:pPr defTabSz="957263" eaLnBrk="1" fontAlgn="auto" hangingPunct="1">
                <a:spcBef>
                  <a:spcPts val="0"/>
                </a:spcBef>
                <a:spcAft>
                  <a:spcPts val="0"/>
                </a:spcAft>
                <a:buFont typeface="StarSymbol" charset="0"/>
                <a:buNone/>
              </a:pPr>
              <a:r>
                <a:rPr lang="en-US" sz="1100" b="0">
                  <a:solidFill>
                    <a:srgbClr val="000000"/>
                  </a:solidFill>
                  <a:latin typeface="Comic Sans MS" charset="0"/>
                </a:rPr>
                <a:t>240 ns</a:t>
              </a:r>
            </a:p>
          </p:txBody>
        </p:sp>
        <p:sp>
          <p:nvSpPr>
            <p:cNvPr id="29" name="Rectangle 60"/>
            <p:cNvSpPr>
              <a:spLocks noChangeArrowheads="1"/>
            </p:cNvSpPr>
            <p:nvPr/>
          </p:nvSpPr>
          <p:spPr bwMode="auto">
            <a:xfrm>
              <a:off x="4133" y="3715"/>
              <a:ext cx="391" cy="121"/>
            </a:xfrm>
            <a:prstGeom prst="rect">
              <a:avLst/>
            </a:prstGeom>
            <a:grpFill/>
            <a:ln w="0">
              <a:noFill/>
              <a:miter lim="800000"/>
              <a:headEnd/>
              <a:tailEnd/>
            </a:ln>
          </p:spPr>
          <p:txBody>
            <a:bodyPr wrap="square" lIns="100772" tIns="50387" rIns="100772" bIns="50387" anchor="ctr">
              <a:prstTxWarp prst="textNoShape">
                <a:avLst/>
              </a:prstTxWarp>
              <a:spAutoFit/>
            </a:bodyPr>
            <a:lstStyle/>
            <a:p>
              <a:pPr defTabSz="957263" eaLnBrk="1" fontAlgn="auto" hangingPunct="1">
                <a:spcBef>
                  <a:spcPts val="0"/>
                </a:spcBef>
                <a:spcAft>
                  <a:spcPts val="0"/>
                </a:spcAft>
                <a:buFont typeface="StarSymbol" charset="0"/>
                <a:buNone/>
              </a:pPr>
              <a:r>
                <a:rPr lang="en-US" sz="1100" b="0">
                  <a:solidFill>
                    <a:srgbClr val="000000"/>
                  </a:solidFill>
                  <a:latin typeface="Comic Sans MS" charset="0"/>
                </a:rPr>
                <a:t>5.8 </a:t>
              </a:r>
              <a:r>
                <a:rPr lang="en-US" sz="1100" b="0">
                  <a:solidFill>
                    <a:srgbClr val="000000"/>
                  </a:solidFill>
                  <a:latin typeface="Symbol" charset="2"/>
                </a:rPr>
                <a:t>m</a:t>
              </a:r>
              <a:r>
                <a:rPr lang="en-US" sz="1100" b="0">
                  <a:solidFill>
                    <a:srgbClr val="000000"/>
                  </a:solidFill>
                  <a:latin typeface="Comic Sans MS" charset="0"/>
                </a:rPr>
                <a:t>s</a:t>
              </a:r>
            </a:p>
          </p:txBody>
        </p:sp>
        <p:sp>
          <p:nvSpPr>
            <p:cNvPr id="30" name="Line 61"/>
            <p:cNvSpPr>
              <a:spLocks noChangeShapeType="1"/>
            </p:cNvSpPr>
            <p:nvPr/>
          </p:nvSpPr>
          <p:spPr bwMode="auto">
            <a:xfrm flipV="1">
              <a:off x="5383" y="4007"/>
              <a:ext cx="202" cy="2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7" name="Group 62"/>
            <p:cNvGrpSpPr>
              <a:grpSpLocks/>
            </p:cNvGrpSpPr>
            <p:nvPr/>
          </p:nvGrpSpPr>
          <p:grpSpPr bwMode="auto">
            <a:xfrm>
              <a:off x="3324" y="3913"/>
              <a:ext cx="336" cy="96"/>
              <a:chOff x="1488" y="3360"/>
              <a:chExt cx="672" cy="96"/>
            </a:xfrm>
            <a:grpFill/>
          </p:grpSpPr>
          <p:grpSp>
            <p:nvGrpSpPr>
              <p:cNvPr id="18" name="Group 63"/>
              <p:cNvGrpSpPr>
                <a:grpSpLocks/>
              </p:cNvGrpSpPr>
              <p:nvPr/>
            </p:nvGrpSpPr>
            <p:grpSpPr bwMode="auto">
              <a:xfrm>
                <a:off x="1488" y="3360"/>
                <a:ext cx="336" cy="96"/>
                <a:chOff x="1056" y="1968"/>
                <a:chExt cx="672" cy="96"/>
              </a:xfrm>
              <a:grpFill/>
            </p:grpSpPr>
            <p:grpSp>
              <p:nvGrpSpPr>
                <p:cNvPr id="19" name="Group 64"/>
                <p:cNvGrpSpPr>
                  <a:grpSpLocks/>
                </p:cNvGrpSpPr>
                <p:nvPr/>
              </p:nvGrpSpPr>
              <p:grpSpPr bwMode="auto">
                <a:xfrm>
                  <a:off x="1392" y="1968"/>
                  <a:ext cx="336" cy="96"/>
                  <a:chOff x="1632" y="1248"/>
                  <a:chExt cx="720" cy="96"/>
                </a:xfrm>
                <a:grpFill/>
              </p:grpSpPr>
              <p:grpSp>
                <p:nvGrpSpPr>
                  <p:cNvPr id="20" name="Group 65"/>
                  <p:cNvGrpSpPr>
                    <a:grpSpLocks/>
                  </p:cNvGrpSpPr>
                  <p:nvPr/>
                </p:nvGrpSpPr>
                <p:grpSpPr bwMode="auto">
                  <a:xfrm>
                    <a:off x="1680" y="1248"/>
                    <a:ext cx="672" cy="96"/>
                    <a:chOff x="288" y="3600"/>
                    <a:chExt cx="336" cy="96"/>
                  </a:xfrm>
                  <a:grpFill/>
                </p:grpSpPr>
                <p:sp>
                  <p:nvSpPr>
                    <p:cNvPr id="184" name="Line 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85" name="Line 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6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86" name="Line 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87" name="Line 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2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88" name="Line 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0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89" name="Line 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8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90" name="Line 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6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91" name="Line 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4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21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1632" y="1248"/>
                    <a:ext cx="672" cy="96"/>
                    <a:chOff x="288" y="3600"/>
                    <a:chExt cx="336" cy="96"/>
                  </a:xfrm>
                  <a:grpFill/>
                </p:grpSpPr>
                <p:sp>
                  <p:nvSpPr>
                    <p:cNvPr id="176" name="Line 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77" name="Line 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6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78" name="Line 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79" name="Line 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2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80" name="Line 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0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81" name="Line 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8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82" name="Line 8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6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83" name="Line 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4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31" name="Group 83"/>
                <p:cNvGrpSpPr>
                  <a:grpSpLocks/>
                </p:cNvGrpSpPr>
                <p:nvPr/>
              </p:nvGrpSpPr>
              <p:grpSpPr bwMode="auto">
                <a:xfrm>
                  <a:off x="1056" y="1968"/>
                  <a:ext cx="336" cy="96"/>
                  <a:chOff x="1632" y="1248"/>
                  <a:chExt cx="720" cy="96"/>
                </a:xfrm>
                <a:grpFill/>
              </p:grpSpPr>
              <p:grpSp>
                <p:nvGrpSpPr>
                  <p:cNvPr id="233" name="Group 84"/>
                  <p:cNvGrpSpPr>
                    <a:grpSpLocks/>
                  </p:cNvGrpSpPr>
                  <p:nvPr/>
                </p:nvGrpSpPr>
                <p:grpSpPr bwMode="auto">
                  <a:xfrm>
                    <a:off x="1680" y="1248"/>
                    <a:ext cx="672" cy="96"/>
                    <a:chOff x="288" y="3600"/>
                    <a:chExt cx="336" cy="96"/>
                  </a:xfrm>
                  <a:grpFill/>
                </p:grpSpPr>
                <p:sp>
                  <p:nvSpPr>
                    <p:cNvPr id="166" name="Line 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67" name="Line 8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6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68" name="Line 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69" name="Line 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2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70" name="Line 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0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71" name="Line 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8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72" name="Line 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6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73" name="Line 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4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234" name="Group 93"/>
                  <p:cNvGrpSpPr>
                    <a:grpSpLocks/>
                  </p:cNvGrpSpPr>
                  <p:nvPr/>
                </p:nvGrpSpPr>
                <p:grpSpPr bwMode="auto">
                  <a:xfrm>
                    <a:off x="1632" y="1248"/>
                    <a:ext cx="672" cy="96"/>
                    <a:chOff x="288" y="3600"/>
                    <a:chExt cx="336" cy="96"/>
                  </a:xfrm>
                  <a:grpFill/>
                </p:grpSpPr>
                <p:sp>
                  <p:nvSpPr>
                    <p:cNvPr id="158" name="Line 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59" name="Line 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6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60" name="Line 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61" name="Line 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2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62" name="Line 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0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63" name="Line 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8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64" name="Line 1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6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65" name="Line 1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4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</p:grpSp>
          </p:grpSp>
          <p:grpSp>
            <p:nvGrpSpPr>
              <p:cNvPr id="235" name="Group 102"/>
              <p:cNvGrpSpPr>
                <a:grpSpLocks/>
              </p:cNvGrpSpPr>
              <p:nvPr/>
            </p:nvGrpSpPr>
            <p:grpSpPr bwMode="auto">
              <a:xfrm>
                <a:off x="1824" y="3360"/>
                <a:ext cx="336" cy="96"/>
                <a:chOff x="1056" y="1968"/>
                <a:chExt cx="672" cy="96"/>
              </a:xfrm>
              <a:grpFill/>
            </p:grpSpPr>
            <p:grpSp>
              <p:nvGrpSpPr>
                <p:cNvPr id="236" name="Group 103"/>
                <p:cNvGrpSpPr>
                  <a:grpSpLocks/>
                </p:cNvGrpSpPr>
                <p:nvPr/>
              </p:nvGrpSpPr>
              <p:grpSpPr bwMode="auto">
                <a:xfrm>
                  <a:off x="1392" y="1968"/>
                  <a:ext cx="336" cy="96"/>
                  <a:chOff x="1632" y="1248"/>
                  <a:chExt cx="720" cy="96"/>
                </a:xfrm>
                <a:grpFill/>
              </p:grpSpPr>
              <p:grpSp>
                <p:nvGrpSpPr>
                  <p:cNvPr id="23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1680" y="1248"/>
                    <a:ext cx="672" cy="96"/>
                    <a:chOff x="288" y="3600"/>
                    <a:chExt cx="336" cy="96"/>
                  </a:xfrm>
                  <a:grpFill/>
                </p:grpSpPr>
                <p:sp>
                  <p:nvSpPr>
                    <p:cNvPr id="146" name="Line 1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47" name="Line 1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6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48" name="Line 1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49" name="Line 1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2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50" name="Line 1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0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51" name="Line 1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8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52" name="Line 1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6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53" name="Line 1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4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238" name="Group 113"/>
                  <p:cNvGrpSpPr>
                    <a:grpSpLocks/>
                  </p:cNvGrpSpPr>
                  <p:nvPr/>
                </p:nvGrpSpPr>
                <p:grpSpPr bwMode="auto">
                  <a:xfrm>
                    <a:off x="1632" y="1248"/>
                    <a:ext cx="672" cy="96"/>
                    <a:chOff x="288" y="3600"/>
                    <a:chExt cx="336" cy="96"/>
                  </a:xfrm>
                  <a:grpFill/>
                </p:grpSpPr>
                <p:sp>
                  <p:nvSpPr>
                    <p:cNvPr id="138" name="Line 1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39" name="Line 1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6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40" name="Line 1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41" name="Line 1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2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42" name="Line 1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0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43" name="Line 1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8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44" name="Line 1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6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45" name="Line 1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4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239" name="Group 122"/>
                <p:cNvGrpSpPr>
                  <a:grpSpLocks/>
                </p:cNvGrpSpPr>
                <p:nvPr/>
              </p:nvGrpSpPr>
              <p:grpSpPr bwMode="auto">
                <a:xfrm>
                  <a:off x="1056" y="1968"/>
                  <a:ext cx="336" cy="96"/>
                  <a:chOff x="1632" y="1248"/>
                  <a:chExt cx="720" cy="96"/>
                </a:xfrm>
                <a:grpFill/>
              </p:grpSpPr>
              <p:grpSp>
                <p:nvGrpSpPr>
                  <p:cNvPr id="240" name="Group 123"/>
                  <p:cNvGrpSpPr>
                    <a:grpSpLocks/>
                  </p:cNvGrpSpPr>
                  <p:nvPr/>
                </p:nvGrpSpPr>
                <p:grpSpPr bwMode="auto">
                  <a:xfrm>
                    <a:off x="1680" y="1248"/>
                    <a:ext cx="672" cy="96"/>
                    <a:chOff x="288" y="3600"/>
                    <a:chExt cx="336" cy="96"/>
                  </a:xfrm>
                  <a:grpFill/>
                </p:grpSpPr>
                <p:sp>
                  <p:nvSpPr>
                    <p:cNvPr id="128" name="Line 1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29" name="Line 1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6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30" name="Line 1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31" name="Line 1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2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32" name="Line 1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0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33" name="Line 1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8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34" name="Line 1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6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35" name="Line 1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4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241" name="Group 132"/>
                  <p:cNvGrpSpPr>
                    <a:grpSpLocks/>
                  </p:cNvGrpSpPr>
                  <p:nvPr/>
                </p:nvGrpSpPr>
                <p:grpSpPr bwMode="auto">
                  <a:xfrm>
                    <a:off x="1632" y="1248"/>
                    <a:ext cx="672" cy="96"/>
                    <a:chOff x="288" y="3600"/>
                    <a:chExt cx="336" cy="96"/>
                  </a:xfrm>
                  <a:grpFill/>
                </p:grpSpPr>
                <p:sp>
                  <p:nvSpPr>
                    <p:cNvPr id="120" name="Line 1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21" name="Line 1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6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22" name="Line 1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23" name="Line 1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2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24" name="Line 1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0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25" name="Line 1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8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26" name="Line 1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6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27" name="Line 1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4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</p:grpSp>
          </p:grpSp>
        </p:grpSp>
        <p:grpSp>
          <p:nvGrpSpPr>
            <p:cNvPr id="242" name="Group 141"/>
            <p:cNvGrpSpPr>
              <a:grpSpLocks/>
            </p:cNvGrpSpPr>
            <p:nvPr/>
          </p:nvGrpSpPr>
          <p:grpSpPr bwMode="auto">
            <a:xfrm>
              <a:off x="5052" y="3913"/>
              <a:ext cx="336" cy="96"/>
              <a:chOff x="1488" y="3360"/>
              <a:chExt cx="672" cy="96"/>
            </a:xfrm>
            <a:grpFill/>
          </p:grpSpPr>
          <p:grpSp>
            <p:nvGrpSpPr>
              <p:cNvPr id="243" name="Group 142"/>
              <p:cNvGrpSpPr>
                <a:grpSpLocks/>
              </p:cNvGrpSpPr>
              <p:nvPr/>
            </p:nvGrpSpPr>
            <p:grpSpPr bwMode="auto">
              <a:xfrm>
                <a:off x="1488" y="3360"/>
                <a:ext cx="336" cy="96"/>
                <a:chOff x="1056" y="1968"/>
                <a:chExt cx="672" cy="96"/>
              </a:xfrm>
              <a:grpFill/>
            </p:grpSpPr>
            <p:grpSp>
              <p:nvGrpSpPr>
                <p:cNvPr id="244" name="Group 143"/>
                <p:cNvGrpSpPr>
                  <a:grpSpLocks/>
                </p:cNvGrpSpPr>
                <p:nvPr/>
              </p:nvGrpSpPr>
              <p:grpSpPr bwMode="auto">
                <a:xfrm>
                  <a:off x="1392" y="1968"/>
                  <a:ext cx="336" cy="96"/>
                  <a:chOff x="1632" y="1248"/>
                  <a:chExt cx="720" cy="96"/>
                </a:xfrm>
                <a:grpFill/>
              </p:grpSpPr>
              <p:grpSp>
                <p:nvGrpSpPr>
                  <p:cNvPr id="245" name="Group 144"/>
                  <p:cNvGrpSpPr>
                    <a:grpSpLocks/>
                  </p:cNvGrpSpPr>
                  <p:nvPr/>
                </p:nvGrpSpPr>
                <p:grpSpPr bwMode="auto">
                  <a:xfrm>
                    <a:off x="1680" y="1248"/>
                    <a:ext cx="672" cy="96"/>
                    <a:chOff x="288" y="3600"/>
                    <a:chExt cx="336" cy="96"/>
                  </a:xfrm>
                  <a:grpFill/>
                </p:grpSpPr>
                <p:sp>
                  <p:nvSpPr>
                    <p:cNvPr id="106" name="Line 1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07" name="Line 1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6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08" name="Line 1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09" name="Line 1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2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10" name="Line 1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0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11" name="Line 1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8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12" name="Line 1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6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13" name="Line 1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4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246" name="Group 153"/>
                  <p:cNvGrpSpPr>
                    <a:grpSpLocks/>
                  </p:cNvGrpSpPr>
                  <p:nvPr/>
                </p:nvGrpSpPr>
                <p:grpSpPr bwMode="auto">
                  <a:xfrm>
                    <a:off x="1632" y="1248"/>
                    <a:ext cx="672" cy="96"/>
                    <a:chOff x="288" y="3600"/>
                    <a:chExt cx="336" cy="96"/>
                  </a:xfrm>
                  <a:grpFill/>
                </p:grpSpPr>
                <p:sp>
                  <p:nvSpPr>
                    <p:cNvPr id="98" name="Line 1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99" name="Line 1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6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00" name="Line 1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01" name="Line 1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2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02" name="Line 1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0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03" name="Line 1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8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04" name="Line 1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6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05" name="Line 1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4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247" name="Group 162"/>
                <p:cNvGrpSpPr>
                  <a:grpSpLocks/>
                </p:cNvGrpSpPr>
                <p:nvPr/>
              </p:nvGrpSpPr>
              <p:grpSpPr bwMode="auto">
                <a:xfrm>
                  <a:off x="1056" y="1968"/>
                  <a:ext cx="336" cy="96"/>
                  <a:chOff x="1632" y="1248"/>
                  <a:chExt cx="720" cy="96"/>
                </a:xfrm>
                <a:grpFill/>
              </p:grpSpPr>
              <p:grpSp>
                <p:nvGrpSpPr>
                  <p:cNvPr id="248" name="Group 163"/>
                  <p:cNvGrpSpPr>
                    <a:grpSpLocks/>
                  </p:cNvGrpSpPr>
                  <p:nvPr/>
                </p:nvGrpSpPr>
                <p:grpSpPr bwMode="auto">
                  <a:xfrm>
                    <a:off x="1680" y="1248"/>
                    <a:ext cx="672" cy="96"/>
                    <a:chOff x="288" y="3600"/>
                    <a:chExt cx="336" cy="96"/>
                  </a:xfrm>
                  <a:grpFill/>
                </p:grpSpPr>
                <p:sp>
                  <p:nvSpPr>
                    <p:cNvPr id="88" name="Line 1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89" name="Line 1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6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90" name="Line 1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91" name="Line 1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2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92" name="Line 1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0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93" name="Line 1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8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94" name="Line 1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6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95" name="Line 1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4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249" name="Group 172"/>
                  <p:cNvGrpSpPr>
                    <a:grpSpLocks/>
                  </p:cNvGrpSpPr>
                  <p:nvPr/>
                </p:nvGrpSpPr>
                <p:grpSpPr bwMode="auto">
                  <a:xfrm>
                    <a:off x="1632" y="1248"/>
                    <a:ext cx="672" cy="96"/>
                    <a:chOff x="288" y="3600"/>
                    <a:chExt cx="336" cy="96"/>
                  </a:xfrm>
                  <a:grpFill/>
                </p:grpSpPr>
                <p:sp>
                  <p:nvSpPr>
                    <p:cNvPr id="80" name="Line 1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81" name="Line 1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6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82" name="Line 1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83" name="Line 1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2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84" name="Line 1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0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85" name="Line 1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8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86" name="Line 1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6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87" name="Line 1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4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</p:grpSp>
          </p:grpSp>
          <p:grpSp>
            <p:nvGrpSpPr>
              <p:cNvPr id="250" name="Group 181"/>
              <p:cNvGrpSpPr>
                <a:grpSpLocks/>
              </p:cNvGrpSpPr>
              <p:nvPr/>
            </p:nvGrpSpPr>
            <p:grpSpPr bwMode="auto">
              <a:xfrm>
                <a:off x="1824" y="3360"/>
                <a:ext cx="336" cy="96"/>
                <a:chOff x="1056" y="1968"/>
                <a:chExt cx="672" cy="96"/>
              </a:xfrm>
              <a:grpFill/>
            </p:grpSpPr>
            <p:grpSp>
              <p:nvGrpSpPr>
                <p:cNvPr id="251" name="Group 182"/>
                <p:cNvGrpSpPr>
                  <a:grpSpLocks/>
                </p:cNvGrpSpPr>
                <p:nvPr/>
              </p:nvGrpSpPr>
              <p:grpSpPr bwMode="auto">
                <a:xfrm>
                  <a:off x="1392" y="1968"/>
                  <a:ext cx="336" cy="96"/>
                  <a:chOff x="1632" y="1248"/>
                  <a:chExt cx="720" cy="96"/>
                </a:xfrm>
                <a:grpFill/>
              </p:grpSpPr>
              <p:grpSp>
                <p:nvGrpSpPr>
                  <p:cNvPr id="252" name="Group 183"/>
                  <p:cNvGrpSpPr>
                    <a:grpSpLocks/>
                  </p:cNvGrpSpPr>
                  <p:nvPr/>
                </p:nvGrpSpPr>
                <p:grpSpPr bwMode="auto">
                  <a:xfrm>
                    <a:off x="1680" y="1248"/>
                    <a:ext cx="672" cy="96"/>
                    <a:chOff x="288" y="3600"/>
                    <a:chExt cx="336" cy="96"/>
                  </a:xfrm>
                  <a:grpFill/>
                </p:grpSpPr>
                <p:sp>
                  <p:nvSpPr>
                    <p:cNvPr id="68" name="Line 1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69" name="Line 1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6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70" name="Line 18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71" name="Line 1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2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72" name="Line 1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0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73" name="Line 1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8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74" name="Line 1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6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75" name="Line 1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4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253" name="Group 192"/>
                  <p:cNvGrpSpPr>
                    <a:grpSpLocks/>
                  </p:cNvGrpSpPr>
                  <p:nvPr/>
                </p:nvGrpSpPr>
                <p:grpSpPr bwMode="auto">
                  <a:xfrm>
                    <a:off x="1632" y="1248"/>
                    <a:ext cx="672" cy="96"/>
                    <a:chOff x="288" y="3600"/>
                    <a:chExt cx="336" cy="96"/>
                  </a:xfrm>
                  <a:grpFill/>
                </p:grpSpPr>
                <p:sp>
                  <p:nvSpPr>
                    <p:cNvPr id="60" name="Line 1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61" name="Line 1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6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62" name="Line 1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63" name="Line 1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2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64" name="Line 1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0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65" name="Line 1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8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66" name="Line 1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6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67" name="Line 2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4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254" name="Group 201"/>
                <p:cNvGrpSpPr>
                  <a:grpSpLocks/>
                </p:cNvGrpSpPr>
                <p:nvPr/>
              </p:nvGrpSpPr>
              <p:grpSpPr bwMode="auto">
                <a:xfrm>
                  <a:off x="1056" y="1968"/>
                  <a:ext cx="336" cy="96"/>
                  <a:chOff x="1632" y="1248"/>
                  <a:chExt cx="720" cy="96"/>
                </a:xfrm>
                <a:grpFill/>
              </p:grpSpPr>
              <p:grpSp>
                <p:nvGrpSpPr>
                  <p:cNvPr id="255" name="Group 202"/>
                  <p:cNvGrpSpPr>
                    <a:grpSpLocks/>
                  </p:cNvGrpSpPr>
                  <p:nvPr/>
                </p:nvGrpSpPr>
                <p:grpSpPr bwMode="auto">
                  <a:xfrm>
                    <a:off x="1680" y="1248"/>
                    <a:ext cx="672" cy="96"/>
                    <a:chOff x="288" y="3600"/>
                    <a:chExt cx="336" cy="96"/>
                  </a:xfrm>
                  <a:grpFill/>
                </p:grpSpPr>
                <p:sp>
                  <p:nvSpPr>
                    <p:cNvPr id="50" name="Line 2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1" name="Line 2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6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2" name="Line 2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3" name="Line 2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2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4" name="Line 2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0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5" name="Line 2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8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6" name="Line 2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6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7" name="Line 2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4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259" name="Group 211"/>
                  <p:cNvGrpSpPr>
                    <a:grpSpLocks/>
                  </p:cNvGrpSpPr>
                  <p:nvPr/>
                </p:nvGrpSpPr>
                <p:grpSpPr bwMode="auto">
                  <a:xfrm>
                    <a:off x="1632" y="1248"/>
                    <a:ext cx="672" cy="96"/>
                    <a:chOff x="288" y="3600"/>
                    <a:chExt cx="336" cy="96"/>
                  </a:xfrm>
                  <a:grpFill/>
                </p:grpSpPr>
                <p:sp>
                  <p:nvSpPr>
                    <p:cNvPr id="42" name="Line 2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43" name="Line 2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6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44" name="Line 2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45" name="Line 2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2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46" name="Line 2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0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47" name="Line 2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8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48" name="Line 2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6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49" name="Line 2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4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</p:grpSp>
          </p:grpSp>
        </p:grpSp>
        <p:sp>
          <p:nvSpPr>
            <p:cNvPr id="33" name="AutoShape 220"/>
            <p:cNvSpPr>
              <a:spLocks noChangeArrowheads="1"/>
            </p:cNvSpPr>
            <p:nvPr/>
          </p:nvSpPr>
          <p:spPr bwMode="auto">
            <a:xfrm rot="-5400000">
              <a:off x="2724" y="3757"/>
              <a:ext cx="230" cy="325"/>
            </a:xfrm>
            <a:prstGeom prst="downArrow">
              <a:avLst>
                <a:gd name="adj1" fmla="val 51389"/>
                <a:gd name="adj2" fmla="val 57001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lnSpc>
                  <a:spcPct val="93000"/>
                </a:lnSpc>
                <a:spcBef>
                  <a:spcPct val="50000"/>
                </a:spcBef>
                <a:spcAft>
                  <a:spcPts val="1075"/>
                </a:spcAft>
                <a:buClr>
                  <a:srgbClr val="000000"/>
                </a:buClr>
                <a:buSzPct val="68000"/>
                <a:buFont typeface="StarSymbol" charset="0"/>
                <a:buNone/>
                <a:defRPr/>
              </a:pPr>
              <a:endParaRPr lang="en-US" sz="2500" b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34" name="Rectangle 221"/>
            <p:cNvSpPr>
              <a:spLocks noChangeArrowheads="1"/>
            </p:cNvSpPr>
            <p:nvPr/>
          </p:nvSpPr>
          <p:spPr bwMode="auto">
            <a:xfrm>
              <a:off x="104" y="3346"/>
              <a:ext cx="2495" cy="169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 lIns="100772" tIns="50387" rIns="100772" bIns="50387">
              <a:prstTxWarp prst="textNoShape">
                <a:avLst/>
              </a:prstTxWarp>
              <a:spAutoFit/>
            </a:bodyPr>
            <a:lstStyle/>
            <a:p>
              <a:pPr defTabSz="957263" eaLnBrk="1" fontAlgn="auto" hangingPunct="1">
                <a:spcBef>
                  <a:spcPts val="0"/>
                </a:spcBef>
                <a:spcAft>
                  <a:spcPts val="0"/>
                </a:spcAft>
                <a:buFont typeface="StarSymbol" charset="0"/>
                <a:buNone/>
              </a:pPr>
              <a:r>
                <a:rPr lang="en-US" sz="1800" b="0" u="sng" dirty="0">
                  <a:solidFill>
                    <a:srgbClr val="0000FF"/>
                  </a:solidFill>
                  <a:latin typeface="Calibri"/>
                </a:rPr>
                <a:t>Drive beam time structure - initial</a:t>
              </a:r>
              <a:endParaRPr lang="en-US" sz="1800" b="0" u="sng" dirty="0">
                <a:solidFill>
                  <a:srgbClr val="0000FF"/>
                </a:solidFill>
                <a:latin typeface="Calibri"/>
                <a:sym typeface="Symbol" charset="2"/>
              </a:endParaRPr>
            </a:p>
          </p:txBody>
        </p:sp>
        <p:sp>
          <p:nvSpPr>
            <p:cNvPr id="35" name="Rectangle 222"/>
            <p:cNvSpPr>
              <a:spLocks noChangeArrowheads="1"/>
            </p:cNvSpPr>
            <p:nvPr/>
          </p:nvSpPr>
          <p:spPr bwMode="auto">
            <a:xfrm>
              <a:off x="3198" y="3353"/>
              <a:ext cx="2496" cy="169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 lIns="100772" tIns="50387" rIns="100772" bIns="50387">
              <a:prstTxWarp prst="textNoShape">
                <a:avLst/>
              </a:prstTxWarp>
              <a:spAutoFit/>
            </a:bodyPr>
            <a:lstStyle/>
            <a:p>
              <a:pPr defTabSz="957263" eaLnBrk="1" fontAlgn="auto" hangingPunct="1">
                <a:spcBef>
                  <a:spcPts val="0"/>
                </a:spcBef>
                <a:spcAft>
                  <a:spcPts val="0"/>
                </a:spcAft>
                <a:buFont typeface="StarSymbol" charset="0"/>
                <a:buNone/>
              </a:pPr>
              <a:r>
                <a:rPr lang="en-US" sz="1800" b="0" u="sng" dirty="0">
                  <a:solidFill>
                    <a:srgbClr val="0000FF"/>
                  </a:solidFill>
                  <a:latin typeface="Calibri"/>
                </a:rPr>
                <a:t>Drive beam time structure - final</a:t>
              </a:r>
              <a:endParaRPr lang="en-US" sz="1800" b="0" u="sng" dirty="0">
                <a:solidFill>
                  <a:srgbClr val="0000FF"/>
                </a:solidFill>
                <a:latin typeface="Calibri"/>
                <a:sym typeface="Symbol" charset="2"/>
              </a:endParaRPr>
            </a:p>
          </p:txBody>
        </p:sp>
      </p:grpSp>
      <p:cxnSp>
        <p:nvCxnSpPr>
          <p:cNvPr id="257" name="Straight Arrow Connector 256"/>
          <p:cNvCxnSpPr/>
          <p:nvPr/>
        </p:nvCxnSpPr>
        <p:spPr>
          <a:xfrm rot="5400000" flipH="1" flipV="1">
            <a:off x="1344339" y="2667312"/>
            <a:ext cx="2127302" cy="831279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Arrow Connector 259"/>
          <p:cNvCxnSpPr/>
          <p:nvPr/>
        </p:nvCxnSpPr>
        <p:spPr>
          <a:xfrm rot="10800000">
            <a:off x="3947751" y="2857502"/>
            <a:ext cx="1188665" cy="1478457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2" name="Date Placeholder 2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6" name="Footer Placeholder 25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D. Schulte, CLIC, HF 2012, November 2012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225535" y="723900"/>
            <a:ext cx="283969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Goal: Lepton energy frontier</a:t>
            </a: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85758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Higgs Physics with high-energy </a:t>
            </a:r>
            <a:r>
              <a:rPr lang="en-US" dirty="0" err="1" smtClean="0"/>
              <a:t>e</a:t>
            </a:r>
            <a:r>
              <a:rPr lang="en-US" baseline="30000" dirty="0" err="1" smtClean="0">
                <a:latin typeface="Symbol" charset="2"/>
                <a:cs typeface="Symbol" charset="2"/>
              </a:rPr>
              <a:t>+</a:t>
            </a:r>
            <a:r>
              <a:rPr lang="en-US" dirty="0" err="1" smtClean="0"/>
              <a:t>e</a:t>
            </a:r>
            <a:r>
              <a:rPr lang="en-US" baseline="30000" dirty="0" smtClean="0">
                <a:latin typeface="Symbol" charset="2"/>
                <a:cs typeface="Symbol" charset="2"/>
              </a:rPr>
              <a:t>-</a:t>
            </a:r>
            <a:r>
              <a:rPr lang="en-US" dirty="0" smtClean="0"/>
              <a:t> </a:t>
            </a:r>
            <a:r>
              <a:rPr lang="en-US" dirty="0" smtClean="0"/>
              <a:t>colliders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819150"/>
            <a:ext cx="8178800" cy="5429250"/>
          </a:xfrm>
        </p:spPr>
        <p:txBody>
          <a:bodyPr/>
          <a:lstStyle/>
          <a:p>
            <a:pPr lvl="1">
              <a:buNone/>
            </a:pPr>
            <a:endParaRPr lang="en-US" sz="1800" dirty="0" smtClean="0"/>
          </a:p>
          <a:p>
            <a:pPr lvl="1">
              <a:buNone/>
            </a:pPr>
            <a:r>
              <a:rPr lang="en-US" sz="1800" dirty="0" smtClean="0"/>
              <a:t>1. Similar</a:t>
            </a:r>
            <a:r>
              <a:rPr lang="en-US" sz="1800" dirty="0" smtClean="0"/>
              <a:t> </a:t>
            </a:r>
            <a:r>
              <a:rPr lang="en-US" sz="1800" dirty="0" smtClean="0"/>
              <a:t>precisions </a:t>
            </a:r>
            <a:r>
              <a:rPr lang="en-US" sz="1800" dirty="0" smtClean="0"/>
              <a:t>to </a:t>
            </a:r>
            <a:r>
              <a:rPr lang="en-US" sz="1800" dirty="0" smtClean="0"/>
              <a:t>the 250/350 </a:t>
            </a:r>
            <a:r>
              <a:rPr lang="en-US" sz="1800" dirty="0" err="1" smtClean="0"/>
              <a:t>GeV</a:t>
            </a:r>
            <a:r>
              <a:rPr lang="en-US" sz="1800" dirty="0" smtClean="0"/>
              <a:t> Higgs </a:t>
            </a:r>
            <a:r>
              <a:rPr lang="en-US" sz="1800" dirty="0" smtClean="0"/>
              <a:t>factory for </a:t>
            </a:r>
            <a:r>
              <a:rPr lang="en-US" sz="1800" dirty="0" err="1" smtClean="0"/>
              <a:t>W,Z,b,g,tau,charm</a:t>
            </a:r>
            <a:r>
              <a:rPr lang="en-US" sz="1800" dirty="0" smtClean="0"/>
              <a:t>, gamma and total and invisible width</a:t>
            </a:r>
          </a:p>
          <a:p>
            <a:pPr lvl="1">
              <a:buNone/>
            </a:pPr>
            <a:endParaRPr lang="fr-CH" sz="1800" dirty="0" smtClean="0"/>
          </a:p>
          <a:p>
            <a:pPr lvl="1">
              <a:buNone/>
            </a:pPr>
            <a:r>
              <a:rPr lang="fr-CH" sz="1800" dirty="0" smtClean="0"/>
              <a:t>2. </a:t>
            </a:r>
            <a:r>
              <a:rPr lang="fr-CH" sz="1800" dirty="0" err="1" smtClean="0"/>
              <a:t>ttH</a:t>
            </a:r>
            <a:r>
              <a:rPr lang="fr-CH" sz="1800" dirty="0" smtClean="0"/>
              <a:t> </a:t>
            </a:r>
            <a:r>
              <a:rPr lang="fr-CH" sz="1800" dirty="0" err="1" smtClean="0"/>
              <a:t>coupling</a:t>
            </a:r>
            <a:r>
              <a:rPr lang="fr-CH" sz="1800" dirty="0" smtClean="0"/>
              <a:t> possible </a:t>
            </a:r>
            <a:r>
              <a:rPr lang="fr-CH" sz="1800" dirty="0" err="1" smtClean="0"/>
              <a:t>with</a:t>
            </a:r>
            <a:r>
              <a:rPr lang="fr-CH" sz="1800" dirty="0" smtClean="0"/>
              <a:t> </a:t>
            </a:r>
            <a:r>
              <a:rPr lang="fr-CH" sz="1800" dirty="0" err="1" smtClean="0"/>
              <a:t>similar</a:t>
            </a:r>
            <a:r>
              <a:rPr lang="fr-CH" sz="1800" dirty="0" smtClean="0"/>
              <a:t> </a:t>
            </a:r>
            <a:r>
              <a:rPr lang="fr-CH" sz="1800" dirty="0" err="1" smtClean="0"/>
              <a:t>precision</a:t>
            </a:r>
            <a:r>
              <a:rPr lang="fr-CH" sz="1800" dirty="0" smtClean="0"/>
              <a:t> as HL-LHC (8%) </a:t>
            </a:r>
          </a:p>
          <a:p>
            <a:pPr lvl="1">
              <a:buNone/>
            </a:pPr>
            <a:endParaRPr lang="fr-CH" sz="1800" dirty="0" smtClean="0"/>
          </a:p>
          <a:p>
            <a:pPr lvl="1">
              <a:buNone/>
            </a:pPr>
            <a:r>
              <a:rPr lang="fr-CH" sz="1800" dirty="0" smtClean="0"/>
              <a:t>3. </a:t>
            </a:r>
            <a:r>
              <a:rPr lang="fr-CH" sz="1800" dirty="0" err="1" smtClean="0"/>
              <a:t>Higgs</a:t>
            </a:r>
            <a:r>
              <a:rPr lang="fr-CH" sz="1800" dirty="0" smtClean="0"/>
              <a:t> self </a:t>
            </a:r>
            <a:r>
              <a:rPr lang="fr-CH" sz="1800" dirty="0" err="1" smtClean="0"/>
              <a:t>coupling</a:t>
            </a:r>
            <a:r>
              <a:rPr lang="fr-CH" sz="1800" dirty="0" smtClean="0"/>
              <a:t> </a:t>
            </a:r>
            <a:r>
              <a:rPr lang="fr-CH" sz="1800" dirty="0" err="1" smtClean="0"/>
              <a:t>also</a:t>
            </a:r>
            <a:r>
              <a:rPr lang="fr-CH" sz="1800" dirty="0" smtClean="0"/>
              <a:t> </a:t>
            </a:r>
            <a:r>
              <a:rPr lang="fr-CH" sz="1800" dirty="0" err="1" smtClean="0"/>
              <a:t>very</a:t>
            </a:r>
            <a:r>
              <a:rPr lang="fr-CH" sz="1800" dirty="0" smtClean="0"/>
              <a:t> </a:t>
            </a:r>
            <a:r>
              <a:rPr lang="fr-CH" sz="1800" dirty="0" err="1" smtClean="0"/>
              <a:t>difficult</a:t>
            </a:r>
            <a:r>
              <a:rPr lang="fr-CH" sz="1800" dirty="0" smtClean="0"/>
              <a:t>…  </a:t>
            </a:r>
            <a:r>
              <a:rPr lang="fr-CH" sz="1800" dirty="0" err="1" smtClean="0"/>
              <a:t>precision</a:t>
            </a:r>
            <a:r>
              <a:rPr lang="fr-CH" sz="1800" dirty="0" smtClean="0"/>
              <a:t> 20-30% </a:t>
            </a:r>
            <a:r>
              <a:rPr lang="fr-CH" sz="1800" dirty="0" err="1" smtClean="0"/>
              <a:t>similar</a:t>
            </a:r>
            <a:r>
              <a:rPr lang="fr-CH" sz="1800" dirty="0" smtClean="0"/>
              <a:t> to </a:t>
            </a:r>
          </a:p>
          <a:p>
            <a:pPr lvl="1">
              <a:buNone/>
            </a:pPr>
            <a:r>
              <a:rPr lang="fr-CH" sz="1800" dirty="0" smtClean="0"/>
              <a:t>HL-LHC</a:t>
            </a:r>
          </a:p>
          <a:p>
            <a:pPr lvl="1">
              <a:buNone/>
            </a:pPr>
            <a:endParaRPr lang="fr-CH" sz="1800" dirty="0" smtClean="0"/>
          </a:p>
          <a:p>
            <a:pPr lvl="1">
              <a:buNone/>
            </a:pPr>
            <a:r>
              <a:rPr lang="fr-CH" sz="1800" b="1" dirty="0" smtClean="0">
                <a:solidFill>
                  <a:srgbClr val="0033CC"/>
                </a:solidFill>
              </a:rPr>
              <a:t>I have to </a:t>
            </a:r>
            <a:r>
              <a:rPr lang="fr-CH" sz="1800" b="1" dirty="0" err="1" smtClean="0">
                <a:solidFill>
                  <a:srgbClr val="0033CC"/>
                </a:solidFill>
              </a:rPr>
              <a:t>conclude</a:t>
            </a:r>
            <a:r>
              <a:rPr lang="fr-CH" sz="1800" b="1" dirty="0" smtClean="0">
                <a:solidFill>
                  <a:srgbClr val="0033CC"/>
                </a:solidFill>
              </a:rPr>
              <a:t> </a:t>
            </a:r>
            <a:r>
              <a:rPr lang="fr-CH" sz="1800" b="1" dirty="0" err="1" smtClean="0">
                <a:solidFill>
                  <a:srgbClr val="0033CC"/>
                </a:solidFill>
              </a:rPr>
              <a:t>that</a:t>
            </a:r>
            <a:r>
              <a:rPr lang="fr-CH" sz="1800" b="1" dirty="0" smtClean="0">
                <a:solidFill>
                  <a:srgbClr val="0033CC"/>
                </a:solidFill>
              </a:rPr>
              <a:t> on the basis of the </a:t>
            </a:r>
            <a:r>
              <a:rPr lang="fr-CH" sz="1800" b="1" dirty="0" err="1" smtClean="0">
                <a:solidFill>
                  <a:srgbClr val="0033CC"/>
                </a:solidFill>
              </a:rPr>
              <a:t>study</a:t>
            </a:r>
            <a:r>
              <a:rPr lang="fr-CH" sz="1800" b="1" dirty="0" smtClean="0">
                <a:solidFill>
                  <a:srgbClr val="0033CC"/>
                </a:solidFill>
              </a:rPr>
              <a:t> of H(126) </a:t>
            </a:r>
            <a:r>
              <a:rPr lang="fr-CH" sz="1800" b="1" dirty="0" err="1" smtClean="0">
                <a:solidFill>
                  <a:srgbClr val="0033CC"/>
                </a:solidFill>
              </a:rPr>
              <a:t>alone</a:t>
            </a:r>
            <a:r>
              <a:rPr lang="fr-CH" sz="1800" b="1" dirty="0" smtClean="0">
                <a:solidFill>
                  <a:srgbClr val="0033CC"/>
                </a:solidFill>
              </a:rPr>
              <a:t>  </a:t>
            </a:r>
            <a:r>
              <a:rPr lang="fr-CH" sz="1800" b="1" dirty="0" err="1" smtClean="0">
                <a:solidFill>
                  <a:srgbClr val="0033CC"/>
                </a:solidFill>
              </a:rPr>
              <a:t>is</a:t>
            </a:r>
            <a:r>
              <a:rPr lang="fr-CH" sz="1800" b="1" dirty="0" smtClean="0">
                <a:solidFill>
                  <a:srgbClr val="0033CC"/>
                </a:solidFill>
              </a:rPr>
              <a:t> </a:t>
            </a:r>
            <a:r>
              <a:rPr lang="fr-CH" sz="1800" b="1" dirty="0" err="1" smtClean="0">
                <a:solidFill>
                  <a:srgbClr val="0033CC"/>
                </a:solidFill>
              </a:rPr>
              <a:t>concerned</a:t>
            </a:r>
            <a:r>
              <a:rPr lang="fr-CH" sz="1800" b="1" dirty="0" smtClean="0">
                <a:solidFill>
                  <a:srgbClr val="0033CC"/>
                </a:solidFill>
              </a:rPr>
              <a:t>, the </a:t>
            </a:r>
            <a:r>
              <a:rPr lang="fr-CH" sz="1800" b="1" dirty="0" err="1" smtClean="0">
                <a:solidFill>
                  <a:srgbClr val="0033CC"/>
                </a:solidFill>
              </a:rPr>
              <a:t>high</a:t>
            </a:r>
            <a:r>
              <a:rPr lang="fr-CH" sz="1800" b="1" dirty="0" smtClean="0">
                <a:solidFill>
                  <a:srgbClr val="0033CC"/>
                </a:solidFill>
              </a:rPr>
              <a:t> </a:t>
            </a:r>
            <a:r>
              <a:rPr lang="fr-CH" sz="1800" b="1" dirty="0" err="1" smtClean="0">
                <a:solidFill>
                  <a:srgbClr val="0033CC"/>
                </a:solidFill>
              </a:rPr>
              <a:t>energy</a:t>
            </a:r>
            <a:r>
              <a:rPr lang="fr-CH" sz="1800" b="1" dirty="0" smtClean="0">
                <a:solidFill>
                  <a:srgbClr val="0033CC"/>
                </a:solidFill>
              </a:rPr>
              <a:t> e+e- </a:t>
            </a:r>
            <a:r>
              <a:rPr lang="fr-CH" sz="1800" b="1" dirty="0" err="1" smtClean="0">
                <a:solidFill>
                  <a:srgbClr val="0033CC"/>
                </a:solidFill>
              </a:rPr>
              <a:t>collider</a:t>
            </a:r>
            <a:r>
              <a:rPr lang="fr-CH" sz="1800" b="1" dirty="0" smtClean="0">
                <a:solidFill>
                  <a:srgbClr val="0033CC"/>
                </a:solidFill>
              </a:rPr>
              <a:t> </a:t>
            </a:r>
            <a:r>
              <a:rPr lang="fr-CH" sz="1800" b="1" dirty="0" err="1" smtClean="0">
                <a:solidFill>
                  <a:srgbClr val="0033CC"/>
                </a:solidFill>
              </a:rPr>
              <a:t>is</a:t>
            </a:r>
            <a:r>
              <a:rPr lang="fr-CH" sz="1800" b="1" dirty="0" smtClean="0">
                <a:solidFill>
                  <a:srgbClr val="0033CC"/>
                </a:solidFill>
              </a:rPr>
              <a:t> not </a:t>
            </a:r>
            <a:r>
              <a:rPr lang="fr-CH" sz="1800" b="1" dirty="0" err="1" smtClean="0">
                <a:solidFill>
                  <a:srgbClr val="0033CC"/>
                </a:solidFill>
              </a:rPr>
              <a:t>compelling</a:t>
            </a:r>
            <a:r>
              <a:rPr lang="fr-CH" sz="1800" dirty="0" smtClean="0"/>
              <a:t> </a:t>
            </a:r>
          </a:p>
          <a:p>
            <a:pPr lvl="1">
              <a:buNone/>
            </a:pPr>
            <a:endParaRPr lang="fr-CH" sz="1800" dirty="0" smtClean="0"/>
          </a:p>
          <a:p>
            <a:pPr lvl="1">
              <a:buNone/>
            </a:pPr>
            <a:r>
              <a:rPr lang="fr-CH" sz="1800" dirty="0" smtClean="0"/>
              <a:t>(NB. CLIC </a:t>
            </a:r>
            <a:r>
              <a:rPr lang="fr-CH" sz="1800" dirty="0" err="1" smtClean="0"/>
              <a:t>can</a:t>
            </a:r>
            <a:r>
              <a:rPr lang="fr-CH" sz="1800" dirty="0" smtClean="0"/>
              <a:t> </a:t>
            </a:r>
            <a:r>
              <a:rPr lang="fr-CH" sz="1800" dirty="0" err="1" smtClean="0"/>
              <a:t>work</a:t>
            </a:r>
            <a:r>
              <a:rPr lang="fr-CH" sz="1800" dirty="0" smtClean="0"/>
              <a:t> </a:t>
            </a:r>
            <a:r>
              <a:rPr lang="fr-CH" sz="1800" dirty="0" err="1" smtClean="0"/>
              <a:t>at</a:t>
            </a:r>
            <a:r>
              <a:rPr lang="fr-CH" sz="1800" dirty="0" smtClean="0"/>
              <a:t> </a:t>
            </a:r>
            <a:r>
              <a:rPr lang="fr-CH" sz="1800" dirty="0" smtClean="0"/>
              <a:t>250 </a:t>
            </a:r>
            <a:r>
              <a:rPr lang="fr-CH" sz="1800" dirty="0" err="1" smtClean="0"/>
              <a:t>GeV</a:t>
            </a:r>
            <a:r>
              <a:rPr lang="fr-CH" sz="1800" dirty="0" smtClean="0"/>
              <a:t> </a:t>
            </a:r>
            <a:r>
              <a:rPr lang="fr-CH" sz="1800" dirty="0" err="1" smtClean="0"/>
              <a:t>onwards</a:t>
            </a:r>
            <a:r>
              <a:rPr lang="fr-CH" sz="1800" dirty="0" smtClean="0"/>
              <a:t> </a:t>
            </a:r>
          </a:p>
          <a:p>
            <a:pPr lvl="1">
              <a:buNone/>
            </a:pPr>
            <a:r>
              <a:rPr lang="fr-CH" sz="1800" dirty="0" smtClean="0"/>
              <a:t>– </a:t>
            </a:r>
            <a:r>
              <a:rPr lang="fr-CH" sz="1800" dirty="0" err="1" smtClean="0"/>
              <a:t>can</a:t>
            </a:r>
            <a:r>
              <a:rPr lang="fr-CH" sz="1800" dirty="0" smtClean="0"/>
              <a:t> </a:t>
            </a:r>
            <a:r>
              <a:rPr lang="fr-CH" sz="1800" dirty="0" err="1" smtClean="0"/>
              <a:t>it</a:t>
            </a:r>
            <a:r>
              <a:rPr lang="fr-CH" sz="1800" dirty="0" smtClean="0"/>
              <a:t> </a:t>
            </a:r>
            <a:r>
              <a:rPr lang="fr-CH" sz="1800" dirty="0" err="1" smtClean="0"/>
              <a:t>be</a:t>
            </a:r>
            <a:r>
              <a:rPr lang="fr-CH" sz="1800" dirty="0" smtClean="0"/>
              <a:t> </a:t>
            </a:r>
            <a:r>
              <a:rPr lang="fr-CH" sz="1800" dirty="0" err="1" smtClean="0"/>
              <a:t>brought</a:t>
            </a:r>
            <a:r>
              <a:rPr lang="fr-CH" sz="1800" dirty="0" smtClean="0"/>
              <a:t> down to Z pole?)</a:t>
            </a:r>
          </a:p>
          <a:p>
            <a:pPr lvl="1">
              <a:buNone/>
            </a:pPr>
            <a:endParaRPr lang="fr-CH" sz="1600" dirty="0" smtClean="0"/>
          </a:p>
          <a:p>
            <a:pPr lvl="1">
              <a:buNone/>
            </a:pPr>
            <a:endParaRPr lang="en-US" sz="1600" dirty="0" smtClean="0"/>
          </a:p>
          <a:p>
            <a:pPr lvl="1">
              <a:buNone/>
            </a:pPr>
            <a:endParaRPr lang="fr-CH" sz="1600" dirty="0" smtClean="0"/>
          </a:p>
          <a:p>
            <a:pPr lvl="1">
              <a:buNone/>
            </a:pPr>
            <a:endParaRPr lang="en-US" sz="1600" dirty="0" smtClean="0"/>
          </a:p>
          <a:p>
            <a:pPr lvl="1"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3235940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ot-Peskin+janot-Alain-2012-11-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946" y="139409"/>
            <a:ext cx="9029053" cy="61231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2500" y="5880100"/>
            <a:ext cx="7801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err="1" smtClean="0">
                <a:cs typeface="Times New Roman" pitchFamily="18" charset="0"/>
              </a:rPr>
              <a:t>gHZ</a:t>
            </a:r>
            <a:r>
              <a:rPr lang="fr-CH" sz="1800" dirty="0" smtClean="0">
                <a:cs typeface="Times New Roman" pitchFamily="18" charset="0"/>
              </a:rPr>
              <a:t>     </a:t>
            </a:r>
            <a:r>
              <a:rPr lang="fr-CH" sz="1800" dirty="0" err="1" smtClean="0">
                <a:cs typeface="Times New Roman" pitchFamily="18" charset="0"/>
              </a:rPr>
              <a:t>gHb</a:t>
            </a:r>
            <a:r>
              <a:rPr lang="fr-CH" sz="1800" dirty="0" smtClean="0">
                <a:cs typeface="Times New Roman" pitchFamily="18" charset="0"/>
              </a:rPr>
              <a:t>     </a:t>
            </a:r>
            <a:r>
              <a:rPr lang="fr-CH" sz="1800" dirty="0" err="1" smtClean="0">
                <a:cs typeface="Times New Roman" pitchFamily="18" charset="0"/>
              </a:rPr>
              <a:t>gHc</a:t>
            </a:r>
            <a:r>
              <a:rPr lang="fr-CH" sz="1800" dirty="0" smtClean="0">
                <a:cs typeface="Times New Roman" pitchFamily="18" charset="0"/>
              </a:rPr>
              <a:t>      </a:t>
            </a:r>
            <a:r>
              <a:rPr lang="fr-CH" sz="1800" dirty="0" err="1" smtClean="0">
                <a:cs typeface="Times New Roman" pitchFamily="18" charset="0"/>
              </a:rPr>
              <a:t>gHg</a:t>
            </a:r>
            <a:r>
              <a:rPr lang="fr-CH" sz="1800" dirty="0" smtClean="0">
                <a:cs typeface="Times New Roman" pitchFamily="18" charset="0"/>
              </a:rPr>
              <a:t>    </a:t>
            </a:r>
            <a:r>
              <a:rPr lang="fr-CH" sz="1800" dirty="0" err="1" smtClean="0">
                <a:cs typeface="Times New Roman" pitchFamily="18" charset="0"/>
              </a:rPr>
              <a:t>gHW</a:t>
            </a:r>
            <a:r>
              <a:rPr lang="fr-CH" sz="1800" dirty="0" smtClean="0">
                <a:cs typeface="Times New Roman" pitchFamily="18" charset="0"/>
              </a:rPr>
              <a:t>    </a:t>
            </a:r>
            <a:r>
              <a:rPr lang="fr-CH" sz="1800" dirty="0" err="1" smtClean="0">
                <a:cs typeface="Times New Roman" pitchFamily="18" charset="0"/>
              </a:rPr>
              <a:t>gH</a:t>
            </a:r>
            <a:r>
              <a:rPr lang="fr-CH" sz="1800" dirty="0" smtClean="0">
                <a:latin typeface="+mn-lt"/>
                <a:sym typeface="Symbol"/>
              </a:rPr>
              <a:t>   </a:t>
            </a:r>
            <a:r>
              <a:rPr lang="fr-CH" sz="1800" dirty="0" err="1" smtClean="0">
                <a:cs typeface="Times New Roman" pitchFamily="18" charset="0"/>
                <a:sym typeface="Symbol"/>
              </a:rPr>
              <a:t>gH</a:t>
            </a:r>
            <a:r>
              <a:rPr lang="fr-CH" sz="1800" dirty="0" smtClean="0">
                <a:latin typeface="+mn-lt"/>
                <a:sym typeface="Symbol"/>
              </a:rPr>
              <a:t>    </a:t>
            </a:r>
            <a:r>
              <a:rPr lang="fr-CH" sz="1800" dirty="0" err="1" smtClean="0">
                <a:cs typeface="Times New Roman" pitchFamily="18" charset="0"/>
                <a:sym typeface="Symbol"/>
              </a:rPr>
              <a:t>gH</a:t>
            </a:r>
            <a:r>
              <a:rPr lang="fr-CH" sz="1800" dirty="0" smtClean="0">
                <a:latin typeface="+mn-lt"/>
                <a:sym typeface="Symbol"/>
              </a:rPr>
              <a:t>   </a:t>
            </a:r>
            <a:r>
              <a:rPr lang="fr-CH" sz="1800" baseline="-25000" dirty="0" smtClean="0">
                <a:latin typeface="+mn-lt"/>
                <a:sym typeface="Symbol"/>
              </a:rPr>
              <a:t>H </a:t>
            </a:r>
            <a:r>
              <a:rPr lang="fr-CH" sz="1800" dirty="0" smtClean="0">
                <a:latin typeface="+mn-lt"/>
                <a:sym typeface="Symbol"/>
              </a:rPr>
              <a:t>   </a:t>
            </a:r>
            <a:r>
              <a:rPr lang="fr-CH" sz="1800" dirty="0" smtClean="0">
                <a:sym typeface="Symbol"/>
              </a:rPr>
              <a:t> </a:t>
            </a:r>
            <a:r>
              <a:rPr lang="fr-CH" sz="1800" dirty="0" smtClean="0">
                <a:sym typeface="Symbol"/>
              </a:rPr>
              <a:t>  </a:t>
            </a:r>
            <a:r>
              <a:rPr lang="fr-CH" sz="1800" baseline="-25000" dirty="0" err="1" smtClean="0">
                <a:sym typeface="Symbol"/>
              </a:rPr>
              <a:t>H,inv</a:t>
            </a:r>
            <a:r>
              <a:rPr lang="fr-CH" sz="1800" baseline="30000" dirty="0" smtClean="0">
                <a:latin typeface="+mn-lt"/>
                <a:sym typeface="Symbol"/>
              </a:rPr>
              <a:t> </a:t>
            </a:r>
            <a:r>
              <a:rPr lang="fr-CH" sz="1800" dirty="0" smtClean="0">
                <a:latin typeface="+mn-lt"/>
                <a:sym typeface="Symbol"/>
              </a:rPr>
              <a:t>   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endParaRPr lang="en-US" sz="1800" dirty="0" err="1" smtClean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442200" y="25400"/>
            <a:ext cx="673100" cy="6311900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692900" y="177800"/>
            <a:ext cx="673100" cy="6311900"/>
          </a:xfrm>
          <a:prstGeom prst="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943600" y="330200"/>
            <a:ext cx="673100" cy="6311900"/>
          </a:xfrm>
          <a:prstGeom prst="rect">
            <a:avLst/>
          </a:prstGeom>
          <a:noFill/>
          <a:ln w="25400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207000" y="50800"/>
            <a:ext cx="673100" cy="6311900"/>
          </a:xfrm>
          <a:prstGeom prst="rect">
            <a:avLst/>
          </a:prstGeom>
          <a:noFill/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483100" y="203200"/>
            <a:ext cx="673100" cy="6311900"/>
          </a:xfrm>
          <a:prstGeom prst="rect">
            <a:avLst/>
          </a:prstGeom>
          <a:noFill/>
          <a:ln w="25400" cap="flat" cmpd="sng" algn="ctr">
            <a:solidFill>
              <a:srgbClr val="ABC5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784600" y="330200"/>
            <a:ext cx="673100" cy="6311900"/>
          </a:xfrm>
          <a:prstGeom prst="rect">
            <a:avLst/>
          </a:prstGeom>
          <a:noFill/>
          <a:ln w="25400" cap="flat" cmpd="sng" algn="ctr">
            <a:solidFill>
              <a:srgbClr val="8FB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086100" y="177800"/>
            <a:ext cx="673100" cy="6311900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374900" y="330200"/>
            <a:ext cx="673100" cy="6311900"/>
          </a:xfrm>
          <a:prstGeom prst="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638300" y="482600"/>
            <a:ext cx="673100" cy="6311900"/>
          </a:xfrm>
          <a:prstGeom prst="rect">
            <a:avLst/>
          </a:prstGeom>
          <a:noFill/>
          <a:ln w="25400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889000" y="203200"/>
            <a:ext cx="673100" cy="6311900"/>
          </a:xfrm>
          <a:prstGeom prst="rect">
            <a:avLst/>
          </a:prstGeom>
          <a:noFill/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 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7399" y="-82550"/>
            <a:ext cx="5969353" cy="1259491"/>
          </a:xfrm>
          <a:prstGeom prst="rect">
            <a:avLst/>
          </a:prstGeom>
        </p:spPr>
      </p:pic>
      <p:pic>
        <p:nvPicPr>
          <p:cNvPr id="2" name="Picture 1" descr="Untitled 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19" y="998679"/>
            <a:ext cx="9022815" cy="5742636"/>
          </a:xfrm>
          <a:prstGeom prst="rect">
            <a:avLst/>
          </a:prstGeom>
        </p:spPr>
      </p:pic>
      <p:pic>
        <p:nvPicPr>
          <p:cNvPr id="3" name="Picture 2" descr="Untitled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65530" y="3800400"/>
            <a:ext cx="4391630" cy="2659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TLAS-P0ICHE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40" y="2140258"/>
            <a:ext cx="4408163" cy="31953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Higgs Boson Discovery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111" y="1697051"/>
            <a:ext cx="8372593" cy="4659300"/>
          </a:xfrm>
        </p:spPr>
        <p:txBody>
          <a:bodyPr>
            <a:normAutofit fontScale="92500"/>
          </a:bodyPr>
          <a:lstStyle/>
          <a:p>
            <a:pPr marL="350838" lvl="1" indent="0" algn="ctr">
              <a:buNone/>
            </a:pPr>
            <a:r>
              <a:rPr lang="en-US" b="1" u="sng" dirty="0">
                <a:solidFill>
                  <a:srgbClr val="FF0000"/>
                </a:solidFill>
                <a:cs typeface="Symbol" charset="2"/>
              </a:rPr>
              <a:t>4</a:t>
            </a:r>
            <a:r>
              <a:rPr lang="en-US" b="1" u="sng" baseline="30000" dirty="0">
                <a:solidFill>
                  <a:srgbClr val="FF0000"/>
                </a:solidFill>
                <a:cs typeface="Symbol" charset="2"/>
              </a:rPr>
              <a:t>th</a:t>
            </a:r>
            <a:r>
              <a:rPr lang="en-US" b="1" u="sng" dirty="0">
                <a:solidFill>
                  <a:srgbClr val="FF0000"/>
                </a:solidFill>
                <a:cs typeface="Symbol" charset="2"/>
              </a:rPr>
              <a:t> July </a:t>
            </a:r>
            <a:r>
              <a:rPr lang="en-US" b="1" u="sng" dirty="0" smtClean="0">
                <a:solidFill>
                  <a:srgbClr val="FF0000"/>
                </a:solidFill>
                <a:cs typeface="Symbol" charset="2"/>
              </a:rPr>
              <a:t>2012</a:t>
            </a:r>
          </a:p>
          <a:p>
            <a:pPr marL="350838" lvl="1" indent="0" algn="ctr">
              <a:buNone/>
            </a:pPr>
            <a:endParaRPr lang="en-US" b="1" u="sng" dirty="0">
              <a:solidFill>
                <a:srgbClr val="000090"/>
              </a:solidFill>
              <a:cs typeface="Symbol" charset="2"/>
            </a:endParaRPr>
          </a:p>
          <a:p>
            <a:pPr lvl="1"/>
            <a:endParaRPr lang="en-US" dirty="0" smtClean="0">
              <a:latin typeface="Symbol" charset="2"/>
              <a:cs typeface="Symbol" charset="2"/>
            </a:endParaRPr>
          </a:p>
          <a:p>
            <a:pPr lvl="1"/>
            <a:endParaRPr lang="en-US" dirty="0">
              <a:latin typeface="Symbol" charset="2"/>
              <a:cs typeface="Symbol" charset="2"/>
            </a:endParaRPr>
          </a:p>
          <a:p>
            <a:pPr lvl="1"/>
            <a:endParaRPr lang="en-US" dirty="0" smtClean="0">
              <a:latin typeface="Symbol" charset="2"/>
              <a:cs typeface="Symbol" charset="2"/>
            </a:endParaRPr>
          </a:p>
          <a:p>
            <a:pPr lvl="1"/>
            <a:endParaRPr lang="en-US" dirty="0">
              <a:latin typeface="Symbol" charset="2"/>
              <a:cs typeface="Symbol" charset="2"/>
            </a:endParaRPr>
          </a:p>
          <a:p>
            <a:pPr lvl="1"/>
            <a:endParaRPr lang="en-US" dirty="0" smtClean="0">
              <a:latin typeface="Symbol" charset="2"/>
              <a:cs typeface="Symbol" charset="2"/>
            </a:endParaRPr>
          </a:p>
          <a:p>
            <a:pPr lvl="1"/>
            <a:endParaRPr lang="en-US" dirty="0">
              <a:latin typeface="Symbol" charset="2"/>
              <a:cs typeface="Symbol" charset="2"/>
            </a:endParaRPr>
          </a:p>
          <a:p>
            <a:pPr lvl="1"/>
            <a:endParaRPr lang="en-US" dirty="0" smtClean="0">
              <a:latin typeface="Symbol" charset="2"/>
              <a:cs typeface="Symbol" charset="2"/>
            </a:endParaRPr>
          </a:p>
          <a:p>
            <a:pPr marL="0" indent="0" algn="ctr">
              <a:buNone/>
            </a:pPr>
            <a:r>
              <a:rPr lang="en-US" b="1" u="sng" dirty="0" smtClean="0">
                <a:solidFill>
                  <a:srgbClr val="FF0000"/>
                </a:solidFill>
                <a:cs typeface="Symbol" charset="2"/>
              </a:rPr>
              <a:t>Discovered Higgs-like Boson</a:t>
            </a:r>
            <a:r>
              <a:rPr lang="en-US" b="1" dirty="0" smtClean="0">
                <a:solidFill>
                  <a:srgbClr val="000090"/>
                </a:solidFill>
                <a:cs typeface="Symbol" charset="2"/>
              </a:rPr>
              <a:t>: Clear mass peak in </a:t>
            </a:r>
            <a:r>
              <a:rPr lang="en-US" b="1" dirty="0" err="1" smtClean="0">
                <a:solidFill>
                  <a:srgbClr val="000090"/>
                </a:solidFill>
                <a:latin typeface="Symbol" charset="2"/>
                <a:cs typeface="Symbol" charset="2"/>
              </a:rPr>
              <a:t>gg</a:t>
            </a:r>
            <a:r>
              <a:rPr lang="en-US" b="1" dirty="0" smtClean="0">
                <a:solidFill>
                  <a:srgbClr val="000090"/>
                </a:solidFill>
                <a:cs typeface="Symbol" charset="2"/>
              </a:rPr>
              <a:t> and ZZ*</a:t>
            </a:r>
            <a:r>
              <a:rPr lang="en-US" b="1" dirty="0" smtClean="0">
                <a:solidFill>
                  <a:srgbClr val="000090"/>
                </a:solidFill>
                <a:cs typeface="Symbol" charset="2"/>
                <a:sym typeface="Wingdings"/>
              </a:rPr>
              <a:t>4</a:t>
            </a:r>
            <a:r>
              <a:rPr lang="en-US" b="1" dirty="0" smtClean="0">
                <a:solidFill>
                  <a:srgbClr val="000090"/>
                </a:solidFill>
                <a:latin typeface="Brush Script MT Italic"/>
                <a:cs typeface="Brush Script MT Italic"/>
                <a:sym typeface="Wingdings"/>
              </a:rPr>
              <a:t>l</a:t>
            </a:r>
            <a:endParaRPr lang="en-US" b="1" dirty="0" smtClean="0">
              <a:solidFill>
                <a:srgbClr val="000090"/>
              </a:solidFill>
              <a:latin typeface="Brush Script MT Italic"/>
              <a:cs typeface="Brush Script MT Italic"/>
            </a:endParaRPr>
          </a:p>
          <a:p>
            <a:pPr marL="0" indent="0" algn="ctr">
              <a:buNone/>
            </a:pPr>
            <a:r>
              <a:rPr lang="en-US" b="1" u="sng" dirty="0">
                <a:solidFill>
                  <a:srgbClr val="000090"/>
                </a:solidFill>
                <a:cs typeface="Symbol" charset="2"/>
              </a:rPr>
              <a:t>I</a:t>
            </a:r>
            <a:r>
              <a:rPr lang="en-US" b="1" u="sng" dirty="0" smtClean="0">
                <a:solidFill>
                  <a:srgbClr val="000090"/>
                </a:solidFill>
                <a:cs typeface="Symbol" charset="2"/>
              </a:rPr>
              <a:t>s this the SM one ? From searches to measurements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3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November/14/2012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F.Cerutti - Higgs Factory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8" name="Picture 7" descr="CMS-P0-ICHEP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917" y="2213978"/>
            <a:ext cx="4347787" cy="2998146"/>
          </a:xfrm>
          <a:prstGeom prst="rect">
            <a:avLst/>
          </a:prstGeom>
        </p:spPr>
      </p:pic>
      <p:sp>
        <p:nvSpPr>
          <p:cNvPr id="11" name="Slide Number Placeholder 4"/>
          <p:cNvSpPr txBox="1">
            <a:spLocks/>
          </p:cNvSpPr>
          <p:nvPr/>
        </p:nvSpPr>
        <p:spPr>
          <a:xfrm>
            <a:off x="4575648" y="62064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F780D9-78BC-DE43-ACB5-48ED60CFF862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Brush Script MT" pitchFamily="66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/>
              <a:uLnTx/>
              <a:uFillTx/>
              <a:latin typeface="Brush Script MT" pitchFamily="66" charset="0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531968" y="1413306"/>
            <a:ext cx="4612032" cy="4676026"/>
            <a:chOff x="4531968" y="1413306"/>
            <a:chExt cx="4612032" cy="4676026"/>
          </a:xfrm>
        </p:grpSpPr>
        <p:sp>
          <p:nvSpPr>
            <p:cNvPr id="10" name="TextBox 9"/>
            <p:cNvSpPr txBox="1"/>
            <p:nvPr/>
          </p:nvSpPr>
          <p:spPr>
            <a:xfrm>
              <a:off x="7267573" y="2963238"/>
              <a:ext cx="9779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srgbClr val="000000"/>
                  </a:solidFill>
                  <a:latin typeface="Calisto MT"/>
                </a:rPr>
                <a:t>CMS</a:t>
              </a:r>
              <a:endParaRPr lang="en-US" sz="2000" dirty="0">
                <a:solidFill>
                  <a:srgbClr val="000000"/>
                </a:solidFill>
                <a:latin typeface="Calisto MT"/>
              </a:endParaRP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5120" y="1413306"/>
              <a:ext cx="4538880" cy="44889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3" name="Rectangle 5"/>
            <p:cNvSpPr txBox="1">
              <a:spLocks noChangeArrowheads="1"/>
            </p:cNvSpPr>
            <p:nvPr/>
          </p:nvSpPr>
          <p:spPr>
            <a:xfrm>
              <a:off x="4531968" y="5559357"/>
              <a:ext cx="4612032" cy="529975"/>
            </a:xfrm>
            <a:prstGeom prst="rect">
              <a:avLst/>
            </a:prstGeom>
            <a:solidFill>
              <a:srgbClr val="DDF9FF"/>
            </a:solidFill>
            <a:ln/>
          </p:spPr>
          <p:txBody>
            <a:bodyPr vert="horz" lIns="91440" tIns="45720" rIns="91440" bIns="45720" rtlCol="0">
              <a:normAutofit/>
            </a:bodyPr>
            <a:lstStyle/>
            <a:p>
              <a:pPr marL="440647" marR="0" lvl="1" indent="-295205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2">
                    <a:lumMod val="60000"/>
                    <a:lumOff val="40000"/>
                  </a:schemeClr>
                </a:buClr>
                <a:buSzTx/>
                <a:buFont typeface="Times New Roman" charset="0"/>
                <a:buChar char="–"/>
                <a:tabLst>
                  <a:tab pos="311045" algn="l"/>
                  <a:tab pos="413287" algn="l"/>
                  <a:tab pos="828013" algn="l"/>
                  <a:tab pos="1242739" algn="l"/>
                  <a:tab pos="1657465" algn="l"/>
                  <a:tab pos="2072191" algn="l"/>
                  <a:tab pos="2486917" algn="l"/>
                  <a:tab pos="2901643" algn="l"/>
                  <a:tab pos="3316369" algn="l"/>
                  <a:tab pos="3731096" algn="l"/>
                  <a:tab pos="4145822" algn="l"/>
                  <a:tab pos="4560548" algn="l"/>
                  <a:tab pos="4975274" algn="l"/>
                  <a:tab pos="5390000" algn="l"/>
                  <a:tab pos="5804726" algn="l"/>
                  <a:tab pos="6219452" algn="l"/>
                  <a:tab pos="6634178" algn="l"/>
                  <a:tab pos="7048904" algn="l"/>
                  <a:tab pos="7463631" algn="l"/>
                  <a:tab pos="7878357" algn="l"/>
                  <a:tab pos="8293083" algn="l"/>
                  <a:tab pos="8536446" algn="l"/>
                </a:tabLst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observed:  6.9;  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expected: 7.8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90064" y="2865334"/>
              <a:ext cx="10359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0090"/>
                  </a:solidFill>
                </a:rPr>
                <a:t>CMS</a:t>
              </a:r>
            </a:p>
            <a:p>
              <a:pPr algn="ctr"/>
              <a:r>
                <a:rPr lang="en-US" sz="2000" dirty="0" smtClean="0">
                  <a:solidFill>
                    <a:srgbClr val="008000"/>
                  </a:solidFill>
                </a:rPr>
                <a:t>HCP</a:t>
              </a:r>
              <a:endParaRPr lang="en-US" sz="2000" dirty="0">
                <a:solidFill>
                  <a:srgbClr val="008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4900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 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7399" y="-82550"/>
            <a:ext cx="5969353" cy="1259491"/>
          </a:xfrm>
          <a:prstGeom prst="rect">
            <a:avLst/>
          </a:prstGeom>
        </p:spPr>
      </p:pic>
      <p:pic>
        <p:nvPicPr>
          <p:cNvPr id="2" name="Picture 1" descr="Untitled 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19" y="998679"/>
            <a:ext cx="9022815" cy="5742636"/>
          </a:xfrm>
          <a:prstGeom prst="rect">
            <a:avLst/>
          </a:prstGeom>
        </p:spPr>
      </p:pic>
      <p:pic>
        <p:nvPicPr>
          <p:cNvPr id="3" name="Picture 2" descr="Untitled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65530" y="3800400"/>
            <a:ext cx="4391630" cy="2659376"/>
          </a:xfrm>
          <a:prstGeom prst="rect">
            <a:avLst/>
          </a:prstGeom>
        </p:spPr>
      </p:pic>
      <p:pic>
        <p:nvPicPr>
          <p:cNvPr id="5" name="Picture 4" descr="Untitled 1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0"/>
            <a:ext cx="902928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Symbol" charset="2"/>
                <a:cs typeface="Symbol" charset="2"/>
              </a:rPr>
              <a:t>m</a:t>
            </a:r>
            <a:r>
              <a:rPr lang="en-US" baseline="30000" dirty="0" err="1">
                <a:latin typeface="Symbol" charset="2"/>
                <a:cs typeface="Symbol" charset="2"/>
              </a:rPr>
              <a:t>+</a:t>
            </a:r>
            <a:r>
              <a:rPr lang="en-US" dirty="0" err="1">
                <a:latin typeface="Symbol" charset="2"/>
                <a:cs typeface="Symbol" charset="2"/>
              </a:rPr>
              <a:t>m</a:t>
            </a:r>
            <a:r>
              <a:rPr lang="en-US" baseline="30000" dirty="0">
                <a:latin typeface="Symbol" charset="2"/>
                <a:cs typeface="Symbol" charset="2"/>
              </a:rPr>
              <a:t>-</a:t>
            </a:r>
            <a:r>
              <a:rPr lang="en-US" dirty="0">
                <a:latin typeface="Symbol" charset="2"/>
                <a:cs typeface="Symbol" charset="2"/>
              </a:rPr>
              <a:t> </a:t>
            </a:r>
            <a:r>
              <a:rPr lang="en-US" dirty="0" smtClean="0"/>
              <a:t>Collider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err="1"/>
              <a:t>e</a:t>
            </a:r>
            <a:r>
              <a:rPr lang="en-US" baseline="30000" dirty="0" err="1">
                <a:latin typeface="Symbol" charset="2"/>
                <a:cs typeface="Symbol" charset="2"/>
              </a:rPr>
              <a:t>+</a:t>
            </a:r>
            <a:r>
              <a:rPr lang="en-US" dirty="0" err="1"/>
              <a:t>e</a:t>
            </a:r>
            <a:r>
              <a:rPr lang="en-US" baseline="30000" dirty="0">
                <a:latin typeface="Symbol" charset="2"/>
                <a:cs typeface="Symbol" charset="2"/>
              </a:rPr>
              <a:t>-</a:t>
            </a:r>
            <a:r>
              <a:rPr lang="en-US" dirty="0"/>
              <a:t> </a:t>
            </a:r>
            <a:r>
              <a:rPr lang="en-US" dirty="0" smtClean="0"/>
              <a:t>Collider </a:t>
            </a:r>
            <a:r>
              <a:rPr lang="en-US" dirty="0"/>
              <a:t>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 </a:t>
            </a:r>
            <a:r>
              <a:rPr lang="en-US" sz="2000" dirty="0" err="1">
                <a:latin typeface="Symbol" charset="2"/>
                <a:cs typeface="Symbol" charset="2"/>
              </a:rPr>
              <a:t>m</a:t>
            </a:r>
            <a:r>
              <a:rPr lang="en-US" sz="2000" baseline="30000" dirty="0" err="1">
                <a:latin typeface="Symbol" charset="2"/>
                <a:cs typeface="Symbol" charset="2"/>
              </a:rPr>
              <a:t>+</a:t>
            </a:r>
            <a:r>
              <a:rPr lang="en-US" sz="2000" dirty="0" err="1">
                <a:latin typeface="Symbol" charset="2"/>
                <a:cs typeface="Symbol" charset="2"/>
              </a:rPr>
              <a:t>m</a:t>
            </a:r>
            <a:r>
              <a:rPr lang="en-US" sz="2000" baseline="30000" dirty="0">
                <a:latin typeface="Symbol" charset="2"/>
                <a:cs typeface="Symbol" charset="2"/>
              </a:rPr>
              <a:t>-</a:t>
            </a:r>
            <a:r>
              <a:rPr lang="en-US" sz="2000" dirty="0">
                <a:latin typeface="Symbol" charset="2"/>
                <a:cs typeface="Symbol" charset="2"/>
              </a:rPr>
              <a:t> </a:t>
            </a:r>
            <a:r>
              <a:rPr lang="en-US" sz="2000" dirty="0" smtClean="0"/>
              <a:t>collider can do things that an </a:t>
            </a:r>
            <a:r>
              <a:rPr lang="en-US" sz="2000" dirty="0" err="1"/>
              <a:t>e</a:t>
            </a:r>
            <a:r>
              <a:rPr lang="en-US" sz="2000" baseline="30000" dirty="0" err="1">
                <a:latin typeface="Symbol" charset="2"/>
                <a:cs typeface="Symbol" charset="2"/>
              </a:rPr>
              <a:t>+</a:t>
            </a:r>
            <a:r>
              <a:rPr lang="en-US" sz="2000" dirty="0" err="1"/>
              <a:t>e</a:t>
            </a:r>
            <a:r>
              <a:rPr lang="en-US" sz="2000" baseline="30000" dirty="0">
                <a:latin typeface="Symbol" charset="2"/>
                <a:cs typeface="Symbol" charset="2"/>
              </a:rPr>
              <a:t>-</a:t>
            </a:r>
            <a:r>
              <a:rPr lang="en-US" sz="2000" dirty="0"/>
              <a:t> </a:t>
            </a:r>
            <a:r>
              <a:rPr lang="en-US" sz="2000" dirty="0" smtClean="0"/>
              <a:t>collider cannot do</a:t>
            </a:r>
          </a:p>
          <a:p>
            <a:pPr lvl="1"/>
            <a:r>
              <a:rPr lang="en-US" sz="1600" dirty="0" smtClean="0"/>
              <a:t>Direct coupling to H expected to be larger by a factor m</a:t>
            </a:r>
            <a:r>
              <a:rPr lang="en-US" sz="1600" baseline="-25000" dirty="0" smtClean="0">
                <a:latin typeface="Symbol" charset="2"/>
                <a:cs typeface="Symbol" charset="2"/>
              </a:rPr>
              <a:t>m</a:t>
            </a:r>
            <a:r>
              <a:rPr lang="en-US" sz="1600" dirty="0" smtClean="0"/>
              <a:t>/m</a:t>
            </a:r>
            <a:r>
              <a:rPr lang="en-US" sz="1600" baseline="-25000" dirty="0" smtClean="0"/>
              <a:t>e</a:t>
            </a:r>
          </a:p>
          <a:p>
            <a:pPr lvl="2"/>
            <a:r>
              <a:rPr lang="en-US" sz="1600" dirty="0" smtClean="0"/>
              <a:t>,</a:t>
            </a:r>
            <a:r>
              <a:rPr lang="en-US" sz="1600" dirty="0" err="1" smtClean="0"/>
              <a:t>jh</a:t>
            </a:r>
            <a:r>
              <a:rPr lang="en-US" sz="1600" dirty="0" smtClean="0"/>
              <a:t>                                                   </a:t>
            </a:r>
            <a:r>
              <a:rPr lang="en-US" sz="1600" b="0" dirty="0" smtClean="0">
                <a:solidFill>
                  <a:schemeClr val="tx1"/>
                </a:solidFill>
              </a:rPr>
              <a:t>[</a:t>
            </a:r>
            <a:r>
              <a:rPr lang="en-US" sz="1600" b="0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s</a:t>
            </a:r>
            <a:r>
              <a:rPr lang="en-US" sz="1600" b="0" baseline="-25000" dirty="0" smtClean="0">
                <a:solidFill>
                  <a:schemeClr val="tx1"/>
                </a:solidFill>
              </a:rPr>
              <a:t>peak</a:t>
            </a:r>
            <a:r>
              <a:rPr lang="en-US" sz="1600" b="0" dirty="0" smtClean="0">
                <a:solidFill>
                  <a:schemeClr val="tx1"/>
                </a:solidFill>
              </a:rPr>
              <a:t> = 70 </a:t>
            </a:r>
            <a:r>
              <a:rPr lang="en-US" sz="1600" b="0" dirty="0" err="1" smtClean="0">
                <a:solidFill>
                  <a:schemeClr val="tx1"/>
                </a:solidFill>
              </a:rPr>
              <a:t>pb</a:t>
            </a:r>
            <a:r>
              <a:rPr lang="en-US" sz="1600" b="0" dirty="0" smtClean="0">
                <a:solidFill>
                  <a:schemeClr val="tx1"/>
                </a:solidFill>
              </a:rPr>
              <a:t> at tree level]</a:t>
            </a:r>
          </a:p>
          <a:p>
            <a:pPr lvl="1"/>
            <a:r>
              <a:rPr lang="en-US" sz="1600" dirty="0" smtClean="0"/>
              <a:t>Beam energy spread </a:t>
            </a:r>
            <a:r>
              <a:rPr lang="en-US" sz="1600" dirty="0" err="1" smtClean="0">
                <a:latin typeface="Symbol" charset="2"/>
                <a:cs typeface="Symbol" charset="2"/>
              </a:rPr>
              <a:t>d</a:t>
            </a:r>
            <a:r>
              <a:rPr lang="en-US" sz="1600" dirty="0" err="1" smtClean="0"/>
              <a:t>E</a:t>
            </a:r>
            <a:r>
              <a:rPr lang="en-US" sz="1600" dirty="0" smtClean="0"/>
              <a:t>/E may be reduced to 3×10</a:t>
            </a:r>
            <a:r>
              <a:rPr lang="en-US" sz="1600" baseline="30000" dirty="0" smtClean="0"/>
              <a:t>-5</a:t>
            </a:r>
          </a:p>
          <a:p>
            <a:pPr lvl="2"/>
            <a:r>
              <a:rPr lang="en-US" sz="1600" dirty="0" smtClean="0"/>
              <a:t>6D Cooling, no </a:t>
            </a:r>
            <a:r>
              <a:rPr lang="en-US" sz="1600" dirty="0" err="1" smtClean="0"/>
              <a:t>beamstrahlung</a:t>
            </a:r>
            <a:r>
              <a:rPr lang="en-US" sz="1600" dirty="0" smtClean="0"/>
              <a:t>, ~no bremsstrahlung</a:t>
            </a:r>
          </a:p>
          <a:p>
            <a:pPr lvl="2"/>
            <a:r>
              <a:rPr lang="en-US" sz="1600" dirty="0" smtClean="0"/>
              <a:t>For  </a:t>
            </a:r>
            <a:r>
              <a:rPr lang="en-US" sz="1600" dirty="0" err="1" smtClean="0">
                <a:latin typeface="Symbol" charset="2"/>
                <a:cs typeface="Symbol" charset="2"/>
              </a:rPr>
              <a:t>d</a:t>
            </a:r>
            <a:r>
              <a:rPr lang="en-US" sz="1600" dirty="0" err="1" smtClean="0"/>
              <a:t>E</a:t>
            </a:r>
            <a:r>
              <a:rPr lang="en-US" sz="1600" dirty="0" smtClean="0"/>
              <a:t>/E  = 0.003%  (</a:t>
            </a:r>
            <a:r>
              <a:rPr lang="en-US" sz="1600" dirty="0" err="1" smtClean="0">
                <a:latin typeface="Symbol" charset="2"/>
                <a:cs typeface="Symbol" charset="2"/>
              </a:rPr>
              <a:t>d</a:t>
            </a:r>
            <a:r>
              <a:rPr lang="en-US" sz="1600" dirty="0" err="1" smtClean="0"/>
              <a:t>E</a:t>
            </a:r>
            <a:r>
              <a:rPr lang="en-US" sz="1600" dirty="0" smtClean="0"/>
              <a:t> 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~ 3.6 MeV, </a:t>
            </a:r>
            <a:r>
              <a:rPr lang="en-US" sz="1600" dirty="0" smtClean="0">
                <a:latin typeface="Symbol" charset="2"/>
                <a:cs typeface="Symbol" charset="2"/>
              </a:rPr>
              <a:t>G</a:t>
            </a:r>
            <a:r>
              <a:rPr lang="en-US" sz="1600" baseline="-25000" dirty="0" smtClean="0"/>
              <a:t>H</a:t>
            </a:r>
            <a:r>
              <a:rPr lang="en-US" sz="1600" dirty="0" smtClean="0"/>
              <a:t> ~ 4 MeV)</a:t>
            </a:r>
          </a:p>
          <a:p>
            <a:pPr lvl="3"/>
            <a:r>
              <a:rPr lang="en-US" sz="1600" dirty="0" smtClean="0"/>
              <a:t>Corresponding luminosity ~ 10</a:t>
            </a:r>
            <a:r>
              <a:rPr lang="en-US" sz="1600" baseline="30000" dirty="0" smtClean="0"/>
              <a:t>31</a:t>
            </a:r>
            <a:r>
              <a:rPr lang="en-US" sz="1600" dirty="0" smtClean="0"/>
              <a:t> cm</a:t>
            </a:r>
            <a:r>
              <a:rPr lang="en-US" sz="1600" baseline="30000" dirty="0" smtClean="0"/>
              <a:t>-2</a:t>
            </a:r>
            <a:r>
              <a:rPr lang="en-US" sz="1600" dirty="0" smtClean="0"/>
              <a:t>s</a:t>
            </a:r>
            <a:r>
              <a:rPr lang="en-US" sz="1600" baseline="30000" dirty="0" smtClean="0"/>
              <a:t>-1</a:t>
            </a:r>
            <a:endParaRPr lang="en-US" sz="1600" dirty="0" smtClean="0"/>
          </a:p>
          <a:p>
            <a:pPr lvl="4"/>
            <a:r>
              <a:rPr lang="en-US" sz="1600" dirty="0" smtClean="0"/>
              <a:t>Expect 2300 Higgs events in 100 pb</a:t>
            </a:r>
            <a:r>
              <a:rPr lang="en-US" sz="1600" baseline="30000" dirty="0" smtClean="0"/>
              <a:t>-1</a:t>
            </a:r>
            <a:r>
              <a:rPr lang="en-US" sz="1600" dirty="0" smtClean="0"/>
              <a:t>/ year</a:t>
            </a:r>
          </a:p>
          <a:p>
            <a:pPr lvl="1"/>
            <a:r>
              <a:rPr lang="en-US" sz="1600" dirty="0" smtClean="0"/>
              <a:t>Polarization, beam energy and energy spectrum</a:t>
            </a:r>
          </a:p>
          <a:p>
            <a:pPr lvl="2"/>
            <a:r>
              <a:rPr lang="en-US" sz="1600" dirty="0" smtClean="0"/>
              <a:t>Can be measured with an exquisite precision</a:t>
            </a:r>
          </a:p>
          <a:p>
            <a:pPr lvl="3"/>
            <a:r>
              <a:rPr lang="en-US" sz="1600" dirty="0" smtClean="0"/>
              <a:t>From the electrons of the </a:t>
            </a:r>
            <a:r>
              <a:rPr lang="en-US" sz="1600" dirty="0" err="1" smtClean="0"/>
              <a:t>muon</a:t>
            </a:r>
            <a:r>
              <a:rPr lang="en-US" sz="1600" dirty="0" smtClean="0"/>
              <a:t> decays</a:t>
            </a:r>
          </a:p>
          <a:p>
            <a:pPr lvl="1"/>
            <a:r>
              <a:rPr lang="en-US" sz="1600" dirty="0" smtClean="0"/>
              <a:t>Then measure the </a:t>
            </a:r>
            <a:r>
              <a:rPr lang="en-US" sz="1600" dirty="0" err="1" smtClean="0"/>
              <a:t>lineshape</a:t>
            </a:r>
            <a:r>
              <a:rPr lang="en-US" sz="1600" dirty="0" smtClean="0"/>
              <a:t> of the Higgs at √s ~ </a:t>
            </a:r>
            <a:r>
              <a:rPr lang="en-US" sz="1600" dirty="0" err="1" smtClean="0"/>
              <a:t>m</a:t>
            </a:r>
            <a:r>
              <a:rPr lang="en-US" sz="1600" baseline="-25000" dirty="0" err="1" smtClean="0"/>
              <a:t>H</a:t>
            </a:r>
            <a:endParaRPr lang="en-US" sz="1600" baseline="-25000" dirty="0" smtClean="0"/>
          </a:p>
          <a:p>
            <a:pPr lvl="2"/>
            <a:r>
              <a:rPr lang="en-US" sz="1600" dirty="0" smtClean="0"/>
              <a:t>Five-point scan, 50 + 100 + 200 + 100 + 50 pb</a:t>
            </a:r>
            <a:r>
              <a:rPr lang="en-US" sz="1600" baseline="30000" dirty="0" smtClean="0"/>
              <a:t>-1</a:t>
            </a:r>
          </a:p>
          <a:p>
            <a:pPr lvl="3"/>
            <a:r>
              <a:rPr lang="en-US" sz="1600" dirty="0" smtClean="0"/>
              <a:t>Precision from </a:t>
            </a:r>
            <a:r>
              <a:rPr lang="en-US" sz="1600" dirty="0" err="1" smtClean="0"/>
              <a:t>H</a:t>
            </a:r>
            <a:r>
              <a:rPr lang="en-US" sz="1600" dirty="0" err="1"/>
              <a:t>→</a:t>
            </a:r>
            <a:r>
              <a:rPr lang="en-US" sz="1600" dirty="0" err="1" smtClean="0"/>
              <a:t>bb</a:t>
            </a:r>
            <a:r>
              <a:rPr lang="en-US" sz="1600" dirty="0" smtClean="0"/>
              <a:t> and WW : </a:t>
            </a:r>
          </a:p>
          <a:p>
            <a:pPr lvl="2"/>
            <a:endParaRPr lang="en-US" sz="1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37CEC-7426-473D-BB9A-C0489BA294D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9" name="Picture 8" descr="mumuCros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5962" y="2249214"/>
            <a:ext cx="3088037" cy="2094186"/>
          </a:xfrm>
          <a:prstGeom prst="rect">
            <a:avLst/>
          </a:prstGeom>
        </p:spPr>
      </p:pic>
      <p:graphicFrame>
        <p:nvGraphicFramePr>
          <p:cNvPr id="10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65832399"/>
              </p:ext>
            </p:extLst>
          </p:nvPr>
        </p:nvGraphicFramePr>
        <p:xfrm>
          <a:off x="609600" y="1600200"/>
          <a:ext cx="3073400" cy="311877"/>
        </p:xfrm>
        <a:graphic>
          <a:graphicData uri="http://schemas.openxmlformats.org/presentationml/2006/ole">
            <p:oleObj spid="_x0000_s177154" name="Equation" r:id="rId4" imgW="2387600" imgH="228600" progId="Equation.3">
              <p:embed/>
            </p:oleObj>
          </a:graphicData>
        </a:graphic>
      </p:graphicFrame>
      <p:sp>
        <p:nvSpPr>
          <p:cNvPr id="11" name="Oval 10"/>
          <p:cNvSpPr/>
          <p:nvPr/>
        </p:nvSpPr>
        <p:spPr bwMode="auto">
          <a:xfrm>
            <a:off x="8610600" y="4038600"/>
            <a:ext cx="457200" cy="228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1" lang="en-US" sz="2400" b="0" smtClean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3" name="Curved Connector 12"/>
          <p:cNvCxnSpPr/>
          <p:nvPr/>
        </p:nvCxnSpPr>
        <p:spPr bwMode="auto">
          <a:xfrm>
            <a:off x="6172200" y="1752600"/>
            <a:ext cx="1295400" cy="1143000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5" name="Picture 23" descr="J:\Public\GDR\mmtohtobb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9340" y="1371599"/>
            <a:ext cx="1438860" cy="100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urved Connector 16"/>
          <p:cNvCxnSpPr/>
          <p:nvPr/>
        </p:nvCxnSpPr>
        <p:spPr bwMode="auto">
          <a:xfrm>
            <a:off x="6055962" y="3200400"/>
            <a:ext cx="1411638" cy="533400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7086600" y="4343400"/>
            <a:ext cx="990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7102010" y="4419600"/>
            <a:ext cx="9751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sz="1100" b="0" dirty="0">
                <a:solidFill>
                  <a:srgbClr val="000000"/>
                </a:solidFill>
                <a:latin typeface="Symbol" charset="2"/>
                <a:cs typeface="Symbol" charset="2"/>
              </a:rPr>
              <a:t>s</a:t>
            </a:r>
            <a:r>
              <a:rPr kumimoji="1" lang="en-US" sz="1100" b="0" dirty="0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kumimoji="1" lang="en-US" sz="1100" b="0" dirty="0" err="1" smtClean="0">
                <a:solidFill>
                  <a:srgbClr val="000000"/>
                </a:solidFill>
                <a:latin typeface="Arial" charset="0"/>
              </a:rPr>
              <a:t>m</a:t>
            </a:r>
            <a:r>
              <a:rPr kumimoji="1" lang="en-US" sz="1100" b="0" baseline="-25000" dirty="0" err="1" smtClean="0">
                <a:solidFill>
                  <a:srgbClr val="000000"/>
                </a:solidFill>
                <a:latin typeface="Arial" charset="0"/>
              </a:rPr>
              <a:t>H</a:t>
            </a:r>
            <a:r>
              <a:rPr kumimoji="1" lang="en-US" sz="1100" b="0" dirty="0" smtClean="0">
                <a:solidFill>
                  <a:srgbClr val="000000"/>
                </a:solidFill>
                <a:latin typeface="Arial" charset="0"/>
              </a:rPr>
              <a:t>), TLEP</a:t>
            </a:r>
            <a:endParaRPr kumimoji="1" lang="en-US" sz="11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8305800" y="1295400"/>
            <a:ext cx="53091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sz="900" b="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, </a:t>
            </a:r>
            <a:r>
              <a:rPr kumimoji="1" lang="en-US" sz="9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W, …</a:t>
            </a:r>
            <a:endParaRPr kumimoji="1" lang="en-US" sz="900" b="0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8305800" y="2146756"/>
            <a:ext cx="49244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sz="1200" b="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, </a:t>
            </a:r>
            <a:r>
              <a:rPr kumimoji="1" lang="en-US" sz="1200" b="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W, …</a:t>
            </a:r>
            <a:endParaRPr kumimoji="1" lang="en-US" sz="1200" b="0" baseline="-25000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pic>
        <p:nvPicPr>
          <p:cNvPr id="28" name="Picture 27" descr="mmbb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0" y="4800600"/>
            <a:ext cx="2036264" cy="1846995"/>
          </a:xfrm>
          <a:prstGeom prst="rect">
            <a:avLst/>
          </a:prstGeom>
        </p:spPr>
      </p:pic>
      <p:pic>
        <p:nvPicPr>
          <p:cNvPr id="29" name="Picture 28" descr="mmWW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0902" y="4800600"/>
            <a:ext cx="1983098" cy="1851560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 bwMode="auto">
          <a:xfrm>
            <a:off x="5638800" y="609600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1" lang="en-US" sz="2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7086600" y="609600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1" lang="en-US" sz="2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6248400" y="548640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1" lang="en-US" sz="2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6477000" y="556260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1" lang="en-US" sz="2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6324600" y="487680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1" lang="en-US" sz="2400" b="0" smtClean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0134822"/>
              </p:ext>
            </p:extLst>
          </p:nvPr>
        </p:nvGraphicFramePr>
        <p:xfrm>
          <a:off x="1066800" y="5181600"/>
          <a:ext cx="3962400" cy="931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1600200"/>
                <a:gridCol w="1447800"/>
              </a:tblGrid>
              <a:tr h="31036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rgbClr val="0000CC"/>
                          </a:solidFill>
                        </a:rPr>
                        <a:t>m</a:t>
                      </a:r>
                      <a:r>
                        <a:rPr lang="en-US" sz="1400" b="1" baseline="-25000" dirty="0" err="1" smtClean="0">
                          <a:solidFill>
                            <a:srgbClr val="0000CC"/>
                          </a:solidFill>
                        </a:rPr>
                        <a:t>H</a:t>
                      </a:r>
                      <a:endParaRPr lang="en-US" sz="1400" b="1" baseline="-25000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rgbClr val="0000CC"/>
                          </a:solidFill>
                          <a:latin typeface="Symbol" charset="2"/>
                          <a:cs typeface="Symbol" charset="2"/>
                        </a:rPr>
                        <a:t>s</a:t>
                      </a:r>
                      <a:r>
                        <a:rPr lang="en-US" sz="1400" b="1" baseline="-25000" dirty="0" err="1" smtClean="0">
                          <a:solidFill>
                            <a:srgbClr val="0000CC"/>
                          </a:solidFill>
                        </a:rPr>
                        <a:t>Peak</a:t>
                      </a:r>
                      <a:endParaRPr lang="en-US" sz="1400" b="1" baseline="-25000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CC"/>
                          </a:solidFill>
                          <a:latin typeface="Symbol" charset="2"/>
                          <a:cs typeface="Symbol" charset="2"/>
                        </a:rPr>
                        <a:t>G</a:t>
                      </a:r>
                      <a:r>
                        <a:rPr lang="en-US" sz="1400" b="1" baseline="-25000" dirty="0" smtClean="0">
                          <a:solidFill>
                            <a:srgbClr val="0000CC"/>
                          </a:solidFill>
                        </a:rPr>
                        <a:t>H</a:t>
                      </a:r>
                      <a:endParaRPr lang="en-US" sz="1400" b="1" baseline="-25000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3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0.1 MeV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9900"/>
                          </a:solidFill>
                        </a:rPr>
                        <a:t>0.6</a:t>
                      </a:r>
                      <a:r>
                        <a:rPr lang="en-US" sz="1400" b="1" baseline="0" dirty="0" smtClean="0">
                          <a:solidFill>
                            <a:srgbClr val="009900"/>
                          </a:solidFill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rgbClr val="009900"/>
                          </a:solidFill>
                        </a:rPr>
                        <a:t>pb</a:t>
                      </a:r>
                      <a:endParaRPr lang="en-US" sz="1400" b="1" dirty="0">
                        <a:solidFill>
                          <a:srgbClr val="0099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0.2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 MeV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3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US" sz="1400" b="1" baseline="30000" dirty="0" smtClean="0">
                          <a:solidFill>
                            <a:schemeClr val="tx1"/>
                          </a:solidFill>
                        </a:rPr>
                        <a:t>-6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9900"/>
                          </a:solidFill>
                        </a:rPr>
                        <a:t>2.5%</a:t>
                      </a:r>
                      <a:endParaRPr lang="en-US" sz="1400" b="1" dirty="0">
                        <a:solidFill>
                          <a:srgbClr val="0099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5%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8534400" y="4191000"/>
            <a:ext cx="372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b="0" dirty="0" smtClean="0">
                <a:solidFill>
                  <a:srgbClr val="000000"/>
                </a:solidFill>
                <a:latin typeface="Arial" charset="0"/>
              </a:rPr>
              <a:t>√s</a:t>
            </a:r>
            <a:endParaRPr kumimoji="1" lang="en-US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24600" y="2206823"/>
            <a:ext cx="673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b="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s</a:t>
            </a:r>
            <a:r>
              <a:rPr kumimoji="1" lang="en-US" b="0" dirty="0" smtClean="0">
                <a:solidFill>
                  <a:srgbClr val="000000"/>
                </a:solidFill>
                <a:latin typeface="Arial" charset="0"/>
              </a:rPr>
              <a:t> (</a:t>
            </a:r>
            <a:r>
              <a:rPr kumimoji="1" lang="en-US" b="0" dirty="0" err="1" smtClean="0">
                <a:solidFill>
                  <a:srgbClr val="000000"/>
                </a:solidFill>
                <a:latin typeface="Arial" charset="0"/>
              </a:rPr>
              <a:t>pb</a:t>
            </a:r>
            <a:r>
              <a:rPr kumimoji="1" lang="en-US" b="0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kumimoji="1" lang="en-US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103259" y="914400"/>
            <a:ext cx="812141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sz="1600" b="0" dirty="0" smtClean="0">
                <a:solidFill>
                  <a:srgbClr val="000000"/>
                </a:solidFill>
                <a:latin typeface="Arial" charset="0"/>
              </a:rPr>
              <a:t>[16,17]</a:t>
            </a:r>
            <a:endParaRPr kumimoji="1" lang="en-US" sz="1600" b="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579311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5100" y="355600"/>
            <a:ext cx="85471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 smtClean="0">
                <a:latin typeface="+mn-lt"/>
              </a:rPr>
              <a:t>Conclusions</a:t>
            </a:r>
          </a:p>
          <a:p>
            <a:endParaRPr lang="fr-CH" sz="1800" dirty="0" smtClean="0">
              <a:latin typeface="+mn-lt"/>
            </a:endParaRPr>
          </a:p>
          <a:p>
            <a:r>
              <a:rPr lang="fr-CH" sz="1800" dirty="0" smtClean="0">
                <a:latin typeface="+mn-lt"/>
              </a:rPr>
              <a:t>-- The </a:t>
            </a:r>
            <a:r>
              <a:rPr lang="fr-CH" sz="1800" dirty="0" err="1" smtClean="0">
                <a:latin typeface="+mn-lt"/>
              </a:rPr>
              <a:t>newly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discover</a:t>
            </a:r>
            <a:r>
              <a:rPr lang="fr-CH" sz="1800" dirty="0" smtClean="0">
                <a:latin typeface="+mn-lt"/>
              </a:rPr>
              <a:t> H(126) candidate </a:t>
            </a:r>
            <a:r>
              <a:rPr lang="fr-CH" sz="1800" dirty="0" err="1" smtClean="0">
                <a:latin typeface="+mn-lt"/>
              </a:rPr>
              <a:t>is</a:t>
            </a:r>
            <a:r>
              <a:rPr lang="fr-CH" sz="1800" dirty="0" smtClean="0">
                <a:latin typeface="+mn-lt"/>
              </a:rPr>
              <a:t> a </a:t>
            </a:r>
            <a:r>
              <a:rPr lang="fr-CH" sz="1800" dirty="0" err="1" smtClean="0">
                <a:latin typeface="+mn-lt"/>
              </a:rPr>
              <a:t>fascinating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particle</a:t>
            </a:r>
            <a:r>
              <a:rPr lang="fr-CH" sz="1800" dirty="0" smtClean="0">
                <a:latin typeface="+mn-lt"/>
              </a:rPr>
              <a:t> of a new nature (</a:t>
            </a:r>
            <a:r>
              <a:rPr lang="fr-CH" sz="1800" dirty="0" err="1" smtClean="0">
                <a:latin typeface="+mn-lt"/>
              </a:rPr>
              <a:t>elementary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scalar</a:t>
            </a:r>
            <a:r>
              <a:rPr lang="fr-CH" sz="1800" dirty="0" smtClean="0">
                <a:latin typeface="+mn-lt"/>
              </a:rPr>
              <a:t>!) </a:t>
            </a:r>
            <a:r>
              <a:rPr lang="fr-CH" sz="1800" dirty="0" err="1" smtClean="0">
                <a:latin typeface="+mn-lt"/>
              </a:rPr>
              <a:t>that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deserves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detailed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measurements</a:t>
            </a:r>
            <a:endParaRPr lang="fr-CH" sz="1800" dirty="0" smtClean="0">
              <a:latin typeface="+mn-lt"/>
            </a:endParaRPr>
          </a:p>
          <a:p>
            <a:r>
              <a:rPr lang="fr-CH" sz="1800" dirty="0" smtClean="0">
                <a:latin typeface="+mn-lt"/>
              </a:rPr>
              <a:t> </a:t>
            </a:r>
          </a:p>
          <a:p>
            <a:r>
              <a:rPr lang="fr-CH" sz="1800" dirty="0" smtClean="0">
                <a:latin typeface="+mn-lt"/>
              </a:rPr>
              <a:t>-- </a:t>
            </a:r>
            <a:r>
              <a:rPr lang="fr-CH" sz="1800" dirty="0" err="1" smtClean="0">
                <a:latin typeface="+mn-lt"/>
              </a:rPr>
              <a:t>there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is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much</a:t>
            </a:r>
            <a:r>
              <a:rPr lang="fr-CH" sz="1800" dirty="0" smtClean="0">
                <a:latin typeface="+mn-lt"/>
              </a:rPr>
              <a:t> more to </a:t>
            </a:r>
            <a:r>
              <a:rPr lang="fr-CH" sz="1800" dirty="0" err="1" smtClean="0">
                <a:latin typeface="+mn-lt"/>
              </a:rPr>
              <a:t>understand</a:t>
            </a:r>
            <a:r>
              <a:rPr lang="fr-CH" sz="1800" dirty="0" smtClean="0">
                <a:latin typeface="+mn-lt"/>
              </a:rPr>
              <a:t> about </a:t>
            </a:r>
            <a:r>
              <a:rPr lang="fr-CH" sz="1800" dirty="0" err="1" smtClean="0">
                <a:latin typeface="+mn-lt"/>
              </a:rPr>
              <a:t>Higgs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physics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measurments</a:t>
            </a:r>
            <a:endParaRPr lang="fr-CH" sz="1800" dirty="0" smtClean="0">
              <a:latin typeface="+mn-lt"/>
            </a:endParaRPr>
          </a:p>
          <a:p>
            <a:r>
              <a:rPr lang="fr-CH" sz="1800" dirty="0" smtClean="0">
                <a:latin typeface="+mn-lt"/>
              </a:rPr>
              <a:t>and </a:t>
            </a:r>
            <a:r>
              <a:rPr lang="fr-CH" sz="1800" dirty="0" err="1" smtClean="0">
                <a:latin typeface="+mn-lt"/>
              </a:rPr>
              <a:t>their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potential</a:t>
            </a:r>
            <a:r>
              <a:rPr lang="fr-CH" sz="1800" dirty="0" smtClean="0">
                <a:latin typeface="+mn-lt"/>
              </a:rPr>
              <a:t> to test </a:t>
            </a:r>
            <a:r>
              <a:rPr lang="fr-CH" sz="1800" dirty="0" err="1" smtClean="0">
                <a:latin typeface="+mn-lt"/>
              </a:rPr>
              <a:t>physics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beyond</a:t>
            </a:r>
            <a:r>
              <a:rPr lang="fr-CH" sz="1800" dirty="0" smtClean="0">
                <a:latin typeface="+mn-lt"/>
              </a:rPr>
              <a:t> the SM. This </a:t>
            </a:r>
            <a:r>
              <a:rPr lang="fr-CH" sz="1800" dirty="0" err="1" smtClean="0">
                <a:latin typeface="+mn-lt"/>
              </a:rPr>
              <a:t>should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be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discussed</a:t>
            </a:r>
            <a:r>
              <a:rPr lang="fr-CH" sz="1800" dirty="0" smtClean="0">
                <a:latin typeface="+mn-lt"/>
              </a:rPr>
              <a:t> in a </a:t>
            </a:r>
            <a:r>
              <a:rPr lang="fr-CH" sz="1800" dirty="0" err="1" smtClean="0">
                <a:solidFill>
                  <a:srgbClr val="0033CC"/>
                </a:solidFill>
                <a:latin typeface="+mn-lt"/>
              </a:rPr>
              <a:t>dedicated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 and </a:t>
            </a:r>
            <a:r>
              <a:rPr lang="fr-CH" sz="1800" dirty="0" err="1" smtClean="0">
                <a:solidFill>
                  <a:srgbClr val="0033CC"/>
                </a:solidFill>
                <a:latin typeface="+mn-lt"/>
              </a:rPr>
              <a:t>detailed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 </a:t>
            </a:r>
            <a:r>
              <a:rPr lang="fr-CH" sz="1800" dirty="0" err="1" smtClean="0">
                <a:solidFill>
                  <a:srgbClr val="0033CC"/>
                </a:solidFill>
                <a:latin typeface="+mn-lt"/>
              </a:rPr>
              <a:t>Higgs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 </a:t>
            </a:r>
            <a:r>
              <a:rPr lang="fr-CH" sz="1800" dirty="0" err="1" smtClean="0">
                <a:solidFill>
                  <a:srgbClr val="0033CC"/>
                </a:solidFill>
                <a:latin typeface="+mn-lt"/>
              </a:rPr>
              <a:t>Physics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 workshop.</a:t>
            </a:r>
          </a:p>
          <a:p>
            <a:r>
              <a:rPr lang="fr-CH" sz="1800" dirty="0" smtClean="0">
                <a:latin typeface="+mn-lt"/>
              </a:rPr>
              <a:t> </a:t>
            </a:r>
            <a:endParaRPr lang="fr-CH" sz="1800" dirty="0" smtClean="0">
              <a:latin typeface="+mn-lt"/>
            </a:endParaRPr>
          </a:p>
          <a:p>
            <a:r>
              <a:rPr lang="fr-CH" sz="1800" dirty="0" smtClean="0">
                <a:latin typeface="+mn-lt"/>
              </a:rPr>
              <a:t>-- The LHC </a:t>
            </a:r>
            <a:r>
              <a:rPr lang="fr-CH" sz="1800" dirty="0" err="1" smtClean="0">
                <a:latin typeface="+mn-lt"/>
              </a:rPr>
              <a:t>will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already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be</a:t>
            </a:r>
            <a:r>
              <a:rPr lang="fr-CH" sz="1800" dirty="0" smtClean="0">
                <a:latin typeface="+mn-lt"/>
              </a:rPr>
              <a:t> an impressive </a:t>
            </a:r>
            <a:r>
              <a:rPr lang="fr-CH" sz="1800" dirty="0" err="1" smtClean="0">
                <a:latin typeface="+mn-lt"/>
              </a:rPr>
              <a:t>Higgs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factory</a:t>
            </a:r>
            <a:r>
              <a:rPr lang="fr-CH" sz="1800" dirty="0" smtClean="0">
                <a:latin typeface="+mn-lt"/>
              </a:rPr>
              <a:t>. This must </a:t>
            </a:r>
            <a:r>
              <a:rPr lang="fr-CH" sz="1800" dirty="0" err="1" smtClean="0">
                <a:latin typeface="+mn-lt"/>
              </a:rPr>
              <a:t>be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taken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into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account</a:t>
            </a:r>
            <a:r>
              <a:rPr lang="fr-CH" sz="1800" dirty="0" smtClean="0">
                <a:latin typeface="+mn-lt"/>
              </a:rPr>
              <a:t> in </a:t>
            </a:r>
            <a:r>
              <a:rPr lang="fr-CH" sz="1800" dirty="0" err="1" smtClean="0">
                <a:latin typeface="+mn-lt"/>
              </a:rPr>
              <a:t>any</a:t>
            </a:r>
            <a:r>
              <a:rPr lang="fr-CH" sz="1800" dirty="0" smtClean="0">
                <a:latin typeface="+mn-lt"/>
              </a:rPr>
              <a:t> future machine discussion! </a:t>
            </a:r>
          </a:p>
          <a:p>
            <a:endParaRPr lang="fr-CH" sz="1800" dirty="0" smtClean="0">
              <a:latin typeface="+mn-lt"/>
            </a:endParaRPr>
          </a:p>
          <a:p>
            <a:r>
              <a:rPr lang="fr-CH" sz="1800" dirty="0" smtClean="0">
                <a:solidFill>
                  <a:srgbClr val="00B050"/>
                </a:solidFill>
                <a:latin typeface="+mn-lt"/>
              </a:rPr>
              <a:t>-- </a:t>
            </a:r>
            <a:r>
              <a:rPr lang="fr-CH" sz="1800" dirty="0" err="1" smtClean="0">
                <a:solidFill>
                  <a:srgbClr val="00B050"/>
                </a:solidFill>
                <a:latin typeface="+mn-lt"/>
              </a:rPr>
              <a:t>Still</a:t>
            </a:r>
            <a:r>
              <a:rPr lang="fr-CH" sz="1800" dirty="0" smtClean="0">
                <a:solidFill>
                  <a:srgbClr val="00B050"/>
                </a:solidFill>
                <a:latin typeface="+mn-lt"/>
              </a:rPr>
              <a:t>, a </a:t>
            </a:r>
            <a:r>
              <a:rPr lang="fr-CH" sz="1800" dirty="0" err="1" smtClean="0">
                <a:solidFill>
                  <a:srgbClr val="00B050"/>
                </a:solidFill>
                <a:latin typeface="+mn-lt"/>
              </a:rPr>
              <a:t>measurement</a:t>
            </a:r>
            <a:r>
              <a:rPr lang="fr-CH" sz="1800" dirty="0" smtClean="0">
                <a:solidFill>
                  <a:srgbClr val="00B050"/>
                </a:solidFill>
                <a:latin typeface="+mn-lt"/>
              </a:rPr>
              <a:t> of the </a:t>
            </a:r>
            <a:r>
              <a:rPr lang="fr-CH" sz="1800" dirty="0" err="1" smtClean="0">
                <a:solidFill>
                  <a:srgbClr val="00B050"/>
                </a:solidFill>
                <a:latin typeface="+mn-lt"/>
              </a:rPr>
              <a:t>Higgs</a:t>
            </a:r>
            <a:r>
              <a:rPr lang="fr-CH" sz="1800" dirty="0" smtClean="0">
                <a:solidFill>
                  <a:srgbClr val="00B050"/>
                </a:solidFill>
                <a:latin typeface="+mn-lt"/>
              </a:rPr>
              <a:t> invisible </a:t>
            </a:r>
            <a:r>
              <a:rPr lang="fr-CH" sz="1800" dirty="0" err="1" smtClean="0">
                <a:solidFill>
                  <a:srgbClr val="00B050"/>
                </a:solidFill>
                <a:latin typeface="+mn-lt"/>
              </a:rPr>
              <a:t>width</a:t>
            </a:r>
            <a:r>
              <a:rPr lang="fr-CH" sz="1800" dirty="0" smtClean="0">
                <a:solidFill>
                  <a:srgbClr val="00B050"/>
                </a:solidFill>
                <a:latin typeface="+mn-lt"/>
              </a:rPr>
              <a:t>, </a:t>
            </a:r>
            <a:r>
              <a:rPr lang="fr-CH" sz="1800" dirty="0" err="1" smtClean="0">
                <a:solidFill>
                  <a:srgbClr val="00B050"/>
                </a:solidFill>
                <a:latin typeface="+mn-lt"/>
              </a:rPr>
              <a:t>search</a:t>
            </a:r>
            <a:r>
              <a:rPr lang="fr-CH" sz="1800" dirty="0" smtClean="0">
                <a:solidFill>
                  <a:srgbClr val="00B050"/>
                </a:solidFill>
                <a:latin typeface="+mn-lt"/>
              </a:rPr>
              <a:t> for </a:t>
            </a:r>
            <a:r>
              <a:rPr lang="fr-CH" sz="1800" dirty="0" err="1" smtClean="0">
                <a:solidFill>
                  <a:srgbClr val="00B050"/>
                </a:solidFill>
                <a:latin typeface="+mn-lt"/>
              </a:rPr>
              <a:t>exotic</a:t>
            </a:r>
            <a:r>
              <a:rPr lang="fr-CH" sz="180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fr-CH" sz="1800" dirty="0" err="1" smtClean="0">
                <a:solidFill>
                  <a:srgbClr val="00B050"/>
                </a:solidFill>
                <a:latin typeface="+mn-lt"/>
              </a:rPr>
              <a:t>decays</a:t>
            </a:r>
            <a:r>
              <a:rPr lang="fr-CH" sz="1800" dirty="0" smtClean="0">
                <a:solidFill>
                  <a:srgbClr val="00B050"/>
                </a:solidFill>
                <a:latin typeface="+mn-lt"/>
              </a:rPr>
              <a:t>, and </a:t>
            </a:r>
            <a:r>
              <a:rPr lang="fr-CH" sz="1800" dirty="0" err="1" smtClean="0">
                <a:solidFill>
                  <a:srgbClr val="00B050"/>
                </a:solidFill>
                <a:latin typeface="+mn-lt"/>
              </a:rPr>
              <a:t>improvement</a:t>
            </a:r>
            <a:r>
              <a:rPr lang="fr-CH" sz="1800" dirty="0" smtClean="0">
                <a:solidFill>
                  <a:srgbClr val="00B050"/>
                </a:solidFill>
                <a:latin typeface="+mn-lt"/>
              </a:rPr>
              <a:t> of the fermions, W, Z </a:t>
            </a:r>
            <a:r>
              <a:rPr lang="fr-CH" sz="1800" dirty="0" err="1" smtClean="0">
                <a:solidFill>
                  <a:srgbClr val="00B050"/>
                </a:solidFill>
                <a:latin typeface="+mn-lt"/>
              </a:rPr>
              <a:t>couplings</a:t>
            </a:r>
            <a:r>
              <a:rPr lang="fr-CH" sz="180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fr-CH" sz="1800" dirty="0" err="1" smtClean="0">
                <a:solidFill>
                  <a:srgbClr val="00B050"/>
                </a:solidFill>
                <a:latin typeface="+mn-lt"/>
              </a:rPr>
              <a:t>wrt</a:t>
            </a:r>
            <a:r>
              <a:rPr lang="fr-CH" sz="1800" dirty="0" smtClean="0">
                <a:solidFill>
                  <a:srgbClr val="00B050"/>
                </a:solidFill>
                <a:latin typeface="+mn-lt"/>
              </a:rPr>
              <a:t> LHC by </a:t>
            </a:r>
            <a:r>
              <a:rPr lang="fr-CH" sz="1800" dirty="0" err="1" smtClean="0">
                <a:solidFill>
                  <a:srgbClr val="00B050"/>
                </a:solidFill>
                <a:latin typeface="+mn-lt"/>
              </a:rPr>
              <a:t>factors</a:t>
            </a:r>
            <a:r>
              <a:rPr lang="fr-CH" sz="1800" dirty="0" smtClean="0">
                <a:solidFill>
                  <a:srgbClr val="00B050"/>
                </a:solidFill>
                <a:latin typeface="+mn-lt"/>
              </a:rPr>
              <a:t> 2-5 </a:t>
            </a:r>
            <a:r>
              <a:rPr lang="fr-CH" sz="1800" dirty="0" err="1" smtClean="0">
                <a:solidFill>
                  <a:srgbClr val="00B050"/>
                </a:solidFill>
                <a:latin typeface="+mn-lt"/>
              </a:rPr>
              <a:t>can</a:t>
            </a:r>
            <a:r>
              <a:rPr lang="fr-CH" sz="180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fr-CH" sz="1800" dirty="0" err="1" smtClean="0">
                <a:solidFill>
                  <a:srgbClr val="00B050"/>
                </a:solidFill>
                <a:latin typeface="+mn-lt"/>
              </a:rPr>
              <a:t>be</a:t>
            </a:r>
            <a:r>
              <a:rPr lang="fr-CH" sz="180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fr-CH" sz="1800" dirty="0" err="1" smtClean="0">
                <a:solidFill>
                  <a:srgbClr val="00B050"/>
                </a:solidFill>
                <a:latin typeface="+mn-lt"/>
              </a:rPr>
              <a:t>achieved</a:t>
            </a:r>
            <a:r>
              <a:rPr lang="fr-CH" sz="180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fr-CH" sz="1800" dirty="0" err="1" smtClean="0">
                <a:solidFill>
                  <a:srgbClr val="00B050"/>
                </a:solidFill>
                <a:latin typeface="+mn-lt"/>
              </a:rPr>
              <a:t>at</a:t>
            </a:r>
            <a:r>
              <a:rPr lang="fr-CH" sz="1800" dirty="0" smtClean="0">
                <a:solidFill>
                  <a:srgbClr val="00B050"/>
                </a:solidFill>
                <a:latin typeface="+mn-lt"/>
              </a:rPr>
              <a:t> the </a:t>
            </a:r>
            <a:r>
              <a:rPr lang="fr-CH" sz="1800" dirty="0" err="1" smtClean="0">
                <a:solidFill>
                  <a:srgbClr val="00B050"/>
                </a:solidFill>
                <a:latin typeface="+mn-lt"/>
              </a:rPr>
              <a:t>well</a:t>
            </a:r>
            <a:r>
              <a:rPr lang="fr-CH" sz="1800" dirty="0" smtClean="0">
                <a:solidFill>
                  <a:srgbClr val="00B050"/>
                </a:solidFill>
                <a:latin typeface="+mn-lt"/>
              </a:rPr>
              <a:t>-</a:t>
            </a:r>
            <a:r>
              <a:rPr lang="fr-CH" sz="1800" dirty="0" err="1" smtClean="0">
                <a:solidFill>
                  <a:srgbClr val="00B050"/>
                </a:solidFill>
                <a:latin typeface="+mn-lt"/>
              </a:rPr>
              <a:t>studied</a:t>
            </a:r>
            <a:r>
              <a:rPr lang="fr-CH" sz="180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fr-CH" sz="1800" dirty="0" err="1" smtClean="0">
                <a:solidFill>
                  <a:srgbClr val="00B050"/>
                </a:solidFill>
                <a:latin typeface="+mn-lt"/>
              </a:rPr>
              <a:t>linear</a:t>
            </a:r>
            <a:r>
              <a:rPr lang="fr-CH" sz="180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fr-CH" sz="1800" dirty="0" err="1" smtClean="0">
                <a:solidFill>
                  <a:srgbClr val="00B050"/>
                </a:solidFill>
                <a:latin typeface="+mn-lt"/>
              </a:rPr>
              <a:t>collider</a:t>
            </a:r>
            <a:r>
              <a:rPr lang="fr-CH" sz="1800" dirty="0" smtClean="0">
                <a:solidFill>
                  <a:srgbClr val="00B050"/>
                </a:solidFill>
                <a:latin typeface="+mn-lt"/>
              </a:rPr>
              <a:t>.  </a:t>
            </a:r>
          </a:p>
          <a:p>
            <a:r>
              <a:rPr lang="fr-CH" sz="1800" dirty="0" smtClean="0">
                <a:latin typeface="+mn-lt"/>
              </a:rPr>
              <a:t> </a:t>
            </a:r>
            <a:endParaRPr lang="fr-CH" sz="1800" dirty="0" smtClean="0">
              <a:solidFill>
                <a:srgbClr val="0033CC"/>
              </a:solidFill>
              <a:latin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400" y="711200"/>
            <a:ext cx="8953092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endParaRPr lang="fr-CH" sz="1800" dirty="0" smtClean="0">
              <a:solidFill>
                <a:srgbClr val="0000FF"/>
              </a:solidFill>
              <a:latin typeface="Comic Sans MS"/>
            </a:endParaRPr>
          </a:p>
          <a:p>
            <a:pPr lvl="0"/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1. 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LEP3 (C=27km)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is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limited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to the ZH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threshold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and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luminosity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10</a:t>
            </a:r>
            <a:r>
              <a:rPr lang="fr-CH" sz="1800" baseline="30000" dirty="0" smtClean="0">
                <a:solidFill>
                  <a:srgbClr val="000000"/>
                </a:solidFill>
                <a:latin typeface="Comic Sans MS"/>
              </a:rPr>
              <a:t>34</a:t>
            </a:r>
          </a:p>
          <a:p>
            <a:pPr lvl="0"/>
            <a:r>
              <a:rPr lang="fr-CH" sz="1800" baseline="30000" dirty="0" smtClean="0">
                <a:solidFill>
                  <a:srgbClr val="000000"/>
                </a:solidFill>
                <a:latin typeface="Comic Sans MS"/>
              </a:rPr>
              <a:t> 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  TLEP (C=80km)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can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reach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350 km. The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luminosity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of 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5 10</a:t>
            </a:r>
            <a:r>
              <a:rPr lang="fr-CH" sz="1800" baseline="30000" dirty="0" smtClean="0">
                <a:solidFill>
                  <a:srgbClr val="000000"/>
                </a:solidFill>
                <a:latin typeface="Comic Sans MS"/>
              </a:rPr>
              <a:t>34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</a:t>
            </a:r>
            <a:endParaRPr lang="fr-CH" sz="1800" dirty="0" smtClean="0">
              <a:solidFill>
                <a:srgbClr val="000000"/>
              </a:solidFill>
              <a:latin typeface="Comic Sans MS"/>
            </a:endParaRPr>
          </a:p>
          <a:p>
            <a:pPr lvl="0"/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  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can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be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reached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at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ZH, 0.7 10</a:t>
            </a:r>
            <a:r>
              <a:rPr lang="fr-CH" sz="1800" baseline="30000" dirty="0" smtClean="0">
                <a:solidFill>
                  <a:srgbClr val="000000"/>
                </a:solidFill>
                <a:latin typeface="Comic Sans MS"/>
              </a:rPr>
              <a:t>34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at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top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threshold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.</a:t>
            </a:r>
          </a:p>
          <a:p>
            <a:pPr lvl="0"/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</a:t>
            </a:r>
          </a:p>
          <a:p>
            <a:pPr lvl="0"/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  all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can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accept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up to 4 collision points. </a:t>
            </a:r>
          </a:p>
          <a:p>
            <a:pPr lvl="0"/>
            <a:endParaRPr lang="fr-CH" sz="1800" dirty="0" smtClean="0">
              <a:solidFill>
                <a:srgbClr val="000000"/>
              </a:solidFill>
              <a:latin typeface="Comic Sans MS"/>
            </a:endParaRPr>
          </a:p>
          <a:p>
            <a:pPr lvl="0"/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   </a:t>
            </a:r>
            <a:r>
              <a:rPr lang="fr-CH" sz="1800" dirty="0" smtClean="0">
                <a:solidFill>
                  <a:srgbClr val="0033CC"/>
                </a:solidFill>
                <a:latin typeface="Comic Sans MS"/>
              </a:rPr>
              <a:t>Much </a:t>
            </a:r>
            <a:r>
              <a:rPr lang="fr-CH" sz="1800" dirty="0" err="1" smtClean="0">
                <a:solidFill>
                  <a:srgbClr val="0033CC"/>
                </a:solidFill>
                <a:latin typeface="Comic Sans MS"/>
              </a:rPr>
              <a:t>progress</a:t>
            </a:r>
            <a:r>
              <a:rPr lang="fr-CH" sz="1800" dirty="0" smtClean="0">
                <a:solidFill>
                  <a:srgbClr val="0033CC"/>
                </a:solidFill>
                <a:latin typeface="Comic Sans MS"/>
              </a:rPr>
              <a:t> has been </a:t>
            </a:r>
            <a:r>
              <a:rPr lang="fr-CH" sz="1800" dirty="0" err="1" smtClean="0">
                <a:solidFill>
                  <a:srgbClr val="0033CC"/>
                </a:solidFill>
                <a:latin typeface="Comic Sans MS"/>
              </a:rPr>
              <a:t>brought</a:t>
            </a:r>
            <a:r>
              <a:rPr lang="fr-CH" sz="1800" dirty="0" smtClean="0">
                <a:solidFill>
                  <a:srgbClr val="0033CC"/>
                </a:solidFill>
                <a:latin typeface="Comic Sans MS"/>
              </a:rPr>
              <a:t> about by the </a:t>
            </a:r>
            <a:r>
              <a:rPr lang="fr-CH" sz="1800" dirty="0" err="1" smtClean="0">
                <a:solidFill>
                  <a:srgbClr val="0033CC"/>
                </a:solidFill>
                <a:latin typeface="Comic Sans MS"/>
              </a:rPr>
              <a:t>experience</a:t>
            </a:r>
            <a:r>
              <a:rPr lang="fr-CH" sz="1800" dirty="0" smtClean="0">
                <a:solidFill>
                  <a:srgbClr val="0033CC"/>
                </a:solidFill>
                <a:latin typeface="Comic Sans MS"/>
              </a:rPr>
              <a:t> of LEP2</a:t>
            </a:r>
          </a:p>
          <a:p>
            <a:pPr lvl="0"/>
            <a:r>
              <a:rPr lang="fr-CH" sz="1800" dirty="0" smtClean="0">
                <a:solidFill>
                  <a:srgbClr val="0033CC"/>
                </a:solidFill>
                <a:latin typeface="Comic Sans MS"/>
              </a:rPr>
              <a:t> </a:t>
            </a:r>
            <a:r>
              <a:rPr lang="fr-CH" sz="1800" dirty="0" smtClean="0">
                <a:solidFill>
                  <a:srgbClr val="0033CC"/>
                </a:solidFill>
                <a:latin typeface="Comic Sans MS"/>
              </a:rPr>
              <a:t>   B </a:t>
            </a:r>
            <a:r>
              <a:rPr lang="fr-CH" sz="1800" dirty="0" err="1" smtClean="0">
                <a:solidFill>
                  <a:srgbClr val="0033CC"/>
                </a:solidFill>
                <a:latin typeface="Comic Sans MS"/>
              </a:rPr>
              <a:t>factories</a:t>
            </a:r>
            <a:r>
              <a:rPr lang="fr-CH" sz="1800" dirty="0" smtClean="0">
                <a:solidFill>
                  <a:srgbClr val="0033CC"/>
                </a:solidFill>
                <a:latin typeface="Comic Sans MS"/>
              </a:rPr>
              <a:t> and Synchrotron light sources.</a:t>
            </a:r>
          </a:p>
          <a:p>
            <a:pPr lvl="0"/>
            <a:endParaRPr lang="fr-CH" sz="1800" dirty="0" smtClean="0">
              <a:solidFill>
                <a:srgbClr val="000000"/>
              </a:solidFill>
              <a:latin typeface="Comic Sans MS"/>
            </a:endParaRPr>
          </a:p>
          <a:p>
            <a:pPr lvl="0"/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   400-500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GeV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is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the end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limit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to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circular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machines.</a:t>
            </a:r>
            <a:endParaRPr lang="fr-CH" sz="1800" dirty="0" smtClean="0">
              <a:solidFill>
                <a:srgbClr val="000000"/>
              </a:solidFill>
              <a:latin typeface="Comic Sans MS"/>
            </a:endParaRPr>
          </a:p>
          <a:p>
            <a:pPr lvl="0"/>
            <a:endParaRPr lang="fr-CH" sz="1800" dirty="0" smtClean="0">
              <a:latin typeface="Comic Sans MS"/>
            </a:endParaRPr>
          </a:p>
          <a:p>
            <a:pPr lvl="0"/>
            <a:r>
              <a:rPr lang="fr-CH" sz="1800" dirty="0" smtClean="0">
                <a:latin typeface="Comic Sans MS"/>
              </a:rPr>
              <a:t>2. </a:t>
            </a:r>
            <a:r>
              <a:rPr lang="fr-CH" sz="1800" dirty="0" err="1" smtClean="0">
                <a:latin typeface="Comic Sans MS"/>
              </a:rPr>
              <a:t>linear</a:t>
            </a:r>
            <a:r>
              <a:rPr lang="fr-CH" sz="1800" dirty="0" smtClean="0">
                <a:latin typeface="Comic Sans MS"/>
              </a:rPr>
              <a:t> machines </a:t>
            </a:r>
            <a:r>
              <a:rPr lang="fr-CH" sz="1800" dirty="0" err="1" smtClean="0">
                <a:latin typeface="Comic Sans MS"/>
              </a:rPr>
              <a:t>can</a:t>
            </a:r>
            <a:r>
              <a:rPr lang="fr-CH" sz="1800" dirty="0" smtClean="0">
                <a:latin typeface="Comic Sans MS"/>
              </a:rPr>
              <a:t> </a:t>
            </a:r>
            <a:r>
              <a:rPr lang="fr-CH" sz="1800" dirty="0" err="1" smtClean="0">
                <a:latin typeface="Comic Sans MS"/>
              </a:rPr>
              <a:t>be</a:t>
            </a:r>
            <a:r>
              <a:rPr lang="fr-CH" sz="1800" dirty="0" smtClean="0">
                <a:latin typeface="Comic Sans MS"/>
              </a:rPr>
              <a:t> </a:t>
            </a:r>
            <a:r>
              <a:rPr lang="fr-CH" sz="1800" dirty="0" err="1" smtClean="0">
                <a:latin typeface="Comic Sans MS"/>
              </a:rPr>
              <a:t>upgraded</a:t>
            </a:r>
            <a:r>
              <a:rPr lang="fr-CH" sz="1800" dirty="0" smtClean="0">
                <a:latin typeface="Comic Sans MS"/>
              </a:rPr>
              <a:t> to </a:t>
            </a:r>
            <a:r>
              <a:rPr lang="fr-CH" sz="1800" dirty="0" err="1" smtClean="0">
                <a:latin typeface="Comic Sans MS"/>
              </a:rPr>
              <a:t>energies</a:t>
            </a:r>
            <a:r>
              <a:rPr lang="fr-CH" sz="1800" dirty="0" smtClean="0">
                <a:latin typeface="Comic Sans MS"/>
              </a:rPr>
              <a:t> up to ~3 </a:t>
            </a:r>
            <a:r>
              <a:rPr lang="fr-CH" sz="1800" dirty="0" err="1" smtClean="0">
                <a:latin typeface="Comic Sans MS"/>
              </a:rPr>
              <a:t>TeV</a:t>
            </a:r>
            <a:r>
              <a:rPr lang="fr-CH" sz="1800" dirty="0" smtClean="0">
                <a:latin typeface="Comic Sans MS"/>
              </a:rPr>
              <a:t> </a:t>
            </a:r>
            <a:endParaRPr lang="fr-CH" sz="1800" dirty="0" smtClean="0">
              <a:latin typeface="Comic Sans MS"/>
            </a:endParaRPr>
          </a:p>
          <a:p>
            <a:pPr lvl="0"/>
            <a:endParaRPr lang="fr-CH" sz="1800" dirty="0" smtClean="0">
              <a:latin typeface="Comic Sans MS"/>
            </a:endParaRPr>
          </a:p>
          <a:p>
            <a:pPr lvl="0"/>
            <a:r>
              <a:rPr lang="fr-CH" sz="1800" dirty="0" smtClean="0">
                <a:latin typeface="Comic Sans MS"/>
              </a:rPr>
              <a:t>3. </a:t>
            </a:r>
            <a:r>
              <a:rPr lang="fr-CH" sz="1800" dirty="0" smtClean="0">
                <a:latin typeface="Comic Sans MS"/>
              </a:rPr>
              <a:t>a 80km </a:t>
            </a:r>
            <a:r>
              <a:rPr lang="fr-CH" sz="1800" dirty="0" err="1" smtClean="0">
                <a:latin typeface="Comic Sans MS"/>
              </a:rPr>
              <a:t>circular</a:t>
            </a:r>
            <a:r>
              <a:rPr lang="fr-CH" sz="1800" dirty="0" smtClean="0">
                <a:latin typeface="Comic Sans MS"/>
              </a:rPr>
              <a:t> e+e- </a:t>
            </a:r>
            <a:r>
              <a:rPr lang="fr-CH" sz="1800" dirty="0" err="1" smtClean="0">
                <a:latin typeface="Comic Sans MS"/>
              </a:rPr>
              <a:t>collider</a:t>
            </a:r>
            <a:r>
              <a:rPr lang="fr-CH" sz="1800" dirty="0" smtClean="0">
                <a:latin typeface="Comic Sans MS"/>
              </a:rPr>
              <a:t> </a:t>
            </a:r>
            <a:r>
              <a:rPr lang="fr-CH" sz="1800" dirty="0" err="1" smtClean="0">
                <a:latin typeface="Comic Sans MS"/>
              </a:rPr>
              <a:t>could</a:t>
            </a:r>
            <a:r>
              <a:rPr lang="fr-CH" sz="1800" dirty="0" smtClean="0">
                <a:latin typeface="Comic Sans MS"/>
              </a:rPr>
              <a:t> </a:t>
            </a:r>
            <a:r>
              <a:rPr lang="fr-CH" sz="1800" dirty="0" err="1" smtClean="0">
                <a:latin typeface="Comic Sans MS"/>
              </a:rPr>
              <a:t>be</a:t>
            </a:r>
            <a:r>
              <a:rPr lang="fr-CH" sz="1800" dirty="0" smtClean="0">
                <a:latin typeface="Comic Sans MS"/>
              </a:rPr>
              <a:t> </a:t>
            </a:r>
            <a:r>
              <a:rPr lang="fr-CH" sz="1800" dirty="0" err="1" smtClean="0">
                <a:latin typeface="Comic Sans MS"/>
              </a:rPr>
              <a:t>upgraded</a:t>
            </a:r>
            <a:r>
              <a:rPr lang="fr-CH" sz="1800" dirty="0" smtClean="0">
                <a:latin typeface="Comic Sans MS"/>
              </a:rPr>
              <a:t> to O(100 </a:t>
            </a:r>
            <a:r>
              <a:rPr lang="fr-CH" sz="1800" dirty="0" err="1" smtClean="0">
                <a:latin typeface="Comic Sans MS"/>
              </a:rPr>
              <a:t>TeV</a:t>
            </a:r>
            <a:r>
              <a:rPr lang="fr-CH" sz="1800" dirty="0" smtClean="0">
                <a:latin typeface="Comic Sans MS"/>
              </a:rPr>
              <a:t>) pp </a:t>
            </a:r>
            <a:r>
              <a:rPr lang="fr-CH" sz="1800" dirty="0" err="1" smtClean="0">
                <a:latin typeface="Comic Sans MS"/>
              </a:rPr>
              <a:t>collider</a:t>
            </a:r>
            <a:endParaRPr lang="fr-CH" sz="1800" dirty="0" smtClean="0">
              <a:latin typeface="Comic Sans MS"/>
            </a:endParaRPr>
          </a:p>
          <a:p>
            <a:endParaRPr lang="fr-CH" sz="1800" dirty="0" smtClean="0">
              <a:latin typeface="+mn-lt"/>
            </a:endParaRPr>
          </a:p>
          <a:p>
            <a:r>
              <a:rPr lang="fr-CH" sz="1800" dirty="0" smtClean="0">
                <a:latin typeface="+mn-lt"/>
              </a:rPr>
              <a:t>4. A muon </a:t>
            </a:r>
            <a:r>
              <a:rPr lang="fr-CH" sz="1800" dirty="0" err="1" smtClean="0">
                <a:latin typeface="+mn-lt"/>
              </a:rPr>
              <a:t>collider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remains</a:t>
            </a:r>
            <a:r>
              <a:rPr lang="fr-CH" sz="1800" dirty="0" smtClean="0">
                <a:latin typeface="+mn-lt"/>
              </a:rPr>
              <a:t> the </a:t>
            </a:r>
            <a:r>
              <a:rPr lang="fr-CH" sz="1800" dirty="0" err="1" smtClean="0">
                <a:latin typeface="+mn-lt"/>
              </a:rPr>
              <a:t>most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promising</a:t>
            </a:r>
            <a:r>
              <a:rPr lang="fr-CH" sz="1800" dirty="0" smtClean="0">
                <a:latin typeface="+mn-lt"/>
              </a:rPr>
              <a:t> option for the </a:t>
            </a:r>
            <a:r>
              <a:rPr lang="fr-CH" sz="1800" dirty="0" err="1" smtClean="0">
                <a:latin typeface="+mn-lt"/>
              </a:rPr>
              <a:t>very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high</a:t>
            </a:r>
            <a:r>
              <a:rPr lang="fr-CH" sz="1800" dirty="0" smtClean="0">
                <a:latin typeface="+mn-lt"/>
              </a:rPr>
              <a:t> </a:t>
            </a:r>
          </a:p>
          <a:p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energy</a:t>
            </a:r>
            <a:r>
              <a:rPr lang="fr-CH" sz="1800" dirty="0" smtClean="0">
                <a:latin typeface="+mn-lt"/>
              </a:rPr>
              <a:t> exploration </a:t>
            </a:r>
            <a:r>
              <a:rPr lang="fr-CH" sz="1800" dirty="0" err="1" smtClean="0">
                <a:latin typeface="+mn-lt"/>
              </a:rPr>
              <a:t>with</a:t>
            </a:r>
            <a:r>
              <a:rPr lang="fr-CH" sz="1800" dirty="0" smtClean="0">
                <a:latin typeface="+mn-lt"/>
              </a:rPr>
              <a:t> point-</a:t>
            </a:r>
            <a:r>
              <a:rPr lang="fr-CH" sz="1800" dirty="0" err="1" smtClean="0">
                <a:latin typeface="+mn-lt"/>
              </a:rPr>
              <a:t>like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particles</a:t>
            </a:r>
            <a:r>
              <a:rPr lang="fr-CH" sz="1800" dirty="0" smtClean="0">
                <a:latin typeface="+mn-lt"/>
              </a:rPr>
              <a:t>. </a:t>
            </a:r>
            <a:endParaRPr lang="en-US" sz="1800" dirty="0" err="1" smtClean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300" y="279400"/>
            <a:ext cx="2618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n-lt"/>
              </a:rPr>
              <a:t>Extension </a:t>
            </a:r>
            <a:r>
              <a:rPr lang="fr-CH" sz="1800" dirty="0" err="1" smtClean="0">
                <a:latin typeface="+mn-lt"/>
              </a:rPr>
              <a:t>possibilities</a:t>
            </a:r>
            <a:endParaRPr lang="en-US" sz="1800" dirty="0" err="1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8300" y="25360"/>
            <a:ext cx="8895384" cy="76636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dirty="0" smtClean="0">
                <a:latin typeface="+mn-lt"/>
              </a:rPr>
              <a:t>Conclusions(2)</a:t>
            </a:r>
          </a:p>
          <a:p>
            <a:endParaRPr lang="fr-CH" sz="1800" dirty="0" smtClean="0">
              <a:latin typeface="+mn-lt"/>
            </a:endParaRPr>
          </a:p>
          <a:p>
            <a:endParaRPr lang="fr-CH" sz="1800" dirty="0" smtClean="0">
              <a:latin typeface="+mn-lt"/>
            </a:endParaRPr>
          </a:p>
          <a:p>
            <a:r>
              <a:rPr lang="fr-CH" sz="1800" dirty="0" smtClean="0">
                <a:latin typeface="+mn-lt"/>
              </a:rPr>
              <a:t>I</a:t>
            </a:r>
            <a:r>
              <a:rPr lang="fr-CH" sz="1800" dirty="0" smtClean="0">
                <a:latin typeface="+mn-lt"/>
              </a:rPr>
              <a:t>n </a:t>
            </a:r>
            <a:r>
              <a:rPr lang="fr-CH" sz="1800" dirty="0" err="1" smtClean="0">
                <a:latin typeface="+mn-lt"/>
              </a:rPr>
              <a:t>combination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with</a:t>
            </a:r>
            <a:r>
              <a:rPr lang="fr-CH" sz="1800" dirty="0" smtClean="0">
                <a:latin typeface="+mn-lt"/>
              </a:rPr>
              <a:t> HL-LHC the </a:t>
            </a:r>
            <a:r>
              <a:rPr lang="fr-CH" sz="1800" dirty="0" err="1" smtClean="0">
                <a:latin typeface="+mn-lt"/>
              </a:rPr>
              <a:t>physics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coverage</a:t>
            </a:r>
            <a:r>
              <a:rPr lang="fr-CH" sz="1800" dirty="0" smtClean="0">
                <a:latin typeface="+mn-lt"/>
              </a:rPr>
              <a:t> of e+e- machines </a:t>
            </a:r>
          </a:p>
          <a:p>
            <a:r>
              <a:rPr lang="fr-CH" sz="1800" dirty="0" err="1" smtClean="0">
                <a:latin typeface="+mn-lt"/>
              </a:rPr>
              <a:t>is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quite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complete</a:t>
            </a:r>
            <a:r>
              <a:rPr lang="fr-CH" sz="1800" dirty="0" smtClean="0">
                <a:latin typeface="+mn-lt"/>
              </a:rPr>
              <a:t>. </a:t>
            </a:r>
          </a:p>
          <a:p>
            <a:endParaRPr lang="fr-CH" sz="1800" dirty="0" smtClean="0">
              <a:latin typeface="+mn-lt"/>
            </a:endParaRPr>
          </a:p>
          <a:p>
            <a:r>
              <a:rPr lang="fr-CH" sz="1800" u="sng" dirty="0" smtClean="0">
                <a:solidFill>
                  <a:srgbClr val="C00000"/>
                </a:solidFill>
                <a:latin typeface="+mn-lt"/>
              </a:rPr>
              <a:t>A </a:t>
            </a:r>
            <a:r>
              <a:rPr lang="fr-CH" sz="1800" u="sng" dirty="0" smtClean="0">
                <a:solidFill>
                  <a:srgbClr val="C00000"/>
                </a:solidFill>
                <a:latin typeface="+mn-lt"/>
                <a:sym typeface="Symbol"/>
              </a:rPr>
              <a:t> </a:t>
            </a:r>
            <a:r>
              <a:rPr lang="fr-CH" sz="1800" u="sng" dirty="0" err="1" smtClean="0">
                <a:solidFill>
                  <a:srgbClr val="C00000"/>
                </a:solidFill>
                <a:latin typeface="+mn-lt"/>
                <a:sym typeface="Symbol"/>
              </a:rPr>
              <a:t>collider</a:t>
            </a:r>
            <a:r>
              <a:rPr lang="fr-CH" sz="1800" dirty="0" smtClean="0">
                <a:solidFill>
                  <a:srgbClr val="C00000"/>
                </a:solidFill>
                <a:latin typeface="+mn-lt"/>
                <a:sym typeface="Symbol"/>
              </a:rPr>
              <a:t> </a:t>
            </a:r>
            <a:r>
              <a:rPr lang="fr-CH" sz="1800" dirty="0" err="1" smtClean="0">
                <a:solidFill>
                  <a:srgbClr val="C00000"/>
                </a:solidFill>
                <a:latin typeface="+mn-lt"/>
                <a:sym typeface="Symbol"/>
              </a:rPr>
              <a:t>is</a:t>
            </a:r>
            <a:r>
              <a:rPr lang="fr-CH" sz="1800" dirty="0" smtClean="0">
                <a:solidFill>
                  <a:srgbClr val="C00000"/>
                </a:solidFill>
                <a:latin typeface="+mn-lt"/>
                <a:sym typeface="Symbol"/>
              </a:rPr>
              <a:t> a good </a:t>
            </a:r>
            <a:r>
              <a:rPr lang="fr-CH" sz="1800" dirty="0" err="1" smtClean="0">
                <a:solidFill>
                  <a:srgbClr val="C00000"/>
                </a:solidFill>
                <a:latin typeface="+mn-lt"/>
                <a:sym typeface="Symbol"/>
              </a:rPr>
              <a:t>add</a:t>
            </a:r>
            <a:r>
              <a:rPr lang="fr-CH" sz="1800" dirty="0" smtClean="0">
                <a:solidFill>
                  <a:srgbClr val="C00000"/>
                </a:solidFill>
                <a:latin typeface="+mn-lt"/>
                <a:sym typeface="Symbol"/>
              </a:rPr>
              <a:t>-on to </a:t>
            </a:r>
            <a:r>
              <a:rPr lang="fr-CH" sz="1800" dirty="0" err="1" smtClean="0">
                <a:solidFill>
                  <a:srgbClr val="C00000"/>
                </a:solidFill>
                <a:latin typeface="+mn-lt"/>
                <a:sym typeface="Symbol"/>
              </a:rPr>
              <a:t>linear</a:t>
            </a:r>
            <a:r>
              <a:rPr lang="fr-CH" sz="1800" dirty="0" smtClean="0">
                <a:solidFill>
                  <a:srgbClr val="C00000"/>
                </a:solidFill>
                <a:latin typeface="+mn-lt"/>
                <a:sym typeface="Symbol"/>
              </a:rPr>
              <a:t> </a:t>
            </a:r>
            <a:r>
              <a:rPr lang="fr-CH" sz="1800" dirty="0" err="1" smtClean="0">
                <a:solidFill>
                  <a:srgbClr val="C00000"/>
                </a:solidFill>
                <a:latin typeface="+mn-lt"/>
                <a:sym typeface="Symbol"/>
              </a:rPr>
              <a:t>collider</a:t>
            </a:r>
            <a:r>
              <a:rPr lang="fr-CH" sz="1800" dirty="0" smtClean="0">
                <a:solidFill>
                  <a:srgbClr val="C00000"/>
                </a:solidFill>
                <a:latin typeface="+mn-lt"/>
                <a:sym typeface="Symbol"/>
              </a:rPr>
              <a:t> </a:t>
            </a:r>
            <a:br>
              <a:rPr lang="fr-CH" sz="1800" dirty="0" smtClean="0">
                <a:solidFill>
                  <a:srgbClr val="C00000"/>
                </a:solidFill>
                <a:latin typeface="+mn-lt"/>
                <a:sym typeface="Symbol"/>
              </a:rPr>
            </a:br>
            <a:r>
              <a:rPr lang="fr-CH" sz="1800" dirty="0" smtClean="0">
                <a:solidFill>
                  <a:srgbClr val="C00000"/>
                </a:solidFill>
                <a:latin typeface="+mn-lt"/>
                <a:sym typeface="Symbol"/>
              </a:rPr>
              <a:t>    --one </a:t>
            </a:r>
            <a:r>
              <a:rPr lang="fr-CH" sz="1800" dirty="0" err="1" smtClean="0">
                <a:solidFill>
                  <a:srgbClr val="C00000"/>
                </a:solidFill>
                <a:latin typeface="+mn-lt"/>
                <a:sym typeface="Symbol"/>
              </a:rPr>
              <a:t>should</a:t>
            </a:r>
            <a:r>
              <a:rPr lang="fr-CH" sz="1800" dirty="0" smtClean="0">
                <a:solidFill>
                  <a:srgbClr val="C00000"/>
                </a:solidFill>
                <a:latin typeface="+mn-lt"/>
                <a:sym typeface="Symbol"/>
              </a:rPr>
              <a:t> </a:t>
            </a:r>
            <a:r>
              <a:rPr lang="fr-CH" sz="1800" dirty="0" err="1" smtClean="0">
                <a:solidFill>
                  <a:srgbClr val="C00000"/>
                </a:solidFill>
                <a:latin typeface="+mn-lt"/>
                <a:sym typeface="Symbol"/>
              </a:rPr>
              <a:t>discuss</a:t>
            </a:r>
            <a:r>
              <a:rPr lang="fr-CH" sz="1800" dirty="0" smtClean="0">
                <a:solidFill>
                  <a:srgbClr val="C00000"/>
                </a:solidFill>
                <a:latin typeface="+mn-lt"/>
                <a:sym typeface="Symbol"/>
              </a:rPr>
              <a:t> </a:t>
            </a:r>
            <a:r>
              <a:rPr lang="fr-CH" sz="1800" dirty="0" err="1" smtClean="0">
                <a:solidFill>
                  <a:srgbClr val="C00000"/>
                </a:solidFill>
                <a:latin typeface="+mn-lt"/>
                <a:sym typeface="Symbol"/>
              </a:rPr>
              <a:t>carefully</a:t>
            </a:r>
            <a:r>
              <a:rPr lang="fr-CH" sz="1800" dirty="0" smtClean="0">
                <a:solidFill>
                  <a:srgbClr val="C00000"/>
                </a:solidFill>
                <a:latin typeface="+mn-lt"/>
                <a:sym typeface="Symbol"/>
              </a:rPr>
              <a:t> </a:t>
            </a:r>
            <a:r>
              <a:rPr lang="fr-CH" sz="1800" dirty="0" err="1" smtClean="0">
                <a:solidFill>
                  <a:srgbClr val="C00000"/>
                </a:solidFill>
                <a:latin typeface="+mn-lt"/>
                <a:sym typeface="Symbol"/>
              </a:rPr>
              <a:t>what</a:t>
            </a:r>
            <a:r>
              <a:rPr lang="fr-CH" sz="1800" dirty="0" smtClean="0">
                <a:solidFill>
                  <a:srgbClr val="C00000"/>
                </a:solidFill>
                <a:latin typeface="+mn-lt"/>
                <a:sym typeface="Symbol"/>
              </a:rPr>
              <a:t> </a:t>
            </a:r>
            <a:r>
              <a:rPr lang="fr-CH" sz="1800" dirty="0" err="1" smtClean="0">
                <a:solidFill>
                  <a:srgbClr val="C00000"/>
                </a:solidFill>
                <a:latin typeface="+mn-lt"/>
                <a:sym typeface="Symbol"/>
              </a:rPr>
              <a:t>can</a:t>
            </a:r>
            <a:r>
              <a:rPr lang="fr-CH" sz="1800" dirty="0" smtClean="0">
                <a:solidFill>
                  <a:srgbClr val="C00000"/>
                </a:solidFill>
                <a:latin typeface="+mn-lt"/>
                <a:sym typeface="Symbol"/>
              </a:rPr>
              <a:t> </a:t>
            </a:r>
            <a:r>
              <a:rPr lang="fr-CH" sz="1800" dirty="0" err="1" smtClean="0">
                <a:solidFill>
                  <a:srgbClr val="C00000"/>
                </a:solidFill>
                <a:latin typeface="+mn-lt"/>
                <a:sym typeface="Symbol"/>
              </a:rPr>
              <a:t>be</a:t>
            </a:r>
            <a:r>
              <a:rPr lang="fr-CH" sz="1800" dirty="0" smtClean="0">
                <a:solidFill>
                  <a:srgbClr val="C00000"/>
                </a:solidFill>
                <a:latin typeface="+mn-lt"/>
                <a:sym typeface="Symbol"/>
              </a:rPr>
              <a:t> </a:t>
            </a:r>
            <a:r>
              <a:rPr lang="fr-CH" sz="1800" dirty="0" err="1" smtClean="0">
                <a:solidFill>
                  <a:srgbClr val="C00000"/>
                </a:solidFill>
                <a:latin typeface="+mn-lt"/>
                <a:sym typeface="Symbol"/>
              </a:rPr>
              <a:t>done</a:t>
            </a:r>
            <a:r>
              <a:rPr lang="fr-CH" sz="1800" dirty="0" smtClean="0">
                <a:solidFill>
                  <a:srgbClr val="C00000"/>
                </a:solidFill>
                <a:latin typeface="+mn-lt"/>
                <a:sym typeface="Symbol"/>
              </a:rPr>
              <a:t> </a:t>
            </a:r>
            <a:r>
              <a:rPr lang="fr-CH" sz="1800" dirty="0" err="1" smtClean="0">
                <a:solidFill>
                  <a:srgbClr val="C00000"/>
                </a:solidFill>
                <a:latin typeface="+mn-lt"/>
                <a:sym typeface="Symbol"/>
              </a:rPr>
              <a:t>at</a:t>
            </a:r>
            <a:r>
              <a:rPr lang="fr-CH" sz="1800" dirty="0" smtClean="0">
                <a:solidFill>
                  <a:srgbClr val="C00000"/>
                </a:solidFill>
                <a:latin typeface="+mn-lt"/>
                <a:sym typeface="Symbol"/>
              </a:rPr>
              <a:t>   </a:t>
            </a:r>
            <a:r>
              <a:rPr lang="fr-CH" sz="1800" dirty="0" err="1" smtClean="0">
                <a:solidFill>
                  <a:srgbClr val="C00000"/>
                </a:solidFill>
                <a:latin typeface="+mn-lt"/>
                <a:sym typeface="Symbol"/>
              </a:rPr>
              <a:t>collider</a:t>
            </a:r>
            <a:r>
              <a:rPr lang="fr-CH" sz="1800" dirty="0" smtClean="0">
                <a:solidFill>
                  <a:srgbClr val="C00000"/>
                </a:solidFill>
                <a:latin typeface="+mn-lt"/>
                <a:sym typeface="Symbol"/>
              </a:rPr>
              <a:t> </a:t>
            </a:r>
          </a:p>
          <a:p>
            <a:r>
              <a:rPr lang="fr-CH" sz="1800" dirty="0" smtClean="0">
                <a:solidFill>
                  <a:srgbClr val="C00000"/>
                </a:solidFill>
                <a:latin typeface="+mn-lt"/>
                <a:sym typeface="Symbol"/>
              </a:rPr>
              <a:t>        </a:t>
            </a:r>
            <a:r>
              <a:rPr lang="fr-CH" sz="1800" dirty="0" err="1" smtClean="0">
                <a:solidFill>
                  <a:srgbClr val="C00000"/>
                </a:solidFill>
                <a:latin typeface="+mn-lt"/>
                <a:sym typeface="Symbol"/>
              </a:rPr>
              <a:t>that</a:t>
            </a:r>
            <a:r>
              <a:rPr lang="fr-CH" sz="1800" dirty="0" smtClean="0">
                <a:solidFill>
                  <a:srgbClr val="C00000"/>
                </a:solidFill>
                <a:latin typeface="+mn-lt"/>
                <a:sym typeface="Symbol"/>
              </a:rPr>
              <a:t> </a:t>
            </a:r>
            <a:r>
              <a:rPr lang="fr-CH" sz="1800" dirty="0" err="1" smtClean="0">
                <a:solidFill>
                  <a:srgbClr val="C00000"/>
                </a:solidFill>
                <a:latin typeface="+mn-lt"/>
                <a:sym typeface="Symbol"/>
              </a:rPr>
              <a:t>cannot</a:t>
            </a:r>
            <a:r>
              <a:rPr lang="fr-CH" sz="1800" dirty="0" smtClean="0">
                <a:solidFill>
                  <a:srgbClr val="C00000"/>
                </a:solidFill>
                <a:latin typeface="+mn-lt"/>
                <a:sym typeface="Symbol"/>
              </a:rPr>
              <a:t> </a:t>
            </a:r>
            <a:r>
              <a:rPr lang="fr-CH" sz="1800" dirty="0" err="1" smtClean="0">
                <a:solidFill>
                  <a:srgbClr val="C00000"/>
                </a:solidFill>
                <a:latin typeface="+mn-lt"/>
                <a:sym typeface="Symbol"/>
              </a:rPr>
              <a:t>be</a:t>
            </a:r>
            <a:r>
              <a:rPr lang="fr-CH" sz="1800" dirty="0" smtClean="0">
                <a:solidFill>
                  <a:srgbClr val="C00000"/>
                </a:solidFill>
                <a:latin typeface="+mn-lt"/>
                <a:sym typeface="Symbol"/>
              </a:rPr>
              <a:t> </a:t>
            </a:r>
            <a:r>
              <a:rPr lang="fr-CH" sz="1800" dirty="0" err="1" smtClean="0">
                <a:solidFill>
                  <a:srgbClr val="C00000"/>
                </a:solidFill>
                <a:latin typeface="+mn-lt"/>
                <a:sym typeface="Symbol"/>
              </a:rPr>
              <a:t>done</a:t>
            </a:r>
            <a:r>
              <a:rPr lang="fr-CH" sz="1800" dirty="0" smtClean="0">
                <a:solidFill>
                  <a:srgbClr val="C00000"/>
                </a:solidFill>
                <a:latin typeface="+mn-lt"/>
                <a:sym typeface="Symbol"/>
              </a:rPr>
              <a:t>  </a:t>
            </a:r>
            <a:r>
              <a:rPr lang="fr-CH" sz="1800" dirty="0" err="1" smtClean="0">
                <a:solidFill>
                  <a:srgbClr val="C00000"/>
                </a:solidFill>
                <a:latin typeface="+mn-lt"/>
                <a:sym typeface="Symbol"/>
              </a:rPr>
              <a:t>between</a:t>
            </a:r>
            <a:r>
              <a:rPr lang="fr-CH" sz="1800" dirty="0" smtClean="0">
                <a:solidFill>
                  <a:srgbClr val="C00000"/>
                </a:solidFill>
                <a:latin typeface="+mn-lt"/>
                <a:sym typeface="Symbol"/>
              </a:rPr>
              <a:t> LHC and e+e- </a:t>
            </a:r>
            <a:r>
              <a:rPr lang="fr-CH" sz="1800" dirty="0" err="1" smtClean="0">
                <a:solidFill>
                  <a:srgbClr val="C00000"/>
                </a:solidFill>
                <a:latin typeface="+mn-lt"/>
                <a:sym typeface="Symbol"/>
              </a:rPr>
              <a:t>collider</a:t>
            </a:r>
            <a:endParaRPr lang="fr-CH" sz="1800" dirty="0" smtClean="0">
              <a:solidFill>
                <a:srgbClr val="C00000"/>
              </a:solidFill>
              <a:latin typeface="+mn-lt"/>
              <a:sym typeface="Symbol"/>
            </a:endParaRPr>
          </a:p>
          <a:p>
            <a:r>
              <a:rPr lang="fr-CH" sz="1800" dirty="0" smtClean="0">
                <a:solidFill>
                  <a:srgbClr val="C00000"/>
                </a:solidFill>
                <a:latin typeface="+mn-lt"/>
                <a:sym typeface="Symbol"/>
              </a:rPr>
              <a:t>    --the claim of </a:t>
            </a:r>
            <a:r>
              <a:rPr lang="fr-CH" sz="1800" dirty="0" err="1" smtClean="0">
                <a:solidFill>
                  <a:srgbClr val="C00000"/>
                </a:solidFill>
                <a:latin typeface="+mn-lt"/>
                <a:sym typeface="Symbol"/>
              </a:rPr>
              <a:t>uniqueness</a:t>
            </a:r>
            <a:r>
              <a:rPr lang="fr-CH" sz="1800" dirty="0" smtClean="0">
                <a:solidFill>
                  <a:srgbClr val="C00000"/>
                </a:solidFill>
                <a:latin typeface="+mn-lt"/>
                <a:sym typeface="Symbol"/>
              </a:rPr>
              <a:t> </a:t>
            </a:r>
            <a:r>
              <a:rPr lang="fr-CH" sz="1800" dirty="0" err="1" smtClean="0">
                <a:solidFill>
                  <a:srgbClr val="C00000"/>
                </a:solidFill>
                <a:latin typeface="+mn-lt"/>
                <a:sym typeface="Symbol"/>
              </a:rPr>
              <a:t>is</a:t>
            </a:r>
            <a:r>
              <a:rPr lang="fr-CH" sz="1800" dirty="0" smtClean="0">
                <a:solidFill>
                  <a:srgbClr val="C00000"/>
                </a:solidFill>
                <a:latin typeface="+mn-lt"/>
                <a:sym typeface="Symbol"/>
              </a:rPr>
              <a:t> 2% </a:t>
            </a:r>
            <a:r>
              <a:rPr lang="fr-CH" sz="1800" dirty="0" err="1" smtClean="0">
                <a:solidFill>
                  <a:srgbClr val="C00000"/>
                </a:solidFill>
                <a:latin typeface="+mn-lt"/>
                <a:sym typeface="Symbol"/>
              </a:rPr>
              <a:t>resolution</a:t>
            </a:r>
            <a:r>
              <a:rPr lang="fr-CH" sz="1800" dirty="0" smtClean="0">
                <a:solidFill>
                  <a:srgbClr val="C00000"/>
                </a:solidFill>
                <a:latin typeface="+mn-lt"/>
                <a:sym typeface="Symbol"/>
              </a:rPr>
              <a:t> on  ; </a:t>
            </a:r>
            <a:r>
              <a:rPr lang="fr-CH" sz="1800" dirty="0" err="1" smtClean="0">
                <a:solidFill>
                  <a:srgbClr val="C00000"/>
                </a:solidFill>
                <a:latin typeface="+mn-lt"/>
                <a:sym typeface="Symbol"/>
              </a:rPr>
              <a:t>very</a:t>
            </a:r>
            <a:r>
              <a:rPr lang="fr-CH" sz="1800" dirty="0" smtClean="0">
                <a:solidFill>
                  <a:srgbClr val="C00000"/>
                </a:solidFill>
                <a:latin typeface="+mn-lt"/>
                <a:sym typeface="Symbol"/>
              </a:rPr>
              <a:t> </a:t>
            </a:r>
            <a:r>
              <a:rPr lang="fr-CH" sz="1800" dirty="0" err="1" smtClean="0">
                <a:solidFill>
                  <a:srgbClr val="C00000"/>
                </a:solidFill>
                <a:latin typeface="+mn-lt"/>
                <a:sym typeface="Symbol"/>
              </a:rPr>
              <a:t>interesting</a:t>
            </a:r>
            <a:endParaRPr lang="fr-CH" sz="1800" dirty="0" smtClean="0">
              <a:solidFill>
                <a:srgbClr val="C00000"/>
              </a:solidFill>
              <a:latin typeface="+mn-lt"/>
              <a:sym typeface="Symbol"/>
            </a:endParaRPr>
          </a:p>
          <a:p>
            <a:r>
              <a:rPr lang="fr-CH" sz="1800" dirty="0" smtClean="0">
                <a:solidFill>
                  <a:srgbClr val="00B050"/>
                </a:solidFill>
                <a:latin typeface="+mn-lt"/>
                <a:sym typeface="Symbol"/>
              </a:rPr>
              <a:t>A </a:t>
            </a:r>
            <a:r>
              <a:rPr lang="fr-CH" sz="1800" dirty="0" err="1" smtClean="0">
                <a:solidFill>
                  <a:srgbClr val="00B050"/>
                </a:solidFill>
                <a:latin typeface="+mn-lt"/>
                <a:sym typeface="Symbol"/>
              </a:rPr>
              <a:t>study</a:t>
            </a:r>
            <a:r>
              <a:rPr lang="fr-CH" sz="1800" dirty="0" smtClean="0">
                <a:solidFill>
                  <a:srgbClr val="00B050"/>
                </a:solidFill>
                <a:latin typeface="+mn-lt"/>
                <a:sym typeface="Symbol"/>
              </a:rPr>
              <a:t> </a:t>
            </a:r>
            <a:r>
              <a:rPr lang="fr-CH" sz="1800" dirty="0" err="1" smtClean="0">
                <a:solidFill>
                  <a:srgbClr val="00B050"/>
                </a:solidFill>
                <a:latin typeface="+mn-lt"/>
                <a:sym typeface="Symbol"/>
              </a:rPr>
              <a:t>dedicated</a:t>
            </a:r>
            <a:r>
              <a:rPr lang="fr-CH" sz="1800" dirty="0" smtClean="0">
                <a:solidFill>
                  <a:srgbClr val="00B050"/>
                </a:solidFill>
                <a:latin typeface="+mn-lt"/>
                <a:sym typeface="Symbol"/>
              </a:rPr>
              <a:t> to the </a:t>
            </a:r>
            <a:r>
              <a:rPr lang="fr-CH" sz="1800" dirty="0" err="1" smtClean="0">
                <a:solidFill>
                  <a:srgbClr val="00B050"/>
                </a:solidFill>
                <a:latin typeface="+mn-lt"/>
                <a:sym typeface="Symbol"/>
              </a:rPr>
              <a:t>understanding</a:t>
            </a:r>
            <a:r>
              <a:rPr lang="fr-CH" sz="1800" dirty="0" smtClean="0">
                <a:solidFill>
                  <a:srgbClr val="00B050"/>
                </a:solidFill>
                <a:latin typeface="+mn-lt"/>
                <a:sym typeface="Symbol"/>
              </a:rPr>
              <a:t> of the </a:t>
            </a:r>
            <a:r>
              <a:rPr lang="fr-CH" sz="1800" dirty="0" err="1" smtClean="0">
                <a:solidFill>
                  <a:srgbClr val="00B050"/>
                </a:solidFill>
                <a:latin typeface="+mn-lt"/>
                <a:sym typeface="Symbol"/>
              </a:rPr>
              <a:t>feasibility</a:t>
            </a:r>
            <a:r>
              <a:rPr lang="fr-CH" sz="1800" dirty="0" smtClean="0">
                <a:solidFill>
                  <a:srgbClr val="00B050"/>
                </a:solidFill>
                <a:latin typeface="+mn-lt"/>
                <a:sym typeface="Symbol"/>
              </a:rPr>
              <a:t> of the machine </a:t>
            </a:r>
          </a:p>
          <a:p>
            <a:r>
              <a:rPr lang="fr-CH" sz="1800" dirty="0" smtClean="0">
                <a:solidFill>
                  <a:srgbClr val="00B050"/>
                </a:solidFill>
                <a:latin typeface="+mn-lt"/>
                <a:sym typeface="Symbol"/>
              </a:rPr>
              <a:t>and of the </a:t>
            </a:r>
            <a:r>
              <a:rPr lang="fr-CH" sz="1800" dirty="0" err="1" smtClean="0">
                <a:solidFill>
                  <a:srgbClr val="00B050"/>
                </a:solidFill>
                <a:latin typeface="+mn-lt"/>
                <a:sym typeface="Symbol"/>
              </a:rPr>
              <a:t>specificity</a:t>
            </a:r>
            <a:r>
              <a:rPr lang="fr-CH" sz="1800" dirty="0" smtClean="0">
                <a:solidFill>
                  <a:srgbClr val="00B050"/>
                </a:solidFill>
                <a:latin typeface="+mn-lt"/>
                <a:sym typeface="Symbol"/>
              </a:rPr>
              <a:t> of the </a:t>
            </a:r>
            <a:r>
              <a:rPr lang="fr-CH" sz="1800" dirty="0" err="1" smtClean="0">
                <a:solidFill>
                  <a:srgbClr val="00B050"/>
                </a:solidFill>
                <a:latin typeface="+mn-lt"/>
                <a:sym typeface="Symbol"/>
              </a:rPr>
              <a:t>measurements</a:t>
            </a:r>
            <a:r>
              <a:rPr lang="fr-CH" sz="1800" dirty="0" smtClean="0">
                <a:solidFill>
                  <a:srgbClr val="00B050"/>
                </a:solidFill>
                <a:latin typeface="+mn-lt"/>
                <a:sym typeface="Symbol"/>
              </a:rPr>
              <a:t> </a:t>
            </a:r>
            <a:r>
              <a:rPr lang="fr-CH" sz="1800" dirty="0" err="1" smtClean="0">
                <a:solidFill>
                  <a:srgbClr val="00B050"/>
                </a:solidFill>
                <a:latin typeface="+mn-lt"/>
                <a:sym typeface="Symbol"/>
              </a:rPr>
              <a:t>would</a:t>
            </a:r>
            <a:r>
              <a:rPr lang="fr-CH" sz="1800" dirty="0" smtClean="0">
                <a:solidFill>
                  <a:srgbClr val="00B050"/>
                </a:solidFill>
                <a:latin typeface="+mn-lt"/>
                <a:sym typeface="Symbol"/>
              </a:rPr>
              <a:t> </a:t>
            </a:r>
            <a:r>
              <a:rPr lang="fr-CH" sz="1800" dirty="0" err="1" smtClean="0">
                <a:solidFill>
                  <a:srgbClr val="00B050"/>
                </a:solidFill>
                <a:latin typeface="+mn-lt"/>
                <a:sym typeface="Symbol"/>
              </a:rPr>
              <a:t>be</a:t>
            </a:r>
            <a:r>
              <a:rPr lang="fr-CH" sz="1800" dirty="0" smtClean="0">
                <a:solidFill>
                  <a:srgbClr val="00B050"/>
                </a:solidFill>
                <a:latin typeface="+mn-lt"/>
                <a:sym typeface="Symbol"/>
              </a:rPr>
              <a:t> </a:t>
            </a:r>
            <a:r>
              <a:rPr lang="fr-CH" sz="1800" dirty="0" err="1" smtClean="0">
                <a:solidFill>
                  <a:srgbClr val="00B050"/>
                </a:solidFill>
                <a:latin typeface="+mn-lt"/>
                <a:sym typeface="Symbol"/>
              </a:rPr>
              <a:t>worthwhile</a:t>
            </a:r>
            <a:r>
              <a:rPr lang="fr-CH" sz="1800" dirty="0" smtClean="0">
                <a:solidFill>
                  <a:srgbClr val="00B050"/>
                </a:solidFill>
                <a:latin typeface="+mn-lt"/>
                <a:sym typeface="Symbol"/>
              </a:rPr>
              <a:t> </a:t>
            </a:r>
            <a:endParaRPr lang="fr-CH" sz="1800" dirty="0" smtClean="0">
              <a:solidFill>
                <a:srgbClr val="00B050"/>
              </a:solidFill>
              <a:latin typeface="+mn-lt"/>
              <a:sym typeface="Symbol"/>
            </a:endParaRPr>
          </a:p>
          <a:p>
            <a:endParaRPr lang="fr-CH" sz="1800" dirty="0" smtClean="0">
              <a:latin typeface="+mn-lt"/>
              <a:sym typeface="Symbol"/>
            </a:endParaRPr>
          </a:p>
          <a:p>
            <a:r>
              <a:rPr lang="fr-CH" sz="1800" u="sng" dirty="0" smtClean="0">
                <a:latin typeface="+mn-lt"/>
                <a:sym typeface="Symbol"/>
              </a:rPr>
              <a:t>A</a:t>
            </a:r>
            <a:r>
              <a:rPr lang="fr-CH" sz="1800" u="sng" dirty="0" smtClean="0">
                <a:latin typeface="+mn-lt"/>
                <a:sym typeface="Symbol"/>
              </a:rPr>
              <a:t> muon </a:t>
            </a:r>
            <a:r>
              <a:rPr lang="fr-CH" sz="1800" u="sng" dirty="0" err="1" smtClean="0">
                <a:latin typeface="+mn-lt"/>
                <a:sym typeface="Symbol"/>
              </a:rPr>
              <a:t>collider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could</a:t>
            </a:r>
            <a:r>
              <a:rPr lang="fr-CH" sz="1800" dirty="0" smtClean="0">
                <a:latin typeface="+mn-lt"/>
                <a:sym typeface="Symbol"/>
              </a:rPr>
              <a:t> do </a:t>
            </a:r>
            <a:r>
              <a:rPr lang="fr-CH" sz="1800" dirty="0" err="1" smtClean="0">
                <a:latin typeface="+mn-lt"/>
                <a:sym typeface="Symbol"/>
              </a:rPr>
              <a:t>everyting</a:t>
            </a:r>
            <a:r>
              <a:rPr lang="fr-CH" sz="1800" dirty="0" smtClean="0">
                <a:latin typeface="+mn-lt"/>
                <a:sym typeface="Symbol"/>
              </a:rPr>
              <a:t> an e+e- </a:t>
            </a:r>
            <a:r>
              <a:rPr lang="fr-CH" sz="1800" dirty="0" err="1" smtClean="0">
                <a:latin typeface="+mn-lt"/>
                <a:sym typeface="Symbol"/>
              </a:rPr>
              <a:t>could</a:t>
            </a:r>
            <a:r>
              <a:rPr lang="fr-CH" sz="1800" dirty="0" smtClean="0">
                <a:latin typeface="+mn-lt"/>
                <a:sym typeface="Symbol"/>
              </a:rPr>
              <a:t> do if </a:t>
            </a:r>
            <a:r>
              <a:rPr lang="fr-CH" sz="1800" dirty="0" err="1" smtClean="0">
                <a:latin typeface="+mn-lt"/>
                <a:sym typeface="Symbol"/>
              </a:rPr>
              <a:t>same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luminosity</a:t>
            </a:r>
            <a:endParaRPr lang="fr-CH" sz="1800" dirty="0" smtClean="0">
              <a:latin typeface="+mn-lt"/>
              <a:sym typeface="Symbol"/>
            </a:endParaRPr>
          </a:p>
          <a:p>
            <a:r>
              <a:rPr lang="fr-CH" sz="1800" dirty="0" err="1" smtClean="0">
                <a:latin typeface="+mn-lt"/>
                <a:sym typeface="Symbol"/>
              </a:rPr>
              <a:t>can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be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reached</a:t>
            </a:r>
            <a:r>
              <a:rPr lang="fr-CH" sz="1800" dirty="0" smtClean="0">
                <a:latin typeface="+mn-lt"/>
                <a:sym typeface="Symbol"/>
              </a:rPr>
              <a:t>. </a:t>
            </a:r>
          </a:p>
          <a:p>
            <a:r>
              <a:rPr lang="fr-CH" sz="1800" dirty="0" smtClean="0">
                <a:latin typeface="+mn-lt"/>
                <a:sym typeface="Symbol"/>
              </a:rPr>
              <a:t>  --If an </a:t>
            </a:r>
            <a:r>
              <a:rPr lang="fr-CH" sz="1800" dirty="0" err="1" smtClean="0">
                <a:latin typeface="+mn-lt"/>
                <a:sym typeface="Symbol"/>
              </a:rPr>
              <a:t>energy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resolution</a:t>
            </a:r>
            <a:r>
              <a:rPr lang="fr-CH" sz="1800" dirty="0" smtClean="0">
                <a:latin typeface="+mn-lt"/>
                <a:sym typeface="Symbol"/>
              </a:rPr>
              <a:t> of 0.003% </a:t>
            </a:r>
            <a:r>
              <a:rPr lang="fr-CH" sz="1800" dirty="0" err="1" smtClean="0">
                <a:latin typeface="+mn-lt"/>
                <a:sym typeface="Symbol"/>
              </a:rPr>
              <a:t>can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be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achieved</a:t>
            </a:r>
            <a:r>
              <a:rPr lang="fr-CH" sz="1800" dirty="0" smtClean="0">
                <a:latin typeface="+mn-lt"/>
                <a:sym typeface="Symbol"/>
              </a:rPr>
              <a:t> (4D and 6D </a:t>
            </a:r>
            <a:r>
              <a:rPr lang="fr-CH" sz="1800" dirty="0" err="1" smtClean="0">
                <a:latin typeface="+mn-lt"/>
                <a:sym typeface="Symbol"/>
              </a:rPr>
              <a:t>cooling</a:t>
            </a:r>
            <a:r>
              <a:rPr lang="fr-CH" sz="1800" dirty="0" smtClean="0">
                <a:latin typeface="+mn-lt"/>
                <a:sym typeface="Symbol"/>
              </a:rPr>
              <a:t>!) </a:t>
            </a:r>
          </a:p>
          <a:p>
            <a:r>
              <a:rPr lang="fr-CH" sz="1800" dirty="0" smtClean="0">
                <a:latin typeface="+mn-lt"/>
                <a:sym typeface="Symbol"/>
              </a:rPr>
              <a:t>    s-</a:t>
            </a:r>
            <a:r>
              <a:rPr lang="fr-CH" sz="1800" dirty="0" err="1" smtClean="0">
                <a:latin typeface="+mn-lt"/>
                <a:sym typeface="Symbol"/>
              </a:rPr>
              <a:t>channel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Higgs</a:t>
            </a:r>
            <a:r>
              <a:rPr lang="fr-CH" sz="1800" dirty="0" smtClean="0">
                <a:latin typeface="+mn-lt"/>
                <a:sym typeface="Symbol"/>
              </a:rPr>
              <a:t> production </a:t>
            </a:r>
            <a:r>
              <a:rPr lang="fr-CH" sz="1800" dirty="0" err="1" smtClean="0">
                <a:latin typeface="+mn-lt"/>
                <a:sym typeface="Symbol"/>
              </a:rPr>
              <a:t>allows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superb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measurements</a:t>
            </a:r>
            <a:r>
              <a:rPr lang="fr-CH" sz="1800" dirty="0" smtClean="0">
                <a:latin typeface="+mn-lt"/>
                <a:sym typeface="Symbol"/>
              </a:rPr>
              <a:t> of the</a:t>
            </a:r>
            <a:br>
              <a:rPr lang="fr-CH" sz="1800" dirty="0" smtClean="0">
                <a:latin typeface="+mn-lt"/>
                <a:sym typeface="Symbol"/>
              </a:rPr>
            </a:br>
            <a:r>
              <a:rPr lang="fr-CH" sz="1800" dirty="0" smtClean="0">
                <a:latin typeface="+mn-lt"/>
                <a:sym typeface="Symbol"/>
              </a:rPr>
              <a:t>    H(126) line </a:t>
            </a:r>
            <a:r>
              <a:rPr lang="fr-CH" sz="1800" dirty="0" err="1" smtClean="0">
                <a:latin typeface="+mn-lt"/>
                <a:sym typeface="Symbol"/>
              </a:rPr>
              <a:t>shape</a:t>
            </a:r>
            <a:r>
              <a:rPr lang="fr-CH" sz="1800" dirty="0" smtClean="0">
                <a:latin typeface="+mn-lt"/>
                <a:sym typeface="Symbol"/>
              </a:rPr>
              <a:t> and ‘fine structure’ exploration</a:t>
            </a:r>
          </a:p>
          <a:p>
            <a:r>
              <a:rPr lang="fr-CH" sz="1800" dirty="0" smtClean="0">
                <a:latin typeface="+mn-lt"/>
                <a:sym typeface="Symbol"/>
              </a:rPr>
              <a:t>  -- A muon </a:t>
            </a:r>
            <a:r>
              <a:rPr lang="fr-CH" sz="1800" dirty="0" err="1" smtClean="0">
                <a:latin typeface="+mn-lt"/>
                <a:sym typeface="Symbol"/>
              </a:rPr>
              <a:t>collider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is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completely</a:t>
            </a:r>
            <a:r>
              <a:rPr lang="fr-CH" sz="1800" dirty="0" smtClean="0">
                <a:latin typeface="+mn-lt"/>
                <a:sym typeface="Symbol"/>
              </a:rPr>
              <a:t> unique to </a:t>
            </a:r>
            <a:r>
              <a:rPr lang="fr-CH" sz="1800" dirty="0" err="1" smtClean="0">
                <a:latin typeface="+mn-lt"/>
                <a:sym typeface="Symbol"/>
              </a:rPr>
              <a:t>study</a:t>
            </a:r>
            <a:r>
              <a:rPr lang="fr-CH" sz="1800" dirty="0" smtClean="0">
                <a:latin typeface="+mn-lt"/>
                <a:sym typeface="Symbol"/>
              </a:rPr>
              <a:t> the H/A system of </a:t>
            </a:r>
          </a:p>
          <a:p>
            <a:r>
              <a:rPr lang="fr-CH" sz="1800" dirty="0" smtClean="0">
                <a:latin typeface="+mn-lt"/>
                <a:sym typeface="Symbol"/>
              </a:rPr>
              <a:t>    a </a:t>
            </a:r>
            <a:r>
              <a:rPr lang="fr-CH" sz="1800" dirty="0" err="1" smtClean="0">
                <a:latin typeface="+mn-lt"/>
                <a:sym typeface="Symbol"/>
              </a:rPr>
              <a:t>Higgs</a:t>
            </a:r>
            <a:r>
              <a:rPr lang="fr-CH" sz="1800" dirty="0" smtClean="0">
                <a:latin typeface="+mn-lt"/>
                <a:sym typeface="Symbol"/>
              </a:rPr>
              <a:t> doublet model</a:t>
            </a:r>
          </a:p>
          <a:p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smtClean="0">
                <a:latin typeface="+mn-lt"/>
                <a:sym typeface="Symbol"/>
              </a:rPr>
              <a:t> -- </a:t>
            </a:r>
            <a:r>
              <a:rPr lang="fr-CH" sz="1800" dirty="0" err="1" smtClean="0">
                <a:latin typeface="+mn-lt"/>
                <a:sym typeface="Symbol"/>
              </a:rPr>
              <a:t>it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remains</a:t>
            </a:r>
            <a:r>
              <a:rPr lang="fr-CH" sz="1800" dirty="0" smtClean="0">
                <a:latin typeface="+mn-lt"/>
                <a:sym typeface="Symbol"/>
              </a:rPr>
              <a:t> the best </a:t>
            </a:r>
            <a:r>
              <a:rPr lang="fr-CH" sz="1800" dirty="0" err="1" smtClean="0">
                <a:latin typeface="+mn-lt"/>
                <a:sym typeface="Symbol"/>
              </a:rPr>
              <a:t>way</a:t>
            </a:r>
            <a:r>
              <a:rPr lang="fr-CH" sz="1800" dirty="0" smtClean="0">
                <a:latin typeface="+mn-lt"/>
                <a:sym typeface="Symbol"/>
              </a:rPr>
              <a:t> to </a:t>
            </a:r>
            <a:r>
              <a:rPr lang="fr-CH" sz="1800" dirty="0" err="1" smtClean="0">
                <a:latin typeface="+mn-lt"/>
                <a:sym typeface="Symbol"/>
              </a:rPr>
              <a:t>reach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smtClean="0">
                <a:sym typeface="Symbol"/>
              </a:rPr>
              <a:t>&gt;3 </a:t>
            </a:r>
            <a:r>
              <a:rPr lang="fr-CH" sz="1800" dirty="0" err="1" smtClean="0">
                <a:sym typeface="Symbol"/>
              </a:rPr>
              <a:t>TeV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energy</a:t>
            </a:r>
            <a:r>
              <a:rPr lang="fr-CH" sz="1800" dirty="0" smtClean="0">
                <a:latin typeface="+mn-lt"/>
                <a:sym typeface="Symbol"/>
              </a:rPr>
              <a:t> collisions </a:t>
            </a:r>
            <a:r>
              <a:rPr lang="fr-CH" sz="1800" dirty="0" err="1" smtClean="0">
                <a:latin typeface="+mn-lt"/>
                <a:sym typeface="Symbol"/>
              </a:rPr>
              <a:t>between</a:t>
            </a:r>
            <a:r>
              <a:rPr lang="fr-CH" sz="1800" dirty="0" smtClean="0">
                <a:latin typeface="+mn-lt"/>
                <a:sym typeface="Symbol"/>
              </a:rPr>
              <a:t> </a:t>
            </a:r>
          </a:p>
          <a:p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smtClean="0">
                <a:latin typeface="+mn-lt"/>
                <a:sym typeface="Symbol"/>
              </a:rPr>
              <a:t>   point </a:t>
            </a:r>
            <a:r>
              <a:rPr lang="fr-CH" sz="1800" dirty="0" err="1" smtClean="0">
                <a:latin typeface="+mn-lt"/>
                <a:sym typeface="Symbol"/>
              </a:rPr>
              <a:t>like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particles</a:t>
            </a:r>
            <a:r>
              <a:rPr lang="fr-CH" sz="1800" dirty="0" smtClean="0">
                <a:latin typeface="+mn-lt"/>
                <a:sym typeface="Symbol"/>
              </a:rPr>
              <a:t>. </a:t>
            </a:r>
          </a:p>
          <a:p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smtClean="0">
                <a:latin typeface="+mn-lt"/>
                <a:sym typeface="Symbol"/>
              </a:rPr>
              <a:t>      </a:t>
            </a:r>
          </a:p>
          <a:p>
            <a:endParaRPr lang="fr-CH" sz="1800" dirty="0" smtClean="0">
              <a:latin typeface="+mn-lt"/>
              <a:sym typeface="Symbol"/>
            </a:endParaRPr>
          </a:p>
          <a:p>
            <a:endParaRPr lang="fr-CH" sz="1800" dirty="0" smtClean="0">
              <a:latin typeface="+mn-lt"/>
            </a:endParaRPr>
          </a:p>
          <a:p>
            <a:r>
              <a:rPr lang="fr-CH" sz="1800" dirty="0" smtClean="0">
                <a:latin typeface="+mn-lt"/>
              </a:rPr>
              <a:t> </a:t>
            </a:r>
          </a:p>
          <a:p>
            <a:endParaRPr lang="fr-CH" sz="18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1300" y="736481"/>
            <a:ext cx="83566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CH" sz="1800" dirty="0" smtClean="0">
                <a:solidFill>
                  <a:srgbClr val="C00000"/>
                </a:solidFill>
                <a:latin typeface="Comic Sans MS"/>
              </a:rPr>
              <a:t>-- </a:t>
            </a:r>
            <a:r>
              <a:rPr lang="fr-CH" sz="1800" dirty="0" smtClean="0">
                <a:solidFill>
                  <a:srgbClr val="C00000"/>
                </a:solidFill>
                <a:latin typeface="Comic Sans MS"/>
              </a:rPr>
              <a:t>The main point of the workshop </a:t>
            </a:r>
            <a:r>
              <a:rPr lang="fr-CH" sz="1800" dirty="0" err="1" smtClean="0">
                <a:solidFill>
                  <a:srgbClr val="C00000"/>
                </a:solidFill>
                <a:latin typeface="Comic Sans MS"/>
              </a:rPr>
              <a:t>was</a:t>
            </a:r>
            <a:r>
              <a:rPr lang="fr-CH" sz="1800" dirty="0" smtClean="0">
                <a:solidFill>
                  <a:srgbClr val="C00000"/>
                </a:solidFill>
                <a:latin typeface="Comic Sans MS"/>
              </a:rPr>
              <a:t> to </a:t>
            </a:r>
            <a:r>
              <a:rPr lang="fr-CH" sz="1800" dirty="0" err="1" smtClean="0">
                <a:solidFill>
                  <a:srgbClr val="C00000"/>
                </a:solidFill>
                <a:latin typeface="Comic Sans MS"/>
              </a:rPr>
              <a:t>understand</a:t>
            </a:r>
            <a:r>
              <a:rPr lang="fr-CH" sz="1800" dirty="0" smtClean="0">
                <a:solidFill>
                  <a:srgbClr val="C00000"/>
                </a:solidFill>
                <a:latin typeface="Comic Sans MS"/>
              </a:rPr>
              <a:t> </a:t>
            </a:r>
            <a:r>
              <a:rPr lang="fr-CH" sz="1800" dirty="0" err="1" smtClean="0">
                <a:solidFill>
                  <a:srgbClr val="C00000"/>
                </a:solidFill>
                <a:latin typeface="Comic Sans MS"/>
              </a:rPr>
              <a:t>whether</a:t>
            </a:r>
            <a:r>
              <a:rPr lang="fr-CH" sz="1800" dirty="0" smtClean="0">
                <a:solidFill>
                  <a:srgbClr val="C00000"/>
                </a:solidFill>
                <a:latin typeface="Comic Sans MS"/>
              </a:rPr>
              <a:t> the performance of </a:t>
            </a:r>
            <a:r>
              <a:rPr lang="fr-CH" sz="1800" dirty="0" err="1" smtClean="0">
                <a:solidFill>
                  <a:srgbClr val="C00000"/>
                </a:solidFill>
                <a:latin typeface="Comic Sans MS"/>
              </a:rPr>
              <a:t>circular</a:t>
            </a:r>
            <a:r>
              <a:rPr lang="fr-CH" sz="1800" dirty="0" smtClean="0">
                <a:solidFill>
                  <a:srgbClr val="C00000"/>
                </a:solidFill>
                <a:latin typeface="Comic Sans MS"/>
              </a:rPr>
              <a:t> machines </a:t>
            </a:r>
            <a:r>
              <a:rPr lang="fr-CH" sz="1800" dirty="0" err="1" smtClean="0">
                <a:solidFill>
                  <a:srgbClr val="C00000"/>
                </a:solidFill>
                <a:latin typeface="Comic Sans MS"/>
              </a:rPr>
              <a:t>could</a:t>
            </a:r>
            <a:r>
              <a:rPr lang="fr-CH" sz="1800" dirty="0" smtClean="0">
                <a:solidFill>
                  <a:srgbClr val="C00000"/>
                </a:solidFill>
                <a:latin typeface="Comic Sans MS"/>
              </a:rPr>
              <a:t> </a:t>
            </a:r>
            <a:r>
              <a:rPr lang="fr-CH" sz="1800" dirty="0" err="1" smtClean="0">
                <a:solidFill>
                  <a:srgbClr val="C00000"/>
                </a:solidFill>
                <a:latin typeface="Comic Sans MS"/>
              </a:rPr>
              <a:t>be</a:t>
            </a:r>
            <a:r>
              <a:rPr lang="fr-CH" sz="1800" dirty="0" smtClean="0">
                <a:solidFill>
                  <a:srgbClr val="C00000"/>
                </a:solidFill>
                <a:latin typeface="Comic Sans MS"/>
              </a:rPr>
              <a:t> as </a:t>
            </a:r>
            <a:r>
              <a:rPr lang="fr-CH" sz="1800" dirty="0" err="1" smtClean="0">
                <a:solidFill>
                  <a:srgbClr val="C00000"/>
                </a:solidFill>
                <a:latin typeface="Comic Sans MS"/>
              </a:rPr>
              <a:t>high</a:t>
            </a:r>
            <a:r>
              <a:rPr lang="fr-CH" sz="1800" dirty="0" smtClean="0">
                <a:solidFill>
                  <a:srgbClr val="C00000"/>
                </a:solidFill>
                <a:latin typeface="Comic Sans MS"/>
              </a:rPr>
              <a:t> as </a:t>
            </a:r>
            <a:r>
              <a:rPr lang="fr-CH" sz="1800" dirty="0" err="1" smtClean="0">
                <a:solidFill>
                  <a:srgbClr val="C00000"/>
                </a:solidFill>
                <a:latin typeface="Comic Sans MS"/>
              </a:rPr>
              <a:t>advertised</a:t>
            </a:r>
            <a:r>
              <a:rPr lang="fr-CH" sz="1800" dirty="0" smtClean="0">
                <a:solidFill>
                  <a:srgbClr val="C00000"/>
                </a:solidFill>
                <a:latin typeface="Comic Sans MS"/>
              </a:rPr>
              <a:t>, </a:t>
            </a:r>
            <a:r>
              <a:rPr lang="fr-CH" sz="1800" dirty="0" err="1" smtClean="0">
                <a:solidFill>
                  <a:srgbClr val="C00000"/>
                </a:solidFill>
                <a:latin typeface="Comic Sans MS"/>
              </a:rPr>
              <a:t>because</a:t>
            </a:r>
            <a:r>
              <a:rPr lang="fr-CH" sz="1800" dirty="0" smtClean="0">
                <a:solidFill>
                  <a:srgbClr val="C00000"/>
                </a:solidFill>
                <a:latin typeface="Comic Sans MS"/>
              </a:rPr>
              <a:t> </a:t>
            </a:r>
            <a:r>
              <a:rPr lang="fr-CH" sz="1800" dirty="0" err="1" smtClean="0">
                <a:solidFill>
                  <a:srgbClr val="C00000"/>
                </a:solidFill>
                <a:latin typeface="Comic Sans MS"/>
              </a:rPr>
              <a:t>they</a:t>
            </a:r>
            <a:r>
              <a:rPr lang="fr-CH" sz="1800" dirty="0" smtClean="0">
                <a:solidFill>
                  <a:srgbClr val="C00000"/>
                </a:solidFill>
                <a:latin typeface="Comic Sans MS"/>
              </a:rPr>
              <a:t> </a:t>
            </a:r>
            <a:r>
              <a:rPr lang="fr-CH" sz="1800" dirty="0" err="1" smtClean="0">
                <a:solidFill>
                  <a:srgbClr val="C00000"/>
                </a:solidFill>
                <a:latin typeface="Comic Sans MS"/>
              </a:rPr>
              <a:t>offer</a:t>
            </a:r>
            <a:r>
              <a:rPr lang="fr-CH" sz="1800" dirty="0" smtClean="0">
                <a:solidFill>
                  <a:srgbClr val="C00000"/>
                </a:solidFill>
                <a:latin typeface="Comic Sans MS"/>
              </a:rPr>
              <a:t> a </a:t>
            </a:r>
            <a:r>
              <a:rPr lang="fr-CH" sz="1800" u="sng" dirty="0" err="1" smtClean="0">
                <a:solidFill>
                  <a:srgbClr val="C00000"/>
                </a:solidFill>
                <a:latin typeface="Comic Sans MS"/>
              </a:rPr>
              <a:t>potentially</a:t>
            </a:r>
            <a:r>
              <a:rPr lang="fr-CH" sz="1800" u="sng" dirty="0" smtClean="0">
                <a:solidFill>
                  <a:srgbClr val="C00000"/>
                </a:solidFill>
                <a:latin typeface="Comic Sans MS"/>
              </a:rPr>
              <a:t> </a:t>
            </a:r>
            <a:r>
              <a:rPr lang="fr-CH" sz="1800" u="sng" dirty="0" err="1" smtClean="0">
                <a:solidFill>
                  <a:srgbClr val="C00000"/>
                </a:solidFill>
                <a:latin typeface="Comic Sans MS"/>
              </a:rPr>
              <a:t>better</a:t>
            </a:r>
            <a:r>
              <a:rPr lang="fr-CH" sz="1800" u="sng" dirty="0" smtClean="0">
                <a:solidFill>
                  <a:srgbClr val="C00000"/>
                </a:solidFill>
                <a:latin typeface="Comic Sans MS"/>
              </a:rPr>
              <a:t> </a:t>
            </a:r>
            <a:r>
              <a:rPr lang="fr-CH" sz="1800" u="sng" dirty="0" err="1" smtClean="0">
                <a:solidFill>
                  <a:srgbClr val="C00000"/>
                </a:solidFill>
                <a:latin typeface="Comic Sans MS"/>
              </a:rPr>
              <a:t>luminosity</a:t>
            </a:r>
            <a:r>
              <a:rPr lang="fr-CH" sz="1800" u="sng" dirty="0" smtClean="0">
                <a:solidFill>
                  <a:srgbClr val="C00000"/>
                </a:solidFill>
                <a:latin typeface="Comic Sans MS"/>
              </a:rPr>
              <a:t>/</a:t>
            </a:r>
            <a:r>
              <a:rPr lang="fr-CH" sz="1800" u="sng" dirty="0" err="1" smtClean="0">
                <a:solidFill>
                  <a:srgbClr val="C00000"/>
                </a:solidFill>
                <a:latin typeface="Comic Sans MS"/>
              </a:rPr>
              <a:t>cost</a:t>
            </a:r>
            <a:r>
              <a:rPr lang="fr-CH" sz="1800" u="sng" dirty="0" smtClean="0">
                <a:solidFill>
                  <a:srgbClr val="C00000"/>
                </a:solidFill>
                <a:latin typeface="Comic Sans MS"/>
              </a:rPr>
              <a:t> ratio</a:t>
            </a:r>
            <a:r>
              <a:rPr lang="fr-CH" sz="1800" dirty="0" smtClean="0">
                <a:solidFill>
                  <a:srgbClr val="C00000"/>
                </a:solidFill>
                <a:latin typeface="Comic Sans MS"/>
              </a:rPr>
              <a:t>  </a:t>
            </a:r>
            <a:r>
              <a:rPr lang="fr-CH" sz="1800" dirty="0" err="1" smtClean="0">
                <a:solidFill>
                  <a:srgbClr val="C00000"/>
                </a:solidFill>
                <a:latin typeface="Comic Sans MS"/>
              </a:rPr>
              <a:t>than</a:t>
            </a:r>
            <a:r>
              <a:rPr lang="fr-CH" sz="1800" dirty="0" smtClean="0">
                <a:solidFill>
                  <a:srgbClr val="C00000"/>
                </a:solidFill>
                <a:latin typeface="Comic Sans MS"/>
              </a:rPr>
              <a:t> the </a:t>
            </a:r>
            <a:r>
              <a:rPr lang="fr-CH" sz="1800" dirty="0" err="1" smtClean="0">
                <a:solidFill>
                  <a:srgbClr val="C00000"/>
                </a:solidFill>
                <a:latin typeface="Comic Sans MS"/>
              </a:rPr>
              <a:t>linear</a:t>
            </a:r>
            <a:r>
              <a:rPr lang="fr-CH" sz="1800" dirty="0" smtClean="0">
                <a:solidFill>
                  <a:srgbClr val="C00000"/>
                </a:solidFill>
                <a:latin typeface="Comic Sans MS"/>
              </a:rPr>
              <a:t> </a:t>
            </a:r>
            <a:r>
              <a:rPr lang="fr-CH" sz="1800" dirty="0" err="1" smtClean="0">
                <a:solidFill>
                  <a:srgbClr val="C00000"/>
                </a:solidFill>
                <a:latin typeface="Comic Sans MS"/>
              </a:rPr>
              <a:t>ones</a:t>
            </a:r>
            <a:r>
              <a:rPr lang="fr-CH" sz="1800" dirty="0" smtClean="0">
                <a:solidFill>
                  <a:srgbClr val="C00000"/>
                </a:solidFill>
                <a:latin typeface="Comic Sans MS"/>
              </a:rPr>
              <a:t> and the </a:t>
            </a:r>
            <a:r>
              <a:rPr lang="fr-CH" sz="1800" dirty="0" err="1" smtClean="0">
                <a:solidFill>
                  <a:srgbClr val="C00000"/>
                </a:solidFill>
                <a:latin typeface="Comic Sans MS"/>
              </a:rPr>
              <a:t>possibility</a:t>
            </a:r>
            <a:r>
              <a:rPr lang="fr-CH" sz="1800" dirty="0" smtClean="0">
                <a:solidFill>
                  <a:srgbClr val="C00000"/>
                </a:solidFill>
                <a:latin typeface="Comic Sans MS"/>
              </a:rPr>
              <a:t> to have </a:t>
            </a:r>
            <a:r>
              <a:rPr lang="fr-CH" sz="1800" dirty="0" err="1" smtClean="0">
                <a:solidFill>
                  <a:srgbClr val="C00000"/>
                </a:solidFill>
                <a:latin typeface="Comic Sans MS"/>
              </a:rPr>
              <a:t>several</a:t>
            </a:r>
            <a:r>
              <a:rPr lang="fr-CH" sz="1800" dirty="0" smtClean="0">
                <a:solidFill>
                  <a:srgbClr val="C00000"/>
                </a:solidFill>
                <a:latin typeface="Comic Sans MS"/>
              </a:rPr>
              <a:t> </a:t>
            </a:r>
            <a:r>
              <a:rPr lang="fr-CH" sz="1800" dirty="0" err="1" smtClean="0">
                <a:solidFill>
                  <a:srgbClr val="C00000"/>
                </a:solidFill>
                <a:latin typeface="Comic Sans MS"/>
              </a:rPr>
              <a:t>IPs</a:t>
            </a:r>
            <a:r>
              <a:rPr lang="fr-CH" sz="1800" dirty="0" smtClean="0">
                <a:solidFill>
                  <a:srgbClr val="C00000"/>
                </a:solidFill>
                <a:latin typeface="Comic Sans MS"/>
              </a:rPr>
              <a:t>. </a:t>
            </a:r>
          </a:p>
          <a:p>
            <a:pPr lvl="0"/>
            <a:endParaRPr lang="fr-CH" sz="1800" dirty="0" smtClean="0">
              <a:solidFill>
                <a:srgbClr val="0033CC"/>
              </a:solidFill>
              <a:latin typeface="Comic Sans MS"/>
            </a:endParaRPr>
          </a:p>
          <a:p>
            <a:pPr lvl="0"/>
            <a:r>
              <a:rPr lang="fr-CH" sz="1800" dirty="0" smtClean="0">
                <a:solidFill>
                  <a:srgbClr val="0033CC"/>
                </a:solidFill>
                <a:latin typeface="Comic Sans MS"/>
              </a:rPr>
              <a:t>The </a:t>
            </a:r>
            <a:r>
              <a:rPr lang="fr-CH" sz="1800" dirty="0" err="1" smtClean="0">
                <a:solidFill>
                  <a:srgbClr val="0033CC"/>
                </a:solidFill>
                <a:latin typeface="Comic Sans MS"/>
              </a:rPr>
              <a:t>answer</a:t>
            </a:r>
            <a:r>
              <a:rPr lang="fr-CH" sz="1800" dirty="0" smtClean="0">
                <a:solidFill>
                  <a:srgbClr val="0033CC"/>
                </a:solidFill>
                <a:latin typeface="Comic Sans MS"/>
              </a:rPr>
              <a:t> </a:t>
            </a:r>
            <a:r>
              <a:rPr lang="fr-CH" sz="1800" dirty="0" err="1" smtClean="0">
                <a:solidFill>
                  <a:srgbClr val="0033CC"/>
                </a:solidFill>
                <a:latin typeface="Comic Sans MS"/>
              </a:rPr>
              <a:t>is</a:t>
            </a:r>
            <a:r>
              <a:rPr lang="fr-CH" sz="1800" dirty="0" smtClean="0">
                <a:solidFill>
                  <a:srgbClr val="0033CC"/>
                </a:solidFill>
                <a:latin typeface="Comic Sans MS"/>
              </a:rPr>
              <a:t> ‘</a:t>
            </a:r>
            <a:r>
              <a:rPr lang="fr-CH" sz="1800" dirty="0" err="1" smtClean="0">
                <a:solidFill>
                  <a:srgbClr val="0033CC"/>
                </a:solidFill>
                <a:latin typeface="Comic Sans MS"/>
              </a:rPr>
              <a:t>maybe</a:t>
            </a:r>
            <a:r>
              <a:rPr lang="fr-CH" sz="1800" dirty="0" smtClean="0">
                <a:solidFill>
                  <a:srgbClr val="0033CC"/>
                </a:solidFill>
                <a:latin typeface="Comic Sans MS"/>
              </a:rPr>
              <a:t>’ but </a:t>
            </a:r>
            <a:r>
              <a:rPr lang="fr-CH" sz="1800" dirty="0" err="1" smtClean="0">
                <a:solidFill>
                  <a:srgbClr val="0033CC"/>
                </a:solidFill>
                <a:latin typeface="Comic Sans MS"/>
              </a:rPr>
              <a:t>there</a:t>
            </a:r>
            <a:r>
              <a:rPr lang="fr-CH" sz="1800" dirty="0" smtClean="0">
                <a:solidFill>
                  <a:srgbClr val="0033CC"/>
                </a:solidFill>
                <a:latin typeface="Comic Sans MS"/>
              </a:rPr>
              <a:t> </a:t>
            </a:r>
            <a:r>
              <a:rPr lang="fr-CH" sz="1800" dirty="0" err="1" smtClean="0">
                <a:solidFill>
                  <a:srgbClr val="0033CC"/>
                </a:solidFill>
                <a:latin typeface="Comic Sans MS"/>
              </a:rPr>
              <a:t>is</a:t>
            </a:r>
            <a:r>
              <a:rPr lang="fr-CH" sz="1800" dirty="0" smtClean="0">
                <a:solidFill>
                  <a:srgbClr val="0033CC"/>
                </a:solidFill>
                <a:latin typeface="Comic Sans MS"/>
              </a:rPr>
              <a:t> a </a:t>
            </a:r>
            <a:r>
              <a:rPr lang="fr-CH" sz="1800" dirty="0" err="1" smtClean="0">
                <a:solidFill>
                  <a:srgbClr val="0033CC"/>
                </a:solidFill>
                <a:latin typeface="Comic Sans MS"/>
              </a:rPr>
              <a:t>some</a:t>
            </a:r>
            <a:r>
              <a:rPr lang="fr-CH" sz="1800" dirty="0" smtClean="0">
                <a:solidFill>
                  <a:srgbClr val="0033CC"/>
                </a:solidFill>
                <a:latin typeface="Comic Sans MS"/>
              </a:rPr>
              <a:t> </a:t>
            </a:r>
            <a:r>
              <a:rPr lang="fr-CH" sz="1800" dirty="0" err="1" smtClean="0">
                <a:solidFill>
                  <a:srgbClr val="0033CC"/>
                </a:solidFill>
                <a:latin typeface="Comic Sans MS"/>
              </a:rPr>
              <a:t>work</a:t>
            </a:r>
            <a:r>
              <a:rPr lang="fr-CH" sz="1800" dirty="0" smtClean="0">
                <a:solidFill>
                  <a:srgbClr val="0033CC"/>
                </a:solidFill>
                <a:latin typeface="Comic Sans MS"/>
              </a:rPr>
              <a:t> to do to </a:t>
            </a:r>
            <a:r>
              <a:rPr lang="fr-CH" sz="1800" dirty="0" err="1" smtClean="0">
                <a:solidFill>
                  <a:srgbClr val="0033CC"/>
                </a:solidFill>
                <a:latin typeface="Comic Sans MS"/>
              </a:rPr>
              <a:t>establish</a:t>
            </a:r>
            <a:r>
              <a:rPr lang="fr-CH" sz="1800" dirty="0" smtClean="0">
                <a:solidFill>
                  <a:srgbClr val="0033CC"/>
                </a:solidFill>
                <a:latin typeface="Comic Sans MS"/>
              </a:rPr>
              <a:t> </a:t>
            </a:r>
            <a:r>
              <a:rPr lang="fr-CH" sz="1800" dirty="0" err="1" smtClean="0">
                <a:solidFill>
                  <a:srgbClr val="0033CC"/>
                </a:solidFill>
                <a:latin typeface="Comic Sans MS"/>
              </a:rPr>
              <a:t>this</a:t>
            </a:r>
            <a:r>
              <a:rPr lang="fr-CH" sz="1800" dirty="0" smtClean="0">
                <a:solidFill>
                  <a:srgbClr val="0033CC"/>
                </a:solidFill>
                <a:latin typeface="Comic Sans MS"/>
              </a:rPr>
              <a:t>. </a:t>
            </a:r>
            <a:r>
              <a:rPr lang="fr-CH" sz="1800" u="sng" dirty="0" smtClean="0">
                <a:solidFill>
                  <a:srgbClr val="0033CC"/>
                </a:solidFill>
                <a:latin typeface="Comic Sans MS"/>
              </a:rPr>
              <a:t>This </a:t>
            </a:r>
            <a:r>
              <a:rPr lang="fr-CH" sz="1800" u="sng" dirty="0" smtClean="0">
                <a:solidFill>
                  <a:srgbClr val="0033CC"/>
                </a:solidFill>
                <a:latin typeface="Comic Sans MS"/>
              </a:rPr>
              <a:t>calls </a:t>
            </a:r>
            <a:r>
              <a:rPr lang="fr-CH" sz="1800" u="sng" dirty="0" smtClean="0">
                <a:solidFill>
                  <a:srgbClr val="0033CC"/>
                </a:solidFill>
                <a:latin typeface="Comic Sans MS"/>
              </a:rPr>
              <a:t>for a </a:t>
            </a:r>
            <a:r>
              <a:rPr lang="fr-CH" sz="1800" u="sng" dirty="0" err="1" smtClean="0">
                <a:solidFill>
                  <a:srgbClr val="0033CC"/>
                </a:solidFill>
                <a:latin typeface="Comic Sans MS"/>
              </a:rPr>
              <a:t>conceptual</a:t>
            </a:r>
            <a:r>
              <a:rPr lang="fr-CH" sz="1800" u="sng" dirty="0" smtClean="0">
                <a:solidFill>
                  <a:srgbClr val="0033CC"/>
                </a:solidFill>
                <a:latin typeface="Comic Sans MS"/>
              </a:rPr>
              <a:t> design </a:t>
            </a:r>
            <a:r>
              <a:rPr lang="fr-CH" sz="1800" u="sng" dirty="0" err="1" smtClean="0">
                <a:solidFill>
                  <a:srgbClr val="0033CC"/>
                </a:solidFill>
                <a:latin typeface="Comic Sans MS"/>
              </a:rPr>
              <a:t>study</a:t>
            </a:r>
            <a:r>
              <a:rPr lang="fr-CH" sz="1800" u="sng" dirty="0" smtClean="0">
                <a:solidFill>
                  <a:srgbClr val="0033CC"/>
                </a:solidFill>
                <a:latin typeface="Comic Sans MS"/>
              </a:rPr>
              <a:t> of </a:t>
            </a:r>
            <a:r>
              <a:rPr lang="fr-CH" sz="1800" u="sng" dirty="0" err="1" smtClean="0">
                <a:solidFill>
                  <a:srgbClr val="0033CC"/>
                </a:solidFill>
                <a:latin typeface="Comic Sans MS"/>
              </a:rPr>
              <a:t>circular</a:t>
            </a:r>
            <a:r>
              <a:rPr lang="fr-CH" sz="1800" u="sng" dirty="0" smtClean="0">
                <a:solidFill>
                  <a:srgbClr val="0033CC"/>
                </a:solidFill>
                <a:latin typeface="Comic Sans MS"/>
              </a:rPr>
              <a:t> e+e- HF.</a:t>
            </a:r>
            <a:r>
              <a:rPr lang="fr-CH" sz="1800" dirty="0" smtClean="0">
                <a:solidFill>
                  <a:srgbClr val="0033CC"/>
                </a:solidFill>
                <a:latin typeface="Comic Sans MS"/>
              </a:rPr>
              <a:t> </a:t>
            </a:r>
          </a:p>
          <a:p>
            <a:pPr lvl="0"/>
            <a:endParaRPr lang="fr-CH" sz="1800" dirty="0" smtClean="0">
              <a:latin typeface="Comic Sans MS"/>
            </a:endParaRPr>
          </a:p>
          <a:p>
            <a:pPr lvl="0"/>
            <a:r>
              <a:rPr lang="fr-CH" sz="1800" dirty="0" smtClean="0">
                <a:latin typeface="Comic Sans MS"/>
              </a:rPr>
              <a:t>-- </a:t>
            </a:r>
            <a:r>
              <a:rPr lang="fr-CH" sz="1800" dirty="0" smtClean="0">
                <a:latin typeface="Comic Sans MS"/>
              </a:rPr>
              <a:t>if the </a:t>
            </a:r>
            <a:r>
              <a:rPr lang="fr-CH" sz="1800" dirty="0" err="1" smtClean="0">
                <a:latin typeface="Comic Sans MS"/>
              </a:rPr>
              <a:t>luminosities</a:t>
            </a:r>
            <a:r>
              <a:rPr lang="fr-CH" sz="1800" dirty="0" smtClean="0">
                <a:latin typeface="Comic Sans MS"/>
              </a:rPr>
              <a:t> </a:t>
            </a:r>
            <a:r>
              <a:rPr lang="fr-CH" sz="1800" dirty="0" err="1" smtClean="0">
                <a:latin typeface="Comic Sans MS"/>
              </a:rPr>
              <a:t>advertised</a:t>
            </a:r>
            <a:r>
              <a:rPr lang="fr-CH" sz="1800" dirty="0" smtClean="0">
                <a:latin typeface="Comic Sans MS"/>
              </a:rPr>
              <a:t> </a:t>
            </a:r>
            <a:r>
              <a:rPr lang="fr-CH" sz="1800" dirty="0" err="1" smtClean="0">
                <a:latin typeface="Comic Sans MS"/>
              </a:rPr>
              <a:t>can</a:t>
            </a:r>
            <a:r>
              <a:rPr lang="fr-CH" sz="1800" dirty="0" smtClean="0">
                <a:latin typeface="Comic Sans MS"/>
              </a:rPr>
              <a:t> </a:t>
            </a:r>
            <a:r>
              <a:rPr lang="fr-CH" sz="1800" dirty="0" err="1" smtClean="0">
                <a:latin typeface="Comic Sans MS"/>
              </a:rPr>
              <a:t>be</a:t>
            </a:r>
            <a:r>
              <a:rPr lang="fr-CH" sz="1800" dirty="0" smtClean="0">
                <a:latin typeface="Comic Sans MS"/>
              </a:rPr>
              <a:t> </a:t>
            </a:r>
            <a:r>
              <a:rPr lang="fr-CH" sz="1800" dirty="0" err="1" smtClean="0">
                <a:latin typeface="Comic Sans MS"/>
              </a:rPr>
              <a:t>reached</a:t>
            </a:r>
            <a:r>
              <a:rPr lang="fr-CH" sz="1800" dirty="0" smtClean="0">
                <a:latin typeface="Comic Sans MS"/>
              </a:rPr>
              <a:t>, the </a:t>
            </a:r>
            <a:r>
              <a:rPr lang="fr-CH" sz="1800" dirty="0" err="1" smtClean="0">
                <a:latin typeface="Comic Sans MS"/>
              </a:rPr>
              <a:t>resolutions</a:t>
            </a:r>
            <a:endParaRPr lang="fr-CH" sz="1800" dirty="0" smtClean="0">
              <a:latin typeface="Comic Sans MS"/>
            </a:endParaRPr>
          </a:p>
          <a:p>
            <a:pPr lvl="0"/>
            <a:r>
              <a:rPr lang="fr-CH" sz="1800" dirty="0" smtClean="0">
                <a:latin typeface="Comic Sans MS"/>
              </a:rPr>
              <a:t>on </a:t>
            </a:r>
            <a:r>
              <a:rPr lang="fr-CH" sz="1800" dirty="0" err="1" smtClean="0">
                <a:latin typeface="Comic Sans MS"/>
              </a:rPr>
              <a:t>several</a:t>
            </a:r>
            <a:r>
              <a:rPr lang="fr-CH" sz="1800" dirty="0" smtClean="0">
                <a:latin typeface="Comic Sans MS"/>
              </a:rPr>
              <a:t> </a:t>
            </a:r>
            <a:r>
              <a:rPr lang="fr-CH" sz="1800" dirty="0" err="1" smtClean="0">
                <a:latin typeface="Comic Sans MS"/>
              </a:rPr>
              <a:t>Higgs</a:t>
            </a:r>
            <a:r>
              <a:rPr lang="fr-CH" sz="1800" dirty="0" smtClean="0">
                <a:latin typeface="Comic Sans MS"/>
              </a:rPr>
              <a:t> </a:t>
            </a:r>
            <a:r>
              <a:rPr lang="fr-CH" sz="1800" dirty="0" err="1" smtClean="0">
                <a:latin typeface="Comic Sans MS"/>
              </a:rPr>
              <a:t>couplings</a:t>
            </a:r>
            <a:r>
              <a:rPr lang="fr-CH" sz="1800" dirty="0" smtClean="0">
                <a:latin typeface="Comic Sans MS"/>
              </a:rPr>
              <a:t> </a:t>
            </a:r>
            <a:r>
              <a:rPr lang="fr-CH" sz="1800" dirty="0" err="1" smtClean="0">
                <a:latin typeface="Comic Sans MS"/>
              </a:rPr>
              <a:t>can</a:t>
            </a:r>
            <a:r>
              <a:rPr lang="fr-CH" sz="1800" dirty="0" smtClean="0">
                <a:latin typeface="Comic Sans MS"/>
              </a:rPr>
              <a:t> </a:t>
            </a:r>
            <a:r>
              <a:rPr lang="fr-CH" sz="1800" dirty="0" err="1" smtClean="0">
                <a:latin typeface="Comic Sans MS"/>
              </a:rPr>
              <a:t>be</a:t>
            </a:r>
            <a:r>
              <a:rPr lang="fr-CH" sz="1800" dirty="0" smtClean="0">
                <a:latin typeface="Comic Sans MS"/>
              </a:rPr>
              <a:t> </a:t>
            </a:r>
            <a:r>
              <a:rPr lang="fr-CH" sz="1800" dirty="0" err="1" smtClean="0">
                <a:latin typeface="Comic Sans MS"/>
              </a:rPr>
              <a:t>improved</a:t>
            </a:r>
            <a:r>
              <a:rPr lang="fr-CH" sz="1800" dirty="0" smtClean="0">
                <a:latin typeface="Comic Sans MS"/>
              </a:rPr>
              <a:t> </a:t>
            </a:r>
            <a:r>
              <a:rPr lang="fr-CH" sz="1800" dirty="0" err="1" smtClean="0">
                <a:latin typeface="Comic Sans MS"/>
              </a:rPr>
              <a:t>from</a:t>
            </a:r>
            <a:r>
              <a:rPr lang="fr-CH" sz="1800" dirty="0" smtClean="0">
                <a:latin typeface="Comic Sans MS"/>
              </a:rPr>
              <a:t> a few % to </a:t>
            </a:r>
            <a:r>
              <a:rPr lang="fr-CH" sz="1800" dirty="0" err="1" smtClean="0">
                <a:latin typeface="Comic Sans MS"/>
              </a:rPr>
              <a:t>below</a:t>
            </a:r>
            <a:r>
              <a:rPr lang="fr-CH" sz="1800" dirty="0" smtClean="0">
                <a:latin typeface="Comic Sans MS"/>
              </a:rPr>
              <a:t> percent </a:t>
            </a:r>
            <a:r>
              <a:rPr lang="fr-CH" sz="1800" dirty="0" err="1" smtClean="0">
                <a:latin typeface="Comic Sans MS"/>
              </a:rPr>
              <a:t>precisions</a:t>
            </a:r>
            <a:r>
              <a:rPr lang="fr-CH" sz="1800" dirty="0" smtClean="0">
                <a:latin typeface="Comic Sans MS"/>
              </a:rPr>
              <a:t>, </a:t>
            </a:r>
            <a:r>
              <a:rPr lang="fr-CH" sz="1800" dirty="0" err="1" smtClean="0">
                <a:latin typeface="Comic Sans MS"/>
              </a:rPr>
              <a:t>opening</a:t>
            </a:r>
            <a:r>
              <a:rPr lang="fr-CH" sz="1800" dirty="0" smtClean="0">
                <a:latin typeface="Comic Sans MS"/>
              </a:rPr>
              <a:t> the </a:t>
            </a:r>
            <a:r>
              <a:rPr lang="fr-CH" sz="1800" dirty="0" err="1" smtClean="0">
                <a:latin typeface="Comic Sans MS"/>
              </a:rPr>
              <a:t>possibility</a:t>
            </a:r>
            <a:r>
              <a:rPr lang="fr-CH" sz="1800" dirty="0" smtClean="0">
                <a:latin typeface="Comic Sans MS"/>
              </a:rPr>
              <a:t> of </a:t>
            </a:r>
            <a:r>
              <a:rPr lang="fr-CH" sz="1800" dirty="0" err="1" smtClean="0">
                <a:latin typeface="Comic Sans MS"/>
              </a:rPr>
              <a:t>discovery</a:t>
            </a:r>
            <a:r>
              <a:rPr lang="fr-CH" sz="1800" dirty="0" smtClean="0">
                <a:latin typeface="Comic Sans MS"/>
              </a:rPr>
              <a:t> of </a:t>
            </a:r>
            <a:r>
              <a:rPr lang="fr-CH" sz="1800" dirty="0" err="1" smtClean="0">
                <a:latin typeface="Comic Sans MS"/>
              </a:rPr>
              <a:t>TeV</a:t>
            </a:r>
            <a:r>
              <a:rPr lang="fr-CH" sz="1800" dirty="0" smtClean="0">
                <a:latin typeface="Comic Sans MS"/>
              </a:rPr>
              <a:t> </a:t>
            </a:r>
            <a:r>
              <a:rPr lang="fr-CH" sz="1800" dirty="0" err="1" smtClean="0">
                <a:latin typeface="Comic Sans MS"/>
              </a:rPr>
              <a:t>scale</a:t>
            </a:r>
            <a:r>
              <a:rPr lang="fr-CH" sz="1800" dirty="0" smtClean="0">
                <a:latin typeface="Comic Sans MS"/>
              </a:rPr>
              <a:t> new </a:t>
            </a:r>
            <a:r>
              <a:rPr lang="fr-CH" sz="1800" dirty="0" err="1" smtClean="0">
                <a:latin typeface="Comic Sans MS"/>
              </a:rPr>
              <a:t>physics</a:t>
            </a:r>
            <a:r>
              <a:rPr lang="fr-CH" sz="1800" dirty="0" smtClean="0">
                <a:latin typeface="Comic Sans MS"/>
              </a:rPr>
              <a:t>. </a:t>
            </a:r>
          </a:p>
          <a:p>
            <a:pPr lvl="0"/>
            <a:endParaRPr lang="fr-CH" sz="1800" dirty="0" smtClean="0">
              <a:solidFill>
                <a:srgbClr val="0000FF"/>
              </a:solidFill>
              <a:latin typeface="Comic Sans MS"/>
            </a:endParaRPr>
          </a:p>
          <a:p>
            <a:pPr lvl="0"/>
            <a:r>
              <a:rPr lang="fr-CH" sz="1800" dirty="0" smtClean="0">
                <a:solidFill>
                  <a:srgbClr val="0000FF"/>
                </a:solidFill>
                <a:latin typeface="Comic Sans MS"/>
              </a:rPr>
              <a:t>-- The </a:t>
            </a:r>
            <a:r>
              <a:rPr lang="fr-CH" sz="1800" dirty="0" err="1" smtClean="0">
                <a:solidFill>
                  <a:srgbClr val="0000FF"/>
                </a:solidFill>
                <a:latin typeface="Comic Sans MS"/>
              </a:rPr>
              <a:t>possibility</a:t>
            </a:r>
            <a:r>
              <a:rPr lang="fr-CH" sz="1800" dirty="0" smtClean="0">
                <a:solidFill>
                  <a:srgbClr val="0000FF"/>
                </a:solidFill>
                <a:latin typeface="Comic Sans MS"/>
              </a:rPr>
              <a:t> to </a:t>
            </a:r>
            <a:r>
              <a:rPr lang="fr-CH" sz="1800" dirty="0" err="1" smtClean="0">
                <a:solidFill>
                  <a:srgbClr val="0000FF"/>
                </a:solidFill>
                <a:latin typeface="Comic Sans MS"/>
              </a:rPr>
              <a:t>revisit</a:t>
            </a:r>
            <a:r>
              <a:rPr lang="fr-CH" sz="1800" dirty="0" smtClean="0">
                <a:solidFill>
                  <a:srgbClr val="0000FF"/>
                </a:solidFill>
                <a:latin typeface="Comic Sans MS"/>
              </a:rPr>
              <a:t> the Z pole and the W </a:t>
            </a:r>
            <a:r>
              <a:rPr lang="fr-CH" sz="1800" dirty="0" err="1" smtClean="0">
                <a:solidFill>
                  <a:srgbClr val="0000FF"/>
                </a:solidFill>
                <a:latin typeface="Comic Sans MS"/>
              </a:rPr>
              <a:t>threshold</a:t>
            </a:r>
            <a:r>
              <a:rPr lang="fr-CH" sz="1800" dirty="0" smtClean="0">
                <a:solidFill>
                  <a:srgbClr val="0000FF"/>
                </a:solidFill>
                <a:latin typeface="Comic Sans MS"/>
              </a:rPr>
              <a:t> </a:t>
            </a:r>
            <a:r>
              <a:rPr lang="fr-CH" sz="1800" dirty="0" err="1" smtClean="0">
                <a:solidFill>
                  <a:srgbClr val="0000FF"/>
                </a:solidFill>
                <a:latin typeface="Comic Sans MS"/>
              </a:rPr>
              <a:t>is</a:t>
            </a:r>
            <a:r>
              <a:rPr lang="fr-CH" sz="1800" dirty="0" smtClean="0">
                <a:solidFill>
                  <a:srgbClr val="0000FF"/>
                </a:solidFill>
                <a:latin typeface="Comic Sans MS"/>
              </a:rPr>
              <a:t> </a:t>
            </a:r>
          </a:p>
          <a:p>
            <a:pPr lvl="0"/>
            <a:r>
              <a:rPr lang="fr-CH" sz="1800" dirty="0" err="1" smtClean="0">
                <a:solidFill>
                  <a:srgbClr val="0000FF"/>
                </a:solidFill>
                <a:latin typeface="Comic Sans MS"/>
              </a:rPr>
              <a:t>very</a:t>
            </a:r>
            <a:r>
              <a:rPr lang="fr-CH" sz="1800" dirty="0" smtClean="0">
                <a:solidFill>
                  <a:srgbClr val="0000FF"/>
                </a:solidFill>
                <a:latin typeface="Comic Sans MS"/>
              </a:rPr>
              <a:t> </a:t>
            </a:r>
            <a:r>
              <a:rPr lang="fr-CH" sz="1800" dirty="0" err="1" smtClean="0">
                <a:solidFill>
                  <a:srgbClr val="0000FF"/>
                </a:solidFill>
                <a:latin typeface="Comic Sans MS"/>
              </a:rPr>
              <a:t>exciting</a:t>
            </a:r>
            <a:r>
              <a:rPr lang="fr-CH" sz="1800" dirty="0" smtClean="0">
                <a:solidFill>
                  <a:srgbClr val="0000FF"/>
                </a:solidFill>
                <a:latin typeface="Comic Sans MS"/>
              </a:rPr>
              <a:t>: </a:t>
            </a:r>
            <a:r>
              <a:rPr lang="fr-CH" sz="1800" dirty="0" err="1" smtClean="0">
                <a:solidFill>
                  <a:srgbClr val="0000FF"/>
                </a:solidFill>
                <a:latin typeface="Comic Sans MS"/>
              </a:rPr>
              <a:t>t</a:t>
            </a:r>
            <a:r>
              <a:rPr lang="fr-CH" sz="1800" dirty="0" err="1" smtClean="0">
                <a:solidFill>
                  <a:srgbClr val="0000FF"/>
                </a:solidFill>
                <a:latin typeface="Comic Sans MS"/>
              </a:rPr>
              <a:t>his</a:t>
            </a:r>
            <a:r>
              <a:rPr lang="fr-CH" sz="1800" dirty="0" smtClean="0">
                <a:solidFill>
                  <a:srgbClr val="0000FF"/>
                </a:solidFill>
                <a:latin typeface="Comic Sans MS"/>
              </a:rPr>
              <a:t> </a:t>
            </a:r>
            <a:r>
              <a:rPr lang="fr-CH" sz="1800" dirty="0" err="1" smtClean="0">
                <a:solidFill>
                  <a:srgbClr val="0000FF"/>
                </a:solidFill>
                <a:latin typeface="Comic Sans MS"/>
              </a:rPr>
              <a:t>can</a:t>
            </a:r>
            <a:r>
              <a:rPr lang="fr-CH" sz="1800" dirty="0" smtClean="0">
                <a:solidFill>
                  <a:srgbClr val="0000FF"/>
                </a:solidFill>
                <a:latin typeface="Comic Sans MS"/>
              </a:rPr>
              <a:t> </a:t>
            </a:r>
            <a:r>
              <a:rPr lang="fr-CH" sz="1800" dirty="0" err="1" smtClean="0">
                <a:solidFill>
                  <a:srgbClr val="0000FF"/>
                </a:solidFill>
                <a:latin typeface="Comic Sans MS"/>
              </a:rPr>
              <a:t>be</a:t>
            </a:r>
            <a:r>
              <a:rPr lang="fr-CH" sz="1800" dirty="0" smtClean="0">
                <a:solidFill>
                  <a:srgbClr val="0000FF"/>
                </a:solidFill>
                <a:latin typeface="Comic Sans MS"/>
              </a:rPr>
              <a:t> </a:t>
            </a:r>
            <a:r>
              <a:rPr lang="fr-CH" sz="1800" dirty="0" err="1" smtClean="0">
                <a:solidFill>
                  <a:srgbClr val="0000FF"/>
                </a:solidFill>
                <a:latin typeface="Comic Sans MS"/>
              </a:rPr>
              <a:t>done</a:t>
            </a:r>
            <a:r>
              <a:rPr lang="fr-CH" sz="1800" dirty="0" smtClean="0">
                <a:solidFill>
                  <a:srgbClr val="0000FF"/>
                </a:solidFill>
                <a:latin typeface="Comic Sans MS"/>
              </a:rPr>
              <a:t> </a:t>
            </a:r>
            <a:r>
              <a:rPr lang="fr-CH" sz="1800" dirty="0" err="1" smtClean="0">
                <a:solidFill>
                  <a:srgbClr val="0000FF"/>
                </a:solidFill>
                <a:latin typeface="Comic Sans MS"/>
              </a:rPr>
              <a:t>at</a:t>
            </a:r>
            <a:r>
              <a:rPr lang="fr-CH" sz="1800" dirty="0" smtClean="0">
                <a:solidFill>
                  <a:srgbClr val="0000FF"/>
                </a:solidFill>
                <a:latin typeface="Comic Sans MS"/>
              </a:rPr>
              <a:t> </a:t>
            </a:r>
            <a:r>
              <a:rPr lang="fr-CH" sz="1800" dirty="0" err="1" smtClean="0">
                <a:solidFill>
                  <a:srgbClr val="0000FF"/>
                </a:solidFill>
                <a:latin typeface="Comic Sans MS"/>
              </a:rPr>
              <a:t>both</a:t>
            </a:r>
            <a:r>
              <a:rPr lang="fr-CH" sz="1800" dirty="0" smtClean="0">
                <a:solidFill>
                  <a:srgbClr val="0000FF"/>
                </a:solidFill>
                <a:latin typeface="Comic Sans MS"/>
              </a:rPr>
              <a:t> </a:t>
            </a:r>
            <a:r>
              <a:rPr lang="fr-CH" sz="1800" dirty="0" err="1" smtClean="0">
                <a:solidFill>
                  <a:srgbClr val="0000FF"/>
                </a:solidFill>
                <a:latin typeface="Comic Sans MS"/>
              </a:rPr>
              <a:t>circular</a:t>
            </a:r>
            <a:r>
              <a:rPr lang="fr-CH" sz="1800" dirty="0" smtClean="0">
                <a:solidFill>
                  <a:srgbClr val="0000FF"/>
                </a:solidFill>
                <a:latin typeface="Comic Sans MS"/>
              </a:rPr>
              <a:t> and </a:t>
            </a:r>
            <a:r>
              <a:rPr lang="fr-CH" sz="1800" dirty="0" err="1" smtClean="0">
                <a:solidFill>
                  <a:srgbClr val="0000FF"/>
                </a:solidFill>
                <a:latin typeface="Comic Sans MS"/>
              </a:rPr>
              <a:t>linear</a:t>
            </a:r>
            <a:r>
              <a:rPr lang="fr-CH" sz="1800" dirty="0" smtClean="0">
                <a:solidFill>
                  <a:srgbClr val="0000FF"/>
                </a:solidFill>
                <a:latin typeface="Comic Sans MS"/>
              </a:rPr>
              <a:t> machines </a:t>
            </a:r>
            <a:r>
              <a:rPr lang="fr-CH" sz="1800" dirty="0" err="1" smtClean="0">
                <a:solidFill>
                  <a:srgbClr val="0000FF"/>
                </a:solidFill>
                <a:latin typeface="Comic Sans MS"/>
              </a:rPr>
              <a:t>with</a:t>
            </a:r>
            <a:r>
              <a:rPr lang="fr-CH" sz="1800" dirty="0" smtClean="0">
                <a:solidFill>
                  <a:srgbClr val="0000FF"/>
                </a:solidFill>
                <a:latin typeface="Comic Sans MS"/>
              </a:rPr>
              <a:t> </a:t>
            </a:r>
            <a:r>
              <a:rPr lang="fr-CH" sz="1800" dirty="0" err="1" smtClean="0">
                <a:solidFill>
                  <a:srgbClr val="0000FF"/>
                </a:solidFill>
                <a:latin typeface="Comic Sans MS"/>
              </a:rPr>
              <a:t>some</a:t>
            </a:r>
            <a:r>
              <a:rPr lang="fr-CH" sz="1800" dirty="0" smtClean="0">
                <a:solidFill>
                  <a:srgbClr val="0000FF"/>
                </a:solidFill>
                <a:latin typeface="Comic Sans MS"/>
              </a:rPr>
              <a:t> </a:t>
            </a:r>
            <a:r>
              <a:rPr lang="fr-CH" sz="1800" dirty="0" err="1" smtClean="0">
                <a:solidFill>
                  <a:srgbClr val="0000FF"/>
                </a:solidFill>
                <a:latin typeface="Comic Sans MS"/>
              </a:rPr>
              <a:t>differences</a:t>
            </a:r>
            <a:r>
              <a:rPr lang="fr-CH" sz="1800" dirty="0" smtClean="0">
                <a:solidFill>
                  <a:srgbClr val="0000FF"/>
                </a:solidFill>
                <a:latin typeface="Comic Sans MS"/>
              </a:rPr>
              <a:t> </a:t>
            </a:r>
            <a:r>
              <a:rPr lang="fr-CH" sz="1800" dirty="0" err="1" smtClean="0">
                <a:solidFill>
                  <a:srgbClr val="0000FF"/>
                </a:solidFill>
                <a:latin typeface="Comic Sans MS"/>
              </a:rPr>
              <a:t>regarding</a:t>
            </a:r>
            <a:r>
              <a:rPr lang="fr-CH" sz="1800" dirty="0" smtClean="0">
                <a:solidFill>
                  <a:srgbClr val="0000FF"/>
                </a:solidFill>
                <a:latin typeface="Comic Sans MS"/>
              </a:rPr>
              <a:t> </a:t>
            </a:r>
            <a:r>
              <a:rPr lang="fr-CH" sz="1800" dirty="0" err="1" smtClean="0">
                <a:solidFill>
                  <a:srgbClr val="0000FF"/>
                </a:solidFill>
                <a:latin typeface="Comic Sans MS"/>
              </a:rPr>
              <a:t>energy</a:t>
            </a:r>
            <a:r>
              <a:rPr lang="fr-CH" sz="1800" dirty="0" smtClean="0">
                <a:solidFill>
                  <a:srgbClr val="0000FF"/>
                </a:solidFill>
                <a:latin typeface="Comic Sans MS"/>
              </a:rPr>
              <a:t> calibration or </a:t>
            </a:r>
            <a:r>
              <a:rPr lang="fr-CH" sz="1800" dirty="0" err="1" smtClean="0">
                <a:solidFill>
                  <a:srgbClr val="0000FF"/>
                </a:solidFill>
                <a:latin typeface="Comic Sans MS"/>
              </a:rPr>
              <a:t>polarization</a:t>
            </a:r>
            <a:r>
              <a:rPr lang="fr-CH" sz="1800" dirty="0" smtClean="0">
                <a:solidFill>
                  <a:srgbClr val="0000FF"/>
                </a:solidFill>
                <a:latin typeface="Comic Sans MS"/>
              </a:rPr>
              <a:t>. </a:t>
            </a:r>
          </a:p>
          <a:p>
            <a:pPr lvl="0"/>
            <a:endParaRPr lang="fr-CH" sz="1800" dirty="0" smtClean="0">
              <a:solidFill>
                <a:srgbClr val="0000FF"/>
              </a:solidFill>
              <a:latin typeface="Comic Sans MS"/>
            </a:endParaRPr>
          </a:p>
          <a:p>
            <a:pPr lvl="0"/>
            <a:r>
              <a:rPr lang="fr-CH" sz="1800" dirty="0" smtClean="0">
                <a:solidFill>
                  <a:srgbClr val="C00000"/>
                </a:solidFill>
                <a:latin typeface="Comic Sans MS"/>
              </a:rPr>
              <a:t>-- the time structure </a:t>
            </a:r>
            <a:r>
              <a:rPr lang="fr-CH" sz="1800" dirty="0" err="1" smtClean="0">
                <a:solidFill>
                  <a:srgbClr val="C00000"/>
                </a:solidFill>
                <a:latin typeface="Comic Sans MS"/>
              </a:rPr>
              <a:t>is</a:t>
            </a:r>
            <a:r>
              <a:rPr lang="fr-CH" sz="1800" dirty="0" smtClean="0">
                <a:solidFill>
                  <a:srgbClr val="C00000"/>
                </a:solidFill>
                <a:latin typeface="Comic Sans MS"/>
              </a:rPr>
              <a:t> </a:t>
            </a:r>
            <a:r>
              <a:rPr lang="fr-CH" sz="1800" dirty="0" err="1" smtClean="0">
                <a:solidFill>
                  <a:srgbClr val="C00000"/>
                </a:solidFill>
                <a:latin typeface="Comic Sans MS"/>
              </a:rPr>
              <a:t>very</a:t>
            </a:r>
            <a:r>
              <a:rPr lang="fr-CH" sz="1800" dirty="0" smtClean="0">
                <a:solidFill>
                  <a:srgbClr val="C00000"/>
                </a:solidFill>
                <a:latin typeface="Comic Sans MS"/>
              </a:rPr>
              <a:t> </a:t>
            </a:r>
            <a:r>
              <a:rPr lang="fr-CH" sz="1800" dirty="0" err="1" smtClean="0">
                <a:solidFill>
                  <a:srgbClr val="C00000"/>
                </a:solidFill>
                <a:latin typeface="Comic Sans MS"/>
              </a:rPr>
              <a:t>different</a:t>
            </a:r>
            <a:r>
              <a:rPr lang="fr-CH" sz="1800" dirty="0" smtClean="0">
                <a:solidFill>
                  <a:srgbClr val="C00000"/>
                </a:solidFill>
                <a:latin typeface="Comic Sans MS"/>
              </a:rPr>
              <a:t> </a:t>
            </a:r>
            <a:r>
              <a:rPr lang="fr-CH" sz="1800" dirty="0" err="1" smtClean="0">
                <a:solidFill>
                  <a:srgbClr val="C00000"/>
                </a:solidFill>
                <a:latin typeface="Comic Sans MS"/>
              </a:rPr>
              <a:t>between</a:t>
            </a:r>
            <a:r>
              <a:rPr lang="fr-CH" sz="1800" dirty="0" smtClean="0">
                <a:solidFill>
                  <a:srgbClr val="C00000"/>
                </a:solidFill>
                <a:latin typeface="Comic Sans MS"/>
              </a:rPr>
              <a:t> </a:t>
            </a:r>
            <a:r>
              <a:rPr lang="fr-CH" sz="1800" dirty="0" err="1" smtClean="0">
                <a:solidFill>
                  <a:srgbClr val="C00000"/>
                </a:solidFill>
                <a:latin typeface="Comic Sans MS"/>
              </a:rPr>
              <a:t>linear</a:t>
            </a:r>
            <a:r>
              <a:rPr lang="fr-CH" sz="1800" dirty="0" smtClean="0">
                <a:solidFill>
                  <a:srgbClr val="C00000"/>
                </a:solidFill>
                <a:latin typeface="Comic Sans MS"/>
              </a:rPr>
              <a:t> (</a:t>
            </a:r>
            <a:r>
              <a:rPr lang="fr-CH" sz="1800" dirty="0" err="1" smtClean="0">
                <a:solidFill>
                  <a:srgbClr val="C00000"/>
                </a:solidFill>
                <a:latin typeface="Comic Sans MS"/>
              </a:rPr>
              <a:t>pulsed</a:t>
            </a:r>
            <a:r>
              <a:rPr lang="fr-CH" sz="1800" dirty="0" smtClean="0">
                <a:solidFill>
                  <a:srgbClr val="C00000"/>
                </a:solidFill>
                <a:latin typeface="Comic Sans MS"/>
              </a:rPr>
              <a:t>) and </a:t>
            </a:r>
            <a:r>
              <a:rPr lang="fr-CH" sz="1800" dirty="0" err="1" smtClean="0">
                <a:solidFill>
                  <a:srgbClr val="C00000"/>
                </a:solidFill>
                <a:latin typeface="Comic Sans MS"/>
              </a:rPr>
              <a:t>circular</a:t>
            </a:r>
            <a:r>
              <a:rPr lang="fr-CH" sz="1800" dirty="0" smtClean="0">
                <a:solidFill>
                  <a:srgbClr val="C00000"/>
                </a:solidFill>
                <a:latin typeface="Comic Sans MS"/>
              </a:rPr>
              <a:t> (CW) </a:t>
            </a:r>
            <a:r>
              <a:rPr lang="fr-CH" sz="1800" dirty="0" err="1" smtClean="0">
                <a:solidFill>
                  <a:srgbClr val="C00000"/>
                </a:solidFill>
                <a:latin typeface="Comic Sans MS"/>
              </a:rPr>
              <a:t>which</a:t>
            </a:r>
            <a:r>
              <a:rPr lang="fr-CH" sz="1800" dirty="0" smtClean="0">
                <a:solidFill>
                  <a:srgbClr val="C00000"/>
                </a:solidFill>
                <a:latin typeface="Comic Sans MS"/>
              </a:rPr>
              <a:t> has impact on the detector design. (The ILC detectors </a:t>
            </a:r>
            <a:r>
              <a:rPr lang="fr-CH" sz="1800" dirty="0" err="1" smtClean="0">
                <a:solidFill>
                  <a:srgbClr val="C00000"/>
                </a:solidFill>
                <a:latin typeface="Comic Sans MS"/>
              </a:rPr>
              <a:t>would</a:t>
            </a:r>
            <a:r>
              <a:rPr lang="fr-CH" sz="1800" dirty="0" smtClean="0">
                <a:solidFill>
                  <a:srgbClr val="C00000"/>
                </a:solidFill>
                <a:latin typeface="Comic Sans MS"/>
              </a:rPr>
              <a:t> not </a:t>
            </a:r>
            <a:r>
              <a:rPr lang="fr-CH" sz="1800" dirty="0" err="1" smtClean="0">
                <a:solidFill>
                  <a:srgbClr val="C00000"/>
                </a:solidFill>
                <a:latin typeface="Comic Sans MS"/>
              </a:rPr>
              <a:t>work</a:t>
            </a:r>
            <a:r>
              <a:rPr lang="fr-CH" sz="1800" dirty="0" smtClean="0">
                <a:solidFill>
                  <a:srgbClr val="C00000"/>
                </a:solidFill>
                <a:latin typeface="Comic Sans MS"/>
              </a:rPr>
              <a:t> on the rings) </a:t>
            </a:r>
          </a:p>
          <a:p>
            <a:pPr lvl="0"/>
            <a:endParaRPr lang="fr-CH" sz="1800" dirty="0" smtClean="0">
              <a:solidFill>
                <a:srgbClr val="C00000"/>
              </a:solidFill>
              <a:latin typeface="Comic Sans MS"/>
            </a:endParaRPr>
          </a:p>
          <a:p>
            <a:pPr lvl="0"/>
            <a:endParaRPr lang="fr-CH" sz="1800" dirty="0" smtClean="0">
              <a:solidFill>
                <a:srgbClr val="C00000"/>
              </a:solidFill>
              <a:latin typeface="Comic Sans MS"/>
            </a:endParaRPr>
          </a:p>
          <a:p>
            <a:pPr lvl="0"/>
            <a:r>
              <a:rPr lang="fr-CH" sz="1800" dirty="0" smtClean="0">
                <a:solidFill>
                  <a:srgbClr val="0033CC"/>
                </a:solidFill>
                <a:latin typeface="Comic Sans MS"/>
              </a:rPr>
              <a:t>  </a:t>
            </a:r>
            <a:endParaRPr lang="fr-CH" sz="1800" dirty="0" smtClean="0">
              <a:solidFill>
                <a:srgbClr val="0033CC"/>
              </a:solidFill>
              <a:latin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300" y="0"/>
            <a:ext cx="171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n-lt"/>
              </a:rPr>
              <a:t>Conclusions(3)</a:t>
            </a:r>
            <a:endParaRPr lang="en-US" sz="1800" dirty="0" err="1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718" y="244158"/>
            <a:ext cx="8259647" cy="5178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Higgs </a:t>
            </a:r>
            <a:r>
              <a:rPr lang="en-US" dirty="0"/>
              <a:t>b</a:t>
            </a:r>
            <a:r>
              <a:rPr lang="en-US" dirty="0" smtClean="0"/>
              <a:t>oson </a:t>
            </a:r>
            <a:r>
              <a:rPr lang="en-US" dirty="0" smtClean="0">
                <a:solidFill>
                  <a:srgbClr val="000090"/>
                </a:solidFill>
              </a:rPr>
              <a:t>production</a:t>
            </a:r>
            <a:r>
              <a:rPr lang="en-US" dirty="0" smtClean="0"/>
              <a:t> at LHC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81" y="4760454"/>
            <a:ext cx="8550092" cy="10878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Theory </a:t>
            </a:r>
            <a:r>
              <a:rPr lang="en-US" sz="1600" dirty="0" smtClean="0">
                <a:solidFill>
                  <a:srgbClr val="FF0000"/>
                </a:solidFill>
              </a:rPr>
              <a:t>systematics </a:t>
            </a:r>
            <a:r>
              <a:rPr lang="en-US" sz="1600" dirty="0" smtClean="0"/>
              <a:t>more relevant for </a:t>
            </a:r>
            <a:r>
              <a:rPr lang="en-US" sz="1600" dirty="0" err="1" smtClean="0">
                <a:solidFill>
                  <a:srgbClr val="FF0000"/>
                </a:solidFill>
              </a:rPr>
              <a:t>ggH</a:t>
            </a:r>
            <a:r>
              <a:rPr lang="en-US" sz="1600" dirty="0" smtClean="0"/>
              <a:t> and </a:t>
            </a:r>
            <a:r>
              <a:rPr lang="en-US" sz="1600" dirty="0" err="1" smtClean="0">
                <a:solidFill>
                  <a:srgbClr val="FF0000"/>
                </a:solidFill>
              </a:rPr>
              <a:t>ttH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- </a:t>
            </a:r>
            <a:r>
              <a:rPr lang="en-US" sz="1600" dirty="0" smtClean="0">
                <a:solidFill>
                  <a:srgbClr val="000090"/>
                </a:solidFill>
              </a:rPr>
              <a:t>Mass dependency </a:t>
            </a:r>
            <a:r>
              <a:rPr lang="en-US" sz="1600" dirty="0" smtClean="0"/>
              <a:t>very </a:t>
            </a:r>
            <a:r>
              <a:rPr lang="en-US" sz="1600" dirty="0" smtClean="0">
                <a:solidFill>
                  <a:srgbClr val="000090"/>
                </a:solidFill>
              </a:rPr>
              <a:t>weak</a:t>
            </a:r>
            <a:endParaRPr lang="en-US" sz="1600" dirty="0" smtClean="0">
              <a:solidFill>
                <a:srgbClr val="00009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/>
          <a:lstStyle/>
          <a:p>
            <a:fld id="{CFE4BAC9-6D41-4691-9299-18EF07EF0177}" type="slidenum">
              <a:rPr lang="en-US" smtClean="0"/>
              <a:pPr/>
              <a:t>36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77412151"/>
              </p:ext>
            </p:extLst>
          </p:nvPr>
        </p:nvGraphicFramePr>
        <p:xfrm>
          <a:off x="304783" y="1490921"/>
          <a:ext cx="8451561" cy="2934259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595846"/>
                <a:gridCol w="1236271"/>
                <a:gridCol w="1266751"/>
                <a:gridCol w="1392411"/>
                <a:gridCol w="1392411"/>
                <a:gridCol w="1567871"/>
              </a:tblGrid>
              <a:tr h="5872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</a:t>
                      </a:r>
                      <a:r>
                        <a:rPr lang="en-US" sz="1600" baseline="-25000" dirty="0" smtClean="0"/>
                        <a:t>H</a:t>
                      </a:r>
                      <a:r>
                        <a:rPr lang="en-US" sz="1600" dirty="0" smtClean="0"/>
                        <a:t>(125 </a:t>
                      </a:r>
                      <a:r>
                        <a:rPr lang="en-US" sz="1600" dirty="0" err="1" smtClean="0"/>
                        <a:t>GeV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rgbClr val="CCFFCC"/>
                          </a:solidFill>
                        </a:rPr>
                        <a:t> </a:t>
                      </a:r>
                      <a:r>
                        <a:rPr lang="en-US" sz="1600" baseline="0" dirty="0" smtClean="0">
                          <a:solidFill>
                            <a:srgbClr val="CCFFCC"/>
                          </a:solidFill>
                          <a:latin typeface="Symbol" charset="2"/>
                          <a:cs typeface="Symbol" charset="2"/>
                        </a:rPr>
                        <a:t>s</a:t>
                      </a:r>
                      <a:r>
                        <a:rPr lang="en-US" sz="1600" baseline="0" dirty="0" smtClean="0">
                          <a:solidFill>
                            <a:srgbClr val="CCFFCC"/>
                          </a:solidFill>
                        </a:rPr>
                        <a:t>(</a:t>
                      </a:r>
                      <a:r>
                        <a:rPr lang="en-US" sz="1600" baseline="0" dirty="0" err="1" smtClean="0">
                          <a:solidFill>
                            <a:srgbClr val="CCFFCC"/>
                          </a:solidFill>
                        </a:rPr>
                        <a:t>fb</a:t>
                      </a:r>
                      <a:r>
                        <a:rPr lang="en-US" sz="1600" baseline="0" dirty="0" smtClean="0">
                          <a:solidFill>
                            <a:srgbClr val="CCFFCC"/>
                          </a:solidFill>
                        </a:rPr>
                        <a:t>)</a:t>
                      </a:r>
                      <a:endParaRPr lang="en-US" sz="1600" dirty="0">
                        <a:solidFill>
                          <a:srgbClr val="CCFF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00"/>
                          </a:solidFill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600" dirty="0" smtClean="0">
                          <a:solidFill>
                            <a:srgbClr val="FFFF00"/>
                          </a:solidFill>
                        </a:rPr>
                        <a:t>(</a:t>
                      </a:r>
                      <a:r>
                        <a:rPr lang="en-US" sz="1600" dirty="0" err="1" smtClean="0">
                          <a:solidFill>
                            <a:srgbClr val="FFFF00"/>
                          </a:solidFill>
                        </a:rPr>
                        <a:t>th</a:t>
                      </a:r>
                      <a:r>
                        <a:rPr lang="en-US" sz="1600" dirty="0" smtClean="0">
                          <a:solidFill>
                            <a:srgbClr val="FFFF00"/>
                          </a:solidFill>
                        </a:rPr>
                        <a:t>)</a:t>
                      </a:r>
                      <a:r>
                        <a:rPr lang="en-US" sz="1600" baseline="-25000" dirty="0" smtClean="0">
                          <a:solidFill>
                            <a:srgbClr val="FFFF00"/>
                          </a:solidFill>
                        </a:rPr>
                        <a:t>TOT</a:t>
                      </a:r>
                      <a:endParaRPr lang="en-US" sz="1600" baseline="-25000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FF00"/>
                          </a:solidFill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600" dirty="0" smtClean="0">
                          <a:solidFill>
                            <a:srgbClr val="FFFF00"/>
                          </a:solidFill>
                        </a:rPr>
                        <a:t>(</a:t>
                      </a:r>
                      <a:r>
                        <a:rPr lang="en-US" sz="1600" dirty="0" err="1" smtClean="0">
                          <a:solidFill>
                            <a:srgbClr val="FFFF00"/>
                          </a:solidFill>
                        </a:rPr>
                        <a:t>th</a:t>
                      </a:r>
                      <a:r>
                        <a:rPr lang="en-US" sz="1600" dirty="0" smtClean="0">
                          <a:solidFill>
                            <a:srgbClr val="FFFF00"/>
                          </a:solidFill>
                        </a:rPr>
                        <a:t>)</a:t>
                      </a:r>
                      <a:r>
                        <a:rPr lang="en-US" sz="1600" baseline="-25000" dirty="0" smtClean="0">
                          <a:solidFill>
                            <a:srgbClr val="FFFF00"/>
                          </a:solidFill>
                        </a:rPr>
                        <a:t>QCD-Scale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FF00"/>
                          </a:solidFill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600" dirty="0" smtClean="0">
                          <a:solidFill>
                            <a:srgbClr val="FFFF00"/>
                          </a:solidFill>
                        </a:rPr>
                        <a:t>(</a:t>
                      </a:r>
                      <a:r>
                        <a:rPr lang="en-US" sz="1600" dirty="0" err="1" smtClean="0">
                          <a:solidFill>
                            <a:srgbClr val="FFFF00"/>
                          </a:solidFill>
                        </a:rPr>
                        <a:t>th</a:t>
                      </a:r>
                      <a:r>
                        <a:rPr lang="en-US" sz="1600" dirty="0" smtClean="0">
                          <a:solidFill>
                            <a:srgbClr val="FFFF00"/>
                          </a:solidFill>
                        </a:rPr>
                        <a:t>)</a:t>
                      </a:r>
                      <a:r>
                        <a:rPr lang="en-US" sz="1600" baseline="-25000" dirty="0" err="1" smtClean="0">
                          <a:solidFill>
                            <a:srgbClr val="FFFF00"/>
                          </a:solidFill>
                        </a:rPr>
                        <a:t>PDF+</a:t>
                      </a:r>
                      <a:r>
                        <a:rPr lang="en-US" sz="1600" baseline="-25000" dirty="0" err="1" smtClean="0">
                          <a:solidFill>
                            <a:srgbClr val="FFFF00"/>
                          </a:solidFill>
                          <a:latin typeface="Symbol" charset="2"/>
                          <a:cs typeface="Symbol" charset="2"/>
                        </a:rPr>
                        <a:t>a</a:t>
                      </a:r>
                      <a:r>
                        <a:rPr lang="en-US" sz="1600" baseline="-25000" dirty="0" err="1" smtClean="0">
                          <a:solidFill>
                            <a:srgbClr val="FFFF00"/>
                          </a:solidFill>
                          <a:latin typeface="+mn-lt"/>
                          <a:cs typeface="Symbol" charset="2"/>
                        </a:rPr>
                        <a:t>s</a:t>
                      </a:r>
                      <a:endParaRPr lang="en-US" sz="1600" baseline="-25000" dirty="0" smtClean="0">
                        <a:solidFill>
                          <a:srgbClr val="FFFF00"/>
                        </a:solidFill>
                        <a:latin typeface="+mn-lt"/>
                        <a:cs typeface="Symbol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Symbol" charset="2"/>
                          <a:cs typeface="Symbol" charset="2"/>
                        </a:rPr>
                        <a:t>ds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+mn-lt"/>
                          <a:cs typeface="+mn-cs"/>
                        </a:rPr>
                        <a:t>/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  <a:latin typeface="+mn-lt"/>
                          <a:cs typeface="+mn-cs"/>
                        </a:rPr>
                        <a:t>M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+mn-lt"/>
                          <a:cs typeface="+mn-cs"/>
                        </a:rPr>
                        <a:t>(.5GeV)</a:t>
                      </a:r>
                      <a:endParaRPr lang="en-US" sz="1600" baseline="-250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4694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ggH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19.5 x 10</a:t>
                      </a:r>
                      <a:r>
                        <a:rPr lang="en-US" sz="1600" baseline="30000" dirty="0" smtClean="0"/>
                        <a:t>3</a:t>
                      </a:r>
                      <a:endParaRPr lang="en-US" sz="16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15%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8%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7%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0.8%</a:t>
                      </a:r>
                      <a:endParaRPr lang="en-US" sz="1600" dirty="0"/>
                    </a:p>
                  </a:txBody>
                  <a:tcPr anchor="ctr"/>
                </a:tc>
              </a:tr>
              <a:tr h="4694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VBF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1.58 x 10</a:t>
                      </a:r>
                      <a:r>
                        <a:rPr lang="en-US" sz="1600" baseline="30000" dirty="0" smtClean="0"/>
                        <a:t>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0.4%</a:t>
                      </a:r>
                      <a:endParaRPr lang="en-US" sz="1600" dirty="0"/>
                    </a:p>
                  </a:txBody>
                  <a:tcPr anchor="ctr"/>
                </a:tc>
              </a:tr>
              <a:tr h="4694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WH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697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1.3%</a:t>
                      </a:r>
                      <a:endParaRPr lang="en-US" sz="1600" dirty="0"/>
                    </a:p>
                  </a:txBody>
                  <a:tcPr anchor="ctr"/>
                </a:tc>
              </a:tr>
              <a:tr h="4694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ZH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394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1.5%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1.3%</a:t>
                      </a:r>
                      <a:endParaRPr lang="en-US" sz="1600" dirty="0"/>
                    </a:p>
                  </a:txBody>
                  <a:tcPr anchor="ctr"/>
                </a:tc>
              </a:tr>
              <a:tr h="4694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ttH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14%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7%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8%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1.9%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0181" y="818420"/>
            <a:ext cx="2736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8 </a:t>
            </a:r>
            <a:r>
              <a:rPr lang="en-US" sz="2000" dirty="0" err="1" smtClean="0">
                <a:solidFill>
                  <a:srgbClr val="000090"/>
                </a:solidFill>
              </a:rPr>
              <a:t>TeV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4294967295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November/14/2012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4294967295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F.Cerutti - Higgs Factory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318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800" y="711200"/>
            <a:ext cx="5788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err="1" smtClean="0">
                <a:latin typeface="+mn-lt"/>
              </a:rPr>
              <a:t>What</a:t>
            </a:r>
            <a:r>
              <a:rPr lang="fr-CH" sz="1800" dirty="0" smtClean="0">
                <a:latin typeface="+mn-lt"/>
              </a:rPr>
              <a:t> are the </a:t>
            </a:r>
            <a:r>
              <a:rPr lang="fr-CH" sz="1800" dirty="0" err="1" smtClean="0">
                <a:latin typeface="+mn-lt"/>
              </a:rPr>
              <a:t>e</a:t>
            </a:r>
            <a:r>
              <a:rPr lang="fr-CH" sz="1800" dirty="0" err="1" smtClean="0">
                <a:latin typeface="+mn-lt"/>
              </a:rPr>
              <a:t>xpected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precisions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from</a:t>
            </a:r>
            <a:r>
              <a:rPr lang="fr-CH" sz="1800" dirty="0" smtClean="0">
                <a:latin typeface="+mn-lt"/>
              </a:rPr>
              <a:t> HL-LHC?</a:t>
            </a:r>
            <a:endParaRPr lang="en-US" sz="1800" dirty="0" err="1" smtClean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5749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--Important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measurements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at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any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moment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depend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on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what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is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already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known</a:t>
            </a:r>
            <a:endParaRPr lang="fr-CH" sz="1800" dirty="0" smtClean="0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282700"/>
            <a:ext cx="610776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CH" sz="1800" dirty="0" smtClean="0">
                <a:solidFill>
                  <a:srgbClr val="00B050"/>
                </a:solidFill>
                <a:latin typeface="Comic Sans MS"/>
                <a:sym typeface="Symbol"/>
              </a:rPr>
              <a:t>-- mass (125.90.4 </a:t>
            </a:r>
            <a:r>
              <a:rPr lang="fr-CH" sz="1800" dirty="0" err="1" smtClean="0">
                <a:solidFill>
                  <a:srgbClr val="00B050"/>
                </a:solidFill>
                <a:latin typeface="Comic Sans MS"/>
                <a:sym typeface="Symbol"/>
              </a:rPr>
              <a:t>GeV</a:t>
            </a:r>
            <a:r>
              <a:rPr lang="fr-CH" sz="1800" dirty="0" smtClean="0">
                <a:solidFill>
                  <a:srgbClr val="00B050"/>
                </a:solidFill>
                <a:latin typeface="Comic Sans MS"/>
                <a:sym typeface="Symbol"/>
              </a:rPr>
              <a:t>/c</a:t>
            </a:r>
            <a:r>
              <a:rPr lang="fr-CH" sz="1800" baseline="30000" dirty="0" smtClean="0">
                <a:solidFill>
                  <a:srgbClr val="00B050"/>
                </a:solidFill>
                <a:latin typeface="Comic Sans MS"/>
                <a:sym typeface="Symbol"/>
              </a:rPr>
              <a:t>2</a:t>
            </a:r>
            <a:r>
              <a:rPr lang="fr-CH" sz="1800" dirty="0" smtClean="0">
                <a:solidFill>
                  <a:srgbClr val="00B050"/>
                </a:solidFill>
                <a:latin typeface="Comic Sans MS"/>
                <a:sym typeface="Symbol"/>
              </a:rPr>
              <a:t>) </a:t>
            </a:r>
            <a:r>
              <a:rPr lang="fr-CH" sz="1800" b="0" i="1" dirty="0" smtClean="0">
                <a:solidFill>
                  <a:srgbClr val="00B050"/>
                </a:solidFill>
                <a:latin typeface="Comic Sans MS"/>
                <a:sym typeface="Symbol"/>
              </a:rPr>
              <a:t>(</a:t>
            </a:r>
            <a:r>
              <a:rPr lang="fr-CH" sz="1800" b="0" i="1" dirty="0" err="1" smtClean="0">
                <a:solidFill>
                  <a:srgbClr val="00B050"/>
                </a:solidFill>
                <a:latin typeface="Comic Sans MS"/>
                <a:sym typeface="Symbol"/>
              </a:rPr>
              <a:t>my</a:t>
            </a:r>
            <a:r>
              <a:rPr lang="fr-CH" sz="1800" b="0" i="1" dirty="0" smtClean="0">
                <a:solidFill>
                  <a:srgbClr val="00B050"/>
                </a:solidFill>
                <a:latin typeface="Comic Sans MS"/>
                <a:sym typeface="Symbol"/>
              </a:rPr>
              <a:t> </a:t>
            </a:r>
            <a:r>
              <a:rPr lang="fr-CH" sz="1800" b="0" i="1" dirty="0" err="1" smtClean="0">
                <a:solidFill>
                  <a:srgbClr val="00B050"/>
                </a:solidFill>
                <a:latin typeface="Comic Sans MS"/>
                <a:sym typeface="Symbol"/>
              </a:rPr>
              <a:t>average</a:t>
            </a:r>
            <a:r>
              <a:rPr lang="fr-CH" sz="1800" b="0" i="1" dirty="0" smtClean="0">
                <a:solidFill>
                  <a:srgbClr val="00B050"/>
                </a:solidFill>
                <a:latin typeface="Comic Sans MS"/>
                <a:sym typeface="Symbol"/>
              </a:rPr>
              <a:t>)</a:t>
            </a:r>
            <a:endParaRPr lang="fr-CH" sz="1800" b="0" i="1" dirty="0" smtClean="0">
              <a:solidFill>
                <a:srgbClr val="00B050"/>
              </a:solidFill>
              <a:latin typeface="Comic Sans MS"/>
              <a:sym typeface="Symbol"/>
            </a:endParaRPr>
          </a:p>
          <a:p>
            <a:pPr lvl="0"/>
            <a:r>
              <a:rPr lang="fr-CH" sz="1800" dirty="0" smtClean="0">
                <a:solidFill>
                  <a:srgbClr val="00B050"/>
                </a:solidFill>
                <a:latin typeface="Comic Sans MS"/>
                <a:sym typeface="Symbol"/>
              </a:rPr>
              <a:t>-- spin </a:t>
            </a:r>
            <a:r>
              <a:rPr lang="fr-CH" sz="1800" dirty="0" err="1" smtClean="0">
                <a:solidFill>
                  <a:srgbClr val="00B050"/>
                </a:solidFill>
                <a:latin typeface="Comic Sans MS"/>
                <a:sym typeface="Symbol"/>
              </a:rPr>
              <a:t>parity</a:t>
            </a:r>
            <a:r>
              <a:rPr lang="fr-CH" sz="1800" dirty="0" smtClean="0">
                <a:solidFill>
                  <a:srgbClr val="00B050"/>
                </a:solidFill>
                <a:latin typeface="Comic Sans MS"/>
                <a:sym typeface="Symbol"/>
              </a:rPr>
              <a:t> (0+ </a:t>
            </a:r>
            <a:r>
              <a:rPr lang="fr-CH" sz="1800" dirty="0" err="1" smtClean="0">
                <a:solidFill>
                  <a:srgbClr val="00B050"/>
                </a:solidFill>
                <a:latin typeface="Comic Sans MS"/>
                <a:sym typeface="Symbol"/>
              </a:rPr>
              <a:t>preferred</a:t>
            </a:r>
            <a:r>
              <a:rPr lang="fr-CH" sz="1800" dirty="0" smtClean="0">
                <a:solidFill>
                  <a:srgbClr val="00B050"/>
                </a:solidFill>
                <a:latin typeface="Comic Sans MS"/>
                <a:sym typeface="Symbol"/>
              </a:rPr>
              <a:t> </a:t>
            </a:r>
            <a:r>
              <a:rPr lang="fr-CH" sz="1800" dirty="0" err="1" smtClean="0">
                <a:solidFill>
                  <a:srgbClr val="00B050"/>
                </a:solidFill>
                <a:latin typeface="Comic Sans MS"/>
                <a:sym typeface="Symbol"/>
              </a:rPr>
              <a:t>at</a:t>
            </a:r>
            <a:r>
              <a:rPr lang="fr-CH" sz="1800" dirty="0" smtClean="0">
                <a:solidFill>
                  <a:srgbClr val="00B050"/>
                </a:solidFill>
                <a:latin typeface="Comic Sans MS"/>
                <a:sym typeface="Symbol"/>
              </a:rPr>
              <a:t> 2.45 -- CMS)   </a:t>
            </a:r>
            <a:r>
              <a:rPr lang="fr-CH" sz="1800" dirty="0" smtClean="0">
                <a:solidFill>
                  <a:srgbClr val="00B050"/>
                </a:solidFill>
                <a:latin typeface="Comic Sans MS"/>
                <a:sym typeface="Wingdings" pitchFamily="2" charset="2"/>
              </a:rPr>
              <a:t></a:t>
            </a:r>
            <a:endParaRPr lang="fr-CH" sz="1800" dirty="0" smtClean="0">
              <a:solidFill>
                <a:srgbClr val="00B050"/>
              </a:solidFill>
              <a:latin typeface="Comic Sans MS"/>
              <a:sym typeface="Symbol"/>
            </a:endParaRPr>
          </a:p>
          <a:p>
            <a:pPr lvl="0"/>
            <a:endParaRPr lang="fr-CH" sz="1800" dirty="0" smtClean="0">
              <a:solidFill>
                <a:srgbClr val="000000"/>
              </a:solidFill>
              <a:latin typeface="Comic Sans MS"/>
            </a:endParaRPr>
          </a:p>
          <a:p>
            <a:pPr lvl="0"/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Couplings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:</a:t>
            </a:r>
            <a:endParaRPr lang="fr-CH" sz="1800" dirty="0" smtClean="0">
              <a:latin typeface="+mn-lt"/>
            </a:endParaRPr>
          </a:p>
          <a:p>
            <a:r>
              <a:rPr lang="fr-CH" sz="1800" dirty="0" smtClean="0">
                <a:solidFill>
                  <a:srgbClr val="00B050"/>
                </a:solidFill>
                <a:latin typeface="+mn-lt"/>
              </a:rPr>
              <a:t>-- H-Z and H-W   (</a:t>
            </a:r>
            <a:r>
              <a:rPr lang="en-US" sz="1800" dirty="0" smtClean="0">
                <a:solidFill>
                  <a:srgbClr val="00B050"/>
                </a:solidFill>
                <a:sym typeface="Symbol"/>
              </a:rPr>
              <a:t></a:t>
            </a:r>
            <a:r>
              <a:rPr lang="en-US" sz="1800" baseline="-25000" dirty="0" smtClean="0">
                <a:solidFill>
                  <a:srgbClr val="00B050"/>
                </a:solidFill>
                <a:sym typeface="Symbol"/>
              </a:rPr>
              <a:t>V</a:t>
            </a:r>
            <a:r>
              <a:rPr lang="en-US" sz="1800" dirty="0" smtClean="0">
                <a:solidFill>
                  <a:srgbClr val="00B050"/>
                </a:solidFill>
                <a:sym typeface="Symbol"/>
              </a:rPr>
              <a:t> </a:t>
            </a:r>
            <a:r>
              <a:rPr lang="en-US" sz="1800" dirty="0" smtClean="0">
                <a:solidFill>
                  <a:srgbClr val="00B050"/>
                </a:solidFill>
                <a:latin typeface="+mn-lt"/>
                <a:sym typeface="Symbol"/>
              </a:rPr>
              <a:t>to  ~20%)</a:t>
            </a:r>
            <a:r>
              <a:rPr lang="fr-CH" sz="1800" dirty="0" smtClean="0">
                <a:solidFill>
                  <a:srgbClr val="00B050"/>
                </a:solidFill>
                <a:latin typeface="+mn-lt"/>
              </a:rPr>
              <a:t> </a:t>
            </a:r>
          </a:p>
          <a:p>
            <a:r>
              <a:rPr lang="fr-CH" sz="1800" dirty="0" smtClean="0">
                <a:latin typeface="+mn-lt"/>
              </a:rPr>
              <a:t>-- </a:t>
            </a:r>
            <a:r>
              <a:rPr lang="fr-CH" sz="1800" dirty="0" smtClean="0">
                <a:solidFill>
                  <a:srgbClr val="00B050"/>
                </a:solidFill>
                <a:latin typeface="+mn-lt"/>
              </a:rPr>
              <a:t>H-</a:t>
            </a:r>
            <a:r>
              <a:rPr lang="fr-CH" sz="1800" dirty="0" err="1" smtClean="0">
                <a:solidFill>
                  <a:srgbClr val="00B050"/>
                </a:solidFill>
                <a:latin typeface="+mn-lt"/>
              </a:rPr>
              <a:t>t,b</a:t>
            </a:r>
            <a:r>
              <a:rPr lang="fr-CH" sz="1800" dirty="0" err="1" smtClean="0">
                <a:latin typeface="+mn-lt"/>
              </a:rPr>
              <a:t>,</a:t>
            </a:r>
            <a:r>
              <a:rPr lang="fr-CH" sz="1800" dirty="0" err="1" smtClean="0">
                <a:solidFill>
                  <a:srgbClr val="FF0000"/>
                </a:solidFill>
                <a:latin typeface="+mn-lt"/>
              </a:rPr>
              <a:t>c</a:t>
            </a:r>
            <a:r>
              <a:rPr lang="fr-CH" sz="1800" dirty="0" smtClean="0">
                <a:solidFill>
                  <a:srgbClr val="FF0000"/>
                </a:solidFill>
                <a:latin typeface="+mn-lt"/>
              </a:rPr>
              <a:t>           </a:t>
            </a:r>
            <a:r>
              <a:rPr lang="fr-CH" sz="1800" dirty="0" smtClean="0">
                <a:solidFill>
                  <a:srgbClr val="00B050"/>
                </a:solidFill>
                <a:latin typeface="+mn-lt"/>
              </a:rPr>
              <a:t>(</a:t>
            </a:r>
            <a:r>
              <a:rPr lang="en-US" sz="1800" dirty="0" smtClean="0">
                <a:solidFill>
                  <a:srgbClr val="00B050"/>
                </a:solidFill>
                <a:sym typeface="Symbol"/>
              </a:rPr>
              <a:t></a:t>
            </a:r>
            <a:r>
              <a:rPr lang="en-US" sz="1800" baseline="-25000" dirty="0" smtClean="0">
                <a:solidFill>
                  <a:srgbClr val="00B050"/>
                </a:solidFill>
                <a:sym typeface="Symbol"/>
              </a:rPr>
              <a:t>f</a:t>
            </a:r>
            <a:r>
              <a:rPr lang="en-US" sz="1800" dirty="0" smtClean="0">
                <a:solidFill>
                  <a:srgbClr val="00B050"/>
                </a:solidFill>
                <a:sym typeface="Symbol"/>
              </a:rPr>
              <a:t> </a:t>
            </a:r>
            <a:r>
              <a:rPr lang="en-US" sz="1800" dirty="0" smtClean="0">
                <a:solidFill>
                  <a:srgbClr val="00B050"/>
                </a:solidFill>
                <a:latin typeface="+mn-lt"/>
                <a:sym typeface="Symbol"/>
              </a:rPr>
              <a:t> to ~20%)</a:t>
            </a:r>
            <a:endParaRPr lang="fr-CH" sz="1800" dirty="0" smtClean="0">
              <a:solidFill>
                <a:srgbClr val="00B050"/>
              </a:solidFill>
              <a:latin typeface="+mn-lt"/>
            </a:endParaRPr>
          </a:p>
          <a:p>
            <a:r>
              <a:rPr lang="fr-CH" sz="1800" dirty="0" smtClean="0">
                <a:latin typeface="+mn-lt"/>
              </a:rPr>
              <a:t>-- </a:t>
            </a:r>
            <a:r>
              <a:rPr lang="fr-CH" sz="1800" dirty="0" smtClean="0">
                <a:solidFill>
                  <a:srgbClr val="00B050"/>
                </a:solidFill>
                <a:latin typeface="+mn-lt"/>
              </a:rPr>
              <a:t>H-</a:t>
            </a:r>
            <a:r>
              <a:rPr lang="fr-CH" sz="1800" dirty="0" smtClean="0">
                <a:solidFill>
                  <a:srgbClr val="00B050"/>
                </a:solidFill>
                <a:latin typeface="+mn-lt"/>
                <a:sym typeface="Symbol"/>
              </a:rPr>
              <a:t></a:t>
            </a:r>
            <a:r>
              <a:rPr lang="fr-CH" sz="1800" dirty="0" smtClean="0">
                <a:latin typeface="+mn-lt"/>
                <a:sym typeface="Symbol"/>
              </a:rPr>
              <a:t>, </a:t>
            </a:r>
            <a:r>
              <a:rPr lang="fr-CH" sz="1800" dirty="0" smtClean="0">
                <a:latin typeface="+mn-lt"/>
              </a:rPr>
              <a:t> </a:t>
            </a:r>
          </a:p>
          <a:p>
            <a:r>
              <a:rPr lang="fr-CH" sz="1800" dirty="0" smtClean="0">
                <a:solidFill>
                  <a:srgbClr val="FF0000"/>
                </a:solidFill>
                <a:latin typeface="+mn-lt"/>
              </a:rPr>
              <a:t>-- H-invisible</a:t>
            </a:r>
            <a:r>
              <a:rPr lang="fr-CH" sz="1800" dirty="0" smtClean="0">
                <a:latin typeface="+mn-lt"/>
              </a:rPr>
              <a:t>     (</a:t>
            </a:r>
            <a:r>
              <a:rPr lang="fr-CH" sz="1800" dirty="0" err="1" smtClean="0">
                <a:latin typeface="+mn-lt"/>
              </a:rPr>
              <a:t>dark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matter</a:t>
            </a:r>
            <a:r>
              <a:rPr lang="fr-CH" sz="1800" dirty="0" smtClean="0">
                <a:latin typeface="+mn-lt"/>
              </a:rPr>
              <a:t> candidates)</a:t>
            </a:r>
          </a:p>
          <a:p>
            <a:r>
              <a:rPr lang="fr-CH" sz="1800" dirty="0" smtClean="0">
                <a:solidFill>
                  <a:srgbClr val="FF0000"/>
                </a:solidFill>
                <a:latin typeface="+mn-lt"/>
              </a:rPr>
              <a:t>-- H-</a:t>
            </a:r>
            <a:r>
              <a:rPr lang="fr-CH" sz="1800" dirty="0" err="1" smtClean="0">
                <a:solidFill>
                  <a:srgbClr val="FF0000"/>
                </a:solidFill>
                <a:latin typeface="+mn-lt"/>
              </a:rPr>
              <a:t>exotic</a:t>
            </a:r>
            <a:endParaRPr lang="fr-CH" sz="1800" dirty="0" smtClean="0">
              <a:solidFill>
                <a:srgbClr val="FF0000"/>
              </a:solidFill>
              <a:latin typeface="+mn-lt"/>
            </a:endParaRPr>
          </a:p>
          <a:p>
            <a:r>
              <a:rPr lang="fr-CH" sz="1800" dirty="0" smtClean="0">
                <a:latin typeface="+mn-lt"/>
              </a:rPr>
              <a:t>-- </a:t>
            </a:r>
            <a:r>
              <a:rPr lang="fr-CH" sz="1800" dirty="0" smtClean="0">
                <a:solidFill>
                  <a:srgbClr val="00B050"/>
                </a:solidFill>
                <a:latin typeface="+mn-lt"/>
              </a:rPr>
              <a:t>H-gluon,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smtClean="0">
                <a:solidFill>
                  <a:srgbClr val="00B050"/>
                </a:solidFill>
                <a:latin typeface="+mn-lt"/>
              </a:rPr>
              <a:t>H-</a:t>
            </a:r>
            <a:r>
              <a:rPr lang="fr-CH" sz="1800" dirty="0" smtClean="0">
                <a:solidFill>
                  <a:srgbClr val="00B050"/>
                </a:solidFill>
                <a:latin typeface="+mn-lt"/>
                <a:sym typeface="Symbol"/>
              </a:rPr>
              <a:t>        (20-30%)</a:t>
            </a:r>
          </a:p>
          <a:p>
            <a:r>
              <a:rPr lang="fr-CH" sz="1800" dirty="0" smtClean="0">
                <a:latin typeface="+mn-lt"/>
                <a:sym typeface="Symbol"/>
              </a:rPr>
              <a:t>-- H self </a:t>
            </a:r>
            <a:r>
              <a:rPr lang="fr-CH" sz="1800" dirty="0" err="1" smtClean="0">
                <a:latin typeface="+mn-lt"/>
                <a:sym typeface="Symbol"/>
              </a:rPr>
              <a:t>coupling</a:t>
            </a:r>
            <a:r>
              <a:rPr lang="fr-CH" sz="1800" dirty="0" smtClean="0">
                <a:latin typeface="+mn-lt"/>
                <a:sym typeface="Symbol"/>
              </a:rPr>
              <a:t> </a:t>
            </a:r>
          </a:p>
          <a:p>
            <a:endParaRPr lang="fr-CH" sz="1800" dirty="0" smtClean="0">
              <a:latin typeface="+mn-lt"/>
              <a:sym typeface="Symbol"/>
            </a:endParaRPr>
          </a:p>
          <a:p>
            <a:r>
              <a:rPr lang="fr-CH" sz="1800" dirty="0" smtClean="0">
                <a:latin typeface="+mn-lt"/>
                <a:sym typeface="Symbol"/>
              </a:rPr>
              <a:t>-- CP violation </a:t>
            </a:r>
          </a:p>
          <a:p>
            <a:r>
              <a:rPr lang="fr-CH" sz="1800" dirty="0" smtClean="0">
                <a:solidFill>
                  <a:srgbClr val="FF0000"/>
                </a:solidFill>
                <a:latin typeface="+mn-lt"/>
              </a:rPr>
              <a:t>-- </a:t>
            </a:r>
            <a:r>
              <a:rPr lang="fr-CH" sz="1800" dirty="0" err="1" smtClean="0">
                <a:solidFill>
                  <a:srgbClr val="FF0000"/>
                </a:solidFill>
                <a:latin typeface="+mn-lt"/>
              </a:rPr>
              <a:t>detailed</a:t>
            </a:r>
            <a:r>
              <a:rPr lang="fr-CH" sz="1800" dirty="0" smtClean="0">
                <a:solidFill>
                  <a:srgbClr val="FF0000"/>
                </a:solidFill>
                <a:latin typeface="+mn-lt"/>
              </a:rPr>
              <a:t> line </a:t>
            </a:r>
            <a:r>
              <a:rPr lang="fr-CH" sz="1800" dirty="0" err="1" smtClean="0">
                <a:solidFill>
                  <a:srgbClr val="FF0000"/>
                </a:solidFill>
                <a:latin typeface="+mn-lt"/>
              </a:rPr>
              <a:t>shape</a:t>
            </a:r>
            <a:r>
              <a:rPr lang="fr-CH" sz="1800" dirty="0" smtClean="0">
                <a:solidFill>
                  <a:srgbClr val="FF0000"/>
                </a:solidFill>
                <a:latin typeface="+mn-lt"/>
              </a:rPr>
              <a:t> (more </a:t>
            </a:r>
            <a:r>
              <a:rPr lang="fr-CH" sz="1800" dirty="0" err="1" smtClean="0">
                <a:solidFill>
                  <a:srgbClr val="FF0000"/>
                </a:solidFill>
                <a:latin typeface="+mn-lt"/>
              </a:rPr>
              <a:t>than</a:t>
            </a:r>
            <a:r>
              <a:rPr lang="fr-CH" sz="1800" dirty="0" smtClean="0">
                <a:solidFill>
                  <a:srgbClr val="FF0000"/>
                </a:solidFill>
                <a:latin typeface="+mn-lt"/>
              </a:rPr>
              <a:t> one </a:t>
            </a:r>
            <a:r>
              <a:rPr lang="fr-CH" sz="1800" dirty="0" err="1" smtClean="0">
                <a:solidFill>
                  <a:srgbClr val="FF0000"/>
                </a:solidFill>
                <a:latin typeface="+mn-lt"/>
              </a:rPr>
              <a:t>peak</a:t>
            </a:r>
            <a:r>
              <a:rPr lang="fr-CH" sz="1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fr-CH" sz="1800" dirty="0" err="1" smtClean="0">
                <a:solidFill>
                  <a:srgbClr val="FF0000"/>
                </a:solidFill>
                <a:latin typeface="+mn-lt"/>
              </a:rPr>
              <a:t>etc</a:t>
            </a:r>
            <a:r>
              <a:rPr lang="fr-CH" sz="1800" dirty="0" smtClean="0">
                <a:solidFill>
                  <a:srgbClr val="FF0000"/>
                </a:solidFill>
                <a:latin typeface="+mn-lt"/>
              </a:rPr>
              <a:t>…)</a:t>
            </a:r>
            <a:endParaRPr lang="en-US" sz="1800" dirty="0" err="1" smtClean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23679" y="599758"/>
            <a:ext cx="2094896" cy="19181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/>
          <a:srcRect b="16127"/>
          <a:stretch/>
        </p:blipFill>
        <p:spPr>
          <a:xfrm>
            <a:off x="1469619" y="5645969"/>
            <a:ext cx="6669018" cy="7925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3200" y="5461000"/>
            <a:ext cx="179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  <a:sym typeface="Symbol"/>
              </a:rPr>
              <a:t></a:t>
            </a:r>
            <a:r>
              <a:rPr lang="en-US" sz="1800" baseline="-25000" dirty="0" err="1" smtClean="0">
                <a:latin typeface="+mn-lt"/>
                <a:sym typeface="Symbol"/>
              </a:rPr>
              <a:t>i</a:t>
            </a:r>
            <a:r>
              <a:rPr lang="en-US" sz="1800" dirty="0" smtClean="0">
                <a:latin typeface="+mn-lt"/>
                <a:sym typeface="Symbol"/>
              </a:rPr>
              <a:t> = </a:t>
            </a:r>
            <a:r>
              <a:rPr lang="en-US" sz="1800" dirty="0" err="1" smtClean="0">
                <a:cs typeface="Times New Roman" pitchFamily="18" charset="0"/>
                <a:sym typeface="Symbol"/>
              </a:rPr>
              <a:t>g</a:t>
            </a:r>
            <a:r>
              <a:rPr lang="en-US" sz="1800" baseline="-25000" dirty="0" err="1" smtClean="0">
                <a:cs typeface="Times New Roman" pitchFamily="18" charset="0"/>
                <a:sym typeface="Symbol"/>
              </a:rPr>
              <a:t>i</a:t>
            </a:r>
            <a:r>
              <a:rPr lang="en-US" sz="1800" baseline="30000" dirty="0" err="1" smtClean="0">
                <a:cs typeface="Times New Roman" pitchFamily="18" charset="0"/>
                <a:sym typeface="Symbol"/>
              </a:rPr>
              <a:t>meas</a:t>
            </a:r>
            <a:r>
              <a:rPr lang="en-US" sz="1800" dirty="0" smtClean="0">
                <a:latin typeface="+mn-lt"/>
                <a:sym typeface="Symbol"/>
              </a:rPr>
              <a:t>/</a:t>
            </a:r>
            <a:r>
              <a:rPr lang="en-US" sz="1800" dirty="0" smtClean="0">
                <a:sym typeface="Symbol"/>
              </a:rPr>
              <a:t> </a:t>
            </a:r>
            <a:r>
              <a:rPr lang="en-US" sz="1800" dirty="0" err="1" smtClean="0">
                <a:sym typeface="Symbol"/>
              </a:rPr>
              <a:t>g</a:t>
            </a:r>
            <a:r>
              <a:rPr lang="en-US" sz="1800" baseline="-25000" dirty="0" err="1" smtClean="0">
                <a:sym typeface="Symbol"/>
              </a:rPr>
              <a:t>i</a:t>
            </a:r>
            <a:r>
              <a:rPr lang="en-US" sz="1800" baseline="30000" dirty="0" err="1" smtClean="0">
                <a:sym typeface="Symbol"/>
              </a:rPr>
              <a:t>SM</a:t>
            </a:r>
            <a:endParaRPr lang="en-US" sz="1800" dirty="0" smtClean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42100" y="2933700"/>
            <a:ext cx="22252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solidFill>
                  <a:srgbClr val="00B050"/>
                </a:solidFill>
                <a:latin typeface="+mn-lt"/>
              </a:rPr>
              <a:t>green = </a:t>
            </a:r>
            <a:r>
              <a:rPr lang="fr-CH" sz="1800" dirty="0" err="1" smtClean="0">
                <a:solidFill>
                  <a:srgbClr val="00B050"/>
                </a:solidFill>
                <a:latin typeface="+mn-lt"/>
              </a:rPr>
              <a:t>today</a:t>
            </a:r>
            <a:endParaRPr lang="fr-CH" sz="1800" dirty="0" smtClean="0">
              <a:solidFill>
                <a:srgbClr val="00B050"/>
              </a:solidFill>
              <a:latin typeface="+mn-lt"/>
            </a:endParaRPr>
          </a:p>
          <a:p>
            <a:r>
              <a:rPr lang="fr-CH" sz="1800" dirty="0" smtClean="0">
                <a:latin typeface="+mn-lt"/>
              </a:rPr>
              <a:t>black = HL-LHC</a:t>
            </a:r>
          </a:p>
          <a:p>
            <a:r>
              <a:rPr lang="fr-CH" sz="1800" dirty="0" err="1" smtClean="0">
                <a:solidFill>
                  <a:srgbClr val="FF0000"/>
                </a:solidFill>
                <a:latin typeface="+mn-lt"/>
              </a:rPr>
              <a:t>red</a:t>
            </a:r>
            <a:r>
              <a:rPr lang="fr-CH" sz="1800" dirty="0" smtClean="0">
                <a:solidFill>
                  <a:srgbClr val="FF0000"/>
                </a:solidFill>
                <a:latin typeface="+mn-lt"/>
              </a:rPr>
              <a:t> = no claim to </a:t>
            </a:r>
          </a:p>
          <a:p>
            <a:r>
              <a:rPr lang="fr-CH" sz="1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fr-CH" sz="1800" dirty="0" smtClean="0">
                <a:solidFill>
                  <a:srgbClr val="FF0000"/>
                </a:solidFill>
                <a:latin typeface="+mn-lt"/>
              </a:rPr>
              <a:t>       </a:t>
            </a:r>
            <a:r>
              <a:rPr lang="fr-CH" sz="1800" dirty="0" err="1" smtClean="0">
                <a:solidFill>
                  <a:srgbClr val="FF0000"/>
                </a:solidFill>
                <a:latin typeface="+mn-lt"/>
              </a:rPr>
              <a:t>be</a:t>
            </a:r>
            <a:r>
              <a:rPr lang="fr-CH" sz="1800" dirty="0" smtClean="0">
                <a:solidFill>
                  <a:srgbClr val="FF0000"/>
                </a:solidFill>
                <a:latin typeface="+mn-lt"/>
              </a:rPr>
              <a:t> possible</a:t>
            </a:r>
            <a:endParaRPr lang="en-US" sz="1800" dirty="0" err="1" smtClean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2-11-03 at 10.27.08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7718" y="2347850"/>
            <a:ext cx="3901407" cy="26754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534" y="244158"/>
            <a:ext cx="8534449" cy="133985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Couplings at HL-LHC: </a:t>
            </a:r>
            <a:r>
              <a:rPr lang="en-US" sz="4400" dirty="0" smtClean="0">
                <a:solidFill>
                  <a:srgbClr val="000090"/>
                </a:solidFill>
              </a:rPr>
              <a:t>ATLAS</a:t>
            </a:r>
            <a:endParaRPr lang="en-US" sz="4400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432" y="1697049"/>
            <a:ext cx="5832097" cy="474079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000090"/>
                </a:solidFill>
              </a:rPr>
              <a:t>MC Samples at 14 </a:t>
            </a:r>
            <a:r>
              <a:rPr lang="en-US" dirty="0" err="1" smtClean="0">
                <a:solidFill>
                  <a:srgbClr val="000090"/>
                </a:solidFill>
              </a:rPr>
              <a:t>TeV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smtClean="0">
                <a:solidFill>
                  <a:srgbClr val="404040"/>
                </a:solidFill>
              </a:rPr>
              <a:t>from</a:t>
            </a:r>
            <a:r>
              <a:rPr lang="en-US" dirty="0" smtClean="0">
                <a:solidFill>
                  <a:srgbClr val="000090"/>
                </a:solidFill>
              </a:rPr>
              <a:t> Fast-</a:t>
            </a:r>
            <a:r>
              <a:rPr lang="en-US" dirty="0" err="1" smtClean="0">
                <a:solidFill>
                  <a:srgbClr val="000090"/>
                </a:solidFill>
              </a:rPr>
              <a:t>Sim</a:t>
            </a:r>
            <a:r>
              <a:rPr lang="en-US" dirty="0" smtClean="0">
                <a:solidFill>
                  <a:srgbClr val="000090"/>
                </a:solidFill>
              </a:rPr>
              <a:t>.</a:t>
            </a:r>
          </a:p>
          <a:p>
            <a:pPr lvl="1">
              <a:buNone/>
            </a:pPr>
            <a:r>
              <a:rPr lang="en-US" dirty="0">
                <a:solidFill>
                  <a:srgbClr val="000090"/>
                </a:solidFill>
              </a:rPr>
              <a:t>T</a:t>
            </a:r>
            <a:r>
              <a:rPr lang="en-US" dirty="0" smtClean="0">
                <a:solidFill>
                  <a:srgbClr val="000090"/>
                </a:solidFill>
              </a:rPr>
              <a:t>ruth </a:t>
            </a:r>
            <a:r>
              <a:rPr lang="en-US" dirty="0" smtClean="0">
                <a:solidFill>
                  <a:srgbClr val="404040"/>
                </a:solidFill>
              </a:rPr>
              <a:t>with </a:t>
            </a:r>
            <a:r>
              <a:rPr lang="en-US" dirty="0" smtClean="0">
                <a:solidFill>
                  <a:srgbClr val="FF0000"/>
                </a:solidFill>
              </a:rPr>
              <a:t>smearing</a:t>
            </a:r>
            <a:r>
              <a:rPr lang="en-US" dirty="0" smtClean="0">
                <a:solidFill>
                  <a:srgbClr val="404040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best estimate </a:t>
            </a:r>
            <a:r>
              <a:rPr lang="en-US" dirty="0" smtClean="0">
                <a:solidFill>
                  <a:srgbClr val="404040"/>
                </a:solidFill>
              </a:rPr>
              <a:t>of </a:t>
            </a:r>
            <a:r>
              <a:rPr lang="en-US" dirty="0" smtClean="0">
                <a:solidFill>
                  <a:srgbClr val="000090"/>
                </a:solidFill>
              </a:rPr>
              <a:t>physics objects dependency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on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pile-</a:t>
            </a:r>
            <a:r>
              <a:rPr lang="en-US" dirty="0">
                <a:solidFill>
                  <a:srgbClr val="FF0000"/>
                </a:solidFill>
              </a:rPr>
              <a:t>u</a:t>
            </a:r>
            <a:r>
              <a:rPr lang="en-US" dirty="0" smtClean="0">
                <a:solidFill>
                  <a:srgbClr val="FF0000"/>
                </a:solidFill>
              </a:rPr>
              <a:t>p </a:t>
            </a:r>
          </a:p>
          <a:p>
            <a:pPr lvl="1">
              <a:buNone/>
            </a:pPr>
            <a:r>
              <a:rPr lang="en-US" dirty="0" smtClean="0"/>
              <a:t>Validated with </a:t>
            </a:r>
            <a:r>
              <a:rPr lang="en-US" dirty="0" smtClean="0">
                <a:solidFill>
                  <a:srgbClr val="FF0000"/>
                </a:solidFill>
              </a:rPr>
              <a:t>full-</a:t>
            </a:r>
            <a:r>
              <a:rPr lang="en-US" dirty="0" err="1" smtClean="0">
                <a:solidFill>
                  <a:srgbClr val="FF0000"/>
                </a:solidFill>
              </a:rPr>
              <a:t>sim</a:t>
            </a:r>
            <a:r>
              <a:rPr lang="en-US" dirty="0" smtClean="0"/>
              <a:t>. up to </a:t>
            </a:r>
            <a:r>
              <a:rPr lang="en-US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~70</a:t>
            </a:r>
          </a:p>
          <a:p>
            <a:pPr>
              <a:buNone/>
            </a:pPr>
            <a:r>
              <a:rPr lang="en-US" dirty="0" smtClean="0">
                <a:solidFill>
                  <a:srgbClr val="000090"/>
                </a:solidFill>
              </a:rPr>
              <a:t>Analyses </a:t>
            </a:r>
            <a:r>
              <a:rPr lang="en-US" dirty="0" smtClean="0"/>
              <a:t>included in </a:t>
            </a:r>
            <a:r>
              <a:rPr lang="en-US" dirty="0" smtClean="0">
                <a:solidFill>
                  <a:srgbClr val="000090"/>
                </a:solidFill>
              </a:rPr>
              <a:t>ATLAS</a:t>
            </a:r>
            <a:r>
              <a:rPr lang="en-US" dirty="0" smtClean="0"/>
              <a:t> study:</a:t>
            </a:r>
          </a:p>
          <a:p>
            <a:pPr lvl="1">
              <a:buNone/>
            </a:pPr>
            <a:r>
              <a:rPr lang="en-US" dirty="0" smtClean="0">
                <a:solidFill>
                  <a:srgbClr val="000090"/>
                </a:solidFill>
              </a:rPr>
              <a:t>H</a:t>
            </a:r>
            <a:r>
              <a:rPr lang="en-US" dirty="0" smtClean="0">
                <a:solidFill>
                  <a:srgbClr val="000090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000090"/>
                </a:solidFill>
                <a:latin typeface="Symbol" charset="2"/>
                <a:cs typeface="Symbol" charset="2"/>
                <a:sym typeface="Wingdings"/>
              </a:rPr>
              <a:t> </a:t>
            </a:r>
            <a:r>
              <a:rPr lang="en-US" dirty="0" err="1" smtClean="0">
                <a:solidFill>
                  <a:srgbClr val="000090"/>
                </a:solidFill>
                <a:latin typeface="Symbol" charset="2"/>
                <a:cs typeface="Symbol" charset="2"/>
                <a:sym typeface="Wingdings"/>
              </a:rPr>
              <a:t>gg</a:t>
            </a:r>
            <a:r>
              <a:rPr lang="en-US" dirty="0" smtClean="0">
                <a:solidFill>
                  <a:srgbClr val="000090"/>
                </a:solidFill>
                <a:latin typeface="Symbol" charset="2"/>
                <a:cs typeface="Symbol" charset="2"/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0-jet and VBF</a:t>
            </a:r>
          </a:p>
          <a:p>
            <a:pPr lvl="1">
              <a:buNone/>
            </a:pPr>
            <a:r>
              <a:rPr lang="en-US" dirty="0" smtClean="0">
                <a:solidFill>
                  <a:srgbClr val="000090"/>
                </a:solidFill>
                <a:sym typeface="Wingdings"/>
              </a:rPr>
              <a:t>H   </a:t>
            </a:r>
            <a:r>
              <a:rPr lang="en-US" dirty="0" err="1" smtClean="0">
                <a:solidFill>
                  <a:srgbClr val="000090"/>
                </a:solidFill>
                <a:latin typeface="Symbol" charset="2"/>
                <a:cs typeface="Symbol" charset="2"/>
                <a:sym typeface="Wingdings"/>
              </a:rPr>
              <a:t>tt</a:t>
            </a:r>
            <a:r>
              <a:rPr lang="en-US" dirty="0" smtClean="0">
                <a:solidFill>
                  <a:srgbClr val="000090"/>
                </a:solidFill>
                <a:latin typeface="Symbol" charset="2"/>
                <a:cs typeface="Symbol" charset="2"/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VBF </a:t>
            </a:r>
            <a:r>
              <a:rPr lang="en-US" dirty="0" err="1" smtClean="0">
                <a:sym typeface="Wingdings"/>
              </a:rPr>
              <a:t>lep-lep</a:t>
            </a:r>
            <a:r>
              <a:rPr lang="en-US" dirty="0" smtClean="0">
                <a:sym typeface="Wingdings"/>
              </a:rPr>
              <a:t> and </a:t>
            </a:r>
            <a:r>
              <a:rPr lang="en-US" dirty="0" err="1" smtClean="0">
                <a:sym typeface="Wingdings"/>
              </a:rPr>
              <a:t>lep</a:t>
            </a:r>
            <a:r>
              <a:rPr lang="en-US" dirty="0" smtClean="0">
                <a:sym typeface="Wingdings"/>
              </a:rPr>
              <a:t>-had</a:t>
            </a:r>
          </a:p>
          <a:p>
            <a:pPr lvl="1">
              <a:buNone/>
            </a:pPr>
            <a:r>
              <a:rPr lang="en-US" dirty="0" smtClean="0">
                <a:solidFill>
                  <a:srgbClr val="000090"/>
                </a:solidFill>
                <a:sym typeface="Wingdings"/>
              </a:rPr>
              <a:t>H  ZZ  4</a:t>
            </a:r>
            <a:r>
              <a:rPr lang="en-US" dirty="0">
                <a:solidFill>
                  <a:srgbClr val="000090"/>
                </a:solidFill>
                <a:latin typeface="Brush Script MT Italic"/>
                <a:cs typeface="Brush Script MT Italic"/>
                <a:sym typeface="Wingdings"/>
              </a:rPr>
              <a:t>l</a:t>
            </a:r>
            <a:endParaRPr lang="en-US" dirty="0" smtClean="0">
              <a:solidFill>
                <a:srgbClr val="000090"/>
              </a:solidFill>
              <a:latin typeface="Brush Script MT Italic"/>
              <a:cs typeface="Brush Script MT Italic"/>
              <a:sym typeface="Wingdings"/>
            </a:endParaRPr>
          </a:p>
          <a:p>
            <a:pPr lvl="1">
              <a:buNone/>
            </a:pPr>
            <a:r>
              <a:rPr lang="en-US" dirty="0" smtClean="0">
                <a:solidFill>
                  <a:srgbClr val="000090"/>
                </a:solidFill>
                <a:sym typeface="Wingdings"/>
              </a:rPr>
              <a:t>H WW  </a:t>
            </a:r>
            <a:r>
              <a:rPr lang="en-US" dirty="0" err="1" smtClean="0">
                <a:solidFill>
                  <a:srgbClr val="000090"/>
                </a:solidFill>
                <a:latin typeface="Brush Script MT Italic"/>
                <a:cs typeface="Brush Script MT Italic"/>
                <a:sym typeface="Wingdings"/>
              </a:rPr>
              <a:t>l</a:t>
            </a:r>
            <a:r>
              <a:rPr lang="en-US" dirty="0" err="1" smtClean="0">
                <a:solidFill>
                  <a:srgbClr val="000090"/>
                </a:solidFill>
                <a:latin typeface="Symbol" charset="2"/>
                <a:cs typeface="Symbol" charset="2"/>
                <a:sym typeface="Wingdings"/>
              </a:rPr>
              <a:t>n</a:t>
            </a:r>
            <a:r>
              <a:rPr lang="en-US" dirty="0" err="1">
                <a:solidFill>
                  <a:srgbClr val="000090"/>
                </a:solidFill>
                <a:latin typeface="Brush Script MT Italic"/>
                <a:cs typeface="Brush Script MT Italic"/>
                <a:sym typeface="Wingdings"/>
              </a:rPr>
              <a:t>l</a:t>
            </a:r>
            <a:r>
              <a:rPr lang="en-US" dirty="0" err="1">
                <a:solidFill>
                  <a:srgbClr val="000090"/>
                </a:solidFill>
                <a:latin typeface="Symbol" charset="2"/>
                <a:cs typeface="Symbol" charset="2"/>
                <a:sym typeface="Wingdings"/>
              </a:rPr>
              <a:t>n</a:t>
            </a:r>
            <a:r>
              <a:rPr lang="en-US" dirty="0" smtClean="0">
                <a:solidFill>
                  <a:srgbClr val="000090"/>
                </a:solidFill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0-jet and VBF</a:t>
            </a:r>
          </a:p>
          <a:p>
            <a:pPr lvl="1">
              <a:buNone/>
            </a:pPr>
            <a:r>
              <a:rPr lang="en-US" dirty="0">
                <a:solidFill>
                  <a:srgbClr val="000090"/>
                </a:solidFill>
                <a:sym typeface="Wingdings"/>
              </a:rPr>
              <a:t>WH/ZH  </a:t>
            </a:r>
            <a:r>
              <a:rPr lang="en-US" dirty="0" err="1" smtClean="0">
                <a:solidFill>
                  <a:srgbClr val="000090"/>
                </a:solidFill>
                <a:latin typeface="Symbol" charset="2"/>
                <a:cs typeface="Symbol" charset="2"/>
                <a:sym typeface="Wingdings"/>
              </a:rPr>
              <a:t>gg</a:t>
            </a:r>
            <a:endParaRPr lang="en-US" u="sng" dirty="0" smtClean="0">
              <a:solidFill>
                <a:srgbClr val="000090"/>
              </a:solidFill>
            </a:endParaRPr>
          </a:p>
          <a:p>
            <a:pPr lvl="1">
              <a:buNone/>
            </a:pPr>
            <a:r>
              <a:rPr lang="en-US" b="1" dirty="0" err="1" smtClean="0">
                <a:solidFill>
                  <a:srgbClr val="000090"/>
                </a:solidFill>
              </a:rPr>
              <a:t>ttH</a:t>
            </a:r>
            <a:r>
              <a:rPr lang="en-US" b="1" dirty="0" smtClean="0">
                <a:solidFill>
                  <a:srgbClr val="000090"/>
                </a:solidFill>
              </a:rPr>
              <a:t> </a:t>
            </a:r>
            <a:r>
              <a:rPr lang="en-US" b="1" dirty="0">
                <a:solidFill>
                  <a:srgbClr val="000090"/>
                </a:solidFill>
                <a:sym typeface="Wingdings"/>
              </a:rPr>
              <a:t> </a:t>
            </a:r>
            <a:r>
              <a:rPr lang="en-US" b="1" dirty="0" err="1">
                <a:solidFill>
                  <a:srgbClr val="000090"/>
                </a:solidFill>
                <a:latin typeface="Symbol" charset="2"/>
                <a:cs typeface="Symbol" charset="2"/>
                <a:sym typeface="Wingdings"/>
              </a:rPr>
              <a:t>gg</a:t>
            </a:r>
            <a:r>
              <a:rPr lang="en-US" b="1" dirty="0">
                <a:latin typeface="Symbol" charset="2"/>
                <a:cs typeface="Symbol" charset="2"/>
                <a:sym typeface="Wingdings"/>
              </a:rPr>
              <a:t> </a:t>
            </a:r>
            <a:r>
              <a:rPr lang="en-US" b="1" dirty="0" smtClean="0">
                <a:latin typeface="Symbol" charset="2"/>
                <a:cs typeface="Symbol" charset="2"/>
                <a:sym typeface="Wingdings"/>
              </a:rPr>
              <a:t> (</a:t>
            </a:r>
            <a:r>
              <a:rPr lang="en-US" dirty="0" err="1">
                <a:solidFill>
                  <a:srgbClr val="000090"/>
                </a:solidFill>
              </a:rPr>
              <a:t>ttH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>
                <a:solidFill>
                  <a:srgbClr val="000090"/>
                </a:solidFill>
                <a:sym typeface="Wingdings"/>
              </a:rPr>
              <a:t> </a:t>
            </a:r>
            <a:r>
              <a:rPr lang="en-US" dirty="0" smtClean="0">
                <a:solidFill>
                  <a:srgbClr val="000090"/>
                </a:solidFill>
                <a:latin typeface="Symbol" charset="2"/>
                <a:cs typeface="Symbol" charset="2"/>
                <a:sym typeface="Wingdings"/>
              </a:rPr>
              <a:t>mm</a:t>
            </a:r>
            <a:r>
              <a:rPr lang="en-US" b="1" dirty="0" smtClean="0">
                <a:latin typeface="Symbol" charset="2"/>
                <a:cs typeface="Symbol" charset="2"/>
                <a:sym typeface="Wingdings"/>
              </a:rPr>
              <a:t>) </a:t>
            </a:r>
            <a:r>
              <a:rPr lang="en-US" b="1" dirty="0" smtClean="0">
                <a:cs typeface="Symbol" charset="2"/>
                <a:sym typeface="Wingdings"/>
              </a:rPr>
              <a:t>Direct </a:t>
            </a:r>
            <a:r>
              <a:rPr lang="en-US" b="1" dirty="0">
                <a:cs typeface="Symbol" charset="2"/>
                <a:sym typeface="Wingdings"/>
              </a:rPr>
              <a:t>top Y </a:t>
            </a:r>
            <a:r>
              <a:rPr lang="en-US" b="1" dirty="0" smtClean="0">
                <a:cs typeface="Symbol" charset="2"/>
                <a:sym typeface="Wingdings"/>
              </a:rPr>
              <a:t>coupling</a:t>
            </a:r>
            <a:endParaRPr lang="en-US" b="1" dirty="0">
              <a:cs typeface="Symbol" charset="2"/>
              <a:sym typeface="Wingdings"/>
            </a:endParaRPr>
          </a:p>
          <a:p>
            <a:pPr lvl="1">
              <a:buNone/>
            </a:pPr>
            <a:r>
              <a:rPr lang="en-US" b="1" dirty="0" smtClean="0">
                <a:solidFill>
                  <a:srgbClr val="000090"/>
                </a:solidFill>
                <a:sym typeface="Wingdings"/>
              </a:rPr>
              <a:t>H </a:t>
            </a:r>
            <a:r>
              <a:rPr lang="en-US" b="1" dirty="0">
                <a:solidFill>
                  <a:srgbClr val="000090"/>
                </a:solidFill>
                <a:sym typeface="Wingdings"/>
              </a:rPr>
              <a:t> </a:t>
            </a:r>
            <a:r>
              <a:rPr lang="en-US" b="1" dirty="0">
                <a:solidFill>
                  <a:srgbClr val="000090"/>
                </a:solidFill>
                <a:latin typeface="Symbol" charset="2"/>
                <a:cs typeface="Symbol" charset="2"/>
                <a:sym typeface="Wingdings"/>
              </a:rPr>
              <a:t>mm </a:t>
            </a:r>
            <a:r>
              <a:rPr lang="en-US" b="1" dirty="0">
                <a:cs typeface="Symbol" charset="2"/>
                <a:sym typeface="Wingdings"/>
              </a:rPr>
              <a:t>Second generation fermion </a:t>
            </a:r>
            <a:r>
              <a:rPr lang="en-US" b="1" dirty="0" smtClean="0">
                <a:cs typeface="Symbol" charset="2"/>
                <a:sym typeface="Wingdings"/>
              </a:rPr>
              <a:t>coupling</a:t>
            </a:r>
          </a:p>
          <a:p>
            <a:pPr lvl="1">
              <a:buNone/>
            </a:pPr>
            <a:r>
              <a:rPr lang="en-US" b="1" dirty="0" smtClean="0">
                <a:solidFill>
                  <a:srgbClr val="000090"/>
                </a:solidFill>
                <a:cs typeface="Symbol" charset="2"/>
                <a:sym typeface="Wingdings"/>
              </a:rPr>
              <a:t>HH bb </a:t>
            </a:r>
            <a:r>
              <a:rPr lang="en-US" b="1" dirty="0" err="1" smtClean="0">
                <a:solidFill>
                  <a:srgbClr val="000090"/>
                </a:solidFill>
                <a:latin typeface="Symbol" charset="2"/>
                <a:cs typeface="Symbol" charset="2"/>
                <a:sym typeface="Wingdings"/>
              </a:rPr>
              <a:t>gg</a:t>
            </a:r>
            <a:r>
              <a:rPr lang="en-US" b="1" dirty="0">
                <a:solidFill>
                  <a:srgbClr val="000090"/>
                </a:solidFill>
                <a:latin typeface="Symbol" charset="2"/>
                <a:cs typeface="Symbol" charset="2"/>
                <a:sym typeface="Wingdings"/>
              </a:rPr>
              <a:t> </a:t>
            </a:r>
            <a:r>
              <a:rPr lang="en-US" b="1" dirty="0" smtClean="0">
                <a:solidFill>
                  <a:srgbClr val="404040"/>
                </a:solidFill>
                <a:cs typeface="Symbol" charset="2"/>
                <a:sym typeface="Wingdings"/>
              </a:rPr>
              <a:t>Higgs</a:t>
            </a:r>
            <a:r>
              <a:rPr lang="en-US" b="1" dirty="0" smtClean="0">
                <a:solidFill>
                  <a:srgbClr val="000090"/>
                </a:solidFill>
                <a:latin typeface="Symbol" charset="2"/>
                <a:cs typeface="Symbol" charset="2"/>
                <a:sym typeface="Wingdings"/>
              </a:rPr>
              <a:t> </a:t>
            </a:r>
            <a:r>
              <a:rPr lang="en-US" b="1" dirty="0" smtClean="0">
                <a:cs typeface="Symbol" charset="2"/>
                <a:sym typeface="Wingdings"/>
              </a:rPr>
              <a:t>Self-Couplings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/>
          <a:lstStyle/>
          <a:p>
            <a:fld id="{CFE4BAC9-6D41-4691-9299-18EF07EF0177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38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69396" y="4060510"/>
            <a:ext cx="1751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0" dirty="0" err="1" smtClean="0">
                <a:solidFill>
                  <a:srgbClr val="000000"/>
                </a:solidFill>
                <a:latin typeface="Calisto MT"/>
              </a:rPr>
              <a:t>ttH</a:t>
            </a:r>
            <a:r>
              <a:rPr lang="en-US" sz="1600" b="0" dirty="0" smtClean="0">
                <a:solidFill>
                  <a:srgbClr val="000000"/>
                </a:solidFill>
                <a:latin typeface="Calisto MT"/>
              </a:rPr>
              <a:t> </a:t>
            </a:r>
            <a:r>
              <a:rPr lang="en-US" sz="1600" b="0" dirty="0" smtClean="0">
                <a:solidFill>
                  <a:srgbClr val="000000"/>
                </a:solidFill>
                <a:latin typeface="Calisto MT"/>
                <a:sym typeface="Wingdings"/>
              </a:rPr>
              <a:t> </a:t>
            </a:r>
            <a:r>
              <a:rPr lang="en-US" sz="1600" b="0" dirty="0" err="1" smtClean="0">
                <a:solidFill>
                  <a:srgbClr val="000000"/>
                </a:solidFill>
                <a:latin typeface="Symbol" charset="2"/>
                <a:cs typeface="Symbol" charset="2"/>
                <a:sym typeface="Wingdings"/>
              </a:rPr>
              <a:t>gg</a:t>
            </a:r>
            <a:endParaRPr lang="en-US" sz="1600" b="0" dirty="0">
              <a:solidFill>
                <a:srgbClr val="000000"/>
              </a:solidFill>
              <a:latin typeface="Symbol" charset="2"/>
              <a:cs typeface="Symbol" charset="2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/>
          <a:lstStyle/>
          <a:p>
            <a:r>
              <a:rPr lang="it-IT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November/14/2012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294967295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F.Cerutti - Higgs Factory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35502" y="4978720"/>
            <a:ext cx="2522483" cy="923330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srgbClr val="000000"/>
                </a:solidFill>
                <a:latin typeface="Calisto MT"/>
              </a:rPr>
              <a:t>Very </a:t>
            </a:r>
            <a:r>
              <a:rPr lang="en-US" sz="1800" b="0" dirty="0" smtClean="0">
                <a:solidFill>
                  <a:srgbClr val="000090"/>
                </a:solidFill>
                <a:latin typeface="Calisto MT"/>
              </a:rPr>
              <a:t>Robust </a:t>
            </a:r>
            <a:r>
              <a:rPr lang="en-US" sz="1800" b="0" dirty="0" smtClean="0">
                <a:solidFill>
                  <a:srgbClr val="000000"/>
                </a:solidFill>
                <a:latin typeface="Calisto MT"/>
              </a:rPr>
              <a:t>channel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srgbClr val="000000"/>
                </a:solidFill>
                <a:latin typeface="Calisto MT"/>
              </a:rPr>
              <a:t>Good </a:t>
            </a:r>
            <a:r>
              <a:rPr lang="en-US" sz="1800" b="0" dirty="0" smtClean="0">
                <a:solidFill>
                  <a:srgbClr val="000090"/>
                </a:solidFill>
                <a:latin typeface="Calisto MT"/>
              </a:rPr>
              <a:t>S</a:t>
            </a:r>
            <a:r>
              <a:rPr lang="en-US" sz="1800" b="0" dirty="0" smtClean="0">
                <a:solidFill>
                  <a:srgbClr val="000000"/>
                </a:solidFill>
                <a:latin typeface="Calisto MT"/>
              </a:rPr>
              <a:t>/</a:t>
            </a:r>
            <a:r>
              <a:rPr lang="en-US" sz="1800" b="0" dirty="0" smtClean="0">
                <a:solidFill>
                  <a:srgbClr val="FF0000"/>
                </a:solidFill>
                <a:latin typeface="Calisto MT"/>
              </a:rPr>
              <a:t>B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srgbClr val="008000"/>
                </a:solidFill>
                <a:latin typeface="Calisto MT"/>
              </a:rPr>
              <a:t>Statistically limited</a:t>
            </a:r>
            <a:endParaRPr lang="en-US" sz="1800" b="0" dirty="0">
              <a:solidFill>
                <a:srgbClr val="008000"/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11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50216"/>
          <a:stretch>
            <a:fillRect/>
          </a:stretch>
        </p:blipFill>
        <p:spPr bwMode="auto">
          <a:xfrm>
            <a:off x="4368800" y="174625"/>
            <a:ext cx="4572000" cy="476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838200"/>
            <a:ext cx="4660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800" dirty="0" smtClean="0">
                <a:latin typeface="+mn-lt"/>
              </a:rPr>
              <a:t>LHC has </a:t>
            </a:r>
            <a:r>
              <a:rPr lang="fr-CH" sz="1800" dirty="0" err="1" smtClean="0">
                <a:latin typeface="+mn-lt"/>
              </a:rPr>
              <a:t>done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better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than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proje</a:t>
            </a:r>
            <a:r>
              <a:rPr lang="fr-CH" sz="1800" dirty="0" err="1" smtClean="0">
                <a:latin typeface="+mn-lt"/>
              </a:rPr>
              <a:t>cted</a:t>
            </a:r>
            <a:r>
              <a:rPr lang="fr-CH" sz="1800" dirty="0" smtClean="0">
                <a:latin typeface="+mn-lt"/>
              </a:rPr>
              <a:t>:</a:t>
            </a:r>
          </a:p>
          <a:p>
            <a:endParaRPr lang="fr-CH" sz="1800" dirty="0" smtClean="0">
              <a:latin typeface="+mn-lt"/>
            </a:endParaRPr>
          </a:p>
          <a:p>
            <a:r>
              <a:rPr lang="fr-CH" sz="1800" dirty="0" err="1" smtClean="0">
                <a:latin typeface="+mn-lt"/>
              </a:rPr>
              <a:t>here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is</a:t>
            </a:r>
            <a:r>
              <a:rPr lang="fr-CH" sz="1800" dirty="0" smtClean="0">
                <a:latin typeface="+mn-lt"/>
              </a:rPr>
              <a:t> a plot </a:t>
            </a:r>
            <a:r>
              <a:rPr lang="fr-CH" sz="1800" dirty="0" err="1" smtClean="0">
                <a:latin typeface="+mn-lt"/>
              </a:rPr>
              <a:t>from</a:t>
            </a:r>
            <a:r>
              <a:rPr lang="fr-CH" sz="1800" dirty="0" smtClean="0">
                <a:latin typeface="+mn-lt"/>
              </a:rPr>
              <a:t> ATLAS in 2005,</a:t>
            </a:r>
          </a:p>
          <a:p>
            <a:r>
              <a:rPr lang="fr-CH" sz="1800" dirty="0" smtClean="0">
                <a:latin typeface="+mn-lt"/>
              </a:rPr>
              <a:t> 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expected</a:t>
            </a:r>
            <a:r>
              <a:rPr lang="fr-CH" sz="1800" dirty="0" smtClean="0">
                <a:latin typeface="+mn-lt"/>
              </a:rPr>
              <a:t> 3-4</a:t>
            </a:r>
            <a:r>
              <a:rPr lang="fr-CH" sz="1800" dirty="0" smtClean="0">
                <a:latin typeface="+mn-lt"/>
                <a:sym typeface="Symbol"/>
              </a:rPr>
              <a:t>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with</a:t>
            </a:r>
            <a:r>
              <a:rPr lang="fr-CH" sz="1800" dirty="0" smtClean="0">
                <a:latin typeface="+mn-lt"/>
              </a:rPr>
              <a:t> 10fb-1 </a:t>
            </a:r>
            <a:r>
              <a:rPr lang="fr-CH" sz="1800" dirty="0" err="1" smtClean="0">
                <a:latin typeface="+mn-lt"/>
              </a:rPr>
              <a:t>at</a:t>
            </a:r>
            <a:r>
              <a:rPr lang="fr-CH" sz="1800" dirty="0" smtClean="0">
                <a:latin typeface="+mn-lt"/>
              </a:rPr>
              <a:t> 14TeV</a:t>
            </a:r>
            <a:r>
              <a:rPr lang="fr-CH" sz="1800" dirty="0" smtClean="0">
                <a:latin typeface="+mn-lt"/>
              </a:rPr>
              <a:t> </a:t>
            </a:r>
            <a:endParaRPr lang="en-US" sz="1800" dirty="0" err="1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0" y="158750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0033CC"/>
                </a:solidFill>
                <a:latin typeface="+mj-lt"/>
                <a:ea typeface="MS PGothic" pitchFamily="34" charset="-128"/>
              </a:rPr>
              <a:t>Is this the Standard Model Higgs?</a:t>
            </a:r>
          </a:p>
          <a:p>
            <a:pPr algn="ctr"/>
            <a:r>
              <a:rPr lang="en-US" sz="2400" dirty="0">
                <a:solidFill>
                  <a:srgbClr val="0033CC"/>
                </a:solidFill>
                <a:latin typeface="+mj-lt"/>
                <a:ea typeface="MS PGothic" pitchFamily="34" charset="-128"/>
              </a:rPr>
              <a:t>A Higgs beyond the SM?</a:t>
            </a:r>
          </a:p>
          <a:p>
            <a:pPr algn="ctr"/>
            <a:endParaRPr lang="en-US" sz="2400" dirty="0">
              <a:solidFill>
                <a:srgbClr val="0033CC"/>
              </a:solidFill>
              <a:latin typeface="+mj-lt"/>
              <a:ea typeface="MS PGothic" pitchFamily="34" charset="-128"/>
            </a:endParaRPr>
          </a:p>
          <a:p>
            <a:pPr algn="ctr"/>
            <a:endParaRPr lang="en-US" sz="2400" dirty="0">
              <a:solidFill>
                <a:srgbClr val="0033CC"/>
              </a:solidFill>
              <a:latin typeface="+mj-lt"/>
              <a:ea typeface="MS PGothic" pitchFamily="34" charset="-128"/>
            </a:endParaRPr>
          </a:p>
          <a:p>
            <a:pPr algn="ctr"/>
            <a:r>
              <a:rPr lang="en-US" sz="2400" dirty="0">
                <a:solidFill>
                  <a:srgbClr val="0033CC"/>
                </a:solidFill>
                <a:latin typeface="+mj-lt"/>
                <a:ea typeface="MS PGothic" pitchFamily="34" charset="-128"/>
              </a:rPr>
              <a:t>Measure the properties of this new particle with high precision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9300" y="825500"/>
            <a:ext cx="3783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n-lt"/>
              </a:rPr>
              <a:t>The questions (Young-</a:t>
            </a:r>
            <a:r>
              <a:rPr lang="fr-CH" sz="1800" dirty="0" err="1" smtClean="0">
                <a:latin typeface="+mn-lt"/>
              </a:rPr>
              <a:t>Kee</a:t>
            </a:r>
            <a:r>
              <a:rPr lang="fr-CH" sz="1800" dirty="0" smtClean="0">
                <a:latin typeface="+mn-lt"/>
              </a:rPr>
              <a:t>-</a:t>
            </a:r>
            <a:r>
              <a:rPr lang="fr-CH" sz="1800" dirty="0" smtClean="0">
                <a:latin typeface="+mn-lt"/>
              </a:rPr>
              <a:t>Kim):</a:t>
            </a:r>
            <a:endParaRPr lang="en-US" sz="1800" dirty="0" err="1" smtClean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800" y="4572000"/>
            <a:ext cx="7026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err="1" smtClean="0">
                <a:latin typeface="+mn-lt"/>
              </a:rPr>
              <a:t>your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Banker’s</a:t>
            </a:r>
            <a:r>
              <a:rPr lang="fr-CH" sz="1800" dirty="0" smtClean="0">
                <a:latin typeface="+mn-lt"/>
              </a:rPr>
              <a:t> question: </a:t>
            </a:r>
          </a:p>
          <a:p>
            <a:r>
              <a:rPr lang="fr-CH" sz="1800" dirty="0" smtClean="0">
                <a:latin typeface="+mn-lt"/>
              </a:rPr>
              <a:t> </a:t>
            </a:r>
            <a:r>
              <a:rPr lang="fr-CH" sz="1800" dirty="0" smtClean="0">
                <a:latin typeface="+mn-lt"/>
              </a:rPr>
              <a:t>    </a:t>
            </a:r>
            <a:r>
              <a:rPr lang="fr-CH" sz="1800" dirty="0" err="1" smtClean="0">
                <a:latin typeface="+mn-lt"/>
              </a:rPr>
              <a:t>W</a:t>
            </a:r>
            <a:r>
              <a:rPr lang="fr-CH" sz="1800" dirty="0" err="1" smtClean="0">
                <a:latin typeface="+mn-lt"/>
              </a:rPr>
              <a:t>hat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precision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is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needed</a:t>
            </a:r>
            <a:r>
              <a:rPr lang="fr-CH" sz="1800" dirty="0" smtClean="0">
                <a:latin typeface="+mn-lt"/>
              </a:rPr>
              <a:t> to </a:t>
            </a:r>
            <a:r>
              <a:rPr lang="fr-CH" sz="1800" dirty="0" err="1" smtClean="0">
                <a:latin typeface="+mn-lt"/>
              </a:rPr>
              <a:t>see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something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interesting</a:t>
            </a:r>
            <a:r>
              <a:rPr lang="fr-CH" sz="1800" dirty="0" smtClean="0">
                <a:latin typeface="+mn-lt"/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199"/>
            <a:ext cx="4720857" cy="375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8901" y="152400"/>
            <a:ext cx="8966200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CH" sz="1800" dirty="0" smtClean="0">
                <a:latin typeface="+mn-lt"/>
              </a:rPr>
              <a:t>Once the </a:t>
            </a:r>
            <a:r>
              <a:rPr lang="fr-CH" sz="1800" dirty="0" err="1" smtClean="0">
                <a:latin typeface="+mn-lt"/>
              </a:rPr>
              <a:t>Higgs</a:t>
            </a:r>
            <a:r>
              <a:rPr lang="fr-CH" sz="1800" dirty="0" smtClean="0">
                <a:latin typeface="+mn-lt"/>
              </a:rPr>
              <a:t> boson mass </a:t>
            </a:r>
            <a:r>
              <a:rPr lang="fr-CH" sz="1800" dirty="0" err="1" smtClean="0">
                <a:latin typeface="+mn-lt"/>
              </a:rPr>
              <a:t>is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known</a:t>
            </a:r>
            <a:r>
              <a:rPr lang="fr-CH" sz="1800" dirty="0" smtClean="0">
                <a:latin typeface="+mn-lt"/>
              </a:rPr>
              <a:t>, the Standard Model </a:t>
            </a:r>
            <a:r>
              <a:rPr lang="fr-CH" sz="1800" dirty="0" err="1" smtClean="0">
                <a:latin typeface="+mn-lt"/>
              </a:rPr>
              <a:t>is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entirely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defined</a:t>
            </a:r>
            <a:r>
              <a:rPr lang="fr-CH" sz="1800" dirty="0" smtClean="0">
                <a:latin typeface="+mn-lt"/>
              </a:rPr>
              <a:t>.   </a:t>
            </a:r>
          </a:p>
          <a:p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-- </a:t>
            </a:r>
            <a:r>
              <a:rPr lang="fr-CH" sz="1800" dirty="0" err="1" smtClean="0">
                <a:solidFill>
                  <a:srgbClr val="0033CC"/>
                </a:solidFill>
                <a:latin typeface="+mn-lt"/>
              </a:rPr>
              <a:t>with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 the notable exception of neutrino masses, nature &amp; </a:t>
            </a:r>
            <a:r>
              <a:rPr lang="fr-CH" sz="1800" dirty="0" err="1" smtClean="0">
                <a:solidFill>
                  <a:srgbClr val="0033CC"/>
                </a:solidFill>
                <a:latin typeface="+mn-lt"/>
              </a:rPr>
              <a:t>mixings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 </a:t>
            </a:r>
          </a:p>
          <a:p>
            <a:r>
              <a:rPr lang="fr-CH" sz="1800" i="1" dirty="0" smtClean="0">
                <a:solidFill>
                  <a:srgbClr val="0033CC"/>
                </a:solidFill>
                <a:latin typeface="+mn-lt"/>
              </a:rPr>
              <a:t>***the </a:t>
            </a:r>
            <a:r>
              <a:rPr lang="fr-CH" sz="1800" i="1" dirty="0" err="1" smtClean="0">
                <a:solidFill>
                  <a:srgbClr val="0033CC"/>
                </a:solidFill>
                <a:latin typeface="+mn-lt"/>
              </a:rPr>
              <a:t>only</a:t>
            </a:r>
            <a:r>
              <a:rPr lang="fr-CH" sz="1800" i="1" dirty="0" smtClean="0">
                <a:solidFill>
                  <a:srgbClr val="0033CC"/>
                </a:solidFill>
                <a:latin typeface="+mn-lt"/>
              </a:rPr>
              <a:t> new </a:t>
            </a:r>
            <a:r>
              <a:rPr lang="fr-CH" sz="1800" i="1" dirty="0" err="1" smtClean="0">
                <a:solidFill>
                  <a:srgbClr val="0033CC"/>
                </a:solidFill>
                <a:latin typeface="+mn-lt"/>
              </a:rPr>
              <a:t>physics</a:t>
            </a:r>
            <a:r>
              <a:rPr lang="fr-CH" sz="1800" i="1" dirty="0" smtClean="0">
                <a:solidFill>
                  <a:srgbClr val="0033CC"/>
                </a:solidFill>
                <a:latin typeface="+mn-lt"/>
              </a:rPr>
              <a:t> </a:t>
            </a:r>
            <a:r>
              <a:rPr lang="fr-CH" sz="1800" i="1" dirty="0" err="1" smtClean="0">
                <a:solidFill>
                  <a:srgbClr val="0033CC"/>
                </a:solidFill>
                <a:latin typeface="+mn-lt"/>
              </a:rPr>
              <a:t>there</a:t>
            </a:r>
            <a:r>
              <a:rPr lang="fr-CH" sz="1800" i="1" dirty="0" smtClean="0">
                <a:solidFill>
                  <a:srgbClr val="0033CC"/>
                </a:solidFill>
                <a:latin typeface="+mn-lt"/>
              </a:rPr>
              <a:t> </a:t>
            </a:r>
            <a:r>
              <a:rPr lang="fr-CH" sz="1800" i="1" dirty="0" err="1" smtClean="0">
                <a:solidFill>
                  <a:srgbClr val="0033CC"/>
                </a:solidFill>
                <a:latin typeface="+mn-lt"/>
              </a:rPr>
              <a:t>is</a:t>
            </a:r>
            <a:r>
              <a:rPr lang="fr-CH" sz="1800" i="1" dirty="0" smtClean="0">
                <a:solidFill>
                  <a:srgbClr val="0033CC"/>
                </a:solidFill>
                <a:latin typeface="+mn-lt"/>
              </a:rPr>
              <a:t>***</a:t>
            </a:r>
          </a:p>
          <a:p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but </a:t>
            </a:r>
            <a:r>
              <a:rPr lang="fr-CH" sz="1800" dirty="0" err="1" smtClean="0">
                <a:solidFill>
                  <a:srgbClr val="0033CC"/>
                </a:solidFill>
                <a:latin typeface="+mn-lt"/>
              </a:rPr>
              <a:t>we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 </a:t>
            </a:r>
            <a:r>
              <a:rPr lang="fr-CH" sz="1800" dirty="0" err="1" smtClean="0">
                <a:solidFill>
                  <a:srgbClr val="0033CC"/>
                </a:solidFill>
                <a:latin typeface="+mn-lt"/>
              </a:rPr>
              <a:t>expect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 </a:t>
            </a:r>
            <a:r>
              <a:rPr lang="fr-CH" sz="1800" dirty="0" err="1" smtClean="0">
                <a:solidFill>
                  <a:srgbClr val="0033CC"/>
                </a:solidFill>
                <a:latin typeface="+mn-lt"/>
              </a:rPr>
              <a:t>these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 to </a:t>
            </a:r>
            <a:r>
              <a:rPr lang="fr-CH" sz="1800" dirty="0" err="1" smtClean="0">
                <a:solidFill>
                  <a:srgbClr val="0033CC"/>
                </a:solidFill>
                <a:latin typeface="+mn-lt"/>
              </a:rPr>
              <a:t>be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 </a:t>
            </a:r>
            <a:r>
              <a:rPr lang="fr-CH" sz="1800" dirty="0" err="1" smtClean="0">
                <a:solidFill>
                  <a:srgbClr val="0033CC"/>
                </a:solidFill>
                <a:latin typeface="+mn-lt"/>
              </a:rPr>
              <a:t>almost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 </a:t>
            </a:r>
            <a:r>
              <a:rPr lang="fr-CH" sz="1800" dirty="0" err="1" smtClean="0">
                <a:solidFill>
                  <a:srgbClr val="0033CC"/>
                </a:solidFill>
                <a:latin typeface="+mn-lt"/>
              </a:rPr>
              <a:t>completely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 </a:t>
            </a:r>
            <a:r>
              <a:rPr lang="fr-CH" sz="1800" dirty="0" err="1" smtClean="0">
                <a:solidFill>
                  <a:srgbClr val="0033CC"/>
                </a:solidFill>
                <a:latin typeface="+mn-lt"/>
              </a:rPr>
              <a:t>decoupled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 </a:t>
            </a:r>
            <a:r>
              <a:rPr lang="fr-CH" sz="1800" dirty="0" err="1" smtClean="0">
                <a:solidFill>
                  <a:srgbClr val="0033CC"/>
                </a:solidFill>
                <a:latin typeface="+mn-lt"/>
              </a:rPr>
              <a:t>from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 </a:t>
            </a:r>
            <a:r>
              <a:rPr lang="fr-CH" sz="1800" dirty="0" err="1" smtClean="0">
                <a:solidFill>
                  <a:srgbClr val="0033CC"/>
                </a:solidFill>
                <a:latin typeface="+mn-lt"/>
              </a:rPr>
              <a:t>Higgs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 observables. (</a:t>
            </a:r>
            <a:r>
              <a:rPr lang="fr-CH" sz="1800" dirty="0" err="1" smtClean="0">
                <a:solidFill>
                  <a:srgbClr val="0033CC"/>
                </a:solidFill>
                <a:latin typeface="+mn-lt"/>
              </a:rPr>
              <a:t>true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?)</a:t>
            </a:r>
            <a:endParaRPr lang="en-US" sz="1800" dirty="0" err="1" smtClean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3810" y="2108200"/>
            <a:ext cx="4440190" cy="3416320"/>
          </a:xfrm>
          <a:prstGeom prst="rect">
            <a:avLst/>
          </a:prstGeom>
          <a:solidFill>
            <a:srgbClr val="E5F3EE"/>
          </a:solidFill>
        </p:spPr>
        <p:txBody>
          <a:bodyPr wrap="none" rtlCol="0">
            <a:spAutoFit/>
          </a:bodyPr>
          <a:lstStyle/>
          <a:p>
            <a:r>
              <a:rPr lang="fr-CH" sz="1800" dirty="0" err="1" smtClean="0"/>
              <a:t>Does</a:t>
            </a:r>
            <a:r>
              <a:rPr lang="fr-CH" sz="1800" dirty="0" smtClean="0"/>
              <a:t> H(125.9)</a:t>
            </a:r>
            <a:endParaRPr lang="en-US" sz="1800" dirty="0" smtClean="0"/>
          </a:p>
          <a:p>
            <a:r>
              <a:rPr lang="en-US" sz="1800" dirty="0" smtClean="0"/>
              <a:t>Fully </a:t>
            </a:r>
            <a:r>
              <a:rPr lang="en-US" sz="1800" dirty="0" smtClean="0"/>
              <a:t>accounts for EWSB (</a:t>
            </a:r>
            <a:r>
              <a:rPr lang="en-US" sz="1800" i="1" dirty="0" smtClean="0"/>
              <a:t>W, Z couplings)?</a:t>
            </a:r>
          </a:p>
          <a:p>
            <a:r>
              <a:rPr lang="en-US" sz="1800" dirty="0" smtClean="0"/>
              <a:t>Couples to fermions?</a:t>
            </a:r>
          </a:p>
          <a:p>
            <a:r>
              <a:rPr lang="en-US" sz="1800" dirty="0" smtClean="0"/>
              <a:t>Accounts </a:t>
            </a:r>
            <a:r>
              <a:rPr lang="en-US" sz="1800" dirty="0" smtClean="0"/>
              <a:t>for </a:t>
            </a:r>
            <a:r>
              <a:rPr lang="en-US" sz="1800" dirty="0" err="1" smtClean="0"/>
              <a:t>fermion</a:t>
            </a:r>
            <a:r>
              <a:rPr lang="en-US" sz="1800" dirty="0" smtClean="0"/>
              <a:t> masses?</a:t>
            </a:r>
          </a:p>
          <a:p>
            <a:r>
              <a:rPr lang="en-US" sz="1800" i="1" dirty="0" err="1" smtClean="0"/>
              <a:t>Fermion</a:t>
            </a:r>
            <a:r>
              <a:rPr lang="en-US" sz="1800" i="1" dirty="0" smtClean="0"/>
              <a:t> couplings ∝ masses?</a:t>
            </a:r>
          </a:p>
          <a:p>
            <a:r>
              <a:rPr lang="en-US" sz="1800" dirty="0" smtClean="0"/>
              <a:t>Are there others?</a:t>
            </a:r>
          </a:p>
          <a:p>
            <a:r>
              <a:rPr lang="en-US" sz="1800" dirty="0" smtClean="0"/>
              <a:t>Quantum numbers?</a:t>
            </a:r>
          </a:p>
          <a:p>
            <a:r>
              <a:rPr lang="en-US" sz="1800" dirty="0" smtClean="0"/>
              <a:t>SM branching fractions to gauge bosons?</a:t>
            </a:r>
          </a:p>
          <a:p>
            <a:r>
              <a:rPr lang="en-US" sz="1800" dirty="0" smtClean="0"/>
              <a:t>Decays to new particles?</a:t>
            </a:r>
          </a:p>
          <a:p>
            <a:r>
              <a:rPr lang="en-US" sz="1800" dirty="0" smtClean="0"/>
              <a:t>All production modes as expected?</a:t>
            </a:r>
          </a:p>
          <a:p>
            <a:r>
              <a:rPr lang="en-US" sz="1800" dirty="0" smtClean="0"/>
              <a:t>Implications of </a:t>
            </a:r>
            <a:r>
              <a:rPr lang="en-US" sz="1800" i="1" dirty="0" smtClean="0"/>
              <a:t>MH ≈ 126 </a:t>
            </a:r>
            <a:r>
              <a:rPr lang="en-US" sz="1800" i="1" dirty="0" err="1" smtClean="0"/>
              <a:t>GeV</a:t>
            </a:r>
            <a:r>
              <a:rPr lang="en-US" sz="1800" i="1" dirty="0" smtClean="0"/>
              <a:t>?</a:t>
            </a:r>
          </a:p>
          <a:p>
            <a:r>
              <a:rPr lang="en-US" sz="1800" dirty="0" smtClean="0"/>
              <a:t>Any sign of new strong dynamics?</a:t>
            </a:r>
            <a:endParaRPr lang="en-US" sz="1800" dirty="0" err="1" smtClean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400" y="5727700"/>
            <a:ext cx="7026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err="1" smtClean="0">
                <a:latin typeface="+mn-lt"/>
              </a:rPr>
              <a:t>your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Banker’s</a:t>
            </a:r>
            <a:r>
              <a:rPr lang="fr-CH" sz="1800" dirty="0" smtClean="0">
                <a:latin typeface="+mn-lt"/>
              </a:rPr>
              <a:t> question: </a:t>
            </a:r>
          </a:p>
          <a:p>
            <a:r>
              <a:rPr lang="fr-CH" sz="1800" dirty="0" smtClean="0">
                <a:latin typeface="+mn-lt"/>
              </a:rPr>
              <a:t> </a:t>
            </a:r>
            <a:r>
              <a:rPr lang="fr-CH" sz="1800" dirty="0" smtClean="0">
                <a:latin typeface="+mn-lt"/>
              </a:rPr>
              <a:t>    </a:t>
            </a:r>
            <a:r>
              <a:rPr lang="fr-CH" sz="1800" dirty="0" err="1" smtClean="0">
                <a:latin typeface="+mn-lt"/>
              </a:rPr>
              <a:t>W</a:t>
            </a:r>
            <a:r>
              <a:rPr lang="fr-CH" sz="1800" dirty="0" err="1" smtClean="0">
                <a:latin typeface="+mn-lt"/>
              </a:rPr>
              <a:t>hat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precision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is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needed</a:t>
            </a:r>
            <a:r>
              <a:rPr lang="fr-CH" sz="1800" dirty="0" smtClean="0">
                <a:latin typeface="+mn-lt"/>
              </a:rPr>
              <a:t> to </a:t>
            </a:r>
            <a:r>
              <a:rPr lang="fr-CH" sz="1800" dirty="0" err="1" smtClean="0">
                <a:latin typeface="+mn-lt"/>
              </a:rPr>
              <a:t>see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something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interesting</a:t>
            </a:r>
            <a:r>
              <a:rPr lang="fr-CH" sz="1800" dirty="0" smtClean="0">
                <a:latin typeface="+mn-lt"/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3689" y="1087439"/>
            <a:ext cx="6018212" cy="45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0700" y="241300"/>
            <a:ext cx="4328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n-lt"/>
              </a:rPr>
              <a:t>The </a:t>
            </a:r>
            <a:r>
              <a:rPr lang="fr-CH" sz="1800" dirty="0" err="1" smtClean="0">
                <a:latin typeface="+mn-lt"/>
              </a:rPr>
              <a:t>theorists</a:t>
            </a:r>
            <a:r>
              <a:rPr lang="fr-CH" sz="1800" dirty="0" smtClean="0">
                <a:latin typeface="+mn-lt"/>
              </a:rPr>
              <a:t> (Chris </a:t>
            </a:r>
            <a:r>
              <a:rPr lang="fr-CH" sz="1800" dirty="0" err="1" smtClean="0">
                <a:latin typeface="+mn-lt"/>
              </a:rPr>
              <a:t>Quigg</a:t>
            </a:r>
            <a:r>
              <a:rPr lang="fr-CH" sz="1800" dirty="0" smtClean="0">
                <a:latin typeface="+mn-lt"/>
              </a:rPr>
              <a:t>) </a:t>
            </a:r>
            <a:r>
              <a:rPr lang="fr-CH" sz="1800" dirty="0" err="1" smtClean="0">
                <a:latin typeface="+mn-lt"/>
              </a:rPr>
              <a:t>answer</a:t>
            </a:r>
            <a:r>
              <a:rPr lang="fr-CH" sz="1800" dirty="0" smtClean="0">
                <a:latin typeface="+mn-lt"/>
              </a:rPr>
              <a:t>: </a:t>
            </a:r>
            <a:endParaRPr lang="en-US" sz="1800" dirty="0" err="1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200" y="215900"/>
            <a:ext cx="4248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err="1" smtClean="0">
                <a:latin typeface="+mn-lt"/>
              </a:rPr>
              <a:t>S</a:t>
            </a:r>
            <a:r>
              <a:rPr lang="fr-CH" sz="1800" dirty="0" err="1" smtClean="0">
                <a:latin typeface="+mn-lt"/>
              </a:rPr>
              <a:t>ome</a:t>
            </a:r>
            <a:r>
              <a:rPr lang="fr-CH" sz="1800" dirty="0" smtClean="0">
                <a:latin typeface="+mn-lt"/>
              </a:rPr>
              <a:t> guidance </a:t>
            </a:r>
            <a:r>
              <a:rPr lang="fr-CH" sz="1800" dirty="0" err="1" smtClean="0">
                <a:latin typeface="+mn-lt"/>
              </a:rPr>
              <a:t>from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other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theorists</a:t>
            </a:r>
            <a:endParaRPr lang="en-US" sz="1800" dirty="0" err="1" smtClean="0">
              <a:latin typeface="+mn-lt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92100" y="857250"/>
            <a:ext cx="8293100" cy="542925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 physics affects the Higgs couplings</a:t>
            </a:r>
          </a:p>
          <a:p>
            <a:pPr marL="742950" marR="0" lvl="1" indent="-28575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kumimoji="1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SUSY                                                                     , for </a:t>
            </a:r>
            <a:r>
              <a:rPr kumimoji="1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tan</a:t>
            </a:r>
            <a:r>
              <a:rPr kumimoji="1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charset="2"/>
                <a:cs typeface="Symbol" charset="2"/>
              </a:rPr>
              <a:t>b</a:t>
            </a:r>
            <a:r>
              <a:rPr kumimoji="1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= 5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Monotype Sorts" pitchFamily="2" charset="2"/>
              <a:buChar char="y"/>
              <a:tabLst/>
              <a:defRPr/>
            </a:pPr>
            <a:endParaRPr kumimoji="1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kumimoji="1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Composite Higgs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Monotype Sorts" pitchFamily="2" charset="2"/>
              <a:buChar char="y"/>
              <a:tabLst/>
              <a:defRPr/>
            </a:pPr>
            <a:endParaRPr kumimoji="1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kumimoji="1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Top partners 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Monotype Sorts" pitchFamily="2" charset="2"/>
              <a:buChar char="y"/>
              <a:tabLst/>
              <a:defRPr/>
            </a:pPr>
            <a:endParaRPr kumimoji="1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kumimoji="1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</a:rPr>
              <a:t>Other models may give up to 5% deviations with respect to the Standard Model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endParaRPr kumimoji="1" lang="en-US" sz="1600" b="0" kern="0" dirty="0" smtClean="0"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kumimoji="1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</a:rPr>
              <a:t>Sensitivity</a:t>
            </a:r>
            <a:r>
              <a:rPr kumimoji="1" lang="en-US" sz="1800" i="0" u="none" strike="noStrike" kern="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</a:rPr>
              <a:t> to “</a:t>
            </a:r>
            <a:r>
              <a:rPr kumimoji="1" lang="en-US" sz="1800" i="0" u="none" strike="noStrike" kern="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</a:rPr>
              <a:t>TeV</a:t>
            </a:r>
            <a:r>
              <a:rPr kumimoji="1" lang="en-US" sz="1800" i="0" u="none" strike="noStrike" kern="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</a:rPr>
              <a:t>” new physics needs </a:t>
            </a:r>
            <a:r>
              <a:rPr kumimoji="1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</a:rPr>
              <a:t>per-cent to sub-per-cent accuracy on couplings for 5 sigma discovery.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Monotype Sorts" pitchFamily="2" charset="2"/>
              <a:buChar char="y"/>
              <a:tabLst/>
              <a:defRPr/>
            </a:pPr>
            <a:endParaRPr kumimoji="1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kumimoji="1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LHC discovery/(or not) at 13 </a:t>
            </a:r>
            <a:r>
              <a:rPr kumimoji="1" lang="en-US" sz="1800" b="0" i="0" u="sng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TeV</a:t>
            </a:r>
            <a:r>
              <a:rPr kumimoji="1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will be crucial</a:t>
            </a:r>
            <a:r>
              <a:rPr kumimoji="1" lang="en-US" sz="1800" b="0" i="0" u="sng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to understand the </a:t>
            </a:r>
            <a:r>
              <a:rPr kumimoji="1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strategy for future collider projects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Monotype Sorts" pitchFamily="2" charset="2"/>
              <a:buChar char="y"/>
              <a:tabLst/>
              <a:defRPr/>
            </a:pPr>
            <a:endParaRPr kumimoji="1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4" name="Picture 3" descr="ghbb_mA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6427" y="1295400"/>
            <a:ext cx="2573173" cy="427948"/>
          </a:xfrm>
          <a:prstGeom prst="rect">
            <a:avLst/>
          </a:prstGeom>
          <a:solidFill>
            <a:srgbClr val="FFEEE5"/>
          </a:solidFill>
          <a:ln>
            <a:noFill/>
          </a:ln>
        </p:spPr>
      </p:pic>
      <p:pic>
        <p:nvPicPr>
          <p:cNvPr id="5" name="Picture 4" descr="ghff_compos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9865" y="1848908"/>
            <a:ext cx="731535" cy="437092"/>
          </a:xfrm>
          <a:prstGeom prst="rect">
            <a:avLst/>
          </a:prstGeom>
        </p:spPr>
      </p:pic>
      <p:pic>
        <p:nvPicPr>
          <p:cNvPr id="6" name="Picture 5" descr="ghVV_composit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1696" y="1832449"/>
            <a:ext cx="2099504" cy="453551"/>
          </a:xfrm>
          <a:prstGeom prst="rect">
            <a:avLst/>
          </a:prstGeom>
        </p:spPr>
      </p:pic>
      <p:pic>
        <p:nvPicPr>
          <p:cNvPr id="7" name="Picture 6" descr="ghgg_top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5379" y="2423760"/>
            <a:ext cx="4478821" cy="4718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7800" y="5715439"/>
            <a:ext cx="8966200" cy="501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95000"/>
              </a:lnSpc>
              <a:buNone/>
            </a:pPr>
            <a:r>
              <a:rPr lang="en-US" b="0" dirty="0" smtClean="0">
                <a:solidFill>
                  <a:srgbClr val="00B050"/>
                </a:solidFill>
              </a:rPr>
              <a:t> </a:t>
            </a:r>
            <a:r>
              <a:rPr lang="en-US" b="0" dirty="0" smtClean="0">
                <a:solidFill>
                  <a:srgbClr val="00B050"/>
                </a:solidFill>
              </a:rPr>
              <a:t>R.S. Gupta, H. </a:t>
            </a:r>
            <a:r>
              <a:rPr lang="en-US" b="0" dirty="0" err="1" smtClean="0">
                <a:solidFill>
                  <a:srgbClr val="00B050"/>
                </a:solidFill>
              </a:rPr>
              <a:t>Rzehak</a:t>
            </a:r>
            <a:r>
              <a:rPr lang="en-US" b="0" dirty="0" smtClean="0">
                <a:solidFill>
                  <a:srgbClr val="00B050"/>
                </a:solidFill>
              </a:rPr>
              <a:t>, J.D. Wells, “How well do we need to measure Higgs boson couplings?”, </a:t>
            </a:r>
            <a:r>
              <a:rPr lang="en-US" b="0" dirty="0" smtClean="0">
                <a:solidFill>
                  <a:srgbClr val="00B050"/>
                </a:solidFill>
              </a:rPr>
              <a:t>arXiv:1206.3560 (2012</a:t>
            </a:r>
            <a:r>
              <a:rPr lang="en-US" b="0" dirty="0" smtClean="0">
                <a:solidFill>
                  <a:srgbClr val="00B050"/>
                </a:solidFill>
              </a:rPr>
              <a:t>)</a:t>
            </a:r>
          </a:p>
          <a:p>
            <a:pPr marL="0" indent="0">
              <a:lnSpc>
                <a:spcPct val="95000"/>
              </a:lnSpc>
              <a:buNone/>
            </a:pPr>
            <a:r>
              <a:rPr lang="en-US" b="0" dirty="0" smtClean="0">
                <a:solidFill>
                  <a:srgbClr val="00B050"/>
                </a:solidFill>
                <a:cs typeface="Arial"/>
              </a:rPr>
              <a:t>H</a:t>
            </a:r>
            <a:r>
              <a:rPr lang="en-US" b="0" dirty="0" smtClean="0">
                <a:solidFill>
                  <a:srgbClr val="00B050"/>
                </a:solidFill>
                <a:cs typeface="Arial"/>
              </a:rPr>
              <a:t>. Baer et al., “</a:t>
            </a:r>
            <a:r>
              <a:rPr lang="en-US" b="0" dirty="0" smtClean="0">
                <a:solidFill>
                  <a:srgbClr val="00B050"/>
                </a:solidFill>
              </a:rPr>
              <a:t>Physics at the International Linear Collider”, in preparation, </a:t>
            </a:r>
            <a:r>
              <a:rPr lang="en-US" b="0" dirty="0" smtClean="0">
                <a:solidFill>
                  <a:srgbClr val="00B050"/>
                </a:solidFill>
                <a:hlinkClick r:id="rId6"/>
              </a:rPr>
              <a:t>http</a:t>
            </a:r>
            <a:r>
              <a:rPr lang="en-US" b="0" dirty="0" smtClean="0">
                <a:solidFill>
                  <a:srgbClr val="00B050"/>
                </a:solidFill>
                <a:hlinkClick r:id="rId6"/>
              </a:rPr>
              <a:t>://lcsim.org/papers/DBDPhysics.pdf</a:t>
            </a:r>
            <a:endParaRPr lang="en-US" b="0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6399" y="660400"/>
            <a:ext cx="879760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n-lt"/>
              </a:rPr>
              <a:t>But good </a:t>
            </a:r>
            <a:r>
              <a:rPr lang="fr-CH" sz="1800" dirty="0" err="1" smtClean="0">
                <a:latin typeface="+mn-lt"/>
              </a:rPr>
              <a:t>wisdom</a:t>
            </a:r>
            <a:r>
              <a:rPr lang="fr-CH" sz="1800" dirty="0" smtClean="0">
                <a:latin typeface="+mn-lt"/>
              </a:rPr>
              <a:t>:</a:t>
            </a:r>
          </a:p>
          <a:p>
            <a:endParaRPr lang="fr-CH" sz="1800" dirty="0" smtClean="0">
              <a:latin typeface="+mn-lt"/>
            </a:endParaRPr>
          </a:p>
          <a:p>
            <a:r>
              <a:rPr lang="fr-CH" sz="1800" dirty="0" smtClean="0">
                <a:latin typeface="+mn-lt"/>
              </a:rPr>
              <a:t>--Important </a:t>
            </a:r>
            <a:r>
              <a:rPr lang="fr-CH" sz="1800" dirty="0" err="1" smtClean="0">
                <a:latin typeface="+mn-lt"/>
              </a:rPr>
              <a:t>measurements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at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any</a:t>
            </a:r>
            <a:r>
              <a:rPr lang="fr-CH" sz="1800" dirty="0" smtClean="0">
                <a:latin typeface="+mn-lt"/>
              </a:rPr>
              <a:t> moment </a:t>
            </a:r>
            <a:r>
              <a:rPr lang="fr-CH" sz="1800" dirty="0" err="1" smtClean="0">
                <a:latin typeface="+mn-lt"/>
              </a:rPr>
              <a:t>depend</a:t>
            </a:r>
            <a:r>
              <a:rPr lang="fr-CH" sz="1800" dirty="0" smtClean="0">
                <a:latin typeface="+mn-lt"/>
              </a:rPr>
              <a:t> on </a:t>
            </a:r>
            <a:r>
              <a:rPr lang="fr-CH" sz="1800" dirty="0" err="1" smtClean="0">
                <a:latin typeface="+mn-lt"/>
              </a:rPr>
              <a:t>what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is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already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known</a:t>
            </a:r>
            <a:endParaRPr lang="fr-CH" sz="1800" dirty="0" smtClean="0">
              <a:latin typeface="+mn-lt"/>
            </a:endParaRPr>
          </a:p>
          <a:p>
            <a:endParaRPr lang="fr-CH" sz="1800" dirty="0" smtClean="0">
              <a:latin typeface="+mn-lt"/>
            </a:endParaRPr>
          </a:p>
          <a:p>
            <a:endParaRPr lang="fr-CH" sz="1800" dirty="0" smtClean="0">
              <a:latin typeface="+mn-lt"/>
            </a:endParaRPr>
          </a:p>
          <a:p>
            <a:r>
              <a:rPr lang="fr-CH" sz="1800" dirty="0" smtClean="0">
                <a:latin typeface="+mn-lt"/>
              </a:rPr>
              <a:t> </a:t>
            </a:r>
          </a:p>
        </p:txBody>
      </p:sp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3700" y="1825625"/>
            <a:ext cx="55626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794500" y="6121400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n-lt"/>
              </a:rPr>
              <a:t>C. </a:t>
            </a:r>
            <a:r>
              <a:rPr lang="fr-CH" sz="1800" dirty="0" err="1" smtClean="0">
                <a:latin typeface="+mn-lt"/>
              </a:rPr>
              <a:t>Quigg</a:t>
            </a:r>
            <a:endParaRPr lang="en-US" sz="1800" dirty="0" err="1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nuphysics-part1">
  <a:themeElements>
    <a:clrScheme name="nuphysics-part1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nuphysics-part1">
      <a:majorFont>
        <a:latin typeface="Helvetica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444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444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err="1" smtClean="0">
            <a:latin typeface="+mn-lt"/>
          </a:defRPr>
        </a:defPPr>
      </a:lstStyle>
    </a:txDef>
  </a:objectDefaults>
  <a:extraClrSchemeLst>
    <a:extraClrScheme>
      <a:clrScheme name="nuphysics-part1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physics-part1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physics-part1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physics-part1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physics-part1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physics-part1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physics-part1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physics-part1 8">
        <a:dk1>
          <a:srgbClr val="003366"/>
        </a:dk1>
        <a:lt1>
          <a:srgbClr val="FFFFFF"/>
        </a:lt1>
        <a:dk2>
          <a:srgbClr val="000000"/>
        </a:dk2>
        <a:lt2>
          <a:srgbClr val="5E574E"/>
        </a:lt2>
        <a:accent1>
          <a:srgbClr val="CCCCFF"/>
        </a:accent1>
        <a:accent2>
          <a:srgbClr val="CC0000"/>
        </a:accent2>
        <a:accent3>
          <a:srgbClr val="FFFFFF"/>
        </a:accent3>
        <a:accent4>
          <a:srgbClr val="002A56"/>
        </a:accent4>
        <a:accent5>
          <a:srgbClr val="E2E2FF"/>
        </a:accent5>
        <a:accent6>
          <a:srgbClr val="B90000"/>
        </a:accent6>
        <a:hlink>
          <a:srgbClr val="0033CC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eme1">
  <a:themeElements>
    <a:clrScheme name="">
      <a:dk1>
        <a:srgbClr val="000000"/>
      </a:dk1>
      <a:lt1>
        <a:srgbClr val="FFFFFF"/>
      </a:lt1>
      <a:dk2>
        <a:srgbClr val="0033CC"/>
      </a:dk2>
      <a:lt2>
        <a:srgbClr val="5F5F5F"/>
      </a:lt2>
      <a:accent1>
        <a:srgbClr val="CCECFF"/>
      </a:accent1>
      <a:accent2>
        <a:srgbClr val="FFFFCC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eneric (Standard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(Standard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(Standard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Theme1">
  <a:themeElements>
    <a:clrScheme name="">
      <a:dk1>
        <a:srgbClr val="000000"/>
      </a:dk1>
      <a:lt1>
        <a:srgbClr val="FFFFFF"/>
      </a:lt1>
      <a:dk2>
        <a:srgbClr val="0033CC"/>
      </a:dk2>
      <a:lt2>
        <a:srgbClr val="5F5F5F"/>
      </a:lt2>
      <a:accent1>
        <a:srgbClr val="CCECFF"/>
      </a:accent1>
      <a:accent2>
        <a:srgbClr val="FFFFCC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eneric (Standard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(Standard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(Standard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39666</TotalTime>
  <Words>2600</Words>
  <Application>Microsoft Office PowerPoint</Application>
  <PresentationFormat>On-screen Show (4:3)</PresentationFormat>
  <Paragraphs>483</Paragraphs>
  <Slides>38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nuphysics-part1</vt:lpstr>
      <vt:lpstr>Capital</vt:lpstr>
      <vt:lpstr>1_Capital</vt:lpstr>
      <vt:lpstr>Office Theme</vt:lpstr>
      <vt:lpstr>1_Office Theme</vt:lpstr>
      <vt:lpstr>Theme1</vt:lpstr>
      <vt:lpstr>1_Theme1</vt:lpstr>
      <vt:lpstr>Equation</vt:lpstr>
      <vt:lpstr>Slide 1</vt:lpstr>
      <vt:lpstr>Slide 2</vt:lpstr>
      <vt:lpstr>The Higgs Boson Discovery</vt:lpstr>
      <vt:lpstr>Slide 4</vt:lpstr>
      <vt:lpstr>Slide 5</vt:lpstr>
      <vt:lpstr>Slide 6</vt:lpstr>
      <vt:lpstr>Slide 7</vt:lpstr>
      <vt:lpstr>Slide 8</vt:lpstr>
      <vt:lpstr>Slide 9</vt:lpstr>
      <vt:lpstr>Slide 10</vt:lpstr>
      <vt:lpstr>Conclusions</vt:lpstr>
      <vt:lpstr>Slide 12</vt:lpstr>
      <vt:lpstr>Slide 13</vt:lpstr>
      <vt:lpstr>Slide 14</vt:lpstr>
      <vt:lpstr>Slide 15</vt:lpstr>
      <vt:lpstr>ILC in a Nutshell</vt:lpstr>
      <vt:lpstr>Slide 17</vt:lpstr>
      <vt:lpstr>Slide 18</vt:lpstr>
      <vt:lpstr> </vt:lpstr>
      <vt:lpstr>Slide 20</vt:lpstr>
      <vt:lpstr>Slide 21</vt:lpstr>
      <vt:lpstr>Slide 22</vt:lpstr>
      <vt:lpstr>Higgs production mechanism</vt:lpstr>
      <vt:lpstr>Slide 24</vt:lpstr>
      <vt:lpstr>Slide 25</vt:lpstr>
      <vt:lpstr>CLIC Layout at 3 TeV</vt:lpstr>
      <vt:lpstr>Higgs Physics with high-energy e+e- colliders</vt:lpstr>
      <vt:lpstr>Slide 28</vt:lpstr>
      <vt:lpstr>Slide 29</vt:lpstr>
      <vt:lpstr>Slide 30</vt:lpstr>
      <vt:lpstr>m+m- Collider vs e+e- Collider ? </vt:lpstr>
      <vt:lpstr>Slide 32</vt:lpstr>
      <vt:lpstr>Slide 33</vt:lpstr>
      <vt:lpstr>Slide 34</vt:lpstr>
      <vt:lpstr>Slide 35</vt:lpstr>
      <vt:lpstr>Higgs boson production at LHC</vt:lpstr>
      <vt:lpstr>Slide 37</vt:lpstr>
      <vt:lpstr>Couplings at HL-LHC: ATLAS</vt:lpstr>
    </vt:vector>
  </TitlesOfParts>
  <Company>Université de Genève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Alain Blondel</dc:creator>
  <cp:lastModifiedBy>bdl</cp:lastModifiedBy>
  <cp:revision>107</cp:revision>
  <cp:lastPrinted>2001-11-08T10:22:42Z</cp:lastPrinted>
  <dcterms:created xsi:type="dcterms:W3CDTF">2007-04-25T04:41:04Z</dcterms:created>
  <dcterms:modified xsi:type="dcterms:W3CDTF">2012-11-16T21:50:09Z</dcterms:modified>
</cp:coreProperties>
</file>