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1" r:id="rId1"/>
  </p:sldMasterIdLst>
  <p:notesMasterIdLst>
    <p:notesMasterId r:id="rId26"/>
  </p:notesMasterIdLst>
  <p:handoutMasterIdLst>
    <p:handoutMasterId r:id="rId27"/>
  </p:handoutMasterIdLst>
  <p:sldIdLst>
    <p:sldId id="269" r:id="rId2"/>
    <p:sldId id="290" r:id="rId3"/>
    <p:sldId id="272" r:id="rId4"/>
    <p:sldId id="306" r:id="rId5"/>
    <p:sldId id="298" r:id="rId6"/>
    <p:sldId id="299" r:id="rId7"/>
    <p:sldId id="274" r:id="rId8"/>
    <p:sldId id="304" r:id="rId9"/>
    <p:sldId id="278" r:id="rId10"/>
    <p:sldId id="277" r:id="rId11"/>
    <p:sldId id="279" r:id="rId12"/>
    <p:sldId id="275" r:id="rId13"/>
    <p:sldId id="280" r:id="rId14"/>
    <p:sldId id="281" r:id="rId15"/>
    <p:sldId id="282" r:id="rId16"/>
    <p:sldId id="283" r:id="rId17"/>
    <p:sldId id="284" r:id="rId18"/>
    <p:sldId id="291" r:id="rId19"/>
    <p:sldId id="307" r:id="rId20"/>
    <p:sldId id="302" r:id="rId21"/>
    <p:sldId id="266" r:id="rId22"/>
    <p:sldId id="288" r:id="rId23"/>
    <p:sldId id="305" r:id="rId24"/>
    <p:sldId id="303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85" autoAdjust="0"/>
    <p:restoredTop sz="99851" autoAdjust="0"/>
  </p:normalViewPr>
  <p:slideViewPr>
    <p:cSldViewPr snapToGrid="0" snapToObjects="1">
      <p:cViewPr>
        <p:scale>
          <a:sx n="114" d="100"/>
          <a:sy n="114" d="100"/>
        </p:scale>
        <p:origin x="-1096" y="-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0E0E6F-38B6-6A4C-8644-27FF28B86DCD}" type="datetimeFigureOut">
              <a:rPr lang="en-US" smtClean="0"/>
              <a:t>11/16/12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804587-14B6-CA4C-B885-87121E33E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18823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3EB06F-535F-884E-88C6-32EEFD4F3163}" type="datetimeFigureOut">
              <a:rPr lang="en-US" smtClean="0"/>
              <a:t>11/16/12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1E9F65-8D7C-E542-84C3-BC2D1B984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23548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R. Lipton Higgs Factory Workshop[ 11/16/2012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89F01-ECB1-0A42-A33A-E6713833CB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R. Lipton Higgs Factory Workshop[ 11/16/2012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29B2B-0122-2449-A951-ADA25041C2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R. Lipton Higgs Factory Workshop[ 11/16/2012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29B2B-0122-2449-A951-ADA25041C2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R. Lipton Higgs Factory Workshop[ 11/16/2012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29B2B-0122-2449-A951-ADA25041C2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R. Lipton Higgs Factory Workshop[ 11/16/2012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29B2B-0122-2449-A951-ADA25041C2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R. Lipton Higgs Factory Workshop[ 11/16/2012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29B2B-0122-2449-A951-ADA25041C2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R. Lipton Higgs Factory Workshop[ 11/16/2012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29B2B-0122-2449-A951-ADA25041C2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R. Lipton Higgs Factory Workshop[ 11/16/2012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29B2B-0122-2449-A951-ADA25041C2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R. Lipton Higgs Factory Workshop[ 11/16/2012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29B2B-0122-2449-A951-ADA25041C2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R. Lipton Higgs Factory Workshop[ 11/16/2012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89F01-ECB1-0A42-A33A-E6713833CB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R. Lipton Higgs Factory Workshop[ 11/16/2012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29B2B-0122-2449-A951-ADA25041C2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4549913" cy="894522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911087"/>
            <a:ext cx="6019800" cy="5213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8674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R. Lipton Higgs Factory Workshop[ 11/16/2012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E29B2B-0122-2449-A951-ADA25041C29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2800" kern="1200">
          <a:solidFill>
            <a:srgbClr val="1F497D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rgbClr val="660066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8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emf"/><Relationship Id="rId3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emf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Relationship Id="rId3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Relationship Id="rId3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5715" y="0"/>
            <a:ext cx="4740169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Muon</a:t>
            </a:r>
            <a:r>
              <a:rPr lang="en-US" dirty="0" smtClean="0"/>
              <a:t> Collider Higgs Factory Physics and Detector Studies</a:t>
            </a:r>
            <a:br>
              <a:rPr lang="en-US" dirty="0" smtClean="0"/>
            </a:br>
            <a:r>
              <a:rPr lang="en-US" sz="1400" dirty="0" smtClean="0"/>
              <a:t>R. Lipton, Fermilab</a:t>
            </a:r>
            <a:endParaRPr lang="en-US" sz="1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274417"/>
            <a:ext cx="8063346" cy="508193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A </a:t>
            </a:r>
            <a:r>
              <a:rPr lang="en-US" dirty="0" err="1" smtClean="0"/>
              <a:t>Muon</a:t>
            </a:r>
            <a:r>
              <a:rPr lang="en-US" dirty="0" smtClean="0"/>
              <a:t> Collider is uniquely capable of producing Higgs bosons in the s channel with beam energy resolution comparable to it’s width</a:t>
            </a:r>
          </a:p>
          <a:p>
            <a:r>
              <a:rPr lang="en-US" dirty="0"/>
              <a:t>(m</a:t>
            </a:r>
            <a:r>
              <a:rPr lang="en-US" baseline="-25000" dirty="0">
                <a:latin typeface="Symbol" charset="2"/>
                <a:cs typeface="Symbol" charset="2"/>
              </a:rPr>
              <a:t>m</a:t>
            </a:r>
            <a:r>
              <a:rPr lang="en-US" dirty="0"/>
              <a:t>/m</a:t>
            </a:r>
            <a:r>
              <a:rPr lang="en-US" baseline="-25000" dirty="0"/>
              <a:t>e</a:t>
            </a:r>
            <a:r>
              <a:rPr lang="en-US" dirty="0"/>
              <a:t>)</a:t>
            </a:r>
            <a:r>
              <a:rPr lang="en-US" baseline="30000" dirty="0"/>
              <a:t>2</a:t>
            </a:r>
            <a:r>
              <a:rPr lang="en-US" dirty="0"/>
              <a:t> =  ~</a:t>
            </a:r>
            <a:r>
              <a:rPr lang="en-US" dirty="0" smtClean="0"/>
              <a:t>40,000</a:t>
            </a:r>
            <a:endParaRPr lang="en-US" dirty="0"/>
          </a:p>
          <a:p>
            <a:r>
              <a:rPr lang="en-US" dirty="0" smtClean="0">
                <a:latin typeface="Symbol" charset="2"/>
                <a:cs typeface="Symbol" charset="2"/>
              </a:rPr>
              <a:t>G</a:t>
            </a:r>
            <a:r>
              <a:rPr lang="en-US" dirty="0" smtClean="0"/>
              <a:t>(H)~4.2 MeV</a:t>
            </a:r>
          </a:p>
          <a:p>
            <a:r>
              <a:rPr lang="en-US" dirty="0" smtClean="0">
                <a:latin typeface="Symbol" charset="2"/>
                <a:cs typeface="Symbol" charset="2"/>
              </a:rPr>
              <a:t>D</a:t>
            </a:r>
            <a:r>
              <a:rPr lang="en-US" dirty="0" smtClean="0"/>
              <a:t>E(beam) ~ few MeV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Beam energy resolution could be comparable to the Higgs width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Direct measurement of width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Precise mass measurement</a:t>
            </a:r>
          </a:p>
          <a:p>
            <a:pPr marL="0" indent="0">
              <a:buNone/>
            </a:pPr>
            <a:r>
              <a:rPr lang="en-US" dirty="0" err="1" smtClean="0"/>
              <a:t>e</a:t>
            </a:r>
            <a:r>
              <a:rPr lang="en-US" baseline="30000" dirty="0" err="1" smtClean="0"/>
              <a:t>+</a:t>
            </a:r>
            <a:r>
              <a:rPr lang="en-US" dirty="0" err="1" smtClean="0"/>
              <a:t>e</a:t>
            </a:r>
            <a:r>
              <a:rPr lang="en-US" baseline="30000" dirty="0" smtClean="0"/>
              <a:t>-</a:t>
            </a:r>
            <a:r>
              <a:rPr lang="en-US" dirty="0" smtClean="0"/>
              <a:t> machines can measure the width indirectly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6600"/>
                </a:solidFill>
              </a:rPr>
              <a:t>This talk will concentrate on the physics environment and beam background issues</a:t>
            </a:r>
          </a:p>
          <a:p>
            <a:pPr marL="0" indent="0">
              <a:buNone/>
            </a:pPr>
            <a:r>
              <a:rPr lang="en-US" dirty="0" smtClean="0"/>
              <a:t>Context - </a:t>
            </a:r>
            <a:r>
              <a:rPr lang="en-US" dirty="0" err="1" smtClean="0"/>
              <a:t>Muon</a:t>
            </a:r>
            <a:r>
              <a:rPr lang="en-US" dirty="0" smtClean="0"/>
              <a:t> collider Higgs factory as a step on a path to a multi-</a:t>
            </a:r>
            <a:r>
              <a:rPr lang="en-US" dirty="0" err="1" smtClean="0"/>
              <a:t>TeV</a:t>
            </a:r>
            <a:r>
              <a:rPr lang="en-US" dirty="0" smtClean="0"/>
              <a:t> energy frontier lepton collider.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R. Lipton Higgs Factory Workshop[ 11/16/2012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29B2B-0122-2449-A951-ADA25041C29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5547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791291" cy="1143000"/>
          </a:xfrm>
        </p:spPr>
        <p:txBody>
          <a:bodyPr/>
          <a:lstStyle/>
          <a:p>
            <a:r>
              <a:rPr lang="en-US" dirty="0" smtClean="0"/>
              <a:t>MARS </a:t>
            </a:r>
            <a:r>
              <a:rPr lang="en-US" dirty="0" smtClean="0"/>
              <a:t>1.5 </a:t>
            </a:r>
            <a:r>
              <a:rPr lang="en-US" dirty="0" err="1" smtClean="0"/>
              <a:t>TeV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Machine </a:t>
            </a:r>
            <a:r>
              <a:rPr lang="en-US" dirty="0"/>
              <a:t>Detector Interface Model</a:t>
            </a:r>
          </a:p>
        </p:txBody>
      </p:sp>
      <p:pic>
        <p:nvPicPr>
          <p:cNvPr id="5" name="Picture 6" descr="geo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7400"/>
            <a:ext cx="5034643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62400"/>
            <a:ext cx="4650428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19"/>
          <p:cNvGrpSpPr>
            <a:grpSpLocks/>
          </p:cNvGrpSpPr>
          <p:nvPr/>
        </p:nvGrpSpPr>
        <p:grpSpPr bwMode="auto">
          <a:xfrm>
            <a:off x="4572000" y="1752600"/>
            <a:ext cx="4416425" cy="4976813"/>
            <a:chOff x="319484" y="895350"/>
            <a:chExt cx="4910489" cy="5306711"/>
          </a:xfrm>
        </p:grpSpPr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33" r="6451"/>
            <a:stretch>
              <a:fillRect/>
            </a:stretch>
          </p:blipFill>
          <p:spPr bwMode="auto">
            <a:xfrm>
              <a:off x="488950" y="1307068"/>
              <a:ext cx="4419600" cy="441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6"/>
            <p:cNvSpPr txBox="1">
              <a:spLocks noChangeArrowheads="1"/>
            </p:cNvSpPr>
            <p:nvPr/>
          </p:nvSpPr>
          <p:spPr bwMode="auto">
            <a:xfrm>
              <a:off x="1420902" y="5807654"/>
              <a:ext cx="473045" cy="394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 dirty="0">
                  <a:solidFill>
                    <a:schemeClr val="accent2"/>
                  </a:solidFill>
                  <a:latin typeface="+mn-lt"/>
                  <a:ea typeface="+mn-ea"/>
                </a:rPr>
                <a:t>W</a:t>
              </a:r>
            </a:p>
          </p:txBody>
        </p:sp>
        <p:sp>
          <p:nvSpPr>
            <p:cNvPr id="10" name="TextBox 7"/>
            <p:cNvSpPr txBox="1">
              <a:spLocks noChangeArrowheads="1"/>
            </p:cNvSpPr>
            <p:nvPr/>
          </p:nvSpPr>
          <p:spPr bwMode="auto">
            <a:xfrm>
              <a:off x="319484" y="895350"/>
              <a:ext cx="4910489" cy="4265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000" dirty="0">
                  <a:solidFill>
                    <a:schemeClr val="accent2"/>
                  </a:solidFill>
                  <a:latin typeface="Symbol" pitchFamily="18" charset="2"/>
                  <a:ea typeface="+mn-ea"/>
                </a:rPr>
                <a:t>Q</a:t>
              </a:r>
              <a:r>
                <a:rPr lang="en-US" sz="2000" dirty="0">
                  <a:solidFill>
                    <a:schemeClr val="accent2"/>
                  </a:solidFill>
                  <a:latin typeface="+mn-lt"/>
                  <a:ea typeface="+mn-ea"/>
                </a:rPr>
                <a:t> = 10</a:t>
              </a:r>
              <a:r>
                <a:rPr lang="en-US" sz="2000" baseline="30000" dirty="0">
                  <a:solidFill>
                    <a:schemeClr val="accent2"/>
                  </a:solidFill>
                  <a:latin typeface="+mn-lt"/>
                  <a:ea typeface="+mn-ea"/>
                </a:rPr>
                <a:t>o</a:t>
              </a:r>
              <a:r>
                <a:rPr lang="en-US" sz="2000" dirty="0">
                  <a:solidFill>
                    <a:schemeClr val="accent2"/>
                  </a:solidFill>
                  <a:latin typeface="+mn-lt"/>
                  <a:ea typeface="+mn-ea"/>
                </a:rPr>
                <a:t>    6 &lt; z &lt; 600 cm    x:z = 1:17</a:t>
              </a:r>
            </a:p>
          </p:txBody>
        </p:sp>
        <p:cxnSp>
          <p:nvCxnSpPr>
            <p:cNvPr id="11" name="Straight Arrow Connector 10"/>
            <p:cNvCxnSpPr>
              <a:cxnSpLocks noChangeShapeType="1"/>
            </p:cNvCxnSpPr>
            <p:nvPr/>
          </p:nvCxnSpPr>
          <p:spPr bwMode="auto">
            <a:xfrm rot="16200000" flipH="1">
              <a:off x="610033" y="1688898"/>
              <a:ext cx="1706463" cy="931969"/>
            </a:xfrm>
            <a:prstGeom prst="straightConnector1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Straight Arrow Connector 11"/>
            <p:cNvCxnSpPr>
              <a:cxnSpLocks noChangeShapeType="1"/>
            </p:cNvCxnSpPr>
            <p:nvPr/>
          </p:nvCxnSpPr>
          <p:spPr bwMode="auto">
            <a:xfrm rot="16200000" flipV="1">
              <a:off x="599043" y="4778375"/>
              <a:ext cx="1500664" cy="501650"/>
            </a:xfrm>
            <a:prstGeom prst="straightConnector1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Straight Arrow Connector 13"/>
            <p:cNvCxnSpPr>
              <a:cxnSpLocks noChangeShapeType="1"/>
            </p:cNvCxnSpPr>
            <p:nvPr/>
          </p:nvCxnSpPr>
          <p:spPr bwMode="auto">
            <a:xfrm rot="5400000" flipH="1" flipV="1">
              <a:off x="908050" y="4697968"/>
              <a:ext cx="1828800" cy="381000"/>
            </a:xfrm>
            <a:prstGeom prst="straightConnector1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Straight Arrow Connector 15"/>
            <p:cNvCxnSpPr>
              <a:cxnSpLocks noChangeShapeType="1"/>
            </p:cNvCxnSpPr>
            <p:nvPr/>
          </p:nvCxnSpPr>
          <p:spPr bwMode="auto">
            <a:xfrm rot="16200000" flipV="1">
              <a:off x="2084943" y="5121275"/>
              <a:ext cx="967264" cy="349250"/>
            </a:xfrm>
            <a:prstGeom prst="straightConnector1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" name="TextBox 16"/>
            <p:cNvSpPr txBox="1">
              <a:spLocks noChangeArrowheads="1"/>
            </p:cNvSpPr>
            <p:nvPr/>
          </p:nvSpPr>
          <p:spPr bwMode="auto">
            <a:xfrm>
              <a:off x="2515260" y="5807654"/>
              <a:ext cx="826064" cy="394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 dirty="0">
                  <a:solidFill>
                    <a:schemeClr val="accent2"/>
                  </a:solidFill>
                  <a:latin typeface="+mn-lt"/>
                  <a:ea typeface="+mn-ea"/>
                </a:rPr>
                <a:t>BCH</a:t>
              </a:r>
              <a:r>
                <a:rPr lang="en-US" sz="1800" baseline="-25000" dirty="0">
                  <a:solidFill>
                    <a:schemeClr val="accent2"/>
                  </a:solidFill>
                  <a:latin typeface="+mn-lt"/>
                  <a:ea typeface="+mn-ea"/>
                </a:rPr>
                <a:t>2</a:t>
              </a:r>
            </a:p>
          </p:txBody>
        </p:sp>
        <p:sp>
          <p:nvSpPr>
            <p:cNvPr id="16" name="TextBox 17"/>
            <p:cNvSpPr txBox="1">
              <a:spLocks noChangeArrowheads="1"/>
            </p:cNvSpPr>
            <p:nvPr/>
          </p:nvSpPr>
          <p:spPr bwMode="auto">
            <a:xfrm>
              <a:off x="4146206" y="2220759"/>
              <a:ext cx="524233" cy="401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000" dirty="0">
                  <a:solidFill>
                    <a:srgbClr val="FFFF00"/>
                  </a:solidFill>
                  <a:latin typeface="+mn-lt"/>
                  <a:ea typeface="+mn-ea"/>
                </a:rPr>
                <a:t>Q1</a:t>
              </a:r>
            </a:p>
          </p:txBody>
        </p:sp>
      </p:grpSp>
      <p:sp>
        <p:nvSpPr>
          <p:cNvPr id="18" name="Slide Number Placeholder 1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2452B0B-C9FD-FA41-8F97-6212B5171A70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R. Lipton Higgs Factory Workshop[ 11/16/2012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0047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Overall Background – </a:t>
            </a:r>
            <a:r>
              <a:rPr lang="en-US" dirty="0" smtClean="0"/>
              <a:t>1.5 </a:t>
            </a:r>
            <a:r>
              <a:rPr lang="en-US" dirty="0" err="1" smtClean="0"/>
              <a:t>TeV</a:t>
            </a:r>
            <a:endParaRPr lang="en-US" dirty="0"/>
          </a:p>
        </p:txBody>
      </p:sp>
      <p:pic>
        <p:nvPicPr>
          <p:cNvPr id="5" name="Picture 7" descr="fl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752600"/>
            <a:ext cx="7067362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819400" y="1143000"/>
            <a:ext cx="38010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Non-ionizing background </a:t>
            </a:r>
            <a:r>
              <a:rPr lang="en-US" dirty="0">
                <a:solidFill>
                  <a:srgbClr val="3366FF"/>
                </a:solidFill>
              </a:rPr>
              <a:t>~</a:t>
            </a:r>
            <a:r>
              <a:rPr lang="en-US" dirty="0" smtClean="0">
                <a:solidFill>
                  <a:srgbClr val="3366FF"/>
                </a:solidFill>
              </a:rPr>
              <a:t> 0.1 x LHC</a:t>
            </a:r>
          </a:p>
          <a:p>
            <a:r>
              <a:rPr lang="en-US" dirty="0" smtClean="0">
                <a:solidFill>
                  <a:srgbClr val="3366FF"/>
                </a:solidFill>
              </a:rPr>
              <a:t>But crossing interval 10</a:t>
            </a:r>
            <a:r>
              <a:rPr lang="en-US" dirty="0" smtClean="0">
                <a:solidFill>
                  <a:srgbClr val="3366FF"/>
                </a:solidFill>
                <a:latin typeface="Symbol" charset="2"/>
                <a:cs typeface="Symbol" charset="2"/>
              </a:rPr>
              <a:t>m</a:t>
            </a:r>
            <a:r>
              <a:rPr lang="en-US" dirty="0" smtClean="0">
                <a:solidFill>
                  <a:srgbClr val="3366FF"/>
                </a:solidFill>
              </a:rPr>
              <a:t>s/25 ns  400 x 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R. Lipton Higgs Factory Workshop[ 11/16/2012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29B2B-0122-2449-A951-ADA25041C29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574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92949" y="520015"/>
            <a:ext cx="2471104" cy="1964181"/>
          </a:xfrm>
        </p:spPr>
        <p:txBody>
          <a:bodyPr>
            <a:normAutofit/>
          </a:bodyPr>
          <a:lstStyle/>
          <a:p>
            <a:r>
              <a:rPr lang="en-US" dirty="0" smtClean="0"/>
              <a:t>Much of the Background is Soft</a:t>
            </a:r>
            <a:endParaRPr lang="en-US" dirty="0"/>
          </a:p>
        </p:txBody>
      </p:sp>
      <p:pic>
        <p:nvPicPr>
          <p:cNvPr id="6" name="Content Placeholder 10" descr="spectr-new.eps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44" b="9113"/>
          <a:stretch/>
        </p:blipFill>
        <p:spPr>
          <a:xfrm>
            <a:off x="3940877" y="1"/>
            <a:ext cx="5203123" cy="3275130"/>
          </a:xfrm>
          <a:solidFill>
            <a:schemeClr val="bg1"/>
          </a:solidFill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0878" y="3370441"/>
            <a:ext cx="5203122" cy="3487559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704091" y="3754144"/>
            <a:ext cx="2471104" cy="2060883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rgbClr val="1F497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And Out of Time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R. Lipton Higgs Factory Workshop[ 11/16/2012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29B2B-0122-2449-A951-ADA25041C29A}" type="slidenum">
              <a:rPr lang="en-US" smtClean="0"/>
              <a:t>12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765667" y="6421594"/>
            <a:ext cx="1207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Striganov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1245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4740169" cy="755461"/>
          </a:xfrm>
        </p:spPr>
        <p:txBody>
          <a:bodyPr>
            <a:normAutofit/>
          </a:bodyPr>
          <a:lstStyle/>
          <a:p>
            <a:r>
              <a:rPr lang="en-US" dirty="0" smtClean="0"/>
              <a:t>Attacking the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142" y="943278"/>
            <a:ext cx="8426657" cy="5595842"/>
          </a:xfrm>
        </p:spPr>
        <p:txBody>
          <a:bodyPr>
            <a:normAutofit/>
          </a:bodyPr>
          <a:lstStyle/>
          <a:p>
            <a:r>
              <a:rPr lang="en-US" dirty="0" smtClean="0"/>
              <a:t>It is clear that timing and energy discrimination will be crucial in limiting the background in a </a:t>
            </a:r>
            <a:r>
              <a:rPr lang="en-US" dirty="0" err="1"/>
              <a:t>M</a:t>
            </a:r>
            <a:r>
              <a:rPr lang="en-US" dirty="0" err="1" smtClean="0"/>
              <a:t>uon</a:t>
            </a:r>
            <a:r>
              <a:rPr lang="en-US" dirty="0" smtClean="0"/>
              <a:t> Collider</a:t>
            </a:r>
          </a:p>
          <a:p>
            <a:r>
              <a:rPr lang="en-US" dirty="0" smtClean="0"/>
              <a:t>We have concentrated on understanding the time resolution required and how it may affect the detector mass and resolution for physics objects</a:t>
            </a:r>
          </a:p>
          <a:p>
            <a:r>
              <a:rPr lang="en-US" dirty="0" smtClean="0"/>
              <a:t>The R&amp;D is synergistic with CLIC, which requires ns level resolutions, LHC which is looking at fast timing for background reduction, and intensity frontier experiments, which may require 100’s of </a:t>
            </a:r>
            <a:r>
              <a:rPr lang="en-US" dirty="0" err="1" smtClean="0"/>
              <a:t>ps</a:t>
            </a:r>
            <a:r>
              <a:rPr lang="en-US" dirty="0" smtClean="0"/>
              <a:t> resolutions</a:t>
            </a:r>
          </a:p>
          <a:p>
            <a:r>
              <a:rPr lang="en-US" dirty="0" smtClean="0"/>
              <a:t>Studies have proceeded with several tools – ILCROOT, LCSIM and GEANT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R. Lipton Higgs Factory Workshop[ 11/16/2012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29B2B-0122-2449-A951-ADA25041C29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8867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2971800" cy="1927202"/>
          </a:xfrm>
        </p:spPr>
        <p:txBody>
          <a:bodyPr/>
          <a:lstStyle/>
          <a:p>
            <a:r>
              <a:rPr lang="en-US" dirty="0" smtClean="0"/>
              <a:t>Track Timing Information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9761" y="2286000"/>
            <a:ext cx="3198855" cy="3840163"/>
          </a:xfrm>
        </p:spPr>
        <p:txBody>
          <a:bodyPr/>
          <a:lstStyle/>
          <a:p>
            <a:r>
              <a:rPr lang="en-US" dirty="0" smtClean="0"/>
              <a:t>Tracking can benefit from precise timing, low occupancy in a pixelated silicon detector.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912354" y="4684714"/>
            <a:ext cx="1216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>
                <a:solidFill>
                  <a:srgbClr val="3366FF"/>
                </a:solidFill>
              </a:rPr>
              <a:t>Terentiev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7754" y="646114"/>
            <a:ext cx="5746246" cy="3998582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R. Lipton Higgs Factory Workshop[ 11/16/2012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29B2B-0122-2449-A951-ADA25041C29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934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39455" y="5897090"/>
            <a:ext cx="8305800" cy="1066800"/>
          </a:xfrm>
        </p:spPr>
        <p:txBody>
          <a:bodyPr/>
          <a:lstStyle/>
          <a:p>
            <a:r>
              <a:rPr lang="en-US" dirty="0" smtClean="0"/>
              <a:t>Background Path length in silicon detector </a:t>
            </a:r>
            <a:r>
              <a:rPr lang="en-US" dirty="0" err="1" smtClean="0"/>
              <a:t>vs</a:t>
            </a:r>
            <a:r>
              <a:rPr lang="en-US" dirty="0" smtClean="0"/>
              <a:t> de/dx</a:t>
            </a:r>
            <a:endParaRPr lang="en-US" dirty="0"/>
          </a:p>
        </p:txBody>
      </p:sp>
      <p:pic>
        <p:nvPicPr>
          <p:cNvPr id="6" name="Picture 5" descr="plot_dedxvspath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69" b="26659"/>
          <a:stretch/>
        </p:blipFill>
        <p:spPr>
          <a:xfrm>
            <a:off x="769357" y="886040"/>
            <a:ext cx="7657282" cy="4750517"/>
          </a:xfrm>
          <a:prstGeom prst="rect">
            <a:avLst/>
          </a:prstGeom>
          <a:solidFill>
            <a:schemeClr val="bg2"/>
          </a:solidFill>
        </p:spPr>
      </p:pic>
      <p:cxnSp>
        <p:nvCxnSpPr>
          <p:cNvPr id="7" name="Straight Arrow Connector 6"/>
          <p:cNvCxnSpPr/>
          <p:nvPr/>
        </p:nvCxnSpPr>
        <p:spPr>
          <a:xfrm>
            <a:off x="3276600" y="1066800"/>
            <a:ext cx="0" cy="533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514600" y="685800"/>
            <a:ext cx="208339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Detector thickness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62600" y="3200400"/>
            <a:ext cx="159601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Angled tracks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4600" y="4048189"/>
            <a:ext cx="59087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MIP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352800" y="4200589"/>
            <a:ext cx="5334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23091" y="162580"/>
            <a:ext cx="55490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Background Inside a silicon detector: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49410" y="3385066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dE</a:t>
            </a:r>
            <a:r>
              <a:rPr lang="en-US" dirty="0" smtClean="0"/>
              <a:t>/</a:t>
            </a:r>
            <a:r>
              <a:rPr lang="en-US" dirty="0" err="1" smtClean="0"/>
              <a:t>dX</a:t>
            </a:r>
            <a:endParaRPr lang="en-US" dirty="0"/>
          </a:p>
        </p:txBody>
      </p:sp>
      <p:cxnSp>
        <p:nvCxnSpPr>
          <p:cNvPr id="12" name="Straight Arrow Connector 11"/>
          <p:cNvCxnSpPr>
            <a:stCxn id="3" idx="0"/>
          </p:cNvCxnSpPr>
          <p:nvPr/>
        </p:nvCxnSpPr>
        <p:spPr>
          <a:xfrm flipH="1" flipV="1">
            <a:off x="510186" y="2095123"/>
            <a:ext cx="13686" cy="128994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637770" y="5451891"/>
            <a:ext cx="1697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Path in detector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4348212" y="5707464"/>
            <a:ext cx="1068444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R. Lipton Higgs Factory Workshop[ 11/16/2012</a:t>
            </a:r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29B2B-0122-2449-A951-ADA25041C29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38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ayer_4_neutronDLvsdedx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4932947" cy="3124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84960" y="955401"/>
            <a:ext cx="11582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Neutrons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5000" y="3429000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electrons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" name="Picture 7" descr="layer_4_electronDLvsdedx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0"/>
            <a:ext cx="4812632" cy="304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71600" y="4191000"/>
            <a:ext cx="105547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Compton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43200" y="5791200"/>
            <a:ext cx="1308171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High energy 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conversions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4400" y="6396335"/>
            <a:ext cx="145868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2">
                    <a:lumMod val="75000"/>
                  </a:schemeClr>
                </a:solidFill>
              </a:rPr>
              <a:t>soft</a:t>
            </a:r>
          </a:p>
          <a:p>
            <a:r>
              <a:rPr lang="en-US" sz="1200" dirty="0" smtClean="0">
                <a:solidFill>
                  <a:schemeClr val="tx2">
                    <a:lumMod val="75000"/>
                  </a:schemeClr>
                </a:solidFill>
              </a:rPr>
              <a:t>conversions</a:t>
            </a:r>
            <a:endParaRPr lang="en-US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2" name="Picture 11" descr="layer_4_positronDLvsdedx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1368" y="3810000"/>
            <a:ext cx="4812632" cy="3048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172200" y="3352800"/>
            <a:ext cx="1062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positrons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4" name="Picture 13" descr="plot_dtime.pdf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69" r="10027" b="26660"/>
          <a:stretch/>
        </p:blipFill>
        <p:spPr>
          <a:xfrm>
            <a:off x="4863455" y="111400"/>
            <a:ext cx="4087368" cy="28183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sp>
        <p:nvSpPr>
          <p:cNvPr id="15" name="TextBox 14"/>
          <p:cNvSpPr txBox="1"/>
          <p:nvPr/>
        </p:nvSpPr>
        <p:spPr>
          <a:xfrm>
            <a:off x="6409026" y="721000"/>
            <a:ext cx="25103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17375E"/>
                </a:solidFill>
              </a:rPr>
              <a:t>Time of energy deposit with respect to TOF from IP</a:t>
            </a:r>
            <a:endParaRPr lang="en-US" dirty="0">
              <a:solidFill>
                <a:srgbClr val="17375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R. Lipton Higgs Factory Workshop[ 11/16/2012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29B2B-0122-2449-A951-ADA25041C29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0822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3276600" cy="1249362"/>
          </a:xfrm>
        </p:spPr>
        <p:txBody>
          <a:bodyPr/>
          <a:lstStyle/>
          <a:p>
            <a:r>
              <a:rPr lang="en-US" dirty="0" smtClean="0"/>
              <a:t>Effects of Cuts on Tracker Background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3956853" cy="4995862"/>
          </a:xfrm>
        </p:spPr>
        <p:txBody>
          <a:bodyPr>
            <a:noAutofit/>
          </a:bodyPr>
          <a:lstStyle/>
          <a:p>
            <a:r>
              <a:rPr lang="en-US" sz="2400" dirty="0" smtClean="0"/>
              <a:t>Timing is the most </a:t>
            </a:r>
            <a:br>
              <a:rPr lang="en-US" sz="2400" dirty="0" smtClean="0"/>
            </a:br>
            <a:r>
              <a:rPr lang="en-US" sz="2400" dirty="0" smtClean="0"/>
              <a:t>important</a:t>
            </a:r>
          </a:p>
          <a:p>
            <a:pPr lvl="1"/>
            <a:r>
              <a:rPr lang="en-US" dirty="0" smtClean="0"/>
              <a:t>Reduce backgrounds by 3 orders of magnitude</a:t>
            </a:r>
          </a:p>
          <a:p>
            <a:r>
              <a:rPr lang="en-US" sz="2400" dirty="0" smtClean="0"/>
              <a:t>De/dx also is also important </a:t>
            </a:r>
          </a:p>
          <a:p>
            <a:pPr lvl="1"/>
            <a:r>
              <a:rPr lang="en-US" dirty="0" smtClean="0"/>
              <a:t>We need pulse height information anyway since our timing accuracy will depend on signal/noise and time walk corrections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2661025"/>
              </p:ext>
            </p:extLst>
          </p:nvPr>
        </p:nvGraphicFramePr>
        <p:xfrm>
          <a:off x="4370917" y="3469215"/>
          <a:ext cx="4699000" cy="2685801"/>
        </p:xfrm>
        <a:graphic>
          <a:graphicData uri="http://schemas.openxmlformats.org/drawingml/2006/table">
            <a:tbl>
              <a:tblPr/>
              <a:tblGrid>
                <a:gridCol w="1337672"/>
                <a:gridCol w="1543467"/>
                <a:gridCol w="1817861"/>
              </a:tblGrid>
              <a:tr h="7563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Radius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20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DT Cut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20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DT &amp;</a:t>
                      </a:r>
                      <a:br>
                        <a:rPr lang="en-US" sz="20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2000" b="0" i="0" u="none" strike="noStrike" dirty="0" err="1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rphi</a:t>
                      </a:r>
                      <a:r>
                        <a:rPr lang="en-US" sz="20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&amp; </a:t>
                      </a:r>
                      <a:r>
                        <a:rPr lang="en-US" sz="2000" b="0" i="0" u="none" strike="noStrike" dirty="0" err="1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dedx</a:t>
                      </a:r>
                      <a:endParaRPr lang="en-US" sz="20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0066"/>
                    </a:solidFill>
                  </a:tcPr>
                </a:tc>
              </a:tr>
              <a:tr h="385891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0.0012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0.0009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0066"/>
                    </a:solidFill>
                  </a:tcPr>
                </a:tc>
              </a:tr>
              <a:tr h="385891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46.2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0.0008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0.0006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0066"/>
                    </a:solidFill>
                  </a:tcPr>
                </a:tc>
              </a:tr>
              <a:tr h="385891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71.7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0.0011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0.0007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0066"/>
                    </a:solidFill>
                  </a:tcPr>
                </a:tc>
              </a:tr>
              <a:tr h="385891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97.3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0.0006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0.0004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0066"/>
                    </a:solidFill>
                  </a:tcPr>
                </a:tc>
              </a:tr>
              <a:tr h="385891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122.9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0.0009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0.0006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0066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609372" y="3505198"/>
            <a:ext cx="2699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Background Hit rejection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3" name="Picture 2" descr="Screen Shot 2012-11-07 at 4.45.4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349" y="152401"/>
            <a:ext cx="5069806" cy="2895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50417" y="2990334"/>
            <a:ext cx="751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de/dx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4" idx="3"/>
          </p:cNvCxnSpPr>
          <p:nvPr/>
        </p:nvCxnSpPr>
        <p:spPr>
          <a:xfrm flipV="1">
            <a:off x="6202358" y="3164417"/>
            <a:ext cx="846142" cy="1058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370917" y="1401762"/>
            <a:ext cx="2482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Background, no time cut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693991" y="217501"/>
            <a:ext cx="1614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Tracker Layer 4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452793" y="2443162"/>
            <a:ext cx="2569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Background, 1ns time cut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R. Lipton Higgs Factory Workshop[ 11/16/2012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29B2B-0122-2449-A951-ADA25041C29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6276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Timing In a Tracker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091820"/>
            <a:ext cx="5247426" cy="554338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There is already an example of a fast timing IC design at CERN for CMS upgrades</a:t>
            </a:r>
          </a:p>
          <a:p>
            <a:r>
              <a:rPr lang="en-US" dirty="0" smtClean="0"/>
              <a:t>Intent is to use fast timing to reject “</a:t>
            </a:r>
            <a:r>
              <a:rPr lang="en-US" dirty="0" err="1" smtClean="0"/>
              <a:t>loopers</a:t>
            </a:r>
            <a:r>
              <a:rPr lang="en-US" dirty="0" smtClean="0"/>
              <a:t>” </a:t>
            </a:r>
          </a:p>
          <a:p>
            <a:r>
              <a:rPr lang="en-US" dirty="0" smtClean="0"/>
              <a:t>65 nm process</a:t>
            </a:r>
          </a:p>
          <a:p>
            <a:pPr lvl="1"/>
            <a:r>
              <a:rPr lang="en-US" dirty="0" smtClean="0"/>
              <a:t>Pixel ~ 1mm x 100 </a:t>
            </a:r>
            <a:r>
              <a:rPr lang="en-US" dirty="0" smtClean="0">
                <a:latin typeface="Symbol" charset="2"/>
                <a:cs typeface="Symbol" charset="2"/>
              </a:rPr>
              <a:t>m</a:t>
            </a:r>
            <a:r>
              <a:rPr lang="en-US" dirty="0" smtClean="0"/>
              <a:t> x 200 </a:t>
            </a:r>
            <a:r>
              <a:rPr lang="en-US" dirty="0" smtClean="0">
                <a:latin typeface="Symbol" charset="2"/>
                <a:cs typeface="Symbol" charset="2"/>
              </a:rPr>
              <a:t>m</a:t>
            </a:r>
            <a:r>
              <a:rPr lang="en-US" dirty="0" smtClean="0"/>
              <a:t> thick</a:t>
            </a:r>
          </a:p>
          <a:p>
            <a:pPr lvl="1"/>
            <a:r>
              <a:rPr lang="en-US" dirty="0" smtClean="0"/>
              <a:t>Peaking </a:t>
            </a:r>
            <a:r>
              <a:rPr lang="en-US" dirty="0"/>
              <a:t>time: 6 ns</a:t>
            </a:r>
          </a:p>
          <a:p>
            <a:pPr lvl="1"/>
            <a:r>
              <a:rPr lang="en-US" dirty="0"/>
              <a:t>220 e- ENC for 260 </a:t>
            </a:r>
            <a:r>
              <a:rPr lang="en-US" dirty="0" err="1"/>
              <a:t>fF</a:t>
            </a:r>
            <a:r>
              <a:rPr lang="en-US" dirty="0"/>
              <a:t> input capacitance</a:t>
            </a:r>
          </a:p>
          <a:p>
            <a:pPr lvl="1"/>
            <a:r>
              <a:rPr lang="en-US" dirty="0" smtClean="0"/>
              <a:t>Consumption </a:t>
            </a:r>
            <a:r>
              <a:rPr lang="en-US" dirty="0"/>
              <a:t>for nominal bias: 65 </a:t>
            </a:r>
            <a:r>
              <a:rPr lang="en-US" dirty="0" err="1" smtClean="0"/>
              <a:t>uA</a:t>
            </a:r>
            <a:endParaRPr lang="en-US" dirty="0" smtClean="0"/>
          </a:p>
          <a:p>
            <a:r>
              <a:rPr lang="en-US" dirty="0" smtClean="0"/>
              <a:t>Jitter </a:t>
            </a:r>
            <a:r>
              <a:rPr lang="en-US" dirty="0"/>
              <a:t>for 0.6fC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th</a:t>
            </a:r>
            <a:r>
              <a:rPr lang="en-US" dirty="0" smtClean="0"/>
              <a:t> </a:t>
            </a:r>
            <a:r>
              <a:rPr lang="en-US" dirty="0"/>
              <a:t>and 2.5fC signal; ~</a:t>
            </a:r>
            <a:r>
              <a:rPr lang="en-US" dirty="0">
                <a:solidFill>
                  <a:srgbClr val="FF0000"/>
                </a:solidFill>
              </a:rPr>
              <a:t>50 </a:t>
            </a:r>
            <a:r>
              <a:rPr lang="en-US" dirty="0" err="1">
                <a:solidFill>
                  <a:srgbClr val="FF0000"/>
                </a:solidFill>
              </a:rPr>
              <a:t>ps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rms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Jitter for 1 </a:t>
            </a:r>
            <a:r>
              <a:rPr lang="en-US" dirty="0" err="1"/>
              <a:t>fC</a:t>
            </a:r>
            <a:r>
              <a:rPr lang="en-US" dirty="0"/>
              <a:t> signal; ~</a:t>
            </a:r>
            <a:r>
              <a:rPr lang="en-US" dirty="0">
                <a:solidFill>
                  <a:srgbClr val="FF0000"/>
                </a:solidFill>
              </a:rPr>
              <a:t>100 </a:t>
            </a:r>
            <a:r>
              <a:rPr lang="en-US" dirty="0" err="1">
                <a:solidFill>
                  <a:srgbClr val="FF0000"/>
                </a:solidFill>
              </a:rPr>
              <a:t>ps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rms</a:t>
            </a:r>
            <a:r>
              <a:rPr lang="en-US" dirty="0" smtClean="0"/>
              <a:t>. </a:t>
            </a:r>
            <a:endParaRPr lang="en-US" dirty="0"/>
          </a:p>
          <a:p>
            <a:r>
              <a:rPr lang="en-US" dirty="0"/>
              <a:t>Time resolution defined by time walk (~3 ns) </a:t>
            </a:r>
            <a:r>
              <a:rPr lang="en-US" dirty="0">
                <a:sym typeface="Wingdings" pitchFamily="2" charset="2"/>
              </a:rPr>
              <a:t> w</a:t>
            </a:r>
            <a:r>
              <a:rPr lang="en-US" dirty="0"/>
              <a:t>ithout correction the resolution will be ~500 </a:t>
            </a:r>
            <a:r>
              <a:rPr lang="en-US" dirty="0" err="1"/>
              <a:t>ps</a:t>
            </a:r>
            <a:r>
              <a:rPr lang="en-US" dirty="0"/>
              <a:t> RMS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2" descr="C:\CDISK\Prezentacje\65nmCTPixel\timeWalk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822" y="1"/>
            <a:ext cx="3707178" cy="3470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436822" y="1439538"/>
            <a:ext cx="115866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Time walk for signals 1 to 10 </a:t>
            </a:r>
            <a:r>
              <a:rPr lang="en-US" dirty="0" err="1">
                <a:solidFill>
                  <a:srgbClr val="FFFFFF"/>
                </a:solidFill>
              </a:rPr>
              <a:t>fC</a:t>
            </a:r>
            <a:r>
              <a:rPr lang="en-US" dirty="0">
                <a:solidFill>
                  <a:srgbClr val="FFFFFF"/>
                </a:solidFill>
              </a:rPr>
              <a:t> (0.6 </a:t>
            </a:r>
            <a:r>
              <a:rPr lang="en-US" dirty="0" err="1">
                <a:solidFill>
                  <a:srgbClr val="FFFFFF"/>
                </a:solidFill>
              </a:rPr>
              <a:t>fC</a:t>
            </a:r>
            <a:r>
              <a:rPr lang="en-US" dirty="0">
                <a:solidFill>
                  <a:srgbClr val="FFFFFF"/>
                </a:solidFill>
              </a:rPr>
              <a:t> threshold)</a:t>
            </a:r>
            <a:r>
              <a:rPr lang="en-US" dirty="0" smtClean="0">
                <a:solidFill>
                  <a:srgbClr val="FFFFFF"/>
                </a:solidFill>
              </a:rPr>
              <a:t>; &lt;</a:t>
            </a:r>
            <a:r>
              <a:rPr lang="en-US" dirty="0">
                <a:solidFill>
                  <a:srgbClr val="FFFFFF"/>
                </a:solidFill>
              </a:rPr>
              <a:t>3 ns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7" name="Picture 4" descr="C:\CDISK\Prezentacje\65nmCTPixel\jit2-5fC3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515" y="3473724"/>
            <a:ext cx="3272677" cy="338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R. Lipton Higgs Factory Workshop[ 11/16/2012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29B2B-0122-2449-A951-ADA25041C29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057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3531706" cy="668394"/>
          </a:xfrm>
        </p:spPr>
        <p:txBody>
          <a:bodyPr/>
          <a:lstStyle/>
          <a:p>
            <a:r>
              <a:rPr lang="en-US" dirty="0" smtClean="0"/>
              <a:t>Vertex Detector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" y="767132"/>
            <a:ext cx="3625573" cy="3070118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ILC inner radius ~1.5 cm set by </a:t>
            </a:r>
            <a:r>
              <a:rPr lang="en-US" dirty="0" err="1" smtClean="0"/>
              <a:t>beamstrahlung</a:t>
            </a:r>
            <a:endParaRPr lang="en-US" dirty="0" smtClean="0"/>
          </a:p>
          <a:p>
            <a:r>
              <a:rPr lang="en-US" dirty="0" err="1" smtClean="0"/>
              <a:t>MuC</a:t>
            </a:r>
            <a:r>
              <a:rPr lang="en-US" dirty="0" smtClean="0"/>
              <a:t> Inner radius ~5 cm set by EM background from cone</a:t>
            </a:r>
          </a:p>
          <a:p>
            <a:r>
              <a:rPr lang="en-US" dirty="0" smtClean="0"/>
              <a:t>Preserve IP resolution </a:t>
            </a:r>
            <a:br>
              <a:rPr lang="en-US" dirty="0" smtClean="0"/>
            </a:br>
            <a:r>
              <a:rPr lang="en-US" dirty="0" smtClean="0"/>
              <a:t>by scaling by </a:t>
            </a:r>
            <a:br>
              <a:rPr lang="en-US" dirty="0" smtClean="0"/>
            </a:br>
            <a:r>
              <a:rPr lang="en-US" dirty="0" smtClean="0"/>
              <a:t>r</a:t>
            </a:r>
            <a:r>
              <a:rPr lang="en-US" baseline="-25000" dirty="0" smtClean="0"/>
              <a:t>outer</a:t>
            </a:r>
            <a:r>
              <a:rPr lang="en-US" dirty="0" smtClean="0"/>
              <a:t>/</a:t>
            </a:r>
            <a:r>
              <a:rPr lang="en-US" dirty="0" err="1" smtClean="0"/>
              <a:t>r</a:t>
            </a:r>
            <a:r>
              <a:rPr lang="en-US" baseline="-25000" dirty="0" err="1" smtClean="0"/>
              <a:t>inner</a:t>
            </a:r>
            <a:endParaRPr lang="en-US" baseline="-25000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7980" y="3444921"/>
            <a:ext cx="4236020" cy="3286331"/>
          </a:xfrm>
          <a:prstGeom prst="rect">
            <a:avLst/>
          </a:prstGeom>
        </p:spPr>
      </p:pic>
      <p:pic>
        <p:nvPicPr>
          <p:cNvPr id="6" name="Picture 5" descr="muc_vertex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574" y="0"/>
            <a:ext cx="5518426" cy="344492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36553" y="1024810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MuC</a:t>
            </a:r>
            <a:r>
              <a:rPr lang="en-US" dirty="0" smtClean="0">
                <a:solidFill>
                  <a:schemeClr val="bg1"/>
                </a:solidFill>
              </a:rPr>
              <a:t> vertex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88953" y="2803635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ILC vertex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23055" y="4319237"/>
            <a:ext cx="20538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ILC Charged particle</a:t>
            </a:r>
          </a:p>
          <a:p>
            <a:r>
              <a:rPr lang="en-US" dirty="0" smtClean="0"/>
              <a:t>Density </a:t>
            </a:r>
            <a:r>
              <a:rPr lang="en-US" dirty="0" err="1" smtClean="0"/>
              <a:t>vs</a:t>
            </a:r>
            <a:r>
              <a:rPr lang="en-US" dirty="0" smtClean="0"/>
              <a:t> radius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974" y="3710501"/>
            <a:ext cx="4434130" cy="302075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604308" y="6480281"/>
            <a:ext cx="1369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Mazzacane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R. Lipton Higgs Factory Workshop[ 11/16/2012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29B2B-0122-2449-A951-ADA25041C29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301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821" y="1244667"/>
            <a:ext cx="9002183" cy="53132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Overall rates</a:t>
            </a:r>
          </a:p>
          <a:p>
            <a:r>
              <a:rPr lang="en-US" dirty="0" smtClean="0"/>
              <a:t>Luminosity estimates are in the </a:t>
            </a:r>
            <a:br>
              <a:rPr lang="en-US" dirty="0" smtClean="0"/>
            </a:br>
            <a:r>
              <a:rPr lang="en-US" dirty="0" smtClean="0"/>
              <a:t>10</a:t>
            </a:r>
            <a:r>
              <a:rPr lang="en-US" baseline="30000" dirty="0" smtClean="0"/>
              <a:t>31</a:t>
            </a:r>
            <a:r>
              <a:rPr lang="en-US" dirty="0" smtClean="0"/>
              <a:t>-10</a:t>
            </a:r>
            <a:r>
              <a:rPr lang="en-US" baseline="30000" dirty="0" smtClean="0"/>
              <a:t>32</a:t>
            </a:r>
            <a:r>
              <a:rPr lang="en-US" dirty="0" smtClean="0"/>
              <a:t> range</a:t>
            </a:r>
          </a:p>
          <a:p>
            <a:r>
              <a:rPr lang="en-US" dirty="0" smtClean="0"/>
              <a:t>If we fold a 4.2 MeV </a:t>
            </a:r>
            <a:r>
              <a:rPr lang="en-US" dirty="0" err="1" smtClean="0"/>
              <a:t>Breit</a:t>
            </a:r>
            <a:r>
              <a:rPr lang="en-US" dirty="0" smtClean="0"/>
              <a:t>-</a:t>
            </a:r>
            <a:br>
              <a:rPr lang="en-US" dirty="0" smtClean="0"/>
            </a:br>
            <a:r>
              <a:rPr lang="en-US" dirty="0" smtClean="0"/>
              <a:t>Wigner with a 2.5 MeV </a:t>
            </a:r>
            <a:br>
              <a:rPr lang="en-US" dirty="0" smtClean="0"/>
            </a:br>
            <a:r>
              <a:rPr lang="en-US" dirty="0" smtClean="0"/>
              <a:t>Gaussian beam we get a on-peak </a:t>
            </a:r>
            <a:br>
              <a:rPr lang="en-US" dirty="0" smtClean="0"/>
            </a:br>
            <a:r>
              <a:rPr lang="en-US" dirty="0" smtClean="0"/>
              <a:t>cross section of ~46 </a:t>
            </a:r>
            <a:r>
              <a:rPr lang="en-US" dirty="0" err="1" smtClean="0"/>
              <a:t>pb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This gives us between  3,000 (5 MeV, </a:t>
            </a:r>
            <a:r>
              <a:rPr lang="en-US" dirty="0"/>
              <a:t>10</a:t>
            </a:r>
            <a:r>
              <a:rPr lang="en-US" baseline="30000" dirty="0"/>
              <a:t>31</a:t>
            </a:r>
            <a:r>
              <a:rPr lang="en-US" dirty="0" smtClean="0"/>
              <a:t>) and 46,000 (2.5 MeV, 10</a:t>
            </a:r>
            <a:r>
              <a:rPr lang="en-US" baseline="30000" dirty="0" smtClean="0"/>
              <a:t>32</a:t>
            </a:r>
            <a:r>
              <a:rPr lang="en-US" dirty="0" smtClean="0"/>
              <a:t>) Higgs/year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The physics we can do depends strongly on machine parameters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9471" y="0"/>
            <a:ext cx="3966214" cy="3772401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R. Lipton Higgs Factory Workshop[ 11/16/2012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29B2B-0122-2449-A951-ADA25041C29A}" type="slidenum">
              <a:rPr lang="en-US" smtClean="0"/>
              <a:t>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397644" y="248191"/>
            <a:ext cx="14157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Cross section</a:t>
            </a:r>
          </a:p>
          <a:p>
            <a:r>
              <a:rPr lang="en-US" dirty="0" smtClean="0"/>
              <a:t>At scan point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7748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Tracking Strategy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4113" y="1003144"/>
            <a:ext cx="8248529" cy="5854856"/>
          </a:xfrm>
        </p:spPr>
        <p:txBody>
          <a:bodyPr>
            <a:normAutofit/>
          </a:bodyPr>
          <a:lstStyle/>
          <a:p>
            <a:r>
              <a:rPr lang="en-US" dirty="0" smtClean="0"/>
              <a:t>Tracker segmentation very similar to CMS Phase 2 tracker (1mm </a:t>
            </a:r>
            <a:r>
              <a:rPr lang="en-US" dirty="0"/>
              <a:t>x 100 </a:t>
            </a:r>
            <a:r>
              <a:rPr lang="en-US" dirty="0">
                <a:latin typeface="Symbol" charset="2"/>
                <a:cs typeface="Symbol" charset="2"/>
              </a:rPr>
              <a:t>m</a:t>
            </a:r>
            <a:r>
              <a:rPr lang="en-US" dirty="0"/>
              <a:t> x 200 </a:t>
            </a:r>
            <a:r>
              <a:rPr lang="en-US" dirty="0" smtClean="0">
                <a:latin typeface="Symbol" charset="2"/>
                <a:cs typeface="Symbol" charset="2"/>
              </a:rPr>
              <a:t>m) </a:t>
            </a:r>
          </a:p>
          <a:p>
            <a:r>
              <a:rPr lang="en-US" dirty="0" smtClean="0"/>
              <a:t>Lots of space for time stamping circuitry</a:t>
            </a:r>
          </a:p>
          <a:p>
            <a:pPr lvl="1"/>
            <a:r>
              <a:rPr lang="en-US" dirty="0" smtClean="0"/>
              <a:t>Read out all hits within a ~10ns window</a:t>
            </a:r>
          </a:p>
          <a:p>
            <a:pPr lvl="1"/>
            <a:r>
              <a:rPr lang="en-US" dirty="0" smtClean="0"/>
              <a:t>Time stamp each hit to ~0.5 ns</a:t>
            </a:r>
          </a:p>
          <a:p>
            <a:pPr lvl="1"/>
            <a:r>
              <a:rPr lang="en-US" dirty="0" smtClean="0"/>
              <a:t>Pulse height to allow offline energy cuts and time walk corrections</a:t>
            </a:r>
          </a:p>
          <a:p>
            <a:r>
              <a:rPr lang="en-US" dirty="0" smtClean="0"/>
              <a:t>Offline include time stamp in fit to allow for low momentum tracks, protons and </a:t>
            </a:r>
            <a:r>
              <a:rPr lang="en-US" dirty="0" err="1" smtClean="0"/>
              <a:t>kaons</a:t>
            </a:r>
            <a:r>
              <a:rPr lang="en-US" dirty="0" smtClean="0"/>
              <a:t> …</a:t>
            </a:r>
          </a:p>
          <a:p>
            <a:pPr marL="0" indent="0">
              <a:buNone/>
            </a:pPr>
            <a:r>
              <a:rPr lang="en-US" dirty="0" smtClean="0"/>
              <a:t>Need to demonstrate that this works in full simulation with MARS backgrounds.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R. Lipton Higgs Factory Workshop[ 11/16/2012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29B2B-0122-2449-A951-ADA25041C29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7928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776167" cy="1143000"/>
          </a:xfrm>
        </p:spPr>
        <p:txBody>
          <a:bodyPr/>
          <a:lstStyle/>
          <a:p>
            <a:r>
              <a:rPr lang="en-US" dirty="0" err="1" smtClean="0"/>
              <a:t>Calorimetry</a:t>
            </a:r>
            <a:r>
              <a:rPr lang="en-US" dirty="0" smtClean="0"/>
              <a:t> – two approaches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822" y="1260791"/>
            <a:ext cx="7569487" cy="1848644"/>
          </a:xfrm>
        </p:spPr>
        <p:txBody>
          <a:bodyPr>
            <a:normAutofit/>
          </a:bodyPr>
          <a:lstStyle/>
          <a:p>
            <a:r>
              <a:rPr lang="en-US" dirty="0" smtClean="0"/>
              <a:t>Pixelated digital calorimeter with 2ns gate </a:t>
            </a:r>
            <a:br>
              <a:rPr lang="en-US" dirty="0" smtClean="0"/>
            </a:br>
            <a:r>
              <a:rPr lang="en-US" sz="2000" dirty="0" smtClean="0"/>
              <a:t>[</a:t>
            </a:r>
            <a:r>
              <a:rPr lang="fi-FI" sz="2000" dirty="0"/>
              <a:t>R Raja 2012 </a:t>
            </a:r>
            <a:r>
              <a:rPr lang="fi-FI" sz="2000" i="1" dirty="0"/>
              <a:t>JINST</a:t>
            </a:r>
            <a:r>
              <a:rPr lang="fi-FI" sz="2000" dirty="0"/>
              <a:t> </a:t>
            </a:r>
            <a:r>
              <a:rPr lang="fi-FI" sz="2000" b="1" dirty="0"/>
              <a:t>7</a:t>
            </a:r>
            <a:r>
              <a:rPr lang="fi-FI" sz="2000" dirty="0"/>
              <a:t> </a:t>
            </a:r>
            <a:r>
              <a:rPr lang="fi-FI" sz="2000" dirty="0" smtClean="0"/>
              <a:t>P04010]</a:t>
            </a:r>
            <a:endParaRPr lang="en-US" sz="2000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" y="4249237"/>
            <a:ext cx="2188762" cy="23505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Dual readout </a:t>
            </a:r>
            <a:r>
              <a:rPr lang="en-US" dirty="0" err="1" smtClean="0"/>
              <a:t>calorimetry</a:t>
            </a:r>
            <a:r>
              <a:rPr lang="en-US" dirty="0" smtClean="0"/>
              <a:t> with fast timing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539" y="2092916"/>
            <a:ext cx="5927027" cy="182080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50987" y="58004"/>
            <a:ext cx="29418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Software compensation</a:t>
            </a:r>
          </a:p>
          <a:p>
            <a:r>
              <a:rPr lang="en-US" dirty="0" smtClean="0"/>
              <a:t>Based on nuclear int. vertices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8762" y="4112040"/>
            <a:ext cx="6921633" cy="274596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776167" y="4031859"/>
            <a:ext cx="341632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Hadron shower time development</a:t>
            </a:r>
            <a:endParaRPr 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466" y="58004"/>
            <a:ext cx="1109238" cy="3855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R. Lipton Higgs Factory Workshop[ 11/16/2012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29B2B-0122-2449-A951-ADA25041C29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2986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2261628" cy="264015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Resolution of a pixelated calorimeter with vertex counting compensation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3901" y="0"/>
            <a:ext cx="6790099" cy="6858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R. Lipton Higgs Factory Workshop[ 11/16/2012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29B2B-0122-2449-A951-ADA25041C29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7985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5715" y="1037235"/>
            <a:ext cx="8641257" cy="5625566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Fast simulation studies of Higgs width measurements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Develop optimized sets of algorithms to measure Higgs mass and width with realistic jet and tracker resolutions.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Develop MARS background model suitable to 125 </a:t>
            </a:r>
            <a:r>
              <a:rPr lang="en-US" dirty="0" err="1" smtClean="0">
                <a:solidFill>
                  <a:srgbClr val="008000"/>
                </a:solidFill>
              </a:rPr>
              <a:t>GeV</a:t>
            </a:r>
            <a:endParaRPr lang="en-US" dirty="0" smtClean="0">
              <a:solidFill>
                <a:srgbClr val="008000"/>
              </a:solidFill>
            </a:endParaRPr>
          </a:p>
          <a:p>
            <a:r>
              <a:rPr lang="en-US" dirty="0" smtClean="0">
                <a:solidFill>
                  <a:srgbClr val="008000"/>
                </a:solidFill>
              </a:rPr>
              <a:t>Full simulation with background included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Verify that high purity tracking can be achieved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Understand jet energy resolutions with timing cuts.</a:t>
            </a:r>
          </a:p>
          <a:p>
            <a:pPr lvl="1"/>
            <a:r>
              <a:rPr lang="en-US" dirty="0" smtClean="0">
                <a:solidFill>
                  <a:srgbClr val="FF6600"/>
                </a:solidFill>
              </a:rPr>
              <a:t>Redo the fast simulation studies with fully simulated backgrounds</a:t>
            </a:r>
          </a:p>
          <a:p>
            <a:r>
              <a:rPr lang="en-US" dirty="0" smtClean="0"/>
              <a:t>Longer term focus is on a high energy machine – that is the natural path for a MUC Higgs Factory</a:t>
            </a:r>
          </a:p>
          <a:p>
            <a:r>
              <a:rPr lang="en-US" dirty="0" smtClean="0"/>
              <a:t>Much of the development will apply to both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R. Lipton Higgs Factory Workshop[ 11/16/2012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29B2B-0122-2449-A951-ADA25041C29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5132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694" y="942989"/>
            <a:ext cx="8661020" cy="54450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An S-channel </a:t>
            </a:r>
            <a:r>
              <a:rPr lang="en-US" dirty="0" err="1" smtClean="0"/>
              <a:t>Muon</a:t>
            </a:r>
            <a:r>
              <a:rPr lang="en-US" dirty="0" smtClean="0"/>
              <a:t> Collider Higgs Factory provides unique capabilities</a:t>
            </a:r>
            <a:endParaRPr lang="en-US" dirty="0"/>
          </a:p>
          <a:p>
            <a:r>
              <a:rPr lang="en-US" dirty="0" smtClean="0"/>
              <a:t>Several years of R&amp;D will be necessary to be in a position to build such a machine</a:t>
            </a:r>
          </a:p>
          <a:p>
            <a:pPr lvl="1"/>
            <a:r>
              <a:rPr lang="en-US" dirty="0" smtClean="0"/>
              <a:t>Could be part of a staged program toward a very high energy lepton collider</a:t>
            </a:r>
          </a:p>
          <a:p>
            <a:pPr lvl="1"/>
            <a:r>
              <a:rPr lang="en-US" dirty="0" smtClean="0"/>
              <a:t>Only a </a:t>
            </a:r>
            <a:r>
              <a:rPr lang="en-US" dirty="0" err="1" smtClean="0"/>
              <a:t>Muon</a:t>
            </a:r>
            <a:r>
              <a:rPr lang="en-US" dirty="0" smtClean="0"/>
              <a:t> Collider can deliver &gt;3 </a:t>
            </a:r>
            <a:r>
              <a:rPr lang="en-US" dirty="0" err="1" smtClean="0"/>
              <a:t>TeV</a:t>
            </a:r>
            <a:r>
              <a:rPr lang="en-US" dirty="0" smtClean="0"/>
              <a:t> lepton CM energy with reasonable power consumption</a:t>
            </a:r>
          </a:p>
          <a:p>
            <a:r>
              <a:rPr lang="en-US" dirty="0" smtClean="0"/>
              <a:t>There are plausibility arguments that detector backgrounds can be handled.</a:t>
            </a:r>
          </a:p>
          <a:p>
            <a:pPr lvl="1"/>
            <a:r>
              <a:rPr lang="en-US" dirty="0" smtClean="0"/>
              <a:t>Understand tradeoffs in detector mass and resolution</a:t>
            </a:r>
          </a:p>
          <a:p>
            <a:pPr lvl="1"/>
            <a:r>
              <a:rPr lang="en-US" dirty="0" smtClean="0"/>
              <a:t>Need much more detailed simulations</a:t>
            </a:r>
          </a:p>
          <a:p>
            <a:pPr lvl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R. Lipton Higgs Factory Workshop[ 11/16/2012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29B2B-0122-2449-A951-ADA25041C29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333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0"/>
            <a:ext cx="3657600" cy="792162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rgbClr val="1F497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Machine Environment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87036" y="900544"/>
            <a:ext cx="5528346" cy="59574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rgbClr val="00009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rgbClr val="6600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8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Narrow beam energy spread</a:t>
            </a:r>
          </a:p>
          <a:p>
            <a:pPr lvl="1"/>
            <a:r>
              <a:rPr lang="en-US" dirty="0" smtClean="0"/>
              <a:t>Precision scan</a:t>
            </a:r>
          </a:p>
          <a:p>
            <a:pPr lvl="1"/>
            <a:r>
              <a:rPr lang="en-US" dirty="0" smtClean="0"/>
              <a:t>Kinematic constraints</a:t>
            </a:r>
          </a:p>
          <a:p>
            <a:r>
              <a:rPr lang="en-US" sz="2400" dirty="0" smtClean="0">
                <a:latin typeface="Symbol" charset="2"/>
                <a:cs typeface="Symbol" charset="2"/>
              </a:rPr>
              <a:t>~300 </a:t>
            </a:r>
            <a:r>
              <a:rPr lang="en-US" sz="2400" dirty="0"/>
              <a:t>meter circumference</a:t>
            </a:r>
          </a:p>
          <a:p>
            <a:pPr lvl="1"/>
            <a:r>
              <a:rPr lang="en-US" sz="2000" dirty="0" err="1" smtClean="0">
                <a:latin typeface="Symbol" charset="2"/>
                <a:cs typeface="Symbol" charset="2"/>
              </a:rPr>
              <a:t>D</a:t>
            </a:r>
            <a:r>
              <a:rPr lang="en-US" sz="2000" dirty="0" err="1" smtClean="0"/>
              <a:t>T</a:t>
            </a:r>
            <a:r>
              <a:rPr lang="en-US" sz="2000" baseline="-25000" dirty="0" err="1" smtClean="0"/>
              <a:t>bunch</a:t>
            </a:r>
            <a:r>
              <a:rPr lang="en-US" sz="2000" dirty="0" smtClean="0"/>
              <a:t> ~ 500 ns</a:t>
            </a:r>
          </a:p>
          <a:p>
            <a:r>
              <a:rPr lang="en-US" sz="2400" dirty="0" smtClean="0"/>
              <a:t>1000 turns (~0.8 </a:t>
            </a:r>
            <a:r>
              <a:rPr lang="en-US" sz="2400" dirty="0" err="1" smtClean="0"/>
              <a:t>ms</a:t>
            </a:r>
            <a:r>
              <a:rPr lang="en-US" sz="2400" dirty="0" smtClean="0"/>
              <a:t>)/store</a:t>
            </a:r>
          </a:p>
          <a:p>
            <a:r>
              <a:rPr lang="en-US" sz="2400" dirty="0" smtClean="0"/>
              <a:t>Polarization, (g-2)/2 provide precise beam energy measurement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5737" y="158803"/>
            <a:ext cx="3868263" cy="390132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954867" y="278635"/>
            <a:ext cx="21349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Raja, </a:t>
            </a:r>
            <a:r>
              <a:rPr lang="en-US" sz="1200" dirty="0" err="1" smtClean="0"/>
              <a:t>Tollestrup</a:t>
            </a:r>
            <a:r>
              <a:rPr lang="en-US" sz="1200" dirty="0" smtClean="0"/>
              <a:t> </a:t>
            </a:r>
          </a:p>
          <a:p>
            <a:r>
              <a:rPr lang="en-US" sz="1200" dirty="0"/>
              <a:t>PHYSICAL REVIEW D </a:t>
            </a:r>
            <a:r>
              <a:rPr lang="en-US" sz="1200" b="1" dirty="0"/>
              <a:t>58 </a:t>
            </a:r>
            <a:r>
              <a:rPr lang="en-US" sz="1200" dirty="0"/>
              <a:t>013005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H="1" flipV="1">
            <a:off x="7366000" y="2905125"/>
            <a:ext cx="7938" cy="325438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5842000" y="2905125"/>
            <a:ext cx="1524000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016500" y="2751236"/>
            <a:ext cx="825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2x10</a:t>
            </a:r>
            <a:r>
              <a:rPr lang="en-US" sz="1400" baseline="30000" dirty="0" smtClean="0"/>
              <a:t>-6</a:t>
            </a:r>
            <a:endParaRPr lang="en-US" sz="1400" baseline="30000" dirty="0"/>
          </a:p>
        </p:txBody>
      </p:sp>
      <p:pic>
        <p:nvPicPr>
          <p:cNvPr id="16" name="Picture 15" descr="Block_Diagrams_R7_MC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53" y="4973974"/>
            <a:ext cx="7773347" cy="1884025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R. Lipton Higgs Factory Workshop[ 11/16/2012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29B2B-0122-2449-A951-ADA25041C29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364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Physics Environment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-1" y="899085"/>
            <a:ext cx="5180580" cy="562108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/>
              <a:t>Physics environment compared to ILC:</a:t>
            </a:r>
          </a:p>
          <a:p>
            <a:r>
              <a:rPr lang="en-US" dirty="0"/>
              <a:t>lower </a:t>
            </a:r>
            <a:r>
              <a:rPr lang="en-US" dirty="0" err="1" smtClean="0"/>
              <a:t>beamstrahlung</a:t>
            </a:r>
            <a:endParaRPr lang="en-US" dirty="0"/>
          </a:p>
          <a:p>
            <a:pPr lvl="1"/>
            <a:r>
              <a:rPr lang="en-US" dirty="0" smtClean="0"/>
              <a:t>more precise beam constraints – </a:t>
            </a:r>
            <a:r>
              <a:rPr lang="en-US" dirty="0" err="1" smtClean="0"/>
              <a:t>e</a:t>
            </a:r>
            <a:r>
              <a:rPr lang="en-US" baseline="30000" dirty="0" err="1" smtClean="0"/>
              <a:t>+</a:t>
            </a:r>
            <a:r>
              <a:rPr lang="en-US" dirty="0" err="1" smtClean="0"/>
              <a:t>e</a:t>
            </a:r>
            <a:r>
              <a:rPr lang="en-US" baseline="30000" dirty="0" smtClean="0"/>
              <a:t>-</a:t>
            </a:r>
            <a:r>
              <a:rPr lang="en-US" dirty="0" smtClean="0"/>
              <a:t>/</a:t>
            </a:r>
            <a:r>
              <a:rPr lang="en-US" dirty="0" err="1" smtClean="0">
                <a:latin typeface="Symbol" charset="2"/>
                <a:cs typeface="Symbol" charset="2"/>
              </a:rPr>
              <a:t>m</a:t>
            </a:r>
            <a:r>
              <a:rPr lang="en-US" baseline="30000" dirty="0" err="1" smtClean="0"/>
              <a:t>+</a:t>
            </a:r>
            <a:r>
              <a:rPr lang="en-US" dirty="0" err="1">
                <a:latin typeface="Symbol" charset="2"/>
                <a:cs typeface="Symbol" charset="2"/>
              </a:rPr>
              <a:t>m</a:t>
            </a:r>
            <a:r>
              <a:rPr lang="en-US" baseline="30000" dirty="0" smtClean="0"/>
              <a:t>-</a:t>
            </a:r>
            <a:r>
              <a:rPr lang="en-US" dirty="0" smtClean="0"/>
              <a:t> difference for higher energy machines</a:t>
            </a:r>
            <a:endParaRPr lang="en-US" dirty="0"/>
          </a:p>
          <a:p>
            <a:r>
              <a:rPr lang="en-US" dirty="0" smtClean="0"/>
              <a:t>Intense </a:t>
            </a:r>
            <a:r>
              <a:rPr lang="en-US" dirty="0" err="1"/>
              <a:t>m</a:t>
            </a:r>
            <a:r>
              <a:rPr lang="en-US" dirty="0" err="1" smtClean="0"/>
              <a:t>uon</a:t>
            </a:r>
            <a:r>
              <a:rPr lang="en-US" dirty="0" smtClean="0"/>
              <a:t> beam </a:t>
            </a:r>
            <a:r>
              <a:rPr lang="en-US" dirty="0"/>
              <a:t>decay </a:t>
            </a:r>
            <a:r>
              <a:rPr lang="en-US" dirty="0" smtClean="0"/>
              <a:t>backgrounds</a:t>
            </a:r>
          </a:p>
          <a:p>
            <a:pPr lvl="1"/>
            <a:r>
              <a:rPr lang="en-US" dirty="0" smtClean="0"/>
              <a:t>Challenging detector</a:t>
            </a:r>
            <a:endParaRPr lang="en-US" dirty="0"/>
          </a:p>
          <a:p>
            <a:r>
              <a:rPr lang="en-US" dirty="0"/>
              <a:t>lower </a:t>
            </a:r>
            <a:r>
              <a:rPr lang="en-US" dirty="0" smtClean="0"/>
              <a:t>polarization ~10-20% </a:t>
            </a:r>
            <a:endParaRPr lang="en-US" dirty="0"/>
          </a:p>
          <a:p>
            <a:r>
              <a:rPr lang="en-US" dirty="0"/>
              <a:t>central 10 degrees obscured by </a:t>
            </a:r>
            <a:r>
              <a:rPr lang="en-US" dirty="0" smtClean="0"/>
              <a:t>tungsten absorber designed to limit detector backgrounds</a:t>
            </a:r>
          </a:p>
          <a:p>
            <a:r>
              <a:rPr lang="en-US" dirty="0" smtClean="0"/>
              <a:t>Higgs/SM Cross Section ~ 0.12</a:t>
            </a:r>
            <a:endParaRPr lang="en-US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005" y="76201"/>
            <a:ext cx="3352800" cy="311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717205" y="1066800"/>
            <a:ext cx="2060856" cy="14034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400"/>
              </a:lnSpc>
              <a:spcBef>
                <a:spcPct val="40000"/>
              </a:spcBef>
              <a:buFont typeface="Wingdings" pitchFamily="2" charset="2"/>
              <a:buNone/>
              <a:defRPr/>
            </a:pPr>
            <a:r>
              <a:rPr lang="en-US" i="1" dirty="0" err="1">
                <a:solidFill>
                  <a:srgbClr val="800000"/>
                </a:solidFill>
                <a:latin typeface="Rockwell" pitchFamily="18" charset="0"/>
                <a:ea typeface="MS Mincho" pitchFamily="49" charset="-128"/>
              </a:rPr>
              <a:t>Beamstrahlung</a:t>
            </a:r>
            <a:r>
              <a:rPr lang="en-US" i="1" dirty="0">
                <a:solidFill>
                  <a:srgbClr val="800000"/>
                </a:solidFill>
                <a:latin typeface="Rockwell" pitchFamily="18" charset="0"/>
                <a:ea typeface="MS Mincho" pitchFamily="49" charset="-128"/>
              </a:rPr>
              <a:t> </a:t>
            </a:r>
            <a:r>
              <a:rPr lang="en-US" dirty="0">
                <a:solidFill>
                  <a:srgbClr val="800000"/>
                </a:solidFill>
                <a:latin typeface="Rockwell" pitchFamily="18" charset="0"/>
                <a:ea typeface="MS Mincho" pitchFamily="49" charset="-128"/>
              </a:rPr>
              <a:t> in </a:t>
            </a:r>
            <a:br>
              <a:rPr lang="en-US" dirty="0">
                <a:solidFill>
                  <a:srgbClr val="800000"/>
                </a:solidFill>
                <a:latin typeface="Rockwell" pitchFamily="18" charset="0"/>
                <a:ea typeface="MS Mincho" pitchFamily="49" charset="-128"/>
              </a:rPr>
            </a:br>
            <a:r>
              <a:rPr lang="en-US" u="sng" dirty="0">
                <a:solidFill>
                  <a:srgbClr val="800000"/>
                </a:solidFill>
                <a:latin typeface="Rockwell" pitchFamily="18" charset="0"/>
                <a:ea typeface="MS Mincho" pitchFamily="49" charset="-128"/>
              </a:rPr>
              <a:t>any </a:t>
            </a:r>
            <a:r>
              <a:rPr lang="en-US" dirty="0">
                <a:solidFill>
                  <a:srgbClr val="800000"/>
                </a:solidFill>
                <a:latin typeface="Rockwell" pitchFamily="18" charset="0"/>
                <a:ea typeface="MS Mincho" pitchFamily="49" charset="-128"/>
              </a:rPr>
              <a:t> </a:t>
            </a:r>
            <a:r>
              <a:rPr lang="en-US" i="1" dirty="0" err="1">
                <a:solidFill>
                  <a:srgbClr val="800000"/>
                </a:solidFill>
                <a:latin typeface="Rockwell" pitchFamily="18" charset="0"/>
                <a:ea typeface="MS Mincho" pitchFamily="49" charset="-128"/>
              </a:rPr>
              <a:t>e+e</a:t>
            </a:r>
            <a:r>
              <a:rPr lang="en-US" i="1" dirty="0">
                <a:solidFill>
                  <a:srgbClr val="800000"/>
                </a:solidFill>
                <a:latin typeface="Rockwell" pitchFamily="18" charset="0"/>
                <a:ea typeface="MS Mincho" pitchFamily="49" charset="-128"/>
              </a:rPr>
              <a:t>-</a:t>
            </a:r>
            <a:r>
              <a:rPr lang="en-US" dirty="0">
                <a:solidFill>
                  <a:srgbClr val="800000"/>
                </a:solidFill>
                <a:latin typeface="Rockwell" pitchFamily="18" charset="0"/>
                <a:ea typeface="MS Mincho" pitchFamily="49" charset="-128"/>
              </a:rPr>
              <a:t> collider</a:t>
            </a:r>
          </a:p>
          <a:p>
            <a:pPr algn="ctr">
              <a:lnSpc>
                <a:spcPts val="2400"/>
              </a:lnSpc>
              <a:spcBef>
                <a:spcPct val="40000"/>
              </a:spcBef>
              <a:buFont typeface="Wingdings" pitchFamily="2" charset="2"/>
              <a:buNone/>
              <a:defRPr/>
            </a:pPr>
            <a:r>
              <a:rPr lang="en-US" dirty="0">
                <a:solidFill>
                  <a:srgbClr val="800000"/>
                </a:solidFill>
                <a:ea typeface="MS Mincho" pitchFamily="49" charset="-128"/>
                <a:sym typeface="Symbol" pitchFamily="18" charset="2"/>
              </a:rPr>
              <a:t>     E/E</a:t>
            </a:r>
            <a:r>
              <a:rPr lang="en-US" dirty="0">
                <a:solidFill>
                  <a:srgbClr val="800000"/>
                </a:solidFill>
                <a:latin typeface="Rockwell" pitchFamily="18" charset="0"/>
                <a:ea typeface="MS Mincho" pitchFamily="49" charset="-128"/>
                <a:sym typeface="Symbol" pitchFamily="18" charset="2"/>
              </a:rPr>
              <a:t>  </a:t>
            </a:r>
            <a:r>
              <a:rPr lang="en-US" baseline="30000" dirty="0">
                <a:solidFill>
                  <a:srgbClr val="800000"/>
                </a:solidFill>
                <a:latin typeface="Rockwell" pitchFamily="18" charset="0"/>
                <a:ea typeface="MS Mincho" pitchFamily="49" charset="-128"/>
                <a:sym typeface="Symbol" pitchFamily="18" charset="2"/>
              </a:rPr>
              <a:t>2</a:t>
            </a:r>
          </a:p>
          <a:p>
            <a:endParaRPr lang="en-US" dirty="0"/>
          </a:p>
        </p:txBody>
      </p:sp>
      <p:pic>
        <p:nvPicPr>
          <p:cNvPr id="4" name="Picture 3" descr="quadrant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172" y="2272539"/>
            <a:ext cx="3413502" cy="4830537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R. Lipton Higgs Factory Workshop[ 11/16/2012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29B2B-0122-2449-A951-ADA25041C29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0104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084957" cy="563217"/>
          </a:xfrm>
        </p:spPr>
        <p:txBody>
          <a:bodyPr>
            <a:normAutofit/>
          </a:bodyPr>
          <a:lstStyle/>
          <a:p>
            <a:r>
              <a:rPr lang="en-US" dirty="0" smtClean="0"/>
              <a:t>Width Fitting Results (</a:t>
            </a:r>
            <a:r>
              <a:rPr lang="en-US" dirty="0"/>
              <a:t>Han and Liu)</a:t>
            </a:r>
          </a:p>
        </p:txBody>
      </p:sp>
      <p:pic>
        <p:nvPicPr>
          <p:cNvPr id="5" name="Content Placeholder 2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52173"/>
            <a:ext cx="7112000" cy="42142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087" y="5370022"/>
            <a:ext cx="9144000" cy="1487978"/>
          </a:xfrm>
          <a:prstGeom prst="rect">
            <a:avLst/>
          </a:prstGeom>
          <a:ln>
            <a:solidFill>
              <a:srgbClr val="0000FF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2573131" y="4983682"/>
            <a:ext cx="3654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ILC Expectations (Archive 1210.0202)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112810" y="1009566"/>
            <a:ext cx="41835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.1</a:t>
            </a:r>
          </a:p>
          <a:p>
            <a:r>
              <a:rPr lang="en-US" sz="2400" dirty="0" smtClean="0"/>
              <a:t>.5</a:t>
            </a:r>
          </a:p>
          <a:p>
            <a:r>
              <a:rPr lang="en-US" sz="2400" dirty="0" smtClean="0"/>
              <a:t>4</a:t>
            </a:r>
          </a:p>
          <a:p>
            <a:r>
              <a:rPr lang="en-US" sz="2400" dirty="0" smtClean="0"/>
              <a:t>.2</a:t>
            </a:r>
          </a:p>
          <a:p>
            <a:r>
              <a:rPr lang="en-US" sz="2400" dirty="0" smtClean="0"/>
              <a:t>1</a:t>
            </a:r>
          </a:p>
          <a:p>
            <a:r>
              <a:rPr lang="en-US" sz="2400" dirty="0" smtClean="0"/>
              <a:t>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717922" y="672800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Int. </a:t>
            </a:r>
            <a:r>
              <a:rPr lang="en-US" dirty="0" err="1" smtClean="0"/>
              <a:t>Lum</a:t>
            </a:r>
            <a:r>
              <a:rPr lang="en-US" dirty="0" smtClean="0"/>
              <a:t> fb</a:t>
            </a:r>
            <a:r>
              <a:rPr lang="en-US" baseline="30000" dirty="0" smtClean="0"/>
              <a:t>-1</a:t>
            </a:r>
            <a:endParaRPr lang="en-US" baseline="30000" dirty="0"/>
          </a:p>
        </p:txBody>
      </p:sp>
      <p:sp>
        <p:nvSpPr>
          <p:cNvPr id="3" name="Rectangle 2"/>
          <p:cNvSpPr/>
          <p:nvPr/>
        </p:nvSpPr>
        <p:spPr>
          <a:xfrm>
            <a:off x="2729552" y="2495337"/>
            <a:ext cx="4902053" cy="3564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264530" y="3217631"/>
            <a:ext cx="1411639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ILC ~ 50 MeV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199866" y="3217631"/>
            <a:ext cx="1404072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ILC ~ 5 MeV   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R. Lipton Higgs Factory Workshop[ 11/16/2012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29B2B-0122-2449-A951-ADA25041C29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3517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Further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851" y="1147418"/>
            <a:ext cx="8797235" cy="551179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Han and Liu results provide an nice framework for future studies – the essential elements are there but we need to access the reach with realistic detector and background simulation</a:t>
            </a:r>
          </a:p>
          <a:p>
            <a:r>
              <a:rPr lang="en-US" dirty="0" smtClean="0"/>
              <a:t>What is the b-tag efficiency with background?</a:t>
            </a:r>
          </a:p>
          <a:p>
            <a:r>
              <a:rPr lang="en-US" dirty="0" smtClean="0"/>
              <a:t>What are the dominant backgrounds to WW*?</a:t>
            </a:r>
          </a:p>
          <a:p>
            <a:pPr lvl="1"/>
            <a:r>
              <a:rPr lang="en-US" dirty="0" smtClean="0"/>
              <a:t>Han and Liu assume unit efficiency and no </a:t>
            </a:r>
            <a:r>
              <a:rPr lang="en-US" dirty="0" smtClean="0">
                <a:latin typeface="Symbol" charset="2"/>
                <a:cs typeface="Symbol" charset="2"/>
              </a:rPr>
              <a:t>g</a:t>
            </a:r>
            <a:r>
              <a:rPr lang="en-US" dirty="0" smtClean="0"/>
              <a:t>/Z* background</a:t>
            </a:r>
          </a:p>
          <a:p>
            <a:pPr lvl="1"/>
            <a:r>
              <a:rPr lang="en-US" dirty="0" smtClean="0"/>
              <a:t>What </a:t>
            </a:r>
            <a:r>
              <a:rPr lang="en-US" dirty="0" err="1" smtClean="0"/>
              <a:t>calorimetery</a:t>
            </a:r>
            <a:r>
              <a:rPr lang="en-US" dirty="0" smtClean="0"/>
              <a:t> is needed for the WW*-&gt;4-jet mode?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660066"/>
                </a:solidFill>
              </a:rPr>
              <a:t>How does adding background affect the studies?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R. Lipton Higgs Factory Workshop[ 11/16/2012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29B2B-0122-2449-A951-ADA25041C29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433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For Experimenters - It’s All About the Background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81000" y="927789"/>
            <a:ext cx="8229600" cy="5943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17375E"/>
                </a:solidFill>
              </a:rPr>
              <a:t>Experiments at the </a:t>
            </a:r>
            <a:r>
              <a:rPr lang="en-US" dirty="0" err="1" smtClean="0">
                <a:solidFill>
                  <a:srgbClr val="17375E"/>
                </a:solidFill>
              </a:rPr>
              <a:t>Muon</a:t>
            </a:r>
            <a:r>
              <a:rPr lang="en-US" dirty="0" smtClean="0">
                <a:solidFill>
                  <a:srgbClr val="17375E"/>
                </a:solidFill>
              </a:rPr>
              <a:t> Collider will endure very harsh background environments. The first order of business in evaluating physics capabilities is to understand and simulate the machine backgrounds</a:t>
            </a: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.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Muon</a:t>
            </a:r>
            <a:r>
              <a:rPr lang="en-US" dirty="0" smtClean="0">
                <a:solidFill>
                  <a:srgbClr val="FF0000"/>
                </a:solidFill>
              </a:rPr>
              <a:t> beam decays: For 62.5-GeV </a:t>
            </a:r>
            <a:r>
              <a:rPr lang="en-US" dirty="0" err="1" smtClean="0">
                <a:solidFill>
                  <a:srgbClr val="FF0000"/>
                </a:solidFill>
              </a:rPr>
              <a:t>muon</a:t>
            </a:r>
            <a:r>
              <a:rPr lang="en-US" dirty="0" smtClean="0">
                <a:solidFill>
                  <a:srgbClr val="FF0000"/>
                </a:solidFill>
              </a:rPr>
              <a:t> beam of 2x10</a:t>
            </a:r>
            <a:r>
              <a:rPr lang="en-US" baseline="30000" dirty="0" smtClean="0">
                <a:solidFill>
                  <a:srgbClr val="FF0000"/>
                </a:solidFill>
              </a:rPr>
              <a:t>12</a:t>
            </a:r>
            <a:r>
              <a:rPr lang="en-US" dirty="0" smtClean="0">
                <a:solidFill>
                  <a:srgbClr val="FF0000"/>
                </a:solidFill>
              </a:rPr>
              <a:t>, 5x10</a:t>
            </a:r>
            <a:r>
              <a:rPr lang="en-US" baseline="30000" dirty="0" smtClean="0">
                <a:solidFill>
                  <a:srgbClr val="FF0000"/>
                </a:solidFill>
              </a:rPr>
              <a:t>6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dec</a:t>
            </a:r>
            <a:r>
              <a:rPr lang="en-US" dirty="0" smtClean="0">
                <a:solidFill>
                  <a:srgbClr val="FF0000"/>
                </a:solidFill>
              </a:rPr>
              <a:t>/m per bunch crossing</a:t>
            </a:r>
          </a:p>
          <a:p>
            <a:r>
              <a:rPr lang="en-US" dirty="0" smtClean="0"/>
              <a:t>Beam halo: Beam loss at limiting apertures; severe, can be taken care of by an appropriate collimation system far upstream of IP.</a:t>
            </a:r>
          </a:p>
          <a:p>
            <a:pPr marL="0" indent="0">
              <a:buNone/>
            </a:pPr>
            <a:r>
              <a:rPr lang="en-US" dirty="0" smtClean="0"/>
              <a:t>No detailed simulation yet. Decays/meter ~ 23 x 3 </a:t>
            </a:r>
            <a:r>
              <a:rPr lang="en-US" dirty="0" err="1" smtClean="0"/>
              <a:t>TeV</a:t>
            </a:r>
            <a:r>
              <a:rPr lang="en-US" dirty="0" smtClean="0"/>
              <a:t> </a:t>
            </a:r>
            <a:r>
              <a:rPr lang="en-US" dirty="0" err="1" smtClean="0"/>
              <a:t>muon</a:t>
            </a:r>
            <a:r>
              <a:rPr lang="en-US" dirty="0" smtClean="0"/>
              <a:t> collider, but showers are also much softer, shielding easier…</a:t>
            </a:r>
          </a:p>
          <a:p>
            <a:pPr marL="0" indent="0">
              <a:buNone/>
            </a:pPr>
            <a:r>
              <a:rPr lang="en-US" dirty="0" smtClean="0"/>
              <a:t>For now we use the </a:t>
            </a:r>
            <a:r>
              <a:rPr lang="en-US" dirty="0" smtClean="0"/>
              <a:t>1.5 </a:t>
            </a:r>
            <a:r>
              <a:rPr lang="en-US" dirty="0" err="1" smtClean="0"/>
              <a:t>TeV</a:t>
            </a:r>
            <a:r>
              <a:rPr lang="en-US" dirty="0" smtClean="0"/>
              <a:t> simulation as a baseline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R. Lipton Higgs Factory Workshop[ 11/16/2012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29B2B-0122-2449-A951-ADA25041C29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0364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Detector Simulation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5716" y="1017205"/>
            <a:ext cx="8464284" cy="552066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Initial work based on ILCROOT – moving to LCSIM</a:t>
            </a:r>
          </a:p>
          <a:p>
            <a:r>
              <a:rPr lang="en-US" dirty="0" smtClean="0"/>
              <a:t>Both full and fast simulation available</a:t>
            </a:r>
          </a:p>
          <a:p>
            <a:pPr lvl="1"/>
            <a:r>
              <a:rPr lang="en-US" dirty="0" smtClean="0"/>
              <a:t>Mars backgrounds incorporated into full simulation</a:t>
            </a:r>
          </a:p>
          <a:p>
            <a:pPr lvl="1"/>
            <a:r>
              <a:rPr lang="en-US" dirty="0" smtClean="0"/>
              <a:t>A variety of detector options can be explored</a:t>
            </a:r>
          </a:p>
          <a:p>
            <a:r>
              <a:rPr lang="en-US" dirty="0" smtClean="0"/>
              <a:t>MARS particles handed off to LCSIM at detector </a:t>
            </a:r>
            <a:r>
              <a:rPr lang="en-US" dirty="0" err="1" smtClean="0"/>
              <a:t>boundries</a:t>
            </a:r>
            <a:endParaRPr lang="en-US" dirty="0" smtClean="0"/>
          </a:p>
          <a:p>
            <a:r>
              <a:rPr lang="en-US" dirty="0" smtClean="0"/>
              <a:t>Background only studies</a:t>
            </a:r>
          </a:p>
          <a:p>
            <a:pPr lvl="1"/>
            <a:r>
              <a:rPr lang="en-US" dirty="0" smtClean="0"/>
              <a:t>Full event simulation</a:t>
            </a:r>
          </a:p>
          <a:p>
            <a:pPr lvl="2"/>
            <a:r>
              <a:rPr lang="en-US" dirty="0" smtClean="0"/>
              <a:t>Use timing to cut off tracing of “late” particles</a:t>
            </a:r>
          </a:p>
          <a:p>
            <a:pPr lvl="2"/>
            <a:r>
              <a:rPr lang="en-US" dirty="0" smtClean="0"/>
              <a:t>Study parameterization of backgrounds</a:t>
            </a:r>
          </a:p>
          <a:p>
            <a:pPr lvl="2"/>
            <a:r>
              <a:rPr lang="en-US" dirty="0" smtClean="0"/>
              <a:t>Build background library</a:t>
            </a:r>
          </a:p>
          <a:p>
            <a:pPr lvl="1"/>
            <a:r>
              <a:rPr lang="en-US" dirty="0" smtClean="0"/>
              <a:t>Background characteristics</a:t>
            </a:r>
          </a:p>
          <a:p>
            <a:pPr lvl="2"/>
            <a:r>
              <a:rPr lang="en-US" dirty="0" smtClean="0"/>
              <a:t>Time and energy distributions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R. Lipton Higgs Factory Workshop[ 11/16/2012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29B2B-0122-2449-A951-ADA25041C29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6844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Detector Models based on ILC </a:t>
            </a:r>
            <a:r>
              <a:rPr lang="en-US" dirty="0" smtClean="0"/>
              <a:t>concepts (</a:t>
            </a:r>
            <a:r>
              <a:rPr lang="en-US" dirty="0" err="1"/>
              <a:t>SiD</a:t>
            </a:r>
            <a:r>
              <a:rPr lang="en-US" dirty="0"/>
              <a:t>, ILD, 4</a:t>
            </a:r>
            <a:r>
              <a:rPr lang="en-US" baseline="30000" dirty="0"/>
              <a:t>Th</a:t>
            </a:r>
            <a:r>
              <a:rPr lang="en-US" dirty="0"/>
              <a:t>)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905000"/>
            <a:ext cx="3852568" cy="4343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8200" y="1524000"/>
            <a:ext cx="2305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LCSIM Detector Model</a:t>
            </a:r>
            <a:endParaRPr lang="en-US" dirty="0">
              <a:solidFill>
                <a:srgbClr val="3366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0356" y="1991972"/>
            <a:ext cx="3810137" cy="399472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837767" y="1524000"/>
            <a:ext cx="1569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Full Simulation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R. Lipton Higgs Factory Workshop[ 11/16/2012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29B2B-0122-2449-A951-ADA25041C29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538332"/>
      </p:ext>
    </p:extLst>
  </p:cSld>
  <p:clrMapOvr>
    <a:masterClrMapping/>
  </p:clrMapOvr>
</p:sld>
</file>

<file path=ppt/theme/theme1.xml><?xml version="1.0" encoding="utf-8"?>
<a:theme xmlns:a="http://schemas.openxmlformats.org/drawingml/2006/main" name="RL_temp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RL_templ.potx</Template>
  <TotalTime>2423</TotalTime>
  <Words>1620</Words>
  <Application>Microsoft Macintosh PowerPoint</Application>
  <PresentationFormat>On-screen Show (4:3)</PresentationFormat>
  <Paragraphs>246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RL_templ</vt:lpstr>
      <vt:lpstr>Muon Collider Higgs Factory Physics and Detector Studies R. Lipton, Fermilab</vt:lpstr>
      <vt:lpstr>Rates</vt:lpstr>
      <vt:lpstr>PowerPoint Presentation</vt:lpstr>
      <vt:lpstr>Physics Environment</vt:lpstr>
      <vt:lpstr>Width Fitting Results (Han and Liu)</vt:lpstr>
      <vt:lpstr>Further Work</vt:lpstr>
      <vt:lpstr>For Experimenters - It’s All About the Background</vt:lpstr>
      <vt:lpstr>Detector Simulation</vt:lpstr>
      <vt:lpstr>Detector Models based on ILC concepts (SiD, ILD, 4Th)</vt:lpstr>
      <vt:lpstr>MARS 1.5 TeV Machine Detector Interface Model</vt:lpstr>
      <vt:lpstr>Overall Background – 1.5 TeV</vt:lpstr>
      <vt:lpstr>Much of the Background is Soft</vt:lpstr>
      <vt:lpstr>Attacking the Background</vt:lpstr>
      <vt:lpstr>Track Timing Information</vt:lpstr>
      <vt:lpstr>PowerPoint Presentation</vt:lpstr>
      <vt:lpstr>PowerPoint Presentation</vt:lpstr>
      <vt:lpstr>Effects of Cuts on Tracker Background</vt:lpstr>
      <vt:lpstr>Timing In a Tracker</vt:lpstr>
      <vt:lpstr>Vertex Detector</vt:lpstr>
      <vt:lpstr>Tracking Strategy</vt:lpstr>
      <vt:lpstr>Calorimetry – two approaches</vt:lpstr>
      <vt:lpstr>Resolution of a pixelated calorimeter with vertex counting compensation</vt:lpstr>
      <vt:lpstr>Plans</vt:lpstr>
      <vt:lpstr>Conclusion</vt:lpstr>
    </vt:vector>
  </TitlesOfParts>
  <Company>Fermilab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Ronald Lipton</dc:creator>
  <cp:lastModifiedBy>Ronald Lipton</cp:lastModifiedBy>
  <cp:revision>89</cp:revision>
  <dcterms:created xsi:type="dcterms:W3CDTF">2009-10-19T13:17:27Z</dcterms:created>
  <dcterms:modified xsi:type="dcterms:W3CDTF">2012-11-16T15:55:00Z</dcterms:modified>
</cp:coreProperties>
</file>