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sldIdLst>
    <p:sldId id="269" r:id="rId5"/>
    <p:sldId id="272" r:id="rId6"/>
    <p:sldId id="273" r:id="rId7"/>
    <p:sldId id="286" r:id="rId8"/>
    <p:sldId id="283" r:id="rId9"/>
    <p:sldId id="274" r:id="rId10"/>
    <p:sldId id="288" r:id="rId11"/>
    <p:sldId id="290" r:id="rId12"/>
    <p:sldId id="275" r:id="rId13"/>
    <p:sldId id="291" r:id="rId14"/>
    <p:sldId id="287" r:id="rId15"/>
    <p:sldId id="289" r:id="rId16"/>
    <p:sldId id="282" r:id="rId17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yJ" initials="JB" lastIdx="3" clrIdx="0"/>
  <p:cmAuthor id="1" name="Leo Zini" initials="LZ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81E32"/>
    <a:srgbClr val="FFFFFF"/>
    <a:srgbClr val="C75B12"/>
    <a:srgbClr val="E17000"/>
    <a:srgbClr val="5B8F22"/>
    <a:srgbClr val="D2C295"/>
    <a:srgbClr val="A79E70"/>
    <a:srgbClr val="4D4F53"/>
    <a:srgbClr val="0099CC"/>
    <a:srgbClr val="69BE2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Objects="1" showGuides="1">
      <p:cViewPr varScale="1">
        <p:scale>
          <a:sx n="74" d="100"/>
          <a:sy n="74" d="100"/>
        </p:scale>
        <p:origin x="-378" y="-90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58700-9FA2-48CE-AC88-D71D45EB490A}" type="datetimeFigureOut">
              <a:rPr lang="en-US" smtClean="0"/>
              <a:pPr/>
              <a:t>11/14/2012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9004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Tit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6196866"/>
            <a:ext cx="3147290" cy="914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7128" y="6096000"/>
            <a:ext cx="2765528" cy="10058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3" y="536575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09875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8108950" cy="4648200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3503237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723840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4094034"/>
            <a:ext cx="2442340" cy="222421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723840"/>
            <a:ext cx="2442340" cy="45944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46088" y="1670050"/>
            <a:ext cx="3013075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2669646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670050"/>
            <a:ext cx="2667000" cy="4648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46088" y="1670050"/>
            <a:ext cx="5484812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595472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127691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5473" y="1667866"/>
            <a:ext cx="8109919" cy="465038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472" y="6543674"/>
            <a:ext cx="4126528" cy="31432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7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71" r:id="rId3"/>
    <p:sldLayoutId id="2147483672" r:id="rId4"/>
    <p:sldLayoutId id="2147483673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16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180000" indent="-180000" algn="l" defTabSz="914400" rtl="0" eaLnBrk="1" latinLnBrk="0" hangingPunct="1">
        <a:lnSpc>
          <a:spcPct val="120000"/>
        </a:lnSpc>
        <a:spcBef>
          <a:spcPts val="80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504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828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57213" y="457201"/>
            <a:ext cx="8008937" cy="1371600"/>
          </a:xfrm>
        </p:spPr>
        <p:txBody>
          <a:bodyPr/>
          <a:lstStyle/>
          <a:p>
            <a:r>
              <a:rPr lang="en-CA" sz="3600" dirty="0" smtClean="0">
                <a:solidFill>
                  <a:srgbClr val="002060"/>
                </a:solidFill>
              </a:rPr>
              <a:t>Top-Up Injection for a Higgs Factory</a:t>
            </a:r>
            <a:endParaRPr lang="en-CA" sz="3600" dirty="0">
              <a:solidFill>
                <a:srgbClr val="00206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57213" y="2667000"/>
            <a:ext cx="8008937" cy="635889"/>
          </a:xfrm>
        </p:spPr>
        <p:txBody>
          <a:bodyPr/>
          <a:lstStyle/>
          <a:p>
            <a:r>
              <a:rPr lang="en-CA" sz="2400" dirty="0" smtClean="0">
                <a:solidFill>
                  <a:srgbClr val="00B0F0"/>
                </a:solidFill>
              </a:rPr>
              <a:t>John Seeman, </a:t>
            </a:r>
          </a:p>
          <a:p>
            <a:r>
              <a:rPr lang="en-CA" sz="2400" dirty="0" smtClean="0">
                <a:solidFill>
                  <a:srgbClr val="00B0F0"/>
                </a:solidFill>
              </a:rPr>
              <a:t>SLAC</a:t>
            </a:r>
          </a:p>
          <a:p>
            <a:r>
              <a:rPr lang="en-CA" sz="2400" dirty="0" smtClean="0">
                <a:solidFill>
                  <a:srgbClr val="00B0F0"/>
                </a:solidFill>
              </a:rPr>
              <a:t>November 15, 2012</a:t>
            </a:r>
            <a:endParaRPr lang="en-CA" sz="24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24102" y="665850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377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“Ramped Main Ring” as a CHF Injector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205829"/>
            <a:ext cx="8108950" cy="464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Top-up injection = 80 bunches / pulse / beam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Injection rate: Once every </a:t>
            </a:r>
            <a:r>
              <a:rPr lang="en-US" dirty="0" smtClean="0">
                <a:solidFill>
                  <a:srgbClr val="002060"/>
                </a:solidFill>
              </a:rPr>
              <a:t>4 seconds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Particles per ring injection: </a:t>
            </a:r>
            <a:r>
              <a:rPr lang="en-US" dirty="0" smtClean="0">
                <a:solidFill>
                  <a:srgbClr val="002060"/>
                </a:solidFill>
              </a:rPr>
              <a:t>1.1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x </a:t>
            </a:r>
            <a:r>
              <a:rPr lang="en-US" dirty="0" smtClean="0">
                <a:solidFill>
                  <a:srgbClr val="002060"/>
                </a:solidFill>
              </a:rPr>
              <a:t>10</a:t>
            </a:r>
            <a:r>
              <a:rPr lang="en-US" baseline="30000" dirty="0" smtClean="0">
                <a:solidFill>
                  <a:srgbClr val="002060"/>
                </a:solidFill>
              </a:rPr>
              <a:t>11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/ pulse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per injected bunch: </a:t>
            </a:r>
            <a:r>
              <a:rPr lang="en-US" dirty="0" smtClean="0">
                <a:solidFill>
                  <a:srgbClr val="002060"/>
                </a:solidFill>
              </a:rPr>
              <a:t>1.3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x </a:t>
            </a:r>
            <a:r>
              <a:rPr lang="en-US" dirty="0" smtClean="0">
                <a:solidFill>
                  <a:srgbClr val="002060"/>
                </a:solidFill>
              </a:rPr>
              <a:t>10</a:t>
            </a:r>
            <a:r>
              <a:rPr lang="en-US" baseline="30000" dirty="0" smtClean="0">
                <a:solidFill>
                  <a:srgbClr val="002060"/>
                </a:solidFill>
              </a:rPr>
              <a:t>9</a:t>
            </a:r>
            <a:r>
              <a:rPr lang="en-US" baseline="300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/ pulse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Bunch injection controller: Fill all bunches at once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Ring path length = 267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sec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Injection kicker pulse length = 267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sec.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Kickers = 13 stronger than PEP-II but long flat top.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Luminosity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stays constant to ~0.5%.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20058" y="3657600"/>
            <a:ext cx="34227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FNAL Main </a:t>
            </a:r>
            <a:r>
              <a:rPr lang="en-US" dirty="0" smtClean="0"/>
              <a:t>Injector: </a:t>
            </a:r>
            <a:r>
              <a:rPr lang="en-US" dirty="0" smtClean="0"/>
              <a:t>3.3</a:t>
            </a:r>
            <a:r>
              <a:rPr lang="en-US" dirty="0" smtClean="0"/>
              <a:t> </a:t>
            </a:r>
            <a:r>
              <a:rPr lang="en-US" dirty="0" smtClean="0"/>
              <a:t>km</a:t>
            </a:r>
          </a:p>
          <a:p>
            <a:r>
              <a:rPr lang="en-US" dirty="0" smtClean="0"/>
              <a:t>Ramping speed is </a:t>
            </a:r>
            <a:r>
              <a:rPr lang="en-US" dirty="0" smtClean="0"/>
              <a:t>~</a:t>
            </a:r>
            <a:r>
              <a:rPr lang="en-US" dirty="0" smtClean="0"/>
              <a:t>60</a:t>
            </a:r>
            <a:r>
              <a:rPr lang="en-US" dirty="0" smtClean="0"/>
              <a:t> </a:t>
            </a:r>
            <a:r>
              <a:rPr lang="en-US" dirty="0" err="1" smtClean="0"/>
              <a:t>GeV</a:t>
            </a:r>
            <a:r>
              <a:rPr lang="en-US" dirty="0" smtClean="0"/>
              <a:t>/sec</a:t>
            </a:r>
          </a:p>
          <a:p>
            <a:r>
              <a:rPr lang="en-US" dirty="0" smtClean="0"/>
              <a:t>--&gt; </a:t>
            </a:r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in </a:t>
            </a:r>
            <a:r>
              <a:rPr lang="en-US" dirty="0" smtClean="0"/>
              <a:t>2 seconds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1822" y="5219700"/>
            <a:ext cx="2133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5219700"/>
            <a:ext cx="2133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85422" y="5680074"/>
            <a:ext cx="533400" cy="60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85422" y="5680074"/>
            <a:ext cx="533400" cy="60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4887" y="5854029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35229" y="5474502"/>
            <a:ext cx="689629" cy="379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15258" y="5885646"/>
            <a:ext cx="609600" cy="429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9200" y="58856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733800" y="5608647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Injector</a:t>
            </a:r>
          </a:p>
          <a:p>
            <a:r>
              <a:rPr lang="en-US" dirty="0" smtClean="0"/>
              <a:t>Rapid SR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895487" y="5474502"/>
            <a:ext cx="419713" cy="379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315200" y="5885646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24800" y="5764660"/>
            <a:ext cx="152400" cy="24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077200" y="5854029"/>
            <a:ext cx="733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97109" y="51051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 1.5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53421" y="613027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e+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48400" y="607031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Linacs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10625" y="57009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20058" y="533164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62200" y="514698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24857" y="1154157"/>
            <a:ext cx="2028563" cy="2503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“Synchrotron” as a CHF Injector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288925" y="1110734"/>
            <a:ext cx="8108950" cy="464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Top-up injection = 1 bunch / pulse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Cycle rate = 60 Hz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Injection rate: 20 Hz e+, 20 Hz e-, 20 Hz e- to make e+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per injection: 1.3 x 10</a:t>
            </a:r>
            <a:r>
              <a:rPr lang="en-US" baseline="30000" dirty="0" smtClean="0">
                <a:solidFill>
                  <a:srgbClr val="002060"/>
                </a:solidFill>
              </a:rPr>
              <a:t>9</a:t>
            </a:r>
            <a:r>
              <a:rPr lang="en-US" dirty="0" smtClean="0">
                <a:solidFill>
                  <a:srgbClr val="002060"/>
                </a:solidFill>
              </a:rPr>
              <a:t> / pulse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Bunch injection controller: Pick the lowest charge bunch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Injection kicker pulse length = 6.7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sec</a:t>
            </a:r>
            <a:r>
              <a:rPr lang="en-US" dirty="0" smtClean="0">
                <a:solidFill>
                  <a:srgbClr val="002060"/>
                </a:solidFill>
              </a:rPr>
              <a:t> (= 2 km)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Kickers = 13 stronger than PEP-II but 15 times slower.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Ring path length = 267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sec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Luminosity stays within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0.1%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of the peak.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152" y="1295400"/>
            <a:ext cx="3152930" cy="2495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019800" y="3863876"/>
            <a:ext cx="312136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Cornell synchrotron: 768 m</a:t>
            </a:r>
          </a:p>
          <a:p>
            <a:r>
              <a:rPr lang="en-US" dirty="0" smtClean="0"/>
              <a:t>Sine wave magnet excitation</a:t>
            </a:r>
          </a:p>
          <a:p>
            <a:r>
              <a:rPr lang="en-US" dirty="0" smtClean="0"/>
              <a:t>0.2 GeV to 12 GeV in </a:t>
            </a:r>
          </a:p>
          <a:p>
            <a:r>
              <a:rPr lang="en-US" dirty="0" smtClean="0"/>
              <a:t>8.3 </a:t>
            </a:r>
            <a:r>
              <a:rPr lang="en-US" dirty="0" err="1" smtClean="0"/>
              <a:t>msec</a:t>
            </a:r>
            <a:r>
              <a:rPr lang="en-US" dirty="0" smtClean="0"/>
              <a:t> at 60 Hz.</a:t>
            </a:r>
          </a:p>
          <a:p>
            <a:r>
              <a:rPr lang="en-US" dirty="0" smtClean="0"/>
              <a:t>Does not affect CESR 2 m </a:t>
            </a:r>
          </a:p>
          <a:p>
            <a:r>
              <a:rPr lang="en-US" dirty="0" smtClean="0"/>
              <a:t>away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51822" y="54483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590800" y="5448300"/>
            <a:ext cx="17526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204422" y="5715000"/>
            <a:ext cx="38637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204422" y="5715000"/>
            <a:ext cx="386378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810000" y="64389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953000" y="6318251"/>
            <a:ext cx="152400" cy="311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>
            <a:off x="5105400" y="6473826"/>
            <a:ext cx="9144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732152" y="5943600"/>
            <a:ext cx="592448" cy="4953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4800600" y="5943600"/>
            <a:ext cx="121920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248401" y="5943600"/>
            <a:ext cx="5333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4343400" y="57150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343400" y="59436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143000" y="5802868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914804" y="5758934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Synchrotron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024379" y="6488669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e+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6781800" y="58028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5806509" y="5618202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953550" y="64389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633246" y="5530334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1819632" y="516100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Detector Masking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371600"/>
            <a:ext cx="8108950" cy="4648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Detectors for CHF need to mask injection bunches.</a:t>
            </a:r>
          </a:p>
          <a:p>
            <a:endParaRPr lang="en-US" sz="2400" dirty="0" smtClean="0"/>
          </a:p>
          <a:p>
            <a:r>
              <a:rPr lang="en-US" sz="2400" dirty="0" smtClean="0"/>
              <a:t>Ramped storage ring injector:</a:t>
            </a:r>
          </a:p>
          <a:p>
            <a:r>
              <a:rPr lang="en-US" sz="2400" dirty="0" smtClean="0"/>
              <a:t>	Mask entire ring for ~10 </a:t>
            </a:r>
            <a:r>
              <a:rPr lang="en-US" sz="2400" dirty="0" err="1" smtClean="0"/>
              <a:t>msec</a:t>
            </a:r>
            <a:r>
              <a:rPr lang="en-US" sz="2400" dirty="0" smtClean="0"/>
              <a:t> every 4 minutes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Ramped </a:t>
            </a:r>
            <a:r>
              <a:rPr lang="en-US" sz="2400" dirty="0" smtClean="0"/>
              <a:t>“Main Injector” style:</a:t>
            </a:r>
            <a:endParaRPr lang="en-US" sz="2400" dirty="0" smtClean="0"/>
          </a:p>
          <a:p>
            <a:r>
              <a:rPr lang="en-US" sz="2400" dirty="0" smtClean="0"/>
              <a:t>	Mask entire ring for ~10 </a:t>
            </a:r>
            <a:r>
              <a:rPr lang="en-US" sz="2400" dirty="0" err="1" smtClean="0"/>
              <a:t>msec</a:t>
            </a:r>
            <a:r>
              <a:rPr lang="en-US" sz="2400" dirty="0" smtClean="0"/>
              <a:t> every 4 </a:t>
            </a:r>
            <a:r>
              <a:rPr lang="en-US" sz="2400" dirty="0" smtClean="0"/>
              <a:t>seconds.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Synchrotron injector:</a:t>
            </a:r>
          </a:p>
          <a:p>
            <a:r>
              <a:rPr lang="en-US" sz="2400" dirty="0" smtClean="0"/>
              <a:t>	Mask 1/80 of ring for ~10 </a:t>
            </a:r>
            <a:r>
              <a:rPr lang="en-US" sz="2400" dirty="0" err="1" smtClean="0"/>
              <a:t>msec</a:t>
            </a:r>
            <a:r>
              <a:rPr lang="en-US" sz="2400" dirty="0" smtClean="0"/>
              <a:t> at 20 Hz.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2060"/>
                </a:solidFill>
              </a:rPr>
              <a:t>All these masking durations produces </a:t>
            </a:r>
            <a:r>
              <a:rPr lang="en-US" sz="2400" dirty="0" smtClean="0">
                <a:solidFill>
                  <a:srgbClr val="002060"/>
                </a:solidFill>
              </a:rPr>
              <a:t>much </a:t>
            </a:r>
            <a:r>
              <a:rPr lang="en-US" sz="2400" dirty="0" smtClean="0">
                <a:solidFill>
                  <a:srgbClr val="002060"/>
                </a:solidFill>
              </a:rPr>
              <a:t>less than 1% loss in integrated luminosity.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Top-up injection will work for a Circular Higgs Factory.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 full energy injector is needed.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 synchrotron injector will work </a:t>
            </a:r>
            <a:r>
              <a:rPr lang="en-US" sz="2400" dirty="0" smtClean="0">
                <a:solidFill>
                  <a:srgbClr val="002060"/>
                </a:solidFill>
              </a:rPr>
              <a:t>the best but is more than is needed</a:t>
            </a:r>
            <a:r>
              <a:rPr lang="en-US" sz="2400" dirty="0" smtClean="0">
                <a:solidFill>
                  <a:srgbClr val="002060"/>
                </a:solidFill>
              </a:rPr>
              <a:t>. (60 Hz)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 rapidly ramped storage ring is likely adequate. (4 sec)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A</a:t>
            </a:r>
            <a:r>
              <a:rPr lang="en-US" sz="2400" dirty="0" smtClean="0">
                <a:solidFill>
                  <a:srgbClr val="002060"/>
                </a:solidFill>
              </a:rPr>
              <a:t> slowly ramped </a:t>
            </a:r>
            <a:r>
              <a:rPr lang="en-US" sz="2400" dirty="0" smtClean="0">
                <a:solidFill>
                  <a:srgbClr val="002060"/>
                </a:solidFill>
              </a:rPr>
              <a:t>storage ring injector </a:t>
            </a:r>
            <a:r>
              <a:rPr lang="en-US" sz="2400" dirty="0" smtClean="0">
                <a:solidFill>
                  <a:srgbClr val="002060"/>
                </a:solidFill>
              </a:rPr>
              <a:t>doesn’t make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dirty="0" smtClean="0">
                <a:solidFill>
                  <a:srgbClr val="002060"/>
                </a:solidFill>
              </a:rPr>
              <a:t>luminosity constant enough.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dirty="0" smtClean="0">
                <a:solidFill>
                  <a:srgbClr val="002060"/>
                </a:solidFill>
              </a:rPr>
              <a:t>The detectors will need to mask out the </a:t>
            </a:r>
            <a:r>
              <a:rPr lang="en-US" sz="2400" dirty="0" smtClean="0">
                <a:solidFill>
                  <a:srgbClr val="002060"/>
                </a:solidFill>
              </a:rPr>
              <a:t>buckets with damping </a:t>
            </a:r>
            <a:r>
              <a:rPr lang="en-US" sz="2400" dirty="0" smtClean="0">
                <a:solidFill>
                  <a:srgbClr val="002060"/>
                </a:solidFill>
              </a:rPr>
              <a:t>injected </a:t>
            </a:r>
            <a:r>
              <a:rPr lang="en-US" sz="2400" dirty="0" smtClean="0">
                <a:solidFill>
                  <a:srgbClr val="002060"/>
                </a:solidFill>
              </a:rPr>
              <a:t>bunches during data taking.</a:t>
            </a:r>
            <a:endParaRPr lang="en-US" sz="2400" dirty="0" smtClean="0">
              <a:solidFill>
                <a:srgbClr val="002060"/>
              </a:solidFill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Top-up Injection for Higgs Factory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228600" y="1219200"/>
            <a:ext cx="7696200" cy="5065522"/>
          </a:xfrm>
        </p:spPr>
        <p:txBody>
          <a:bodyPr>
            <a:normAutofit/>
          </a:bodyPr>
          <a:lstStyle/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Briefly: PEP-II /BaBar top-up injection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	</a:t>
            </a:r>
          </a:p>
          <a:p>
            <a:r>
              <a:rPr lang="en-US" sz="1800" dirty="0" smtClean="0">
                <a:solidFill>
                  <a:srgbClr val="002060"/>
                </a:solidFill>
              </a:rPr>
              <a:t>Required injection parameters for a Circular Higgs Factory 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Rough injector parameters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>
                <a:solidFill>
                  <a:srgbClr val="002060"/>
                </a:solidFill>
              </a:rPr>
              <a:t>Detector masking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/>
              <a:t>	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 / BaBar Top-Up (Trickle) Injection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147605"/>
            <a:ext cx="454964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</a:rPr>
              <a:t>Energy = 3.5 x 9 GeV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Circumference = 2200 m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One collision point (IR) at </a:t>
            </a:r>
            <a:r>
              <a:rPr lang="en-US" sz="1600" dirty="0" err="1" smtClean="0">
                <a:solidFill>
                  <a:srgbClr val="002060"/>
                </a:solidFill>
              </a:rPr>
              <a:t>Lum</a:t>
            </a:r>
            <a:r>
              <a:rPr lang="en-US" sz="1600" dirty="0" smtClean="0">
                <a:solidFill>
                  <a:srgbClr val="002060"/>
                </a:solidFill>
              </a:rPr>
              <a:t> = 1.2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34</a:t>
            </a:r>
            <a:r>
              <a:rPr lang="en-US" sz="16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Full energy injection from </a:t>
            </a:r>
            <a:r>
              <a:rPr lang="en-US" sz="1600" dirty="0" err="1" smtClean="0">
                <a:solidFill>
                  <a:srgbClr val="002060"/>
                </a:solidFill>
              </a:rPr>
              <a:t>Linac+Damping</a:t>
            </a:r>
            <a:r>
              <a:rPr lang="en-US" sz="1600" dirty="0" smtClean="0">
                <a:solidFill>
                  <a:srgbClr val="002060"/>
                </a:solidFill>
              </a:rPr>
              <a:t> Rings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Number of bunches = 1732 / ring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Beam currents = 2.1 A x 3.2 A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Particles = 1.0 or 1.5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14 </a:t>
            </a:r>
            <a:r>
              <a:rPr lang="en-US" sz="1600" dirty="0" smtClean="0">
                <a:solidFill>
                  <a:srgbClr val="002060"/>
                </a:solidFill>
              </a:rPr>
              <a:t>/ beam (HER/LER)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Lifetimes: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	Vacuum = ~10 hours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	</a:t>
            </a:r>
            <a:r>
              <a:rPr lang="en-US" sz="1600" dirty="0" err="1" smtClean="0">
                <a:solidFill>
                  <a:srgbClr val="002060"/>
                </a:solidFill>
              </a:rPr>
              <a:t>Touschek</a:t>
            </a:r>
            <a:r>
              <a:rPr lang="en-US" sz="1600" dirty="0" smtClean="0">
                <a:solidFill>
                  <a:srgbClr val="002060"/>
                </a:solidFill>
              </a:rPr>
              <a:t> = ~3 hours (LER)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	Luminosity  = ~1 hour 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Lost particles per second =  4.2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10 </a:t>
            </a:r>
            <a:r>
              <a:rPr lang="en-US" sz="1600" dirty="0" smtClean="0">
                <a:solidFill>
                  <a:srgbClr val="002060"/>
                </a:solidFill>
              </a:rPr>
              <a:t>/ second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Top-up injection = one bunch / pulse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Injection rate: ~3-15 Hz (30 Hz max)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Particles per injection: 3 to 9 x 10</a:t>
            </a:r>
            <a:r>
              <a:rPr lang="en-US" sz="1600" baseline="30000" dirty="0" smtClean="0">
                <a:solidFill>
                  <a:srgbClr val="002060"/>
                </a:solidFill>
              </a:rPr>
              <a:t>9</a:t>
            </a:r>
            <a:r>
              <a:rPr lang="en-US" sz="1600" dirty="0" smtClean="0">
                <a:solidFill>
                  <a:srgbClr val="002060"/>
                </a:solidFill>
              </a:rPr>
              <a:t> / pulse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Bunch injection controller: pick the lowest bunch</a:t>
            </a:r>
          </a:p>
          <a:p>
            <a:r>
              <a:rPr lang="en-US" sz="1600" dirty="0" smtClean="0">
                <a:solidFill>
                  <a:srgbClr val="002060"/>
                </a:solidFill>
              </a:rPr>
              <a:t>Injection efficiency = ~ 80%</a:t>
            </a:r>
          </a:p>
          <a:p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Injection kicker pulse length = 0.4 </a:t>
            </a:r>
            <a:r>
              <a:rPr lang="en-US" sz="1600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1600" dirty="0" err="1" smtClean="0">
                <a:solidFill>
                  <a:srgbClr val="002060"/>
                </a:solidFill>
              </a:rPr>
              <a:t>sec</a:t>
            </a:r>
            <a:endParaRPr lang="en-US" sz="1600" dirty="0" smtClean="0">
              <a:solidFill>
                <a:srgbClr val="002060"/>
              </a:solidFill>
            </a:endParaRPr>
          </a:p>
          <a:p>
            <a:r>
              <a:rPr lang="en-US" sz="1600" dirty="0" smtClean="0">
                <a:solidFill>
                  <a:srgbClr val="002060"/>
                </a:solidFill>
              </a:rPr>
              <a:t>Ring path length = 7.3 </a:t>
            </a:r>
            <a:r>
              <a:rPr lang="en-US" sz="1600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sz="1600" dirty="0" err="1" smtClean="0">
                <a:solidFill>
                  <a:srgbClr val="002060"/>
                </a:solidFill>
              </a:rPr>
              <a:t>sec</a:t>
            </a:r>
            <a:endParaRPr lang="en-US" sz="1600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195910" y="45720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BaBar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24123" y="1500309"/>
            <a:ext cx="2871787" cy="2148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324122" y="1670050"/>
            <a:ext cx="3230299" cy="46482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24123" y="3763386"/>
            <a:ext cx="2871787" cy="22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8195910" y="2406134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PEP-II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PEP-II/</a:t>
            </a:r>
            <a:r>
              <a:rPr lang="en-US" dirty="0" err="1" smtClean="0"/>
              <a:t>BaBar</a:t>
            </a:r>
            <a:r>
              <a:rPr lang="en-US" dirty="0" smtClean="0"/>
              <a:t> Top-Up Injection (Accelerator)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64390" y="1571892"/>
            <a:ext cx="4460868" cy="394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5638800"/>
            <a:ext cx="4953000" cy="54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996858" y="2249269"/>
            <a:ext cx="21565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Before Top-Up Injection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996859" y="4038600"/>
            <a:ext cx="1905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After Top-Up Injection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172200" y="1248726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Improved peak and average luminosity.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PEP-II/BaBar Top-Up Injection (Detector)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3810000" cy="239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295401"/>
            <a:ext cx="3505200" cy="2604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4343400"/>
            <a:ext cx="3100387" cy="16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29200" y="4419600"/>
            <a:ext cx="38395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</a:rPr>
              <a:t>BaBar</a:t>
            </a:r>
            <a:r>
              <a:rPr lang="en-US" dirty="0" smtClean="0">
                <a:solidFill>
                  <a:srgbClr val="002060"/>
                </a:solidFill>
              </a:rPr>
              <a:t> trigger masking: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Mask all of ring a few tens of turns.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Mask injected bunch area for 1250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turns or about  0.9 msec.</a:t>
            </a:r>
            <a:endParaRPr lang="en-US" dirty="0">
              <a:solidFill>
                <a:srgbClr val="00206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685800" y="1600200"/>
            <a:ext cx="0" cy="1828800"/>
          </a:xfrm>
          <a:prstGeom prst="straightConnector1">
            <a:avLst/>
          </a:prstGeom>
          <a:ln w="1270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3207" y="2057400"/>
            <a:ext cx="5725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One </a:t>
            </a:r>
          </a:p>
          <a:p>
            <a:r>
              <a:rPr lang="en-US" sz="1400" dirty="0" smtClean="0"/>
              <a:t>turn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smtClean="0"/>
              <a:t>Circular Higgs Factory Ring Parameters for Injection (TLEP-H)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219200"/>
            <a:ext cx="810895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Energy = 120 x 120 GeV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Circumference = 80 km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Two collision points (IR)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Full energy injection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Number of bunches = 80 / ring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= 4.1 x 10</a:t>
            </a:r>
            <a:r>
              <a:rPr lang="en-US" baseline="30000" dirty="0" smtClean="0">
                <a:solidFill>
                  <a:srgbClr val="002060"/>
                </a:solidFill>
              </a:rPr>
              <a:t>13 </a:t>
            </a:r>
            <a:r>
              <a:rPr lang="en-US" dirty="0" smtClean="0">
                <a:solidFill>
                  <a:srgbClr val="002060"/>
                </a:solidFill>
              </a:rPr>
              <a:t>/ beam 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Particles = </a:t>
            </a:r>
            <a:r>
              <a:rPr lang="en-US" dirty="0" smtClean="0">
                <a:solidFill>
                  <a:srgbClr val="002060"/>
                </a:solidFill>
              </a:rPr>
              <a:t>5.1 </a:t>
            </a:r>
            <a:r>
              <a:rPr lang="en-US" dirty="0" smtClean="0">
                <a:solidFill>
                  <a:srgbClr val="002060"/>
                </a:solidFill>
              </a:rPr>
              <a:t>x </a:t>
            </a:r>
            <a:r>
              <a:rPr lang="en-US" dirty="0" smtClean="0">
                <a:solidFill>
                  <a:srgbClr val="002060"/>
                </a:solidFill>
              </a:rPr>
              <a:t>10</a:t>
            </a:r>
            <a:r>
              <a:rPr lang="en-US" baseline="30000" dirty="0" smtClean="0">
                <a:solidFill>
                  <a:srgbClr val="002060"/>
                </a:solidFill>
              </a:rPr>
              <a:t>11 </a:t>
            </a:r>
            <a:r>
              <a:rPr lang="en-US" dirty="0" smtClean="0">
                <a:solidFill>
                  <a:srgbClr val="002060"/>
                </a:solidFill>
              </a:rPr>
              <a:t>/ </a:t>
            </a:r>
            <a:r>
              <a:rPr lang="en-US" dirty="0" smtClean="0">
                <a:solidFill>
                  <a:srgbClr val="002060"/>
                </a:solidFill>
              </a:rPr>
              <a:t>bunch 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Lifetimes: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	Vacuum = ~10 hours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	</a:t>
            </a:r>
            <a:r>
              <a:rPr lang="en-US" dirty="0" err="1" smtClean="0">
                <a:solidFill>
                  <a:srgbClr val="002060"/>
                </a:solidFill>
              </a:rPr>
              <a:t>Touschek</a:t>
            </a:r>
            <a:r>
              <a:rPr lang="en-US" dirty="0" smtClean="0">
                <a:solidFill>
                  <a:srgbClr val="002060"/>
                </a:solidFill>
              </a:rPr>
              <a:t> = ~15 hours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	Luminosity  = ~0.53 hour 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Lost particles per second =  2.1 x 10</a:t>
            </a:r>
            <a:r>
              <a:rPr lang="en-US" baseline="30000" dirty="0" smtClean="0">
                <a:solidFill>
                  <a:srgbClr val="002060"/>
                </a:solidFill>
              </a:rPr>
              <a:t>10 </a:t>
            </a:r>
            <a:r>
              <a:rPr lang="en-US" dirty="0" smtClean="0">
                <a:solidFill>
                  <a:srgbClr val="002060"/>
                </a:solidFill>
              </a:rPr>
              <a:t>/ </a:t>
            </a:r>
            <a:r>
              <a:rPr lang="en-US" dirty="0" smtClean="0">
                <a:solidFill>
                  <a:srgbClr val="002060"/>
                </a:solidFill>
              </a:rPr>
              <a:t>second </a:t>
            </a:r>
            <a:r>
              <a:rPr lang="en-US" dirty="0" smtClean="0">
                <a:solidFill>
                  <a:srgbClr val="002060"/>
                </a:solidFill>
              </a:rPr>
              <a:t>per ring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Injection efficiency = ~ 80%.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002060"/>
                </a:solidFill>
              </a:rPr>
              <a:t>Needed for injection: e+ and e- at ~2.6 x10</a:t>
            </a:r>
            <a:r>
              <a:rPr lang="en-US" baseline="30000" dirty="0" smtClean="0">
                <a:solidFill>
                  <a:srgbClr val="002060"/>
                </a:solidFill>
              </a:rPr>
              <a:t>10</a:t>
            </a:r>
            <a:r>
              <a:rPr lang="en-US" dirty="0" smtClean="0">
                <a:solidFill>
                  <a:srgbClr val="002060"/>
                </a:solidFill>
              </a:rPr>
              <a:t> / second at full energy.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2362200"/>
            <a:ext cx="3855882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62800" y="1688068"/>
            <a:ext cx="14263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/>
            <a:r>
              <a:rPr lang="en-US" sz="1400" dirty="0" smtClean="0"/>
              <a:t>A. Blondel</a:t>
            </a:r>
          </a:p>
          <a:p>
            <a:pPr marL="342900" indent="-342900"/>
            <a:r>
              <a:rPr lang="en-US" sz="1400" dirty="0" smtClean="0"/>
              <a:t>F. Zimmermann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CHF Injection Phase Space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46088" y="1670050"/>
            <a:ext cx="3897312" cy="4648200"/>
          </a:xfrm>
        </p:spPr>
        <p:txBody>
          <a:bodyPr/>
          <a:lstStyle/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at injection septum (stored) = ~200m</a:t>
            </a:r>
          </a:p>
          <a:p>
            <a:r>
              <a:rPr lang="en-US" dirty="0" err="1" smtClean="0">
                <a:latin typeface="Symbol" pitchFamily="18" charset="2"/>
              </a:rPr>
              <a:t>b</a:t>
            </a:r>
            <a:r>
              <a:rPr lang="en-US" baseline="-25000" dirty="0" err="1" smtClean="0"/>
              <a:t>x</a:t>
            </a:r>
            <a:r>
              <a:rPr lang="en-US" dirty="0" smtClean="0"/>
              <a:t> at injection septum (injection) = ~30m</a:t>
            </a:r>
          </a:p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xstored</a:t>
            </a:r>
            <a:r>
              <a:rPr lang="en-US" dirty="0" smtClean="0"/>
              <a:t> (stored) =9.4 nm </a:t>
            </a:r>
          </a:p>
          <a:p>
            <a:r>
              <a:rPr lang="en-US" sz="2000" dirty="0" err="1" smtClean="0">
                <a:latin typeface="Symbol" pitchFamily="18" charset="2"/>
              </a:rPr>
              <a:t>e</a:t>
            </a:r>
            <a:r>
              <a:rPr lang="en-US" baseline="-25000" dirty="0" err="1" smtClean="0"/>
              <a:t>xinj</a:t>
            </a:r>
            <a:r>
              <a:rPr lang="en-US" dirty="0" smtClean="0"/>
              <a:t> (injected) =50 nm </a:t>
            </a:r>
          </a:p>
          <a:p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xstored</a:t>
            </a:r>
            <a:r>
              <a:rPr lang="en-US" dirty="0" smtClean="0"/>
              <a:t> at septum (stored) = 1.4 mm</a:t>
            </a:r>
          </a:p>
          <a:p>
            <a:r>
              <a:rPr lang="en-US" dirty="0" err="1" smtClean="0">
                <a:latin typeface="Symbol" pitchFamily="18" charset="2"/>
              </a:rPr>
              <a:t>s</a:t>
            </a:r>
            <a:r>
              <a:rPr lang="en-US" baseline="-25000" dirty="0" err="1" smtClean="0"/>
              <a:t>xinj</a:t>
            </a:r>
            <a:r>
              <a:rPr lang="en-US" dirty="0" smtClean="0"/>
              <a:t> at septum (injected) = 1.2 mm</a:t>
            </a:r>
          </a:p>
          <a:p>
            <a:r>
              <a:rPr lang="en-US" dirty="0" smtClean="0"/>
              <a:t>X</a:t>
            </a:r>
            <a:r>
              <a:rPr lang="en-US" baseline="-25000" dirty="0" smtClean="0"/>
              <a:t>s  </a:t>
            </a:r>
            <a:r>
              <a:rPr lang="en-US" dirty="0" smtClean="0"/>
              <a:t>= Septum blade thickness =~ 5 mm</a:t>
            </a:r>
          </a:p>
          <a:p>
            <a:r>
              <a:rPr lang="en-US" dirty="0" err="1" smtClean="0"/>
              <a:t>X</a:t>
            </a:r>
            <a:r>
              <a:rPr lang="en-US" baseline="-25000" dirty="0" err="1" smtClean="0"/>
              <a:t>c</a:t>
            </a:r>
            <a:r>
              <a:rPr lang="en-US" dirty="0" smtClean="0"/>
              <a:t> = septum clearance distance = ~6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baseline="-25000" dirty="0" smtClean="0"/>
              <a:t>x</a:t>
            </a:r>
            <a:r>
              <a:rPr lang="en-US" baseline="-25000" dirty="0" smtClean="0">
                <a:latin typeface="Symbol" pitchFamily="18" charset="2"/>
              </a:rPr>
              <a:t> </a:t>
            </a:r>
          </a:p>
          <a:p>
            <a:endParaRPr lang="en-US" dirty="0" smtClean="0"/>
          </a:p>
          <a:p>
            <a:r>
              <a:rPr lang="en-US" dirty="0" err="1" smtClean="0"/>
              <a:t>Xinj</a:t>
            </a:r>
            <a:r>
              <a:rPr lang="en-US" dirty="0" smtClean="0"/>
              <a:t> &lt; A</a:t>
            </a:r>
            <a:r>
              <a:rPr lang="en-US" baseline="-25000" dirty="0" smtClean="0"/>
              <a:t>x</a:t>
            </a:r>
          </a:p>
          <a:p>
            <a:r>
              <a:rPr lang="en-US" dirty="0" err="1" smtClean="0"/>
              <a:t>Xinj</a:t>
            </a:r>
            <a:r>
              <a:rPr lang="en-US" dirty="0" smtClean="0"/>
              <a:t> = 4X</a:t>
            </a:r>
            <a:r>
              <a:rPr lang="en-US" dirty="0" smtClean="0">
                <a:latin typeface="Symbol" pitchFamily="18" charset="2"/>
              </a:rPr>
              <a:t>s</a:t>
            </a:r>
            <a:r>
              <a:rPr lang="en-US" dirty="0" smtClean="0"/>
              <a:t>inj+X</a:t>
            </a:r>
            <a:r>
              <a:rPr lang="en-US" baseline="-25000" dirty="0" smtClean="0"/>
              <a:t>s</a:t>
            </a:r>
            <a:r>
              <a:rPr lang="en-US" dirty="0" smtClean="0"/>
              <a:t>+Xc = ~18 mm</a:t>
            </a:r>
          </a:p>
          <a:p>
            <a:r>
              <a:rPr lang="en-US" dirty="0" smtClean="0"/>
              <a:t>A</a:t>
            </a:r>
            <a:r>
              <a:rPr lang="en-US" baseline="-25000" dirty="0" smtClean="0"/>
              <a:t>x</a:t>
            </a:r>
            <a:r>
              <a:rPr lang="en-US" dirty="0" smtClean="0"/>
              <a:t> = machine aperture &gt; ~20 mm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>
              <a:latin typeface="Symbol" pitchFamily="18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629400" y="1828800"/>
            <a:ext cx="152400" cy="25146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781800" y="2895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533900" y="3124200"/>
            <a:ext cx="533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4800600" y="17907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800687" y="3064877"/>
            <a:ext cx="533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800600" y="3352800"/>
            <a:ext cx="1266787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6067387" y="3505200"/>
            <a:ext cx="562013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067387" y="18669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162800" y="1828800"/>
            <a:ext cx="0" cy="2514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67387" y="4191000"/>
            <a:ext cx="1095413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071875" y="1482922"/>
            <a:ext cx="14574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Stored Beam Orbit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5458841" y="1513701"/>
            <a:ext cx="10967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Injection orbit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781800" y="1344423"/>
            <a:ext cx="11304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Septum blade</a:t>
            </a:r>
            <a:endParaRPr lang="en-US" sz="1200" dirty="0"/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 flipH="1">
            <a:off x="6781800" y="1621422"/>
            <a:ext cx="565219" cy="16927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800600" y="4762500"/>
            <a:ext cx="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6629400" y="4762500"/>
            <a:ext cx="152400" cy="16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33900" y="5410200"/>
            <a:ext cx="533400" cy="15240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768046" y="5181600"/>
            <a:ext cx="3810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4800600" y="5854243"/>
            <a:ext cx="13335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7347019" y="2726323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 bump on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7010400" y="5269468"/>
            <a:ext cx="18015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Injection bump off</a:t>
            </a:r>
          </a:p>
          <a:p>
            <a:r>
              <a:rPr lang="en-US" sz="1600" dirty="0" smtClean="0"/>
              <a:t>(~one turn later)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4800600" y="3503711"/>
            <a:ext cx="13484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Injection bump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7467600" y="3657600"/>
            <a:ext cx="13083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Injected beam</a:t>
            </a:r>
          </a:p>
          <a:p>
            <a:r>
              <a:rPr lang="en-US" sz="1400" dirty="0" smtClean="0"/>
              <a:t>(+/- 2 </a:t>
            </a:r>
            <a:r>
              <a:rPr lang="en-US" sz="1400" dirty="0" err="1" smtClean="0">
                <a:latin typeface="Symbol" pitchFamily="18" charset="2"/>
              </a:rPr>
              <a:t>s</a:t>
            </a:r>
            <a:r>
              <a:rPr lang="en-US" sz="1400" baseline="-25000" dirty="0" err="1" smtClean="0">
                <a:latin typeface="Arial" pitchFamily="34" charset="0"/>
                <a:cs typeface="Arial" pitchFamily="34" charset="0"/>
              </a:rPr>
              <a:t>xinj</a:t>
            </a:r>
            <a:r>
              <a:rPr lang="en-US" sz="1400" dirty="0" smtClean="0"/>
              <a:t>)</a:t>
            </a:r>
            <a:endParaRPr lang="en-US" sz="1400" dirty="0"/>
          </a:p>
        </p:txBody>
      </p:sp>
      <p:cxnSp>
        <p:nvCxnSpPr>
          <p:cNvPr id="43" name="Straight Arrow Connector 42"/>
          <p:cNvCxnSpPr/>
          <p:nvPr/>
        </p:nvCxnSpPr>
        <p:spPr>
          <a:xfrm flipH="1" flipV="1">
            <a:off x="7239000" y="3276600"/>
            <a:ext cx="673238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58402" y="2516088"/>
            <a:ext cx="1208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Stored beam</a:t>
            </a:r>
            <a:endParaRPr lang="en-US" sz="1400" dirty="0"/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5067300" y="2823865"/>
            <a:ext cx="266700" cy="24101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800600" y="5029200"/>
            <a:ext cx="1828800" cy="0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85189" y="4577834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n-US" baseline="-25000" dirty="0" smtClean="0"/>
              <a:t>x</a:t>
            </a:r>
            <a:endParaRPr lang="en-US" baseline="-25000" dirty="0"/>
          </a:p>
        </p:txBody>
      </p:sp>
      <p:sp>
        <p:nvSpPr>
          <p:cNvPr id="50" name="TextBox 49"/>
          <p:cNvSpPr txBox="1"/>
          <p:nvPr/>
        </p:nvSpPr>
        <p:spPr>
          <a:xfrm>
            <a:off x="6555616" y="4305300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inj</a:t>
            </a:r>
            <a:endParaRPr lang="en-US" baseline="30000" dirty="0"/>
          </a:p>
        </p:txBody>
      </p:sp>
      <p:sp>
        <p:nvSpPr>
          <p:cNvPr id="51" name="TextBox 50"/>
          <p:cNvSpPr txBox="1"/>
          <p:nvPr/>
        </p:nvSpPr>
        <p:spPr>
          <a:xfrm>
            <a:off x="5181600" y="5995084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x</a:t>
            </a:r>
            <a:r>
              <a:rPr lang="en-US" baseline="-25000" dirty="0" err="1" smtClean="0"/>
              <a:t>inj</a:t>
            </a:r>
            <a:endParaRPr lang="en-US" baseline="30000" dirty="0" smtClean="0"/>
          </a:p>
          <a:p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6239550" y="3457545"/>
            <a:ext cx="389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x</a:t>
            </a:r>
            <a:r>
              <a:rPr lang="en-US" baseline="-25000" dirty="0" err="1" smtClean="0"/>
              <a:t>c</a:t>
            </a:r>
            <a:endParaRPr 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Positron Production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CHF needs ~</a:t>
            </a:r>
            <a:r>
              <a:rPr lang="en-US" sz="1800" dirty="0" smtClean="0">
                <a:solidFill>
                  <a:srgbClr val="002060"/>
                </a:solidFill>
              </a:rPr>
              <a:t>2.6 x10</a:t>
            </a:r>
            <a:r>
              <a:rPr lang="en-US" sz="1800" baseline="30000" dirty="0" smtClean="0">
                <a:solidFill>
                  <a:srgbClr val="002060"/>
                </a:solidFill>
              </a:rPr>
              <a:t>10</a:t>
            </a:r>
            <a:r>
              <a:rPr lang="en-US" sz="1800" dirty="0" smtClean="0">
                <a:solidFill>
                  <a:srgbClr val="002060"/>
                </a:solidFill>
              </a:rPr>
              <a:t> e+ / second at full energy.</a:t>
            </a:r>
          </a:p>
          <a:p>
            <a:endParaRPr lang="en-US" sz="1800" dirty="0" smtClean="0">
              <a:solidFill>
                <a:srgbClr val="002060"/>
              </a:solidFill>
            </a:endParaRPr>
          </a:p>
          <a:p>
            <a:r>
              <a:rPr lang="en-US" sz="1800" dirty="0" smtClean="0"/>
              <a:t>CERN: LEP injection complex delivered ~10</a:t>
            </a:r>
            <a:r>
              <a:rPr lang="en-US" sz="1800" baseline="30000" dirty="0" smtClean="0"/>
              <a:t>11</a:t>
            </a:r>
            <a:r>
              <a:rPr lang="en-US" sz="1800" dirty="0" smtClean="0"/>
              <a:t> e+ per second.</a:t>
            </a:r>
          </a:p>
          <a:p>
            <a:r>
              <a:rPr lang="en-US" sz="1800" dirty="0" smtClean="0"/>
              <a:t>SLAC: SLC injection complex delivered ~6 x 10</a:t>
            </a:r>
            <a:r>
              <a:rPr lang="en-US" sz="1800" baseline="30000" dirty="0" smtClean="0"/>
              <a:t>12</a:t>
            </a:r>
            <a:r>
              <a:rPr lang="en-US" sz="1800" dirty="0" smtClean="0"/>
              <a:t> e+ per second.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“Ramped Storage Ring” as a CHF Injector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46088" y="1205829"/>
            <a:ext cx="8108950" cy="46482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Top-up injection = 80 bunches / pulse / beam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Injection rate: Once every 4 minutes.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per ring injection: 6.2 x 10</a:t>
            </a:r>
            <a:r>
              <a:rPr lang="en-US" baseline="30000" dirty="0" smtClean="0">
                <a:solidFill>
                  <a:srgbClr val="002060"/>
                </a:solidFill>
              </a:rPr>
              <a:t>12</a:t>
            </a:r>
            <a:r>
              <a:rPr lang="en-US" dirty="0" smtClean="0">
                <a:solidFill>
                  <a:srgbClr val="002060"/>
                </a:solidFill>
              </a:rPr>
              <a:t> / pulse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Particles per injected bunch: 7.8 x 10</a:t>
            </a:r>
            <a:r>
              <a:rPr lang="en-US" baseline="30000" dirty="0" smtClean="0">
                <a:solidFill>
                  <a:srgbClr val="002060"/>
                </a:solidFill>
              </a:rPr>
              <a:t>10 </a:t>
            </a:r>
            <a:r>
              <a:rPr lang="en-US" dirty="0" smtClean="0">
                <a:solidFill>
                  <a:srgbClr val="002060"/>
                </a:solidFill>
              </a:rPr>
              <a:t>/ pulse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Bunch injection controller: Fill all bunches at once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Ring path length = 267 </a:t>
            </a:r>
            <a:r>
              <a:rPr lang="en-US" dirty="0" err="1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err="1" smtClean="0">
                <a:solidFill>
                  <a:srgbClr val="002060"/>
                </a:solidFill>
              </a:rPr>
              <a:t>sec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Injection kicker pulse length = 267 </a:t>
            </a:r>
            <a:r>
              <a:rPr lang="en-US" dirty="0" smtClean="0">
                <a:solidFill>
                  <a:srgbClr val="002060"/>
                </a:solidFill>
                <a:latin typeface="Symbol" pitchFamily="18" charset="2"/>
              </a:rPr>
              <a:t>m</a:t>
            </a:r>
            <a:r>
              <a:rPr lang="en-US" dirty="0" smtClean="0">
                <a:solidFill>
                  <a:srgbClr val="002060"/>
                </a:solidFill>
              </a:rPr>
              <a:t>sec.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Kickers = 13 stronger than PEP-II but long flat top.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Luminosity varies from 100% to 70% over 4 minutes.</a:t>
            </a: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407687"/>
            <a:ext cx="3705225" cy="2122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520058" y="3657600"/>
            <a:ext cx="3365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CERN LEP: 26.7 km</a:t>
            </a:r>
          </a:p>
          <a:p>
            <a:r>
              <a:rPr lang="en-US" dirty="0" smtClean="0"/>
              <a:t>Ramping speed is 0.5 </a:t>
            </a:r>
            <a:r>
              <a:rPr lang="en-US" dirty="0" err="1" smtClean="0"/>
              <a:t>GeV</a:t>
            </a:r>
            <a:r>
              <a:rPr lang="en-US" dirty="0" smtClean="0"/>
              <a:t>/sec</a:t>
            </a:r>
          </a:p>
          <a:p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120 </a:t>
            </a:r>
            <a:r>
              <a:rPr lang="en-US" dirty="0" err="1" smtClean="0"/>
              <a:t>GeV</a:t>
            </a:r>
            <a:r>
              <a:rPr lang="en-US" dirty="0" smtClean="0"/>
              <a:t> in 4 minutes.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51822" y="5219700"/>
            <a:ext cx="2133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124200" y="5219700"/>
            <a:ext cx="21336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2585422" y="5680074"/>
            <a:ext cx="533400" cy="60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585422" y="5680074"/>
            <a:ext cx="533400" cy="60325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904887" y="5854029"/>
            <a:ext cx="990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135229" y="5474502"/>
            <a:ext cx="689629" cy="3795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215258" y="5885646"/>
            <a:ext cx="609600" cy="4292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219200" y="5885646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CHF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86200" y="5680074"/>
            <a:ext cx="941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Injector</a:t>
            </a:r>
          </a:p>
          <a:p>
            <a:r>
              <a:rPr lang="en-US" dirty="0" smtClean="0"/>
              <a:t>SR</a:t>
            </a:r>
            <a:endParaRPr lang="en-US" dirty="0"/>
          </a:p>
        </p:txBody>
      </p:sp>
      <p:sp>
        <p:nvSpPr>
          <p:cNvPr id="27" name="Oval 26"/>
          <p:cNvSpPr/>
          <p:nvPr/>
        </p:nvSpPr>
        <p:spPr>
          <a:xfrm>
            <a:off x="6895487" y="5474502"/>
            <a:ext cx="419713" cy="3795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315200" y="5885646"/>
            <a:ext cx="609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7924800" y="5764660"/>
            <a:ext cx="152400" cy="2419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8077200" y="5854029"/>
            <a:ext cx="733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797109" y="510517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 1.5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7853421" y="6130276"/>
            <a:ext cx="44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e+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248400" y="6070312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Linacs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8810625" y="570098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e-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520058" y="5331648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362200" y="5146982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120 </a:t>
            </a:r>
            <a:r>
              <a:rPr lang="en-US" dirty="0" err="1" smtClean="0"/>
              <a:t>GeV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SLAC-ppt-template-white-1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7709F57C22AF4C8D185745E3950065" ma:contentTypeVersion="1" ma:contentTypeDescription="Create a new document." ma:contentTypeScope="" ma:versionID="7d3a711b8110c7c07e19378b4cf52c2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1903D97-D4BB-480A-9FC7-782BC4B2785B}">
  <ds:schemaRefs>
    <ds:schemaRef ds:uri="http://schemas.microsoft.com/office/2006/metadata/propertie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F8BFBAB-521D-4F09-B446-0F1634B671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4C0B3F-983A-4B03-99A4-3E57D63ECC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SLAC-ppt-template-white-1</Template>
  <TotalTime>760</TotalTime>
  <Words>857</Words>
  <Application>Microsoft Office PowerPoint</Application>
  <PresentationFormat>On-screen Show (4:3)</PresentationFormat>
  <Paragraphs>215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SLAC-ppt-template-white-1</vt:lpstr>
      <vt:lpstr>Top-Up Injection for a Higgs Factory</vt:lpstr>
      <vt:lpstr>Topics for Top-up Injection for Higgs Factory</vt:lpstr>
      <vt:lpstr>PEP-II / BaBar Top-Up (Trickle) Injection</vt:lpstr>
      <vt:lpstr>PEP-II/BaBar Top-Up Injection (Accelerator)</vt:lpstr>
      <vt:lpstr>PEP-II/BaBar Top-Up Injection (Detector)</vt:lpstr>
      <vt:lpstr>Circular Higgs Factory Ring Parameters for Injection (TLEP-H)</vt:lpstr>
      <vt:lpstr>CHF Injection Phase Space</vt:lpstr>
      <vt:lpstr>Positron Production </vt:lpstr>
      <vt:lpstr>“Ramped Storage Ring” as a CHF Injector </vt:lpstr>
      <vt:lpstr>“Ramped Main Ring” as a CHF Injector </vt:lpstr>
      <vt:lpstr>“Synchrotron” as a CHF Injector </vt:lpstr>
      <vt:lpstr>Detector Masking</vt:lpstr>
      <vt:lpstr>Conclusions</vt:lpstr>
    </vt:vector>
  </TitlesOfParts>
  <Company>SLAC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SAREC Charge</dc:title>
  <dc:creator>ecolby</dc:creator>
  <cp:lastModifiedBy>seeman</cp:lastModifiedBy>
  <cp:revision>77</cp:revision>
  <dcterms:created xsi:type="dcterms:W3CDTF">2012-10-04T22:35:54Z</dcterms:created>
  <dcterms:modified xsi:type="dcterms:W3CDTF">2012-11-15T05:36:53Z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UseProject">
    <vt:lpwstr>1</vt:lpwstr>
  </property>
  <property fmtid="{D5CDD505-2E9C-101B-9397-08002B2CF9AE}" pid="3" name="ArticulatePath">
    <vt:lpwstr>SLAC_PPT_032312</vt:lpwstr>
  </property>
  <property fmtid="{D5CDD505-2E9C-101B-9397-08002B2CF9AE}" pid="4" name="ArticulateGUID">
    <vt:lpwstr>4F2C0736-F769-41F4-8D23-03358470444A</vt:lpwstr>
  </property>
  <property fmtid="{D5CDD505-2E9C-101B-9397-08002B2CF9AE}" pid="5" name="ArticulateProjectFull">
    <vt:lpwstr>F:\PROJECTS\JohnsonBeesley\S+G\SLAC\SLAC_PPT_040212.ppta</vt:lpwstr>
  </property>
  <property fmtid="{D5CDD505-2E9C-101B-9397-08002B2CF9AE}" pid="6" name="ContentTypeId">
    <vt:lpwstr>0x010100797709F57C22AF4C8D185745E3950065</vt:lpwstr>
  </property>
</Properties>
</file>