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57" r:id="rId4"/>
    <p:sldId id="276" r:id="rId5"/>
    <p:sldId id="287" r:id="rId6"/>
    <p:sldId id="288" r:id="rId7"/>
    <p:sldId id="289" r:id="rId8"/>
    <p:sldId id="283" r:id="rId9"/>
    <p:sldId id="284" r:id="rId10"/>
    <p:sldId id="285" r:id="rId11"/>
    <p:sldId id="260" r:id="rId12"/>
    <p:sldId id="261" r:id="rId13"/>
    <p:sldId id="263" r:id="rId14"/>
    <p:sldId id="264" r:id="rId15"/>
    <p:sldId id="281" r:id="rId16"/>
    <p:sldId id="268" r:id="rId17"/>
    <p:sldId id="258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DUNE\Vertical%20Drift\VD%20cable%20routing\Cable%20length%20estimation%20for%20FD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Minimum Required</a:t>
            </a:r>
            <a:r>
              <a:rPr lang="en-US" baseline="0" dirty="0"/>
              <a:t> Cable Length from Penetrations to Central Bottom CRPs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Length to Patch Panel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'[Cable length estimation for FD2.xlsx]Sheet2'!$C$5:$C$24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'[Cable length estimation for FD2.xlsx]Sheet2'!$F$5:$F$24</c:f>
              <c:numCache>
                <c:formatCode>General</c:formatCode>
                <c:ptCount val="20"/>
                <c:pt idx="0">
                  <c:v>23241</c:v>
                </c:pt>
                <c:pt idx="1">
                  <c:v>23364</c:v>
                </c:pt>
                <c:pt idx="2">
                  <c:v>23381</c:v>
                </c:pt>
                <c:pt idx="3">
                  <c:v>23279</c:v>
                </c:pt>
                <c:pt idx="4">
                  <c:v>23729</c:v>
                </c:pt>
                <c:pt idx="5">
                  <c:v>23609</c:v>
                </c:pt>
                <c:pt idx="6">
                  <c:v>23499</c:v>
                </c:pt>
                <c:pt idx="7">
                  <c:v>23282</c:v>
                </c:pt>
                <c:pt idx="8">
                  <c:v>23261</c:v>
                </c:pt>
                <c:pt idx="9">
                  <c:v>23283</c:v>
                </c:pt>
                <c:pt idx="10">
                  <c:v>23470</c:v>
                </c:pt>
                <c:pt idx="11">
                  <c:v>23370</c:v>
                </c:pt>
                <c:pt idx="12">
                  <c:v>23499</c:v>
                </c:pt>
                <c:pt idx="13">
                  <c:v>23487</c:v>
                </c:pt>
                <c:pt idx="14">
                  <c:v>23544</c:v>
                </c:pt>
                <c:pt idx="15">
                  <c:v>23767</c:v>
                </c:pt>
                <c:pt idx="16">
                  <c:v>23663</c:v>
                </c:pt>
                <c:pt idx="17">
                  <c:v>23575</c:v>
                </c:pt>
                <c:pt idx="18">
                  <c:v>23505</c:v>
                </c:pt>
                <c:pt idx="19">
                  <c:v>23826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9A-48C6-A978-A67F93A6B16D}"/>
            </c:ext>
          </c:extLst>
        </c:ser>
        <c:ser>
          <c:idx val="1"/>
          <c:order val="1"/>
          <c:tx>
            <c:v>Length to Patch Panel 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'[Cable length estimation for FD2.xlsx]Sheet2'!$C$5:$C$24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'[Cable length estimation for FD2.xlsx]Sheet2'!$I$5:$I$24</c:f>
              <c:numCache>
                <c:formatCode>General</c:formatCode>
                <c:ptCount val="20"/>
                <c:pt idx="0">
                  <c:v>23741</c:v>
                </c:pt>
                <c:pt idx="1">
                  <c:v>23883</c:v>
                </c:pt>
                <c:pt idx="2">
                  <c:v>23887</c:v>
                </c:pt>
                <c:pt idx="3">
                  <c:v>23797</c:v>
                </c:pt>
                <c:pt idx="4">
                  <c:v>24276</c:v>
                </c:pt>
                <c:pt idx="5">
                  <c:v>24153</c:v>
                </c:pt>
                <c:pt idx="6">
                  <c:v>24040</c:v>
                </c:pt>
                <c:pt idx="7">
                  <c:v>23806</c:v>
                </c:pt>
                <c:pt idx="8">
                  <c:v>23775</c:v>
                </c:pt>
                <c:pt idx="9">
                  <c:v>23783</c:v>
                </c:pt>
                <c:pt idx="10">
                  <c:v>23990</c:v>
                </c:pt>
                <c:pt idx="11">
                  <c:v>23899</c:v>
                </c:pt>
                <c:pt idx="12">
                  <c:v>24013</c:v>
                </c:pt>
                <c:pt idx="13">
                  <c:v>23989</c:v>
                </c:pt>
                <c:pt idx="14">
                  <c:v>24035</c:v>
                </c:pt>
                <c:pt idx="15">
                  <c:v>24312</c:v>
                </c:pt>
                <c:pt idx="16">
                  <c:v>24206</c:v>
                </c:pt>
                <c:pt idx="17">
                  <c:v>24113</c:v>
                </c:pt>
                <c:pt idx="18">
                  <c:v>24035</c:v>
                </c:pt>
                <c:pt idx="19">
                  <c:v>24367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9A-48C6-A978-A67F93A6B16D}"/>
            </c:ext>
          </c:extLst>
        </c:ser>
        <c:ser>
          <c:idx val="2"/>
          <c:order val="2"/>
          <c:tx>
            <c:v>Length to Patch Panel 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'[Cable length estimation for FD2.xlsx]Sheet2'!$C$5:$C$24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'[Cable length estimation for FD2.xlsx]Sheet2'!$L$5:$L$24</c:f>
              <c:numCache>
                <c:formatCode>General</c:formatCode>
                <c:ptCount val="20"/>
                <c:pt idx="0">
                  <c:v>23440</c:v>
                </c:pt>
                <c:pt idx="1">
                  <c:v>23290</c:v>
                </c:pt>
                <c:pt idx="2">
                  <c:v>23233</c:v>
                </c:pt>
                <c:pt idx="3">
                  <c:v>23374</c:v>
                </c:pt>
                <c:pt idx="4">
                  <c:v>23956</c:v>
                </c:pt>
                <c:pt idx="5">
                  <c:v>23863</c:v>
                </c:pt>
                <c:pt idx="6">
                  <c:v>23735</c:v>
                </c:pt>
                <c:pt idx="7">
                  <c:v>23472</c:v>
                </c:pt>
                <c:pt idx="8">
                  <c:v>23384</c:v>
                </c:pt>
                <c:pt idx="9">
                  <c:v>23329</c:v>
                </c:pt>
                <c:pt idx="10">
                  <c:v>23239</c:v>
                </c:pt>
                <c:pt idx="11">
                  <c:v>23375</c:v>
                </c:pt>
                <c:pt idx="12">
                  <c:v>23694</c:v>
                </c:pt>
                <c:pt idx="13">
                  <c:v>23653</c:v>
                </c:pt>
                <c:pt idx="14">
                  <c:v>23694</c:v>
                </c:pt>
                <c:pt idx="15">
                  <c:v>23609</c:v>
                </c:pt>
                <c:pt idx="16">
                  <c:v>23491</c:v>
                </c:pt>
                <c:pt idx="17">
                  <c:v>23387</c:v>
                </c:pt>
                <c:pt idx="18">
                  <c:v>23273</c:v>
                </c:pt>
                <c:pt idx="19">
                  <c:v>23617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9A-48C6-A978-A67F93A6B16D}"/>
            </c:ext>
          </c:extLst>
        </c:ser>
        <c:ser>
          <c:idx val="3"/>
          <c:order val="3"/>
          <c:tx>
            <c:v>Length to Patch Panel 4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'[Cable length estimation for FD2.xlsx]Sheet2'!$C$5:$C$24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'[Cable length estimation for FD2.xlsx]Sheet2'!$O$5:$O$24</c:f>
              <c:numCache>
                <c:formatCode>General</c:formatCode>
                <c:ptCount val="20"/>
                <c:pt idx="0">
                  <c:v>23949</c:v>
                </c:pt>
                <c:pt idx="1">
                  <c:v>23816</c:v>
                </c:pt>
                <c:pt idx="2">
                  <c:v>23747</c:v>
                </c:pt>
                <c:pt idx="3">
                  <c:v>23898</c:v>
                </c:pt>
                <c:pt idx="4">
                  <c:v>24484</c:v>
                </c:pt>
                <c:pt idx="5">
                  <c:v>24380</c:v>
                </c:pt>
                <c:pt idx="6">
                  <c:v>24250</c:v>
                </c:pt>
                <c:pt idx="7">
                  <c:v>24004</c:v>
                </c:pt>
                <c:pt idx="8">
                  <c:v>23904</c:v>
                </c:pt>
                <c:pt idx="9">
                  <c:v>23838</c:v>
                </c:pt>
                <c:pt idx="10">
                  <c:v>23765</c:v>
                </c:pt>
                <c:pt idx="11">
                  <c:v>23907</c:v>
                </c:pt>
                <c:pt idx="12">
                  <c:v>24230</c:v>
                </c:pt>
                <c:pt idx="13">
                  <c:v>24174</c:v>
                </c:pt>
                <c:pt idx="14">
                  <c:v>24239</c:v>
                </c:pt>
                <c:pt idx="15">
                  <c:v>24155</c:v>
                </c:pt>
                <c:pt idx="16">
                  <c:v>24034</c:v>
                </c:pt>
                <c:pt idx="17">
                  <c:v>23926</c:v>
                </c:pt>
                <c:pt idx="18">
                  <c:v>23813</c:v>
                </c:pt>
                <c:pt idx="19">
                  <c:v>24165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99A-48C6-A978-A67F93A6B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312104"/>
        <c:axId val="870312432"/>
      </c:scatterChart>
      <c:valAx>
        <c:axId val="870312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CRP Row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312432"/>
        <c:crosses val="autoZero"/>
        <c:crossBetween val="midCat"/>
        <c:majorUnit val="1"/>
      </c:valAx>
      <c:valAx>
        <c:axId val="87031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Minimum</a:t>
                </a:r>
                <a:r>
                  <a:rPr lang="en-US" sz="1200" baseline="0"/>
                  <a:t> Required Cable Length (mm)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31210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27BF-91D3-5AD8-FFCD-DF083EE63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11C06-636A-79DF-9B90-3456FB16A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D5E01-E9B5-598E-FE71-4AA41BBD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B2AB0-56B8-936B-B609-9D018CD6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8BA12-3983-7AE5-8BE0-9142159D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C3E1-87E2-8E08-D67B-E854E8AA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C52DE-EF05-7D1C-7736-F685B88D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6037-3ECC-4955-89A9-4748F05B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DC7DA-250C-23D8-F44D-3922C5DE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8010-5F9A-086B-D715-CF156417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89E7C-0151-8CFE-777E-D79C95627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F05E9-3049-39DA-282F-19A548531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FAD8B-9F70-D9C8-FA30-8249B342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95066-26C4-006F-A594-18959C3D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7DD93-6AEA-7F55-88ED-DBB55D4D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D65F9-B53E-D74B-67C6-8ED64F0F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DF10-32F0-BDCA-BD0D-7542D727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82D9C-2F2A-B490-B96C-AE8B7210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FD03E-169D-79FD-F66A-AD1C873F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E47D-AE1A-D079-0518-787C6D39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3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103A-569C-A0E3-3BE6-074CF648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F393D-1FEE-5204-4A5A-16A0B53B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52EB-63E7-9076-8272-907E049D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DAA9-7C9D-5A32-B5B7-BB0A1282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974E-D311-F9B4-ADB6-0C329CBC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B0C9-3BC5-E36B-287C-13FD0ECF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2696-AD89-26FC-8FC6-0CD57AD44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125C9-DE40-715B-3625-E1D18D463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2D1A9-27EC-3149-1AEB-C7C9542F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183BD-5D93-BB89-0746-0576865E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EF8AB-A1E8-47B6-FA9C-873329C2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3405-94EA-4EC3-16B1-5C608D44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0213C-06ED-2C7A-5F42-CA07449E4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DA870-A6D0-C78C-B702-1E95B209C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A86A7-8B1A-2411-BD18-7E2EA2F3E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A9BEF-76FE-FD32-9075-AA67755D5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E6E84-D620-6087-0B69-3C83817D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B45A2-0CA2-5CB1-E8A7-AA47FCE6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59342-1FAD-CE90-E0FA-3038D02E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2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5E28-F15B-915F-6993-CFDF20D3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F738B-0144-7A5B-5E84-AAC57F18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88860-C3CA-B8EF-D8E7-BF6188A3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94166-5A62-B8FC-80F4-E09F73E4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7FFAE-38BB-255E-EE17-C6A71D8B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0CC46-C085-488F-549F-D4CC062B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E08F9-D3C3-F82A-AC43-3423E1E3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84D5-0172-00A8-38E0-D8CFD336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50A3-EF33-1544-A23D-FAC44878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A1DBD-BB76-66DA-2FF2-C3F7D18B2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8DF53-F2B9-5F2D-7685-84A8D075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377E5-A267-06DD-4584-B9742390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CB59-4FE0-D7EF-3820-F95805C1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2195-30D9-31F9-69D1-E384E23C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1D54B-76B4-EA9B-4529-E87B414F2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F199E-9260-3E65-E24A-3BA8BFC45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1625F-E3F0-C65F-7834-D096C108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30973-85E7-5B23-FC0A-77310BAC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7E460-47E7-748A-4EFC-3D81CD57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0AC4D-68FA-DD2A-C1A4-A7A8FF75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C2F59-F4A3-5B52-A1A9-DBADCEAD1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02BC-4EC4-37A2-0E19-0D06DE5CC7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E007-07DC-4AC0-8549-5D9460F62A6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46419-37C5-13FE-DF3D-A3BFEA817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5BF1-1A41-4274-E598-C4A193BCE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801C-5D24-47BB-A26E-4FEDCD512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171A5-C0B5-477A-D9C0-C8D0C03B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41" y="2007473"/>
            <a:ext cx="7252515" cy="4239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8CD433-1482-0CC9-DD8E-8B438BB4146C}"/>
              </a:ext>
            </a:extLst>
          </p:cNvPr>
          <p:cNvSpPr txBox="1"/>
          <p:nvPr/>
        </p:nvSpPr>
        <p:spPr>
          <a:xfrm>
            <a:off x="3524109" y="780176"/>
            <a:ext cx="514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FD2 BDE Cabling and Penetrations</a:t>
            </a:r>
          </a:p>
        </p:txBody>
      </p:sp>
    </p:spTree>
    <p:extLst>
      <p:ext uri="{BB962C8B-B14F-4D97-AF65-F5344CB8AC3E}">
        <p14:creationId xmlns:p14="http://schemas.microsoft.com/office/powerpoint/2010/main" val="352765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4F5649-BB06-A695-BA06-3ABD8F7B9985}"/>
              </a:ext>
            </a:extLst>
          </p:cNvPr>
          <p:cNvSpPr txBox="1"/>
          <p:nvPr/>
        </p:nvSpPr>
        <p:spPr>
          <a:xfrm>
            <a:off x="5092117" y="2768367"/>
            <a:ext cx="14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80581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8C4AFE-D7EB-9940-BC8F-2FB9199D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5" y="61442"/>
            <a:ext cx="8383170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7A6DF-16A1-CAEF-0692-2854A4B2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21" y="0"/>
            <a:ext cx="865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6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D0354-F6E9-4696-E30A-E47391B7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6" y="904522"/>
            <a:ext cx="9221487" cy="5048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62EEE4-CAB5-2A7F-E5FE-4CB2B6B5994E}"/>
              </a:ext>
            </a:extLst>
          </p:cNvPr>
          <p:cNvSpPr txBox="1"/>
          <p:nvPr/>
        </p:nvSpPr>
        <p:spPr>
          <a:xfrm>
            <a:off x="494522" y="419878"/>
            <a:ext cx="545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 between floor and low ridge of membrane is 64mm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C160C9-5BF3-5F25-AF18-68C5D0DD223C}"/>
              </a:ext>
            </a:extLst>
          </p:cNvPr>
          <p:cNvSpPr/>
          <p:nvPr/>
        </p:nvSpPr>
        <p:spPr>
          <a:xfrm>
            <a:off x="7379893" y="3786364"/>
            <a:ext cx="738984" cy="738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SWGrekc" panose="00000400000000000000" pitchFamily="2" charset="0"/>
              </a:rPr>
              <a:t>F40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CD9334-D973-FE25-942B-01C971D0DB19}"/>
              </a:ext>
            </a:extLst>
          </p:cNvPr>
          <p:cNvCxnSpPr/>
          <p:nvPr/>
        </p:nvCxnSpPr>
        <p:spPr>
          <a:xfrm>
            <a:off x="2920482" y="3545633"/>
            <a:ext cx="0" cy="7091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17AEB9-E94B-2889-E2EE-2216407B8B8B}"/>
              </a:ext>
            </a:extLst>
          </p:cNvPr>
          <p:cNvSpPr txBox="1"/>
          <p:nvPr/>
        </p:nvSpPr>
        <p:spPr>
          <a:xfrm>
            <a:off x="1424291" y="789210"/>
            <a:ext cx="557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 between floor and high ridge of membrane is 42 mm.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18BF7-EE0B-F4C3-A527-095FB7E1ACF9}"/>
              </a:ext>
            </a:extLst>
          </p:cNvPr>
          <p:cNvSpPr txBox="1"/>
          <p:nvPr/>
        </p:nvSpPr>
        <p:spPr>
          <a:xfrm>
            <a:off x="2021746" y="371553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42.4mm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0DBEA-267B-EB14-6BCC-D66A7C10A571}"/>
              </a:ext>
            </a:extLst>
          </p:cNvPr>
          <p:cNvSpPr txBox="1"/>
          <p:nvPr/>
        </p:nvSpPr>
        <p:spPr>
          <a:xfrm>
            <a:off x="4395831" y="3059667"/>
            <a:ext cx="12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 floor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38F2B-AF7C-B789-F685-71B0984DC015}"/>
              </a:ext>
            </a:extLst>
          </p:cNvPr>
          <p:cNvSpPr txBox="1"/>
          <p:nvPr/>
        </p:nvSpPr>
        <p:spPr>
          <a:xfrm>
            <a:off x="5578679" y="1804381"/>
            <a:ext cx="130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Bottom CRP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3E82A-A8C1-B692-6D04-006559433202}"/>
              </a:ext>
            </a:extLst>
          </p:cNvPr>
          <p:cNvSpPr txBox="1"/>
          <p:nvPr/>
        </p:nvSpPr>
        <p:spPr>
          <a:xfrm>
            <a:off x="4789936" y="4678960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Membrane</a:t>
            </a:r>
          </a:p>
        </p:txBody>
      </p:sp>
    </p:spTree>
    <p:extLst>
      <p:ext uri="{BB962C8B-B14F-4D97-AF65-F5344CB8AC3E}">
        <p14:creationId xmlns:p14="http://schemas.microsoft.com/office/powerpoint/2010/main" val="135668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896126-BDC6-ABFB-7F98-DDE7A4718C05}"/>
              </a:ext>
            </a:extLst>
          </p:cNvPr>
          <p:cNvGrpSpPr>
            <a:grpSpLocks noChangeAspect="1"/>
          </p:cNvGrpSpPr>
          <p:nvPr/>
        </p:nvGrpSpPr>
        <p:grpSpPr>
          <a:xfrm>
            <a:off x="3164831" y="965945"/>
            <a:ext cx="6324402" cy="5163962"/>
            <a:chOff x="1942520" y="37626"/>
            <a:chExt cx="8306959" cy="67827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F8871E-CCF1-41D5-4FA2-0A4E7FFC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520" y="37626"/>
              <a:ext cx="8306959" cy="6782747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677562-3139-5199-E1B7-54C83847C165}"/>
                </a:ext>
              </a:extLst>
            </p:cNvPr>
            <p:cNvCxnSpPr>
              <a:cxnSpLocks/>
            </p:cNvCxnSpPr>
            <p:nvPr/>
          </p:nvCxnSpPr>
          <p:spPr>
            <a:xfrm>
              <a:off x="4355531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E98814-7236-1964-5459-6ABDE72587F6}"/>
                </a:ext>
              </a:extLst>
            </p:cNvPr>
            <p:cNvCxnSpPr>
              <a:cxnSpLocks/>
            </p:cNvCxnSpPr>
            <p:nvPr/>
          </p:nvCxnSpPr>
          <p:spPr>
            <a:xfrm>
              <a:off x="4163942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D67B93-1F51-D4DE-4734-4CD5419AF3D6}"/>
                </a:ext>
              </a:extLst>
            </p:cNvPr>
            <p:cNvCxnSpPr>
              <a:cxnSpLocks/>
            </p:cNvCxnSpPr>
            <p:nvPr/>
          </p:nvCxnSpPr>
          <p:spPr>
            <a:xfrm>
              <a:off x="4460034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31EA21-7147-3405-4513-E7C7814AF38B}"/>
                </a:ext>
              </a:extLst>
            </p:cNvPr>
            <p:cNvCxnSpPr>
              <a:cxnSpLocks/>
            </p:cNvCxnSpPr>
            <p:nvPr/>
          </p:nvCxnSpPr>
          <p:spPr>
            <a:xfrm>
              <a:off x="4616788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A2E058-F88A-2D1E-5147-932FABEB2F11}"/>
                </a:ext>
              </a:extLst>
            </p:cNvPr>
            <p:cNvCxnSpPr>
              <a:cxnSpLocks/>
            </p:cNvCxnSpPr>
            <p:nvPr/>
          </p:nvCxnSpPr>
          <p:spPr>
            <a:xfrm>
              <a:off x="4703874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A56E66-5C9A-6EEB-BFC8-5627A7FB61B8}"/>
                </a:ext>
              </a:extLst>
            </p:cNvPr>
            <p:cNvCxnSpPr>
              <a:cxnSpLocks/>
            </p:cNvCxnSpPr>
            <p:nvPr/>
          </p:nvCxnSpPr>
          <p:spPr>
            <a:xfrm>
              <a:off x="4070636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C83B75-0E07-F8A0-77A3-385A057BA525}"/>
                </a:ext>
              </a:extLst>
            </p:cNvPr>
            <p:cNvCxnSpPr>
              <a:cxnSpLocks/>
            </p:cNvCxnSpPr>
            <p:nvPr/>
          </p:nvCxnSpPr>
          <p:spPr>
            <a:xfrm>
              <a:off x="3905173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73BC86-76EF-0C22-550A-F608459E7971}"/>
                </a:ext>
              </a:extLst>
            </p:cNvPr>
            <p:cNvCxnSpPr>
              <a:cxnSpLocks/>
            </p:cNvCxnSpPr>
            <p:nvPr/>
          </p:nvCxnSpPr>
          <p:spPr>
            <a:xfrm>
              <a:off x="4889242" y="747693"/>
              <a:ext cx="0" cy="42062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21454B7-7AA2-8EE4-AA60-B027319EE569}"/>
              </a:ext>
            </a:extLst>
          </p:cNvPr>
          <p:cNvSpPr txBox="1"/>
          <p:nvPr/>
        </p:nvSpPr>
        <p:spPr>
          <a:xfrm>
            <a:off x="253670" y="251927"/>
            <a:ext cx="460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Cable bundles pre-routed underneath the floor.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4852F8-8A1A-A72A-EC58-34D39D71E778}"/>
              </a:ext>
            </a:extLst>
          </p:cNvPr>
          <p:cNvSpPr/>
          <p:nvPr/>
        </p:nvSpPr>
        <p:spPr>
          <a:xfrm>
            <a:off x="4067175" y="2279650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D03E7-2540-6DAE-2335-C3B7143CF0CB}"/>
              </a:ext>
            </a:extLst>
          </p:cNvPr>
          <p:cNvSpPr/>
          <p:nvPr/>
        </p:nvSpPr>
        <p:spPr>
          <a:xfrm>
            <a:off x="4067175" y="2597150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DFB1E9-B991-56AD-37F9-0106340E4271}"/>
              </a:ext>
            </a:extLst>
          </p:cNvPr>
          <p:cNvSpPr/>
          <p:nvPr/>
        </p:nvSpPr>
        <p:spPr>
          <a:xfrm>
            <a:off x="4804377" y="2279650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388636-82B5-3C98-BA92-94E50C9DCFC3}"/>
              </a:ext>
            </a:extLst>
          </p:cNvPr>
          <p:cNvSpPr/>
          <p:nvPr/>
        </p:nvSpPr>
        <p:spPr>
          <a:xfrm>
            <a:off x="4804377" y="2597150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8485AD-7648-7B10-3E81-F63E5EA77BC0}"/>
              </a:ext>
            </a:extLst>
          </p:cNvPr>
          <p:cNvSpPr/>
          <p:nvPr/>
        </p:nvSpPr>
        <p:spPr>
          <a:xfrm>
            <a:off x="4067175" y="4334266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4CA7C6-ECDF-E65C-E534-F6EB03F6CFA1}"/>
              </a:ext>
            </a:extLst>
          </p:cNvPr>
          <p:cNvSpPr/>
          <p:nvPr/>
        </p:nvSpPr>
        <p:spPr>
          <a:xfrm>
            <a:off x="4067175" y="4651766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4727E7-DE9A-14B0-248A-A8D24D01AE14}"/>
              </a:ext>
            </a:extLst>
          </p:cNvPr>
          <p:cNvSpPr/>
          <p:nvPr/>
        </p:nvSpPr>
        <p:spPr>
          <a:xfrm>
            <a:off x="4804377" y="4334266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21923A-E86C-1CC2-FD47-22FD85BDDE3D}"/>
              </a:ext>
            </a:extLst>
          </p:cNvPr>
          <p:cNvSpPr/>
          <p:nvPr/>
        </p:nvSpPr>
        <p:spPr>
          <a:xfrm>
            <a:off x="4804377" y="4651766"/>
            <a:ext cx="200021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54CFF-9043-D519-7D18-2748755C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72" y="1788222"/>
            <a:ext cx="7350637" cy="3447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6159F-2B47-F374-B208-97775FCBB747}"/>
              </a:ext>
            </a:extLst>
          </p:cNvPr>
          <p:cNvSpPr txBox="1"/>
          <p:nvPr/>
        </p:nvSpPr>
        <p:spPr>
          <a:xfrm>
            <a:off x="3370217" y="1018903"/>
            <a:ext cx="219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CRP composite frame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C1BB2E-CA2E-C342-4222-03FA41A91AFB}"/>
              </a:ext>
            </a:extLst>
          </p:cNvPr>
          <p:cNvCxnSpPr>
            <a:stCxn id="4" idx="2"/>
          </p:cNvCxnSpPr>
          <p:nvPr/>
        </p:nvCxnSpPr>
        <p:spPr>
          <a:xfrm>
            <a:off x="4466255" y="1388235"/>
            <a:ext cx="480214" cy="1389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14D5BF-872F-F8A7-6ACF-A9D2A77F61B7}"/>
              </a:ext>
            </a:extLst>
          </p:cNvPr>
          <p:cNvSpPr txBox="1"/>
          <p:nvPr/>
        </p:nvSpPr>
        <p:spPr>
          <a:xfrm>
            <a:off x="2914883" y="5265915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CRP patch panel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717664-64AA-D2BB-C7EC-5D9F72AFB95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766975" y="3704253"/>
            <a:ext cx="1252894" cy="1561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506A2D-EF3B-A576-0B63-B19AB6D35EF2}"/>
              </a:ext>
            </a:extLst>
          </p:cNvPr>
          <p:cNvSpPr txBox="1"/>
          <p:nvPr/>
        </p:nvSpPr>
        <p:spPr>
          <a:xfrm>
            <a:off x="7010400" y="923109"/>
            <a:ext cx="204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87mm gap between CRP and membrane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1F559-2839-6023-514C-3A9FE54EB81C}"/>
              </a:ext>
            </a:extLst>
          </p:cNvPr>
          <p:cNvCxnSpPr>
            <a:stCxn id="8" idx="2"/>
          </p:cNvCxnSpPr>
          <p:nvPr/>
        </p:nvCxnSpPr>
        <p:spPr>
          <a:xfrm flipH="1">
            <a:off x="6714309" y="1569440"/>
            <a:ext cx="1319348" cy="2001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5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3CFE6-9E7D-4F4C-73B9-F3FA15D2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98" y="0"/>
            <a:ext cx="79870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CB8B3-9874-E361-964A-1ED6061F984A}"/>
              </a:ext>
            </a:extLst>
          </p:cNvPr>
          <p:cNvSpPr txBox="1"/>
          <p:nvPr/>
        </p:nvSpPr>
        <p:spPr>
          <a:xfrm>
            <a:off x="7175863" y="635726"/>
            <a:ext cx="2673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Cable length from cable tray to penetration = 1.2m</a:t>
            </a:r>
          </a:p>
          <a:p>
            <a:endParaRPr lang="en-US" dirty="0"/>
          </a:p>
          <a:p>
            <a:r>
              <a:rPr lang="en-US" dirty="0"/>
              <a:t>Cable length inside penetration = 3m</a:t>
            </a:r>
          </a:p>
        </p:txBody>
      </p:sp>
    </p:spTree>
    <p:extLst>
      <p:ext uri="{BB962C8B-B14F-4D97-AF65-F5344CB8AC3E}">
        <p14:creationId xmlns:p14="http://schemas.microsoft.com/office/powerpoint/2010/main" val="284632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68DF1-8ABC-2392-0004-C8773D02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36" y="1194331"/>
            <a:ext cx="1253665" cy="4914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1B162-50AA-D352-3489-E056E2F9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85" y="529832"/>
            <a:ext cx="7356232" cy="2306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B82E4E-B1CB-BE03-B262-FE420B6B4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13" y="4463723"/>
            <a:ext cx="5915850" cy="2177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53F4E0-4D7A-1966-47CC-9CAEC7D5A23C}"/>
              </a:ext>
            </a:extLst>
          </p:cNvPr>
          <p:cNvSpPr txBox="1"/>
          <p:nvPr/>
        </p:nvSpPr>
        <p:spPr>
          <a:xfrm>
            <a:off x="1267053" y="239443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253EA-63E5-F52A-538F-51A3C30F825A}"/>
              </a:ext>
            </a:extLst>
          </p:cNvPr>
          <p:cNvSpPr txBox="1"/>
          <p:nvPr/>
        </p:nvSpPr>
        <p:spPr>
          <a:xfrm>
            <a:off x="755325" y="4834880"/>
            <a:ext cx="14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Cryostat crossing tube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879746-17E8-8791-7F3B-37AEFAB6488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905369" y="2579098"/>
            <a:ext cx="7498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8262B6-F5A5-E16D-C497-7F48753C41C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185392" y="5158046"/>
            <a:ext cx="4697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9A361F-39E9-0AE7-3B7B-EEB044D4E97D}"/>
              </a:ext>
            </a:extLst>
          </p:cNvPr>
          <p:cNvSpPr txBox="1"/>
          <p:nvPr/>
        </p:nvSpPr>
        <p:spPr>
          <a:xfrm>
            <a:off x="10390792" y="2836157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 plate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3A3568-51C9-5817-A663-69D84A825F9B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8235729" y="1628514"/>
            <a:ext cx="2155063" cy="1392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99C980-D296-0828-E6E7-3EBBB14087CB}"/>
              </a:ext>
            </a:extLst>
          </p:cNvPr>
          <p:cNvSpPr txBox="1"/>
          <p:nvPr/>
        </p:nvSpPr>
        <p:spPr>
          <a:xfrm>
            <a:off x="10260164" y="3532311"/>
            <a:ext cx="13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 rods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1D6E7E-94FA-D8CF-56BC-417773373989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9168542" y="2672746"/>
            <a:ext cx="1091622" cy="1044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1B9561-76F0-51BC-3BA9-82C45B6F45B3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887616" y="2569786"/>
            <a:ext cx="4372548" cy="1147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1F34EE-802B-2A09-E124-C623BED56716}"/>
              </a:ext>
            </a:extLst>
          </p:cNvPr>
          <p:cNvSpPr txBox="1"/>
          <p:nvPr/>
        </p:nvSpPr>
        <p:spPr>
          <a:xfrm>
            <a:off x="10564535" y="4325219"/>
            <a:ext cx="1460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Cable clamp/lock plates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EAB68A-41C3-E722-BE5C-A198B9149AAE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8726049" y="4786884"/>
            <a:ext cx="1838486" cy="742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680020A-A0AC-7B4D-919B-FC0A7A034F1B}"/>
              </a:ext>
            </a:extLst>
          </p:cNvPr>
          <p:cNvSpPr txBox="1"/>
          <p:nvPr/>
        </p:nvSpPr>
        <p:spPr>
          <a:xfrm>
            <a:off x="466531" y="264343"/>
            <a:ext cx="30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 Chimney Cable Strain Relief</a:t>
            </a:r>
          </a:p>
        </p:txBody>
      </p:sp>
    </p:spTree>
    <p:extLst>
      <p:ext uri="{BB962C8B-B14F-4D97-AF65-F5344CB8AC3E}">
        <p14:creationId xmlns:p14="http://schemas.microsoft.com/office/powerpoint/2010/main" val="24429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69DEA-00A3-88D8-A056-89D50D44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95" y="800100"/>
            <a:ext cx="7594016" cy="5358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C6DA87-4F68-D0DC-1EA0-1E105F42185C}"/>
              </a:ext>
            </a:extLst>
          </p:cNvPr>
          <p:cNvSpPr txBox="1"/>
          <p:nvPr/>
        </p:nvSpPr>
        <p:spPr>
          <a:xfrm>
            <a:off x="8004447" y="430768"/>
            <a:ext cx="87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#7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0BE37-6689-EAA6-652B-B1A208A84436}"/>
              </a:ext>
            </a:extLst>
          </p:cNvPr>
          <p:cNvSpPr txBox="1"/>
          <p:nvPr/>
        </p:nvSpPr>
        <p:spPr>
          <a:xfrm>
            <a:off x="5772538" y="430768"/>
            <a:ext cx="87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#6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53C46-352B-3515-E935-E30185EA9C3D}"/>
              </a:ext>
            </a:extLst>
          </p:cNvPr>
          <p:cNvSpPr txBox="1"/>
          <p:nvPr/>
        </p:nvSpPr>
        <p:spPr>
          <a:xfrm>
            <a:off x="3540629" y="430768"/>
            <a:ext cx="87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#5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DE781-4BC0-7D4C-4367-4E9E2926A07C}"/>
              </a:ext>
            </a:extLst>
          </p:cNvPr>
          <p:cNvSpPr txBox="1"/>
          <p:nvPr/>
        </p:nvSpPr>
        <p:spPr>
          <a:xfrm>
            <a:off x="9936925" y="2556688"/>
            <a:ext cx="77777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21.6m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0A3325-169F-CAA2-2D21-A4817036D6D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9610531" y="2741354"/>
            <a:ext cx="326394" cy="18466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E8E611-623F-1ED8-DFE4-838ACD6DBE90}"/>
              </a:ext>
            </a:extLst>
          </p:cNvPr>
          <p:cNvSpPr txBox="1"/>
          <p:nvPr/>
        </p:nvSpPr>
        <p:spPr>
          <a:xfrm>
            <a:off x="5015027" y="2556688"/>
            <a:ext cx="77777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21.5m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5E28FA-E09C-0EE2-1ACB-78F634A9B51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688633" y="2741354"/>
            <a:ext cx="326394" cy="18466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3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965FD-E636-A48F-5704-967BFEC1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400" y="1031846"/>
            <a:ext cx="6074128" cy="5462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5CFC1-1E29-C363-731E-EA1C64BB0B59}"/>
              </a:ext>
            </a:extLst>
          </p:cNvPr>
          <p:cNvSpPr txBox="1"/>
          <p:nvPr/>
        </p:nvSpPr>
        <p:spPr>
          <a:xfrm>
            <a:off x="201336" y="285225"/>
            <a:ext cx="23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CRP cable routing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28484-9EDD-F09B-BF47-2BD5F3399D43}"/>
              </a:ext>
            </a:extLst>
          </p:cNvPr>
          <p:cNvSpPr txBox="1"/>
          <p:nvPr/>
        </p:nvSpPr>
        <p:spPr>
          <a:xfrm>
            <a:off x="391472" y="1551963"/>
            <a:ext cx="5100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patch panels on each full CRP with two on each half CRP.</a:t>
            </a:r>
          </a:p>
          <a:p>
            <a:endParaRPr lang="en-US" dirty="0"/>
          </a:p>
          <a:p>
            <a:r>
              <a:rPr lang="en-US" dirty="0"/>
              <a:t>Patch panels are located toward the TCO.</a:t>
            </a:r>
          </a:p>
          <a:p>
            <a:endParaRPr lang="en-US" dirty="0"/>
          </a:p>
          <a:p>
            <a:r>
              <a:rPr lang="en-US" dirty="0"/>
              <a:t>Each patch panel connects to 6 CE boxes.</a:t>
            </a:r>
          </a:p>
          <a:p>
            <a:endParaRPr lang="en-US" dirty="0"/>
          </a:p>
          <a:p>
            <a:r>
              <a:rPr lang="en-US" dirty="0"/>
              <a:t>2.5m short cables routed from the CE boxes to the patch panels.</a:t>
            </a:r>
          </a:p>
          <a:p>
            <a:endParaRPr lang="en-US" dirty="0"/>
          </a:p>
          <a:p>
            <a:r>
              <a:rPr lang="en-US" dirty="0"/>
              <a:t>Cables are secured on the CRP composite frame with cable ties.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25m long cables will connect the patch panels to the penetration on the cryostat roof.</a:t>
            </a:r>
          </a:p>
        </p:txBody>
      </p:sp>
    </p:spTree>
    <p:extLst>
      <p:ext uri="{BB962C8B-B14F-4D97-AF65-F5344CB8AC3E}">
        <p14:creationId xmlns:p14="http://schemas.microsoft.com/office/powerpoint/2010/main" val="248150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3966C6-DEC9-B6FC-D2CA-14B9747940DA}"/>
              </a:ext>
            </a:extLst>
          </p:cNvPr>
          <p:cNvSpPr txBox="1"/>
          <p:nvPr/>
        </p:nvSpPr>
        <p:spPr>
          <a:xfrm>
            <a:off x="380597" y="2493153"/>
            <a:ext cx="5394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25m long cable bundles are installed before CRP installation.</a:t>
            </a:r>
          </a:p>
          <a:p>
            <a:endParaRPr lang="en-US" dirty="0"/>
          </a:p>
          <a:p>
            <a:r>
              <a:rPr lang="en-US" dirty="0"/>
              <a:t>Long cable bundles are supported in ladder cable trays and positioned along the cryostat walls.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8A7EE-1F83-5FB5-C8FD-C75842973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2" y="808675"/>
            <a:ext cx="331281" cy="4907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C1A232-B360-682D-E4EF-8A1CC2AF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785" y="158620"/>
            <a:ext cx="854517" cy="2668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19FD0B-79C0-42A6-A879-20A76244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246" y="3214402"/>
            <a:ext cx="1497980" cy="3251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B3F81-D035-E124-674C-DB45E43D6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83" y="551519"/>
            <a:ext cx="3468993" cy="5914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E27273-5D22-631A-02DB-51512538BC50}"/>
              </a:ext>
            </a:extLst>
          </p:cNvPr>
          <p:cNvSpPr txBox="1"/>
          <p:nvPr/>
        </p:nvSpPr>
        <p:spPr>
          <a:xfrm>
            <a:off x="201336" y="285225"/>
            <a:ext cx="605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Cable routing from patch panels to penetration</a:t>
            </a:r>
          </a:p>
        </p:txBody>
      </p:sp>
    </p:spTree>
    <p:extLst>
      <p:ext uri="{BB962C8B-B14F-4D97-AF65-F5344CB8AC3E}">
        <p14:creationId xmlns:p14="http://schemas.microsoft.com/office/powerpoint/2010/main" val="50949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904B8-C37E-3581-DD7F-28E5E5CA8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41" y="4045395"/>
            <a:ext cx="9495700" cy="2474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58488-324C-1B54-E3B4-66B71A0F0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41" y="1052727"/>
            <a:ext cx="9495700" cy="2541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8559B-19BA-7F4D-5654-3BCD0BDA739A}"/>
              </a:ext>
            </a:extLst>
          </p:cNvPr>
          <p:cNvSpPr txBox="1"/>
          <p:nvPr/>
        </p:nvSpPr>
        <p:spPr>
          <a:xfrm>
            <a:off x="4482" y="0"/>
            <a:ext cx="757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Offsets between cable trays, penetrations and patch panels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C1D86-1241-2BC0-4F0F-B19D7DE8800F}"/>
              </a:ext>
            </a:extLst>
          </p:cNvPr>
          <p:cNvSpPr txBox="1"/>
          <p:nvPr/>
        </p:nvSpPr>
        <p:spPr>
          <a:xfrm>
            <a:off x="335559" y="1052727"/>
            <a:ext cx="13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Penetrations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B65489-C474-8069-85CF-97EDA352D3B5}"/>
              </a:ext>
            </a:extLst>
          </p:cNvPr>
          <p:cNvCxnSpPr>
            <a:stCxn id="6" idx="3"/>
          </p:cNvCxnSpPr>
          <p:nvPr/>
        </p:nvCxnSpPr>
        <p:spPr>
          <a:xfrm flipV="1">
            <a:off x="1709781" y="1228895"/>
            <a:ext cx="479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E52FEF-EAFA-C658-97E7-5EAA58785620}"/>
              </a:ext>
            </a:extLst>
          </p:cNvPr>
          <p:cNvSpPr txBox="1"/>
          <p:nvPr/>
        </p:nvSpPr>
        <p:spPr>
          <a:xfrm>
            <a:off x="335559" y="1828455"/>
            <a:ext cx="12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Cable trays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6E3A83-7CDD-11E3-5B11-03502582EA8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547814" y="2013121"/>
            <a:ext cx="641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541BD5-E442-3829-8292-9806F065DB01}"/>
              </a:ext>
            </a:extLst>
          </p:cNvPr>
          <p:cNvSpPr txBox="1"/>
          <p:nvPr/>
        </p:nvSpPr>
        <p:spPr>
          <a:xfrm>
            <a:off x="266875" y="3311446"/>
            <a:ext cx="144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 CRPs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3578C0-9F62-EC80-1094-FB6F47BA4B7B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709781" y="3496112"/>
            <a:ext cx="520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4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3D2C9E3-FBB7-A890-AE3B-FD35F168A70A}"/>
              </a:ext>
            </a:extLst>
          </p:cNvPr>
          <p:cNvGrpSpPr/>
          <p:nvPr/>
        </p:nvGrpSpPr>
        <p:grpSpPr>
          <a:xfrm>
            <a:off x="1201848" y="1198970"/>
            <a:ext cx="9788303" cy="5294889"/>
            <a:chOff x="951766" y="900390"/>
            <a:chExt cx="9788303" cy="52948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20C22-9743-9B73-4287-DA5725349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766" y="1251114"/>
              <a:ext cx="9788303" cy="49441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4EDD27-DD8B-610C-D92C-DD4D05F235F1}"/>
                </a:ext>
              </a:extLst>
            </p:cNvPr>
            <p:cNvSpPr txBox="1"/>
            <p:nvPr/>
          </p:nvSpPr>
          <p:spPr>
            <a:xfrm>
              <a:off x="9717003" y="90039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CF46B1-975A-2B4E-C7A0-6690A481130D}"/>
                </a:ext>
              </a:extLst>
            </p:cNvPr>
            <p:cNvSpPr txBox="1"/>
            <p:nvPr/>
          </p:nvSpPr>
          <p:spPr>
            <a:xfrm>
              <a:off x="8756818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F72DB-9CC7-DA27-DF9F-61F486484C48}"/>
                </a:ext>
              </a:extLst>
            </p:cNvPr>
            <p:cNvSpPr txBox="1"/>
            <p:nvPr/>
          </p:nvSpPr>
          <p:spPr>
            <a:xfrm>
              <a:off x="7796631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837B7F-2B82-A480-7AA5-C69E9095FEF9}"/>
                </a:ext>
              </a:extLst>
            </p:cNvPr>
            <p:cNvSpPr txBox="1"/>
            <p:nvPr/>
          </p:nvSpPr>
          <p:spPr>
            <a:xfrm>
              <a:off x="6836444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9D13A-2A64-9AE5-7FC5-7E0E058DA5B9}"/>
                </a:ext>
              </a:extLst>
            </p:cNvPr>
            <p:cNvSpPr txBox="1"/>
            <p:nvPr/>
          </p:nvSpPr>
          <p:spPr>
            <a:xfrm>
              <a:off x="5876257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5EADC5-64EE-0E48-7239-3190AFD3DE28}"/>
                </a:ext>
              </a:extLst>
            </p:cNvPr>
            <p:cNvSpPr txBox="1"/>
            <p:nvPr/>
          </p:nvSpPr>
          <p:spPr>
            <a:xfrm>
              <a:off x="4916070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6689A0-5FB3-D2F2-FB4B-1602291D10E2}"/>
                </a:ext>
              </a:extLst>
            </p:cNvPr>
            <p:cNvSpPr txBox="1"/>
            <p:nvPr/>
          </p:nvSpPr>
          <p:spPr>
            <a:xfrm>
              <a:off x="3955883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F5CD25-97E9-31DA-94DE-7C0410B6428F}"/>
                </a:ext>
              </a:extLst>
            </p:cNvPr>
            <p:cNvSpPr txBox="1"/>
            <p:nvPr/>
          </p:nvSpPr>
          <p:spPr>
            <a:xfrm>
              <a:off x="2995696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A5B800-6EFD-3D4A-5075-BFBC64815D5B}"/>
                </a:ext>
              </a:extLst>
            </p:cNvPr>
            <p:cNvSpPr txBox="1"/>
            <p:nvPr/>
          </p:nvSpPr>
          <p:spPr>
            <a:xfrm>
              <a:off x="2035509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D56DB1-AD27-6851-8EC8-EE770650DBE5}"/>
                </a:ext>
              </a:extLst>
            </p:cNvPr>
            <p:cNvSpPr txBox="1"/>
            <p:nvPr/>
          </p:nvSpPr>
          <p:spPr>
            <a:xfrm>
              <a:off x="1075322" y="900390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1DBB0DA-AED0-0DF1-6EC9-FB12494B8915}"/>
              </a:ext>
            </a:extLst>
          </p:cNvPr>
          <p:cNvSpPr txBox="1"/>
          <p:nvPr/>
        </p:nvSpPr>
        <p:spPr>
          <a:xfrm>
            <a:off x="4482" y="0"/>
            <a:ext cx="1108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Modeling of cable bundles from penetrations to patch panels on the central north CRPs</a:t>
            </a:r>
          </a:p>
        </p:txBody>
      </p:sp>
    </p:spTree>
    <p:extLst>
      <p:ext uri="{BB962C8B-B14F-4D97-AF65-F5344CB8AC3E}">
        <p14:creationId xmlns:p14="http://schemas.microsoft.com/office/powerpoint/2010/main" val="72667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3A62E71-7420-52D0-1513-FE2FBC2EB8E5}"/>
              </a:ext>
            </a:extLst>
          </p:cNvPr>
          <p:cNvGrpSpPr/>
          <p:nvPr/>
        </p:nvGrpSpPr>
        <p:grpSpPr>
          <a:xfrm>
            <a:off x="730247" y="1352097"/>
            <a:ext cx="10731505" cy="5295348"/>
            <a:chOff x="844188" y="1249460"/>
            <a:chExt cx="10731505" cy="52953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EAD433-542D-044B-0D6B-54770C531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188" y="1534816"/>
              <a:ext cx="10731505" cy="500999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9DF075-9000-9841-0922-FBF1E3251C3B}"/>
                </a:ext>
              </a:extLst>
            </p:cNvPr>
            <p:cNvSpPr txBox="1"/>
            <p:nvPr/>
          </p:nvSpPr>
          <p:spPr>
            <a:xfrm>
              <a:off x="10756586" y="3060955"/>
              <a:ext cx="565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TCO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F721D2-6D74-9DCB-F744-54A015FFBC34}"/>
                </a:ext>
              </a:extLst>
            </p:cNvPr>
            <p:cNvSpPr txBox="1"/>
            <p:nvPr/>
          </p:nvSpPr>
          <p:spPr>
            <a:xfrm>
              <a:off x="9612522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#20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038C61-9AB6-C7A9-2301-44C19984E41F}"/>
                </a:ext>
              </a:extLst>
            </p:cNvPr>
            <p:cNvSpPr txBox="1"/>
            <p:nvPr/>
          </p:nvSpPr>
          <p:spPr>
            <a:xfrm>
              <a:off x="8652337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806192-2DF3-8D37-8C2E-C6CBEADB7C74}"/>
                </a:ext>
              </a:extLst>
            </p:cNvPr>
            <p:cNvSpPr txBox="1"/>
            <p:nvPr/>
          </p:nvSpPr>
          <p:spPr>
            <a:xfrm>
              <a:off x="7692150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8ACA22-FACA-C443-217D-4C892A00799B}"/>
                </a:ext>
              </a:extLst>
            </p:cNvPr>
            <p:cNvSpPr txBox="1"/>
            <p:nvPr/>
          </p:nvSpPr>
          <p:spPr>
            <a:xfrm>
              <a:off x="6731963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52DB81-E125-20CC-2182-F0AAEE0FA8E9}"/>
                </a:ext>
              </a:extLst>
            </p:cNvPr>
            <p:cNvSpPr txBox="1"/>
            <p:nvPr/>
          </p:nvSpPr>
          <p:spPr>
            <a:xfrm>
              <a:off x="5771776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8A4314-D2A1-7A04-49E8-3C740C5A10FB}"/>
                </a:ext>
              </a:extLst>
            </p:cNvPr>
            <p:cNvSpPr txBox="1"/>
            <p:nvPr/>
          </p:nvSpPr>
          <p:spPr>
            <a:xfrm>
              <a:off x="4811589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43A912-AF09-5C25-BC19-AF1CAD9CCE15}"/>
                </a:ext>
              </a:extLst>
            </p:cNvPr>
            <p:cNvSpPr txBox="1"/>
            <p:nvPr/>
          </p:nvSpPr>
          <p:spPr>
            <a:xfrm>
              <a:off x="3851402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90D618-91DF-BD44-EC73-87F43D7BA1E7}"/>
                </a:ext>
              </a:extLst>
            </p:cNvPr>
            <p:cNvSpPr txBox="1"/>
            <p:nvPr/>
          </p:nvSpPr>
          <p:spPr>
            <a:xfrm>
              <a:off x="2891215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46261F-8BB0-F3FD-08B7-424ECD17A8D6}"/>
                </a:ext>
              </a:extLst>
            </p:cNvPr>
            <p:cNvSpPr txBox="1"/>
            <p:nvPr/>
          </p:nvSpPr>
          <p:spPr>
            <a:xfrm>
              <a:off x="1931028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58BDD7-BD0E-C912-5E68-B0707E111C53}"/>
                </a:ext>
              </a:extLst>
            </p:cNvPr>
            <p:cNvSpPr txBox="1"/>
            <p:nvPr/>
          </p:nvSpPr>
          <p:spPr>
            <a:xfrm>
              <a:off x="970841" y="1249460"/>
              <a:ext cx="99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#11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ECA1368-B4FD-9034-A7A3-8229D24DBFC4}"/>
              </a:ext>
            </a:extLst>
          </p:cNvPr>
          <p:cNvSpPr txBox="1"/>
          <p:nvPr/>
        </p:nvSpPr>
        <p:spPr>
          <a:xfrm>
            <a:off x="4482" y="0"/>
            <a:ext cx="1108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Modeling of cable bundles from penetrations to patch panels on the central north CRPs</a:t>
            </a:r>
          </a:p>
        </p:txBody>
      </p:sp>
    </p:spTree>
    <p:extLst>
      <p:ext uri="{BB962C8B-B14F-4D97-AF65-F5344CB8AC3E}">
        <p14:creationId xmlns:p14="http://schemas.microsoft.com/office/powerpoint/2010/main" val="3907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101635A-BA1D-CF48-22C0-AFB259497E9D}"/>
              </a:ext>
            </a:extLst>
          </p:cNvPr>
          <p:cNvGrpSpPr>
            <a:grpSpLocks noChangeAspect="1"/>
          </p:cNvGrpSpPr>
          <p:nvPr/>
        </p:nvGrpSpPr>
        <p:grpSpPr>
          <a:xfrm>
            <a:off x="5914137" y="1222309"/>
            <a:ext cx="6255992" cy="5127947"/>
            <a:chOff x="2700286" y="430768"/>
            <a:chExt cx="7469243" cy="61224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C902D6-FCEF-8E24-AEA1-C132CACC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0286" y="800100"/>
              <a:ext cx="6791427" cy="57531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A96C65-4038-2F59-86F5-64979711AD77}"/>
                </a:ext>
              </a:extLst>
            </p:cNvPr>
            <p:cNvSpPr txBox="1"/>
            <p:nvPr/>
          </p:nvSpPr>
          <p:spPr>
            <a:xfrm>
              <a:off x="8004447" y="430768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#7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D276D7-7AEB-EBEB-129B-1E0258F232E8}"/>
                </a:ext>
              </a:extLst>
            </p:cNvPr>
            <p:cNvSpPr txBox="1"/>
            <p:nvPr/>
          </p:nvSpPr>
          <p:spPr>
            <a:xfrm>
              <a:off x="5772538" y="430768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72949A-A166-2761-0BE9-27AEBCD2BE46}"/>
                </a:ext>
              </a:extLst>
            </p:cNvPr>
            <p:cNvSpPr txBox="1"/>
            <p:nvPr/>
          </p:nvSpPr>
          <p:spPr>
            <a:xfrm>
              <a:off x="3540629" y="430768"/>
              <a:ext cx="87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Row #5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C03C25-1BA4-7960-13CD-773444CF3E60}"/>
                </a:ext>
              </a:extLst>
            </p:cNvPr>
            <p:cNvSpPr txBox="1"/>
            <p:nvPr/>
          </p:nvSpPr>
          <p:spPr>
            <a:xfrm>
              <a:off x="4841098" y="5702480"/>
              <a:ext cx="850146" cy="40421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24.5m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BA53E9-6DB9-D49C-35F4-41456CE3D9CF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4795473" y="5381595"/>
              <a:ext cx="470698" cy="32088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E7CBCA-E56B-1631-CB3C-C96205322CFB}"/>
                </a:ext>
              </a:extLst>
            </p:cNvPr>
            <p:cNvSpPr txBox="1"/>
            <p:nvPr/>
          </p:nvSpPr>
          <p:spPr>
            <a:xfrm>
              <a:off x="7045283" y="5702480"/>
              <a:ext cx="850146" cy="404211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24.4m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449CFE-060B-3381-0E97-98EDF08EA18D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7047791" y="5404916"/>
              <a:ext cx="422564" cy="29756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72FB15-3F6A-E5CF-D369-F4EAFF277E75}"/>
                </a:ext>
              </a:extLst>
            </p:cNvPr>
            <p:cNvSpPr txBox="1"/>
            <p:nvPr/>
          </p:nvSpPr>
          <p:spPr>
            <a:xfrm>
              <a:off x="9319383" y="5611946"/>
              <a:ext cx="850146" cy="404211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24.3m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55ECCC-BAD2-9F03-EAE4-695BAB4AF20A}"/>
                </a:ext>
              </a:extLst>
            </p:cNvPr>
            <p:cNvCxnSpPr/>
            <p:nvPr/>
          </p:nvCxnSpPr>
          <p:spPr>
            <a:xfrm flipH="1" flipV="1">
              <a:off x="9312838" y="5314382"/>
              <a:ext cx="407406" cy="28971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955304-A4C1-65D7-A433-5A7981DE733B}"/>
                </a:ext>
              </a:extLst>
            </p:cNvPr>
            <p:cNvSpPr txBox="1"/>
            <p:nvPr/>
          </p:nvSpPr>
          <p:spPr>
            <a:xfrm>
              <a:off x="7632809" y="4883060"/>
              <a:ext cx="343364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FD384F-D589-3CC3-B1FD-399ADF8E4EC9}"/>
                </a:ext>
              </a:extLst>
            </p:cNvPr>
            <p:cNvSpPr txBox="1"/>
            <p:nvPr/>
          </p:nvSpPr>
          <p:spPr>
            <a:xfrm>
              <a:off x="7622136" y="5275955"/>
              <a:ext cx="343364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F3160E-F8F4-3683-2DB8-7B97C516B0E0}"/>
                </a:ext>
              </a:extLst>
            </p:cNvPr>
            <p:cNvSpPr txBox="1"/>
            <p:nvPr/>
          </p:nvSpPr>
          <p:spPr>
            <a:xfrm>
              <a:off x="8598845" y="4906623"/>
              <a:ext cx="343364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C9F348-4630-AD14-0360-FCE9BFD50E36}"/>
                </a:ext>
              </a:extLst>
            </p:cNvPr>
            <p:cNvSpPr txBox="1"/>
            <p:nvPr/>
          </p:nvSpPr>
          <p:spPr>
            <a:xfrm>
              <a:off x="8588172" y="5299518"/>
              <a:ext cx="343364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P4</a:t>
              </a:r>
            </a:p>
          </p:txBody>
        </p: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5D8DD5B-826F-00D1-7CC5-4AB4CDB43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788854"/>
              </p:ext>
            </p:extLst>
          </p:nvPr>
        </p:nvGraphicFramePr>
        <p:xfrm>
          <a:off x="2320" y="2052735"/>
          <a:ext cx="5911817" cy="455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549E442-E171-C92C-224B-A98FB4E17DC9}"/>
              </a:ext>
            </a:extLst>
          </p:cNvPr>
          <p:cNvSpPr txBox="1"/>
          <p:nvPr/>
        </p:nvSpPr>
        <p:spPr>
          <a:xfrm>
            <a:off x="4482" y="0"/>
            <a:ext cx="1108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Modeling of cable bundles from penetrations to patch panels on the central north CRPs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FE468D-8E75-5847-2BC6-F759A3C272B3}"/>
              </a:ext>
            </a:extLst>
          </p:cNvPr>
          <p:cNvSpPr txBox="1"/>
          <p:nvPr/>
        </p:nvSpPr>
        <p:spPr>
          <a:xfrm>
            <a:off x="638488" y="822696"/>
            <a:ext cx="361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longest minimum required cable length is 24.5m at Row #5.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93D390-49D0-0F3F-0CC6-C12180EC1951}"/>
              </a:ext>
            </a:extLst>
          </p:cNvPr>
          <p:cNvCxnSpPr>
            <a:stCxn id="27" idx="2"/>
          </p:cNvCxnSpPr>
          <p:nvPr/>
        </p:nvCxnSpPr>
        <p:spPr>
          <a:xfrm flipH="1">
            <a:off x="1996751" y="1469027"/>
            <a:ext cx="449825" cy="14234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0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8A3CC-BE3E-B330-2C24-2F53BD9D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36" y="385583"/>
            <a:ext cx="4861286" cy="3240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56313-E9B3-5621-991B-2E0E1A99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719" y="4120390"/>
            <a:ext cx="3835015" cy="26707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23FFBA-3C2A-BDD3-9533-C202BE7EC665}"/>
              </a:ext>
            </a:extLst>
          </p:cNvPr>
          <p:cNvSpPr txBox="1"/>
          <p:nvPr/>
        </p:nvSpPr>
        <p:spPr>
          <a:xfrm>
            <a:off x="10655956" y="2430886"/>
            <a:ext cx="14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 plate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62BC4C-2014-8FB5-7C2C-6AB6508429E3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9125369" y="1226132"/>
            <a:ext cx="1530587" cy="13894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7EBB55-8EC5-4AE6-309E-964780AC7FF8}"/>
              </a:ext>
            </a:extLst>
          </p:cNvPr>
          <p:cNvSpPr txBox="1"/>
          <p:nvPr/>
        </p:nvSpPr>
        <p:spPr>
          <a:xfrm>
            <a:off x="10763741" y="3257108"/>
            <a:ext cx="13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 rods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D5A130-D6F1-CB9C-D899-DEB61E73D0C2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8943293" y="3441774"/>
            <a:ext cx="18204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E01FE4-0DDF-0AA6-ADB1-66368F649E9C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8286469" y="2130952"/>
            <a:ext cx="2477272" cy="1310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0CDCD7-319C-6645-51EC-F6B0AD0843D6}"/>
              </a:ext>
            </a:extLst>
          </p:cNvPr>
          <p:cNvSpPr txBox="1"/>
          <p:nvPr/>
        </p:nvSpPr>
        <p:spPr>
          <a:xfrm>
            <a:off x="10655956" y="4531260"/>
            <a:ext cx="1460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Cable clamp/lock plates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833013-206F-7199-BA14-88E0ABE7332A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9125369" y="4992925"/>
            <a:ext cx="1530587" cy="461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FCBC19-8673-B885-2F54-D3047D4B26F9}"/>
              </a:ext>
            </a:extLst>
          </p:cNvPr>
          <p:cNvSpPr txBox="1"/>
          <p:nvPr/>
        </p:nvSpPr>
        <p:spPr>
          <a:xfrm>
            <a:off x="706837" y="264343"/>
            <a:ext cx="296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BDE/PDS penetrations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79C1D-3F9C-7E85-B491-B15EA6BEA41B}"/>
              </a:ext>
            </a:extLst>
          </p:cNvPr>
          <p:cNvSpPr txBox="1"/>
          <p:nvPr/>
        </p:nvSpPr>
        <p:spPr>
          <a:xfrm>
            <a:off x="214032" y="1506996"/>
            <a:ext cx="3569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penetration provides two side flanges for BDE and top flange for PDS.</a:t>
            </a:r>
          </a:p>
          <a:p>
            <a:endParaRPr lang="en-US" dirty="0"/>
          </a:p>
          <a:p>
            <a:r>
              <a:rPr lang="en-US" dirty="0"/>
              <a:t>BDE/PDS cables are strain relieved at the cable clamp/lock plates at the bottom of the penetration.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62890-5838-F2FC-D76B-DCEF7FD61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00" y="1060663"/>
            <a:ext cx="1808351" cy="5411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D8AFD-D28B-3A8A-BCC7-3CBB2BABDDF3}"/>
              </a:ext>
            </a:extLst>
          </p:cNvPr>
          <p:cNvSpPr txBox="1"/>
          <p:nvPr/>
        </p:nvSpPr>
        <p:spPr>
          <a:xfrm>
            <a:off x="4139148" y="2393536"/>
            <a:ext cx="6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CSSP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407B1-E418-D36C-746C-CE1274BE5C64}"/>
              </a:ext>
            </a:extLst>
          </p:cNvPr>
          <p:cNvSpPr txBox="1"/>
          <p:nvPr/>
        </p:nvSpPr>
        <p:spPr>
          <a:xfrm>
            <a:off x="3836963" y="3847646"/>
            <a:ext cx="1010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Cryostat crossing tube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FE7188-D150-C645-2332-B41C026F63B4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774340" y="2578202"/>
            <a:ext cx="7415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05FD2C-9C10-BDA2-EDAC-5AE4E77D1A3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847572" y="4279798"/>
            <a:ext cx="592611" cy="29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x_Picture 3">
            <a:extLst>
              <a:ext uri="{FF2B5EF4-FFF2-40B4-BE49-F238E27FC236}">
                <a16:creationId xmlns:a16="http://schemas.microsoft.com/office/drawing/2014/main" id="{79C9D89E-37F0-6A92-64E7-D31D62B7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91" y="2421977"/>
            <a:ext cx="6031121" cy="39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x_Picture 6">
            <a:extLst>
              <a:ext uri="{FF2B5EF4-FFF2-40B4-BE49-F238E27FC236}">
                <a16:creationId xmlns:a16="http://schemas.microsoft.com/office/drawing/2014/main" id="{C2BF4FB1-CBE0-5436-8CAB-807292BD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041" y="1315359"/>
            <a:ext cx="1507542" cy="502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x_Picture 5">
            <a:extLst>
              <a:ext uri="{FF2B5EF4-FFF2-40B4-BE49-F238E27FC236}">
                <a16:creationId xmlns:a16="http://schemas.microsoft.com/office/drawing/2014/main" id="{737E2EB8-B1CB-9E28-3770-ED241D39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59" y="1296484"/>
            <a:ext cx="1622946" cy="520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05C47D-465C-79E0-1DD8-BA93982E6C94}"/>
              </a:ext>
            </a:extLst>
          </p:cNvPr>
          <p:cNvSpPr txBox="1"/>
          <p:nvPr/>
        </p:nvSpPr>
        <p:spPr>
          <a:xfrm>
            <a:off x="463556" y="104952"/>
            <a:ext cx="551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BDE/PDS penetrations – Alternative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A65ED-CEBE-D302-3FE8-879743590B04}"/>
              </a:ext>
            </a:extLst>
          </p:cNvPr>
          <p:cNvSpPr txBox="1"/>
          <p:nvPr/>
        </p:nvSpPr>
        <p:spPr>
          <a:xfrm>
            <a:off x="188897" y="566617"/>
            <a:ext cx="8778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design idea is to mount the cable clamp/lock plates to the bottom of the cryostat crossing tube. Therefore, the strain relief design can be simplified with the support plate and rods eliminated.</a:t>
            </a:r>
          </a:p>
          <a:p>
            <a:endParaRPr lang="en-US" dirty="0"/>
          </a:p>
          <a:p>
            <a:r>
              <a:rPr lang="en-US" dirty="0"/>
              <a:t>A proposal of directly welding the CSSP to the cryostat crossing tube is being discussed. No flange on the cryostat crossing tube will be available for the support plate to mounted. </a:t>
            </a:r>
          </a:p>
        </p:txBody>
      </p:sp>
    </p:spTree>
    <p:extLst>
      <p:ext uri="{BB962C8B-B14F-4D97-AF65-F5344CB8AC3E}">
        <p14:creationId xmlns:p14="http://schemas.microsoft.com/office/powerpoint/2010/main" val="364322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13467</TotalTime>
  <Words>503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SWGrekc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Zhao, Manhong</dc:creator>
  <cp:lastModifiedBy>Zhao, Manhong</cp:lastModifiedBy>
  <cp:revision>57</cp:revision>
  <dcterms:created xsi:type="dcterms:W3CDTF">2022-12-20T13:08:29Z</dcterms:created>
  <dcterms:modified xsi:type="dcterms:W3CDTF">2023-01-13T21:49:11Z</dcterms:modified>
</cp:coreProperties>
</file>