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7"/>
    <p:restoredTop sz="96327"/>
  </p:normalViewPr>
  <p:slideViewPr>
    <p:cSldViewPr snapToGrid="0" snapToObjects="1">
      <p:cViewPr varScale="1">
        <p:scale>
          <a:sx n="128" d="100"/>
          <a:sy n="128" d="100"/>
        </p:scale>
        <p:origin x="176"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07FB1-F16A-7243-952A-26F95A9DEF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20CB06-6A56-C24F-8A7F-3E69FDF535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3EEB43-9593-9B4D-9E16-20FFE5515B90}"/>
              </a:ext>
            </a:extLst>
          </p:cNvPr>
          <p:cNvSpPr>
            <a:spLocks noGrp="1"/>
          </p:cNvSpPr>
          <p:nvPr>
            <p:ph type="dt" sz="half" idx="10"/>
          </p:nvPr>
        </p:nvSpPr>
        <p:spPr/>
        <p:txBody>
          <a:bodyPr/>
          <a:lstStyle/>
          <a:p>
            <a:fld id="{298944FE-8D0C-FE46-8D2F-485B3890C016}" type="datetimeFigureOut">
              <a:rPr lang="en-US" smtClean="0"/>
              <a:t>1/11/23</a:t>
            </a:fld>
            <a:endParaRPr lang="en-US"/>
          </a:p>
        </p:txBody>
      </p:sp>
      <p:sp>
        <p:nvSpPr>
          <p:cNvPr id="5" name="Footer Placeholder 4">
            <a:extLst>
              <a:ext uri="{FF2B5EF4-FFF2-40B4-BE49-F238E27FC236}">
                <a16:creationId xmlns:a16="http://schemas.microsoft.com/office/drawing/2014/main" id="{4CB0E2AF-13A8-B54A-83D3-584BAB15A8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21D475-75A8-B146-AEEA-D1A254578EDA}"/>
              </a:ext>
            </a:extLst>
          </p:cNvPr>
          <p:cNvSpPr>
            <a:spLocks noGrp="1"/>
          </p:cNvSpPr>
          <p:nvPr>
            <p:ph type="sldNum" sz="quarter" idx="12"/>
          </p:nvPr>
        </p:nvSpPr>
        <p:spPr/>
        <p:txBody>
          <a:bodyPr/>
          <a:lstStyle/>
          <a:p>
            <a:fld id="{1B2E4BCD-A555-5641-904F-43238A11FCA5}" type="slidenum">
              <a:rPr lang="en-US" smtClean="0"/>
              <a:t>‹#›</a:t>
            </a:fld>
            <a:endParaRPr lang="en-US"/>
          </a:p>
        </p:txBody>
      </p:sp>
    </p:spTree>
    <p:extLst>
      <p:ext uri="{BB962C8B-B14F-4D97-AF65-F5344CB8AC3E}">
        <p14:creationId xmlns:p14="http://schemas.microsoft.com/office/powerpoint/2010/main" val="700167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1A14C-247F-A042-BC6F-575554F981F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5797EC3-4F3E-A64C-A491-16140012D0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506A5C-CCB4-8547-A153-13DF71D701D3}"/>
              </a:ext>
            </a:extLst>
          </p:cNvPr>
          <p:cNvSpPr>
            <a:spLocks noGrp="1"/>
          </p:cNvSpPr>
          <p:nvPr>
            <p:ph type="dt" sz="half" idx="10"/>
          </p:nvPr>
        </p:nvSpPr>
        <p:spPr/>
        <p:txBody>
          <a:bodyPr/>
          <a:lstStyle/>
          <a:p>
            <a:fld id="{298944FE-8D0C-FE46-8D2F-485B3890C016}" type="datetimeFigureOut">
              <a:rPr lang="en-US" smtClean="0"/>
              <a:t>1/11/23</a:t>
            </a:fld>
            <a:endParaRPr lang="en-US"/>
          </a:p>
        </p:txBody>
      </p:sp>
      <p:sp>
        <p:nvSpPr>
          <p:cNvPr id="5" name="Footer Placeholder 4">
            <a:extLst>
              <a:ext uri="{FF2B5EF4-FFF2-40B4-BE49-F238E27FC236}">
                <a16:creationId xmlns:a16="http://schemas.microsoft.com/office/drawing/2014/main" id="{2150C8D5-2263-EF46-8937-4436C24080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5E5CBF-2E25-6A43-9F36-31D515B80EBC}"/>
              </a:ext>
            </a:extLst>
          </p:cNvPr>
          <p:cNvSpPr>
            <a:spLocks noGrp="1"/>
          </p:cNvSpPr>
          <p:nvPr>
            <p:ph type="sldNum" sz="quarter" idx="12"/>
          </p:nvPr>
        </p:nvSpPr>
        <p:spPr/>
        <p:txBody>
          <a:bodyPr/>
          <a:lstStyle/>
          <a:p>
            <a:fld id="{1B2E4BCD-A555-5641-904F-43238A11FCA5}" type="slidenum">
              <a:rPr lang="en-US" smtClean="0"/>
              <a:t>‹#›</a:t>
            </a:fld>
            <a:endParaRPr lang="en-US"/>
          </a:p>
        </p:txBody>
      </p:sp>
    </p:spTree>
    <p:extLst>
      <p:ext uri="{BB962C8B-B14F-4D97-AF65-F5344CB8AC3E}">
        <p14:creationId xmlns:p14="http://schemas.microsoft.com/office/powerpoint/2010/main" val="438896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37DFE0-A2E5-344A-AA74-262B658436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9E9F33-DC26-164B-8B32-05AAF69B2F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7E7BBC-0878-ED49-8987-906D5452EAD1}"/>
              </a:ext>
            </a:extLst>
          </p:cNvPr>
          <p:cNvSpPr>
            <a:spLocks noGrp="1"/>
          </p:cNvSpPr>
          <p:nvPr>
            <p:ph type="dt" sz="half" idx="10"/>
          </p:nvPr>
        </p:nvSpPr>
        <p:spPr/>
        <p:txBody>
          <a:bodyPr/>
          <a:lstStyle/>
          <a:p>
            <a:fld id="{298944FE-8D0C-FE46-8D2F-485B3890C016}" type="datetimeFigureOut">
              <a:rPr lang="en-US" smtClean="0"/>
              <a:t>1/11/23</a:t>
            </a:fld>
            <a:endParaRPr lang="en-US"/>
          </a:p>
        </p:txBody>
      </p:sp>
      <p:sp>
        <p:nvSpPr>
          <p:cNvPr id="5" name="Footer Placeholder 4">
            <a:extLst>
              <a:ext uri="{FF2B5EF4-FFF2-40B4-BE49-F238E27FC236}">
                <a16:creationId xmlns:a16="http://schemas.microsoft.com/office/drawing/2014/main" id="{802825AB-6050-154A-AA9D-DF4CBECD73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460C84-BBCC-6A49-9440-25BCCA563D21}"/>
              </a:ext>
            </a:extLst>
          </p:cNvPr>
          <p:cNvSpPr>
            <a:spLocks noGrp="1"/>
          </p:cNvSpPr>
          <p:nvPr>
            <p:ph type="sldNum" sz="quarter" idx="12"/>
          </p:nvPr>
        </p:nvSpPr>
        <p:spPr/>
        <p:txBody>
          <a:bodyPr/>
          <a:lstStyle/>
          <a:p>
            <a:fld id="{1B2E4BCD-A555-5641-904F-43238A11FCA5}" type="slidenum">
              <a:rPr lang="en-US" smtClean="0"/>
              <a:t>‹#›</a:t>
            </a:fld>
            <a:endParaRPr lang="en-US"/>
          </a:p>
        </p:txBody>
      </p:sp>
    </p:spTree>
    <p:extLst>
      <p:ext uri="{BB962C8B-B14F-4D97-AF65-F5344CB8AC3E}">
        <p14:creationId xmlns:p14="http://schemas.microsoft.com/office/powerpoint/2010/main" val="610114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22EFA-A4EA-6249-80B9-C285D47286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8253B-93F6-0C48-9621-FA5FAA50AB4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BF907-9B5C-B643-9AA9-F8FCE453757E}"/>
              </a:ext>
            </a:extLst>
          </p:cNvPr>
          <p:cNvSpPr>
            <a:spLocks noGrp="1"/>
          </p:cNvSpPr>
          <p:nvPr>
            <p:ph type="dt" sz="half" idx="10"/>
          </p:nvPr>
        </p:nvSpPr>
        <p:spPr/>
        <p:txBody>
          <a:bodyPr/>
          <a:lstStyle/>
          <a:p>
            <a:fld id="{298944FE-8D0C-FE46-8D2F-485B3890C016}" type="datetimeFigureOut">
              <a:rPr lang="en-US" smtClean="0"/>
              <a:t>1/11/23</a:t>
            </a:fld>
            <a:endParaRPr lang="en-US"/>
          </a:p>
        </p:txBody>
      </p:sp>
      <p:sp>
        <p:nvSpPr>
          <p:cNvPr id="5" name="Footer Placeholder 4">
            <a:extLst>
              <a:ext uri="{FF2B5EF4-FFF2-40B4-BE49-F238E27FC236}">
                <a16:creationId xmlns:a16="http://schemas.microsoft.com/office/drawing/2014/main" id="{1BE01EA0-CCF5-C745-A0B7-D87F0B7F8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871ABC-69D7-5A43-A009-35690F71B364}"/>
              </a:ext>
            </a:extLst>
          </p:cNvPr>
          <p:cNvSpPr>
            <a:spLocks noGrp="1"/>
          </p:cNvSpPr>
          <p:nvPr>
            <p:ph type="sldNum" sz="quarter" idx="12"/>
          </p:nvPr>
        </p:nvSpPr>
        <p:spPr/>
        <p:txBody>
          <a:bodyPr/>
          <a:lstStyle/>
          <a:p>
            <a:fld id="{1B2E4BCD-A555-5641-904F-43238A11FCA5}" type="slidenum">
              <a:rPr lang="en-US" smtClean="0"/>
              <a:t>‹#›</a:t>
            </a:fld>
            <a:endParaRPr lang="en-US"/>
          </a:p>
        </p:txBody>
      </p:sp>
    </p:spTree>
    <p:extLst>
      <p:ext uri="{BB962C8B-B14F-4D97-AF65-F5344CB8AC3E}">
        <p14:creationId xmlns:p14="http://schemas.microsoft.com/office/powerpoint/2010/main" val="286374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891E8-AA41-804B-9775-33933DB693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A86F2A-0920-494C-834E-3C6140F7EE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55BD9F-CE1F-464F-A747-64508EC9A532}"/>
              </a:ext>
            </a:extLst>
          </p:cNvPr>
          <p:cNvSpPr>
            <a:spLocks noGrp="1"/>
          </p:cNvSpPr>
          <p:nvPr>
            <p:ph type="dt" sz="half" idx="10"/>
          </p:nvPr>
        </p:nvSpPr>
        <p:spPr/>
        <p:txBody>
          <a:bodyPr/>
          <a:lstStyle/>
          <a:p>
            <a:fld id="{298944FE-8D0C-FE46-8D2F-485B3890C016}" type="datetimeFigureOut">
              <a:rPr lang="en-US" smtClean="0"/>
              <a:t>1/11/23</a:t>
            </a:fld>
            <a:endParaRPr lang="en-US"/>
          </a:p>
        </p:txBody>
      </p:sp>
      <p:sp>
        <p:nvSpPr>
          <p:cNvPr id="5" name="Footer Placeholder 4">
            <a:extLst>
              <a:ext uri="{FF2B5EF4-FFF2-40B4-BE49-F238E27FC236}">
                <a16:creationId xmlns:a16="http://schemas.microsoft.com/office/drawing/2014/main" id="{16983E33-D274-804C-B07E-3754557D11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57EB22-CBAF-ED45-AC25-78DD46F9DB70}"/>
              </a:ext>
            </a:extLst>
          </p:cNvPr>
          <p:cNvSpPr>
            <a:spLocks noGrp="1"/>
          </p:cNvSpPr>
          <p:nvPr>
            <p:ph type="sldNum" sz="quarter" idx="12"/>
          </p:nvPr>
        </p:nvSpPr>
        <p:spPr/>
        <p:txBody>
          <a:bodyPr/>
          <a:lstStyle/>
          <a:p>
            <a:fld id="{1B2E4BCD-A555-5641-904F-43238A11FCA5}" type="slidenum">
              <a:rPr lang="en-US" smtClean="0"/>
              <a:t>‹#›</a:t>
            </a:fld>
            <a:endParaRPr lang="en-US"/>
          </a:p>
        </p:txBody>
      </p:sp>
    </p:spTree>
    <p:extLst>
      <p:ext uri="{BB962C8B-B14F-4D97-AF65-F5344CB8AC3E}">
        <p14:creationId xmlns:p14="http://schemas.microsoft.com/office/powerpoint/2010/main" val="3542112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5B47B-C686-0940-9EC4-94FABAD160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4D25FF-6716-AC41-8B60-5AB194E7AF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D2BA18-CE96-A741-A505-46AF31100ED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82F682-5C4E-004C-8F66-C7446B1057A2}"/>
              </a:ext>
            </a:extLst>
          </p:cNvPr>
          <p:cNvSpPr>
            <a:spLocks noGrp="1"/>
          </p:cNvSpPr>
          <p:nvPr>
            <p:ph type="dt" sz="half" idx="10"/>
          </p:nvPr>
        </p:nvSpPr>
        <p:spPr/>
        <p:txBody>
          <a:bodyPr/>
          <a:lstStyle/>
          <a:p>
            <a:fld id="{298944FE-8D0C-FE46-8D2F-485B3890C016}" type="datetimeFigureOut">
              <a:rPr lang="en-US" smtClean="0"/>
              <a:t>1/11/23</a:t>
            </a:fld>
            <a:endParaRPr lang="en-US"/>
          </a:p>
        </p:txBody>
      </p:sp>
      <p:sp>
        <p:nvSpPr>
          <p:cNvPr id="6" name="Footer Placeholder 5">
            <a:extLst>
              <a:ext uri="{FF2B5EF4-FFF2-40B4-BE49-F238E27FC236}">
                <a16:creationId xmlns:a16="http://schemas.microsoft.com/office/drawing/2014/main" id="{2684C7D8-6AE2-9845-AA43-6519644061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825238-1E0A-4D4A-82C9-AFE64D774F1B}"/>
              </a:ext>
            </a:extLst>
          </p:cNvPr>
          <p:cNvSpPr>
            <a:spLocks noGrp="1"/>
          </p:cNvSpPr>
          <p:nvPr>
            <p:ph type="sldNum" sz="quarter" idx="12"/>
          </p:nvPr>
        </p:nvSpPr>
        <p:spPr/>
        <p:txBody>
          <a:bodyPr/>
          <a:lstStyle/>
          <a:p>
            <a:fld id="{1B2E4BCD-A555-5641-904F-43238A11FCA5}" type="slidenum">
              <a:rPr lang="en-US" smtClean="0"/>
              <a:t>‹#›</a:t>
            </a:fld>
            <a:endParaRPr lang="en-US"/>
          </a:p>
        </p:txBody>
      </p:sp>
    </p:spTree>
    <p:extLst>
      <p:ext uri="{BB962C8B-B14F-4D97-AF65-F5344CB8AC3E}">
        <p14:creationId xmlns:p14="http://schemas.microsoft.com/office/powerpoint/2010/main" val="699981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B0700-26BE-AD4D-B1A3-6C2D0C8B84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A623BD-3A7F-F441-924A-48C90F4E77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17A651-6F0A-2946-B86C-4891F040D4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957302-E346-4F47-B327-873C331D1B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24646F-BFAA-1348-96AE-5FC585AA49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6EAE9A4-6183-0E49-A890-EA2A4AE4A6D6}"/>
              </a:ext>
            </a:extLst>
          </p:cNvPr>
          <p:cNvSpPr>
            <a:spLocks noGrp="1"/>
          </p:cNvSpPr>
          <p:nvPr>
            <p:ph type="dt" sz="half" idx="10"/>
          </p:nvPr>
        </p:nvSpPr>
        <p:spPr/>
        <p:txBody>
          <a:bodyPr/>
          <a:lstStyle/>
          <a:p>
            <a:fld id="{298944FE-8D0C-FE46-8D2F-485B3890C016}" type="datetimeFigureOut">
              <a:rPr lang="en-US" smtClean="0"/>
              <a:t>1/11/23</a:t>
            </a:fld>
            <a:endParaRPr lang="en-US"/>
          </a:p>
        </p:txBody>
      </p:sp>
      <p:sp>
        <p:nvSpPr>
          <p:cNvPr id="8" name="Footer Placeholder 7">
            <a:extLst>
              <a:ext uri="{FF2B5EF4-FFF2-40B4-BE49-F238E27FC236}">
                <a16:creationId xmlns:a16="http://schemas.microsoft.com/office/drawing/2014/main" id="{6C6E999D-CFC9-D843-8DEB-9DE1A9B065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79932E-F070-C94A-9A28-5597107A749B}"/>
              </a:ext>
            </a:extLst>
          </p:cNvPr>
          <p:cNvSpPr>
            <a:spLocks noGrp="1"/>
          </p:cNvSpPr>
          <p:nvPr>
            <p:ph type="sldNum" sz="quarter" idx="12"/>
          </p:nvPr>
        </p:nvSpPr>
        <p:spPr/>
        <p:txBody>
          <a:bodyPr/>
          <a:lstStyle/>
          <a:p>
            <a:fld id="{1B2E4BCD-A555-5641-904F-43238A11FCA5}" type="slidenum">
              <a:rPr lang="en-US" smtClean="0"/>
              <a:t>‹#›</a:t>
            </a:fld>
            <a:endParaRPr lang="en-US"/>
          </a:p>
        </p:txBody>
      </p:sp>
    </p:spTree>
    <p:extLst>
      <p:ext uri="{BB962C8B-B14F-4D97-AF65-F5344CB8AC3E}">
        <p14:creationId xmlns:p14="http://schemas.microsoft.com/office/powerpoint/2010/main" val="758363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44A6B-6918-E246-9E06-1B02F5C9D2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6D0C01-FE27-F042-AEC3-ED10FF26BEDA}"/>
              </a:ext>
            </a:extLst>
          </p:cNvPr>
          <p:cNvSpPr>
            <a:spLocks noGrp="1"/>
          </p:cNvSpPr>
          <p:nvPr>
            <p:ph type="dt" sz="half" idx="10"/>
          </p:nvPr>
        </p:nvSpPr>
        <p:spPr/>
        <p:txBody>
          <a:bodyPr/>
          <a:lstStyle/>
          <a:p>
            <a:fld id="{298944FE-8D0C-FE46-8D2F-485B3890C016}" type="datetimeFigureOut">
              <a:rPr lang="en-US" smtClean="0"/>
              <a:t>1/11/23</a:t>
            </a:fld>
            <a:endParaRPr lang="en-US"/>
          </a:p>
        </p:txBody>
      </p:sp>
      <p:sp>
        <p:nvSpPr>
          <p:cNvPr id="4" name="Footer Placeholder 3">
            <a:extLst>
              <a:ext uri="{FF2B5EF4-FFF2-40B4-BE49-F238E27FC236}">
                <a16:creationId xmlns:a16="http://schemas.microsoft.com/office/drawing/2014/main" id="{A1158B01-5A48-8B41-B1AB-1CB1E8BBFC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EA47B0-8760-5943-8DF3-24E83F5CD06F}"/>
              </a:ext>
            </a:extLst>
          </p:cNvPr>
          <p:cNvSpPr>
            <a:spLocks noGrp="1"/>
          </p:cNvSpPr>
          <p:nvPr>
            <p:ph type="sldNum" sz="quarter" idx="12"/>
          </p:nvPr>
        </p:nvSpPr>
        <p:spPr/>
        <p:txBody>
          <a:bodyPr/>
          <a:lstStyle/>
          <a:p>
            <a:fld id="{1B2E4BCD-A555-5641-904F-43238A11FCA5}" type="slidenum">
              <a:rPr lang="en-US" smtClean="0"/>
              <a:t>‹#›</a:t>
            </a:fld>
            <a:endParaRPr lang="en-US"/>
          </a:p>
        </p:txBody>
      </p:sp>
    </p:spTree>
    <p:extLst>
      <p:ext uri="{BB962C8B-B14F-4D97-AF65-F5344CB8AC3E}">
        <p14:creationId xmlns:p14="http://schemas.microsoft.com/office/powerpoint/2010/main" val="4165924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7D86BC-6C6C-1744-8112-4DE7A5A8F479}"/>
              </a:ext>
            </a:extLst>
          </p:cNvPr>
          <p:cNvSpPr>
            <a:spLocks noGrp="1"/>
          </p:cNvSpPr>
          <p:nvPr>
            <p:ph type="dt" sz="half" idx="10"/>
          </p:nvPr>
        </p:nvSpPr>
        <p:spPr/>
        <p:txBody>
          <a:bodyPr/>
          <a:lstStyle/>
          <a:p>
            <a:fld id="{298944FE-8D0C-FE46-8D2F-485B3890C016}" type="datetimeFigureOut">
              <a:rPr lang="en-US" smtClean="0"/>
              <a:t>1/11/23</a:t>
            </a:fld>
            <a:endParaRPr lang="en-US"/>
          </a:p>
        </p:txBody>
      </p:sp>
      <p:sp>
        <p:nvSpPr>
          <p:cNvPr id="3" name="Footer Placeholder 2">
            <a:extLst>
              <a:ext uri="{FF2B5EF4-FFF2-40B4-BE49-F238E27FC236}">
                <a16:creationId xmlns:a16="http://schemas.microsoft.com/office/drawing/2014/main" id="{77CD1134-21C3-6A4A-8553-27FA2AE962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B5DC1EB-2985-354E-B913-E7F8D02C315E}"/>
              </a:ext>
            </a:extLst>
          </p:cNvPr>
          <p:cNvSpPr>
            <a:spLocks noGrp="1"/>
          </p:cNvSpPr>
          <p:nvPr>
            <p:ph type="sldNum" sz="quarter" idx="12"/>
          </p:nvPr>
        </p:nvSpPr>
        <p:spPr/>
        <p:txBody>
          <a:bodyPr/>
          <a:lstStyle/>
          <a:p>
            <a:fld id="{1B2E4BCD-A555-5641-904F-43238A11FCA5}" type="slidenum">
              <a:rPr lang="en-US" smtClean="0"/>
              <a:t>‹#›</a:t>
            </a:fld>
            <a:endParaRPr lang="en-US"/>
          </a:p>
        </p:txBody>
      </p:sp>
    </p:spTree>
    <p:extLst>
      <p:ext uri="{BB962C8B-B14F-4D97-AF65-F5344CB8AC3E}">
        <p14:creationId xmlns:p14="http://schemas.microsoft.com/office/powerpoint/2010/main" val="1865660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73D73-D3F2-AD41-9CC0-10764F7B85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BBACD8-49CA-6248-ABB1-224CFE1787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45D4F1-A668-9A4F-9118-48097447A8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0A17FE-F125-9D49-953D-63E65F1E5F33}"/>
              </a:ext>
            </a:extLst>
          </p:cNvPr>
          <p:cNvSpPr>
            <a:spLocks noGrp="1"/>
          </p:cNvSpPr>
          <p:nvPr>
            <p:ph type="dt" sz="half" idx="10"/>
          </p:nvPr>
        </p:nvSpPr>
        <p:spPr/>
        <p:txBody>
          <a:bodyPr/>
          <a:lstStyle/>
          <a:p>
            <a:fld id="{298944FE-8D0C-FE46-8D2F-485B3890C016}" type="datetimeFigureOut">
              <a:rPr lang="en-US" smtClean="0"/>
              <a:t>1/11/23</a:t>
            </a:fld>
            <a:endParaRPr lang="en-US"/>
          </a:p>
        </p:txBody>
      </p:sp>
      <p:sp>
        <p:nvSpPr>
          <p:cNvPr id="6" name="Footer Placeholder 5">
            <a:extLst>
              <a:ext uri="{FF2B5EF4-FFF2-40B4-BE49-F238E27FC236}">
                <a16:creationId xmlns:a16="http://schemas.microsoft.com/office/drawing/2014/main" id="{D3D303F1-2A8F-904C-83FA-B843090E1F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CD23F1-EBAB-E045-BAFE-4A52871B5C69}"/>
              </a:ext>
            </a:extLst>
          </p:cNvPr>
          <p:cNvSpPr>
            <a:spLocks noGrp="1"/>
          </p:cNvSpPr>
          <p:nvPr>
            <p:ph type="sldNum" sz="quarter" idx="12"/>
          </p:nvPr>
        </p:nvSpPr>
        <p:spPr/>
        <p:txBody>
          <a:bodyPr/>
          <a:lstStyle/>
          <a:p>
            <a:fld id="{1B2E4BCD-A555-5641-904F-43238A11FCA5}" type="slidenum">
              <a:rPr lang="en-US" smtClean="0"/>
              <a:t>‹#›</a:t>
            </a:fld>
            <a:endParaRPr lang="en-US"/>
          </a:p>
        </p:txBody>
      </p:sp>
    </p:spTree>
    <p:extLst>
      <p:ext uri="{BB962C8B-B14F-4D97-AF65-F5344CB8AC3E}">
        <p14:creationId xmlns:p14="http://schemas.microsoft.com/office/powerpoint/2010/main" val="240021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154E3-4A25-634C-99DF-B52F4EFB32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7D3BCA-BAD7-D040-A432-2CA2E32B5E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9222073-5F43-F44C-B67C-5456B6C22B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5E0D4E-00E1-A546-ADEB-224CF0518369}"/>
              </a:ext>
            </a:extLst>
          </p:cNvPr>
          <p:cNvSpPr>
            <a:spLocks noGrp="1"/>
          </p:cNvSpPr>
          <p:nvPr>
            <p:ph type="dt" sz="half" idx="10"/>
          </p:nvPr>
        </p:nvSpPr>
        <p:spPr/>
        <p:txBody>
          <a:bodyPr/>
          <a:lstStyle/>
          <a:p>
            <a:fld id="{298944FE-8D0C-FE46-8D2F-485B3890C016}" type="datetimeFigureOut">
              <a:rPr lang="en-US" smtClean="0"/>
              <a:t>1/11/23</a:t>
            </a:fld>
            <a:endParaRPr lang="en-US"/>
          </a:p>
        </p:txBody>
      </p:sp>
      <p:sp>
        <p:nvSpPr>
          <p:cNvPr id="6" name="Footer Placeholder 5">
            <a:extLst>
              <a:ext uri="{FF2B5EF4-FFF2-40B4-BE49-F238E27FC236}">
                <a16:creationId xmlns:a16="http://schemas.microsoft.com/office/drawing/2014/main" id="{00B0F8BF-D483-AB41-8EE0-03396A5C30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258D18-456C-2D42-8A60-99B26AB21662}"/>
              </a:ext>
            </a:extLst>
          </p:cNvPr>
          <p:cNvSpPr>
            <a:spLocks noGrp="1"/>
          </p:cNvSpPr>
          <p:nvPr>
            <p:ph type="sldNum" sz="quarter" idx="12"/>
          </p:nvPr>
        </p:nvSpPr>
        <p:spPr/>
        <p:txBody>
          <a:bodyPr/>
          <a:lstStyle/>
          <a:p>
            <a:fld id="{1B2E4BCD-A555-5641-904F-43238A11FCA5}" type="slidenum">
              <a:rPr lang="en-US" smtClean="0"/>
              <a:t>‹#›</a:t>
            </a:fld>
            <a:endParaRPr lang="en-US"/>
          </a:p>
        </p:txBody>
      </p:sp>
    </p:spTree>
    <p:extLst>
      <p:ext uri="{BB962C8B-B14F-4D97-AF65-F5344CB8AC3E}">
        <p14:creationId xmlns:p14="http://schemas.microsoft.com/office/powerpoint/2010/main" val="4051397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9F470E-4C04-B946-93AB-644CE83D52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5ECC83-B031-5843-9DEA-D28777F4F7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430491-C398-604A-A459-C4A1B87564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944FE-8D0C-FE46-8D2F-485B3890C016}" type="datetimeFigureOut">
              <a:rPr lang="en-US" smtClean="0"/>
              <a:t>1/11/23</a:t>
            </a:fld>
            <a:endParaRPr lang="en-US"/>
          </a:p>
        </p:txBody>
      </p:sp>
      <p:sp>
        <p:nvSpPr>
          <p:cNvPr id="5" name="Footer Placeholder 4">
            <a:extLst>
              <a:ext uri="{FF2B5EF4-FFF2-40B4-BE49-F238E27FC236}">
                <a16:creationId xmlns:a16="http://schemas.microsoft.com/office/drawing/2014/main" id="{F503565E-1892-4449-8072-F859B93136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9E25B1-1672-0B4D-B4AB-1E3EA6D1D2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E4BCD-A555-5641-904F-43238A11FCA5}" type="slidenum">
              <a:rPr lang="en-US" smtClean="0"/>
              <a:t>‹#›</a:t>
            </a:fld>
            <a:endParaRPr lang="en-US"/>
          </a:p>
        </p:txBody>
      </p:sp>
    </p:spTree>
    <p:extLst>
      <p:ext uri="{BB962C8B-B14F-4D97-AF65-F5344CB8AC3E}">
        <p14:creationId xmlns:p14="http://schemas.microsoft.com/office/powerpoint/2010/main" val="2489475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7A1909-152D-BC45-AD9E-3CF80A245AE9}"/>
              </a:ext>
            </a:extLst>
          </p:cNvPr>
          <p:cNvSpPr/>
          <p:nvPr/>
        </p:nvSpPr>
        <p:spPr>
          <a:xfrm>
            <a:off x="-10886" y="-10886"/>
            <a:ext cx="12198096" cy="1828800"/>
          </a:xfrm>
          <a:prstGeom prst="rect">
            <a:avLst/>
          </a:prstGeom>
          <a:solidFill>
            <a:srgbClr val="003C7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FC034ED-B165-8443-BCCE-13370296597F}"/>
              </a:ext>
            </a:extLst>
          </p:cNvPr>
          <p:cNvSpPr>
            <a:spLocks noGrp="1"/>
          </p:cNvSpPr>
          <p:nvPr>
            <p:ph type="subTitle" idx="1"/>
          </p:nvPr>
        </p:nvSpPr>
        <p:spPr>
          <a:xfrm>
            <a:off x="1524000" y="2714502"/>
            <a:ext cx="9144000" cy="2086097"/>
          </a:xfrm>
        </p:spPr>
        <p:txBody>
          <a:bodyPr>
            <a:normAutofit/>
          </a:bodyPr>
          <a:lstStyle/>
          <a:p>
            <a:r>
              <a:rPr lang="en-US" sz="3400" dirty="0"/>
              <a:t>Co-coordinators:</a:t>
            </a:r>
          </a:p>
          <a:p>
            <a:r>
              <a:rPr lang="en-US" sz="3400" dirty="0"/>
              <a:t>Jeremiah Mitchell and Mandy </a:t>
            </a:r>
            <a:r>
              <a:rPr lang="en-US" sz="3400" dirty="0" err="1"/>
              <a:t>Kiburg</a:t>
            </a:r>
            <a:endParaRPr lang="en-US" sz="3400" dirty="0"/>
          </a:p>
          <a:p>
            <a:r>
              <a:rPr lang="en-US" sz="3400" dirty="0"/>
              <a:t>11 January 2023</a:t>
            </a:r>
          </a:p>
        </p:txBody>
      </p:sp>
      <p:sp>
        <p:nvSpPr>
          <p:cNvPr id="5" name="Title 1">
            <a:extLst>
              <a:ext uri="{FF2B5EF4-FFF2-40B4-BE49-F238E27FC236}">
                <a16:creationId xmlns:a16="http://schemas.microsoft.com/office/drawing/2014/main" id="{177DA9AC-26CD-624B-9632-E0EE20B5488B}"/>
              </a:ext>
            </a:extLst>
          </p:cNvPr>
          <p:cNvSpPr>
            <a:spLocks noGrp="1"/>
          </p:cNvSpPr>
          <p:nvPr>
            <p:ph type="ctrTitle"/>
          </p:nvPr>
        </p:nvSpPr>
        <p:spPr>
          <a:xfrm>
            <a:off x="1516162" y="283682"/>
            <a:ext cx="9144000" cy="1407886"/>
          </a:xfrm>
        </p:spPr>
        <p:txBody>
          <a:bodyPr>
            <a:normAutofit fontScale="90000"/>
          </a:bodyPr>
          <a:lstStyle/>
          <a:p>
            <a:r>
              <a:rPr lang="en-US" dirty="0">
                <a:solidFill>
                  <a:schemeClr val="bg1"/>
                </a:solidFill>
              </a:rPr>
              <a:t>MAGIS-100 Offline Infrastructure Coordination</a:t>
            </a:r>
          </a:p>
        </p:txBody>
      </p:sp>
      <p:pic>
        <p:nvPicPr>
          <p:cNvPr id="7" name="Picture 6" descr="Shape&#10;&#10;Description automatically generated with medium confidence">
            <a:extLst>
              <a:ext uri="{FF2B5EF4-FFF2-40B4-BE49-F238E27FC236}">
                <a16:creationId xmlns:a16="http://schemas.microsoft.com/office/drawing/2014/main" id="{8B71C3C4-3518-1F47-BEBE-41241141E3CB}"/>
              </a:ext>
            </a:extLst>
          </p:cNvPr>
          <p:cNvPicPr>
            <a:picLocks noChangeAspect="1"/>
          </p:cNvPicPr>
          <p:nvPr/>
        </p:nvPicPr>
        <p:blipFill>
          <a:blip r:embed="rId2"/>
          <a:stretch>
            <a:fillRect/>
          </a:stretch>
        </p:blipFill>
        <p:spPr>
          <a:xfrm>
            <a:off x="4915929" y="5326451"/>
            <a:ext cx="2360141" cy="596479"/>
          </a:xfrm>
          <a:prstGeom prst="rect">
            <a:avLst/>
          </a:prstGeom>
        </p:spPr>
      </p:pic>
    </p:spTree>
    <p:extLst>
      <p:ext uri="{BB962C8B-B14F-4D97-AF65-F5344CB8AC3E}">
        <p14:creationId xmlns:p14="http://schemas.microsoft.com/office/powerpoint/2010/main" val="467381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403BD0-63AD-2F43-8314-804F607E4E14}"/>
              </a:ext>
            </a:extLst>
          </p:cNvPr>
          <p:cNvSpPr/>
          <p:nvPr/>
        </p:nvSpPr>
        <p:spPr>
          <a:xfrm>
            <a:off x="-10886" y="-10886"/>
            <a:ext cx="12198096" cy="914400"/>
          </a:xfrm>
          <a:prstGeom prst="rect">
            <a:avLst/>
          </a:prstGeom>
          <a:solidFill>
            <a:srgbClr val="003C7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5" name="Title 1">
            <a:extLst>
              <a:ext uri="{FF2B5EF4-FFF2-40B4-BE49-F238E27FC236}">
                <a16:creationId xmlns:a16="http://schemas.microsoft.com/office/drawing/2014/main" id="{4F00D1F6-63B6-704E-BA53-6E640B79BD05}"/>
              </a:ext>
            </a:extLst>
          </p:cNvPr>
          <p:cNvSpPr>
            <a:spLocks noGrp="1"/>
          </p:cNvSpPr>
          <p:nvPr>
            <p:ph type="title"/>
          </p:nvPr>
        </p:nvSpPr>
        <p:spPr>
          <a:xfrm>
            <a:off x="751114" y="-10885"/>
            <a:ext cx="10515600" cy="914400"/>
          </a:xfrm>
        </p:spPr>
        <p:txBody>
          <a:bodyPr/>
          <a:lstStyle/>
          <a:p>
            <a:r>
              <a:rPr lang="en-US" dirty="0">
                <a:solidFill>
                  <a:schemeClr val="bg1"/>
                </a:solidFill>
              </a:rPr>
              <a:t>Offline infrastructure recommendation</a:t>
            </a:r>
          </a:p>
        </p:txBody>
      </p:sp>
      <p:pic>
        <p:nvPicPr>
          <p:cNvPr id="6" name="Picture 5" descr="Shape&#10;&#10;Description automatically generated with medium confidence">
            <a:extLst>
              <a:ext uri="{FF2B5EF4-FFF2-40B4-BE49-F238E27FC236}">
                <a16:creationId xmlns:a16="http://schemas.microsoft.com/office/drawing/2014/main" id="{5B9E198E-10A0-C341-88D9-C9A75CC33B11}"/>
              </a:ext>
            </a:extLst>
          </p:cNvPr>
          <p:cNvPicPr>
            <a:picLocks noChangeAspect="1"/>
          </p:cNvPicPr>
          <p:nvPr/>
        </p:nvPicPr>
        <p:blipFill>
          <a:blip r:embed="rId2"/>
          <a:stretch>
            <a:fillRect/>
          </a:stretch>
        </p:blipFill>
        <p:spPr>
          <a:xfrm>
            <a:off x="9683977" y="6176963"/>
            <a:ext cx="2360141" cy="596479"/>
          </a:xfrm>
          <a:prstGeom prst="rect">
            <a:avLst/>
          </a:prstGeom>
        </p:spPr>
      </p:pic>
      <p:sp>
        <p:nvSpPr>
          <p:cNvPr id="8" name="Content Placeholder 7">
            <a:extLst>
              <a:ext uri="{FF2B5EF4-FFF2-40B4-BE49-F238E27FC236}">
                <a16:creationId xmlns:a16="http://schemas.microsoft.com/office/drawing/2014/main" id="{83E206C0-349F-0047-98E7-CCA55C074FAB}"/>
              </a:ext>
            </a:extLst>
          </p:cNvPr>
          <p:cNvSpPr>
            <a:spLocks noGrp="1"/>
          </p:cNvSpPr>
          <p:nvPr>
            <p:ph idx="1"/>
          </p:nvPr>
        </p:nvSpPr>
        <p:spPr/>
        <p:txBody>
          <a:bodyPr/>
          <a:lstStyle/>
          <a:p>
            <a:r>
              <a:rPr lang="en-US" dirty="0"/>
              <a:t>The two Offline Infrastructure co-coordinators are responsible for planning and coordinating all activities for the preparation and running of the MAGIS-100 Offline System(s). The co-coordinators will communicate to the Collaboration progress and opportunities for additional contributions. One of the two co-coordinators should be designated the primary point of contact with the Fermilab Computing Division, and this person would most naturally be a member of the Fermilab staff. </a:t>
            </a:r>
          </a:p>
        </p:txBody>
      </p:sp>
    </p:spTree>
    <p:extLst>
      <p:ext uri="{BB962C8B-B14F-4D97-AF65-F5344CB8AC3E}">
        <p14:creationId xmlns:p14="http://schemas.microsoft.com/office/powerpoint/2010/main" val="273617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403BD0-63AD-2F43-8314-804F607E4E14}"/>
              </a:ext>
            </a:extLst>
          </p:cNvPr>
          <p:cNvSpPr/>
          <p:nvPr/>
        </p:nvSpPr>
        <p:spPr>
          <a:xfrm>
            <a:off x="-10886" y="-10886"/>
            <a:ext cx="12198096" cy="914400"/>
          </a:xfrm>
          <a:prstGeom prst="rect">
            <a:avLst/>
          </a:prstGeom>
          <a:solidFill>
            <a:srgbClr val="003C7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5" name="Title 1">
            <a:extLst>
              <a:ext uri="{FF2B5EF4-FFF2-40B4-BE49-F238E27FC236}">
                <a16:creationId xmlns:a16="http://schemas.microsoft.com/office/drawing/2014/main" id="{4F00D1F6-63B6-704E-BA53-6E640B79BD05}"/>
              </a:ext>
            </a:extLst>
          </p:cNvPr>
          <p:cNvSpPr>
            <a:spLocks noGrp="1"/>
          </p:cNvSpPr>
          <p:nvPr>
            <p:ph type="title"/>
          </p:nvPr>
        </p:nvSpPr>
        <p:spPr>
          <a:xfrm>
            <a:off x="751114" y="-10885"/>
            <a:ext cx="10515600" cy="914400"/>
          </a:xfrm>
        </p:spPr>
        <p:txBody>
          <a:bodyPr/>
          <a:lstStyle/>
          <a:p>
            <a:r>
              <a:rPr lang="en-US" dirty="0">
                <a:solidFill>
                  <a:schemeClr val="bg1"/>
                </a:solidFill>
              </a:rPr>
              <a:t>Offline infrastructure scope</a:t>
            </a:r>
          </a:p>
        </p:txBody>
      </p:sp>
      <p:pic>
        <p:nvPicPr>
          <p:cNvPr id="6" name="Picture 5" descr="Shape&#10;&#10;Description automatically generated with medium confidence">
            <a:extLst>
              <a:ext uri="{FF2B5EF4-FFF2-40B4-BE49-F238E27FC236}">
                <a16:creationId xmlns:a16="http://schemas.microsoft.com/office/drawing/2014/main" id="{5B9E198E-10A0-C341-88D9-C9A75CC33B11}"/>
              </a:ext>
            </a:extLst>
          </p:cNvPr>
          <p:cNvPicPr>
            <a:picLocks noChangeAspect="1"/>
          </p:cNvPicPr>
          <p:nvPr/>
        </p:nvPicPr>
        <p:blipFill>
          <a:blip r:embed="rId2"/>
          <a:stretch>
            <a:fillRect/>
          </a:stretch>
        </p:blipFill>
        <p:spPr>
          <a:xfrm>
            <a:off x="9683977" y="6176963"/>
            <a:ext cx="2360141" cy="596479"/>
          </a:xfrm>
          <a:prstGeom prst="rect">
            <a:avLst/>
          </a:prstGeom>
        </p:spPr>
      </p:pic>
      <p:sp>
        <p:nvSpPr>
          <p:cNvPr id="8" name="Content Placeholder 7">
            <a:extLst>
              <a:ext uri="{FF2B5EF4-FFF2-40B4-BE49-F238E27FC236}">
                <a16:creationId xmlns:a16="http://schemas.microsoft.com/office/drawing/2014/main" id="{83E206C0-349F-0047-98E7-CCA55C074FAB}"/>
              </a:ext>
            </a:extLst>
          </p:cNvPr>
          <p:cNvSpPr>
            <a:spLocks noGrp="1"/>
          </p:cNvSpPr>
          <p:nvPr>
            <p:ph idx="1"/>
          </p:nvPr>
        </p:nvSpPr>
        <p:spPr/>
        <p:txBody>
          <a:bodyPr/>
          <a:lstStyle/>
          <a:p>
            <a:r>
              <a:rPr lang="en-US" dirty="0"/>
              <a:t>Provides main interface with FNAL SCD (one co-coordinator designated the primary point of contact). Responsible for coordinating design &amp; implementation of the computing system: grid submission scripts, databases, bookkeeping/management scripts, data pipeline &amp; calibrations, MC/sim production &amp; reconstruction. Coordinates production runs (using tools developed by the analysis tools and simulations activities). Coordinate offsite access to data and data tools, including setting up VM, setting an environment, and helping to access databases. Coordinate setup and maintain software repository (</a:t>
            </a:r>
            <a:r>
              <a:rPr lang="en-US" dirty="0" err="1"/>
              <a:t>Github</a:t>
            </a:r>
            <a:r>
              <a:rPr lang="en-US" dirty="0"/>
              <a:t>). </a:t>
            </a:r>
          </a:p>
        </p:txBody>
      </p:sp>
    </p:spTree>
    <p:extLst>
      <p:ext uri="{BB962C8B-B14F-4D97-AF65-F5344CB8AC3E}">
        <p14:creationId xmlns:p14="http://schemas.microsoft.com/office/powerpoint/2010/main" val="3318939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403BD0-63AD-2F43-8314-804F607E4E14}"/>
              </a:ext>
            </a:extLst>
          </p:cNvPr>
          <p:cNvSpPr/>
          <p:nvPr/>
        </p:nvSpPr>
        <p:spPr>
          <a:xfrm>
            <a:off x="-10886" y="-10886"/>
            <a:ext cx="12198096" cy="914400"/>
          </a:xfrm>
          <a:prstGeom prst="rect">
            <a:avLst/>
          </a:prstGeom>
          <a:solidFill>
            <a:srgbClr val="003C7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5" name="Title 1">
            <a:extLst>
              <a:ext uri="{FF2B5EF4-FFF2-40B4-BE49-F238E27FC236}">
                <a16:creationId xmlns:a16="http://schemas.microsoft.com/office/drawing/2014/main" id="{4F00D1F6-63B6-704E-BA53-6E640B79BD05}"/>
              </a:ext>
            </a:extLst>
          </p:cNvPr>
          <p:cNvSpPr>
            <a:spLocks noGrp="1"/>
          </p:cNvSpPr>
          <p:nvPr>
            <p:ph type="title"/>
          </p:nvPr>
        </p:nvSpPr>
        <p:spPr>
          <a:xfrm>
            <a:off x="751114" y="-10885"/>
            <a:ext cx="10515600" cy="914400"/>
          </a:xfrm>
        </p:spPr>
        <p:txBody>
          <a:bodyPr/>
          <a:lstStyle/>
          <a:p>
            <a:r>
              <a:rPr lang="en-US" dirty="0">
                <a:solidFill>
                  <a:schemeClr val="bg1"/>
                </a:solidFill>
              </a:rPr>
              <a:t>Offline infrastructure boundary</a:t>
            </a:r>
          </a:p>
        </p:txBody>
      </p:sp>
      <p:pic>
        <p:nvPicPr>
          <p:cNvPr id="6" name="Picture 5" descr="Shape&#10;&#10;Description automatically generated with medium confidence">
            <a:extLst>
              <a:ext uri="{FF2B5EF4-FFF2-40B4-BE49-F238E27FC236}">
                <a16:creationId xmlns:a16="http://schemas.microsoft.com/office/drawing/2014/main" id="{5B9E198E-10A0-C341-88D9-C9A75CC33B11}"/>
              </a:ext>
            </a:extLst>
          </p:cNvPr>
          <p:cNvPicPr>
            <a:picLocks noChangeAspect="1"/>
          </p:cNvPicPr>
          <p:nvPr/>
        </p:nvPicPr>
        <p:blipFill>
          <a:blip r:embed="rId2"/>
          <a:stretch>
            <a:fillRect/>
          </a:stretch>
        </p:blipFill>
        <p:spPr>
          <a:xfrm>
            <a:off x="9683977" y="6176963"/>
            <a:ext cx="2360141" cy="596479"/>
          </a:xfrm>
          <a:prstGeom prst="rect">
            <a:avLst/>
          </a:prstGeom>
        </p:spPr>
      </p:pic>
      <p:sp>
        <p:nvSpPr>
          <p:cNvPr id="8" name="Content Placeholder 7">
            <a:extLst>
              <a:ext uri="{FF2B5EF4-FFF2-40B4-BE49-F238E27FC236}">
                <a16:creationId xmlns:a16="http://schemas.microsoft.com/office/drawing/2014/main" id="{83E206C0-349F-0047-98E7-CCA55C074FAB}"/>
              </a:ext>
            </a:extLst>
          </p:cNvPr>
          <p:cNvSpPr>
            <a:spLocks noGrp="1"/>
          </p:cNvSpPr>
          <p:nvPr>
            <p:ph idx="1"/>
          </p:nvPr>
        </p:nvSpPr>
        <p:spPr/>
        <p:txBody>
          <a:bodyPr/>
          <a:lstStyle/>
          <a:p>
            <a:r>
              <a:rPr lang="en-US" dirty="0"/>
              <a:t>Within offline coordinating group boundaries could be minimally defined as areas of interface with analysis and simulation, and online</a:t>
            </a:r>
          </a:p>
          <a:p>
            <a:r>
              <a:rPr lang="en-US" dirty="0"/>
              <a:t>Providing computing resources</a:t>
            </a:r>
          </a:p>
          <a:p>
            <a:r>
              <a:rPr lang="en-US" dirty="0"/>
              <a:t>Storage and access to analysis and simulation tools</a:t>
            </a:r>
          </a:p>
          <a:p>
            <a:r>
              <a:rPr lang="en-US" dirty="0"/>
              <a:t>Networking and data pipeline coordination with online</a:t>
            </a:r>
          </a:p>
        </p:txBody>
      </p:sp>
    </p:spTree>
    <p:extLst>
      <p:ext uri="{BB962C8B-B14F-4D97-AF65-F5344CB8AC3E}">
        <p14:creationId xmlns:p14="http://schemas.microsoft.com/office/powerpoint/2010/main" val="3405557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1403BD0-63AD-2F43-8314-804F607E4E14}"/>
              </a:ext>
            </a:extLst>
          </p:cNvPr>
          <p:cNvSpPr/>
          <p:nvPr/>
        </p:nvSpPr>
        <p:spPr>
          <a:xfrm>
            <a:off x="-10886" y="-10886"/>
            <a:ext cx="12198096" cy="914400"/>
          </a:xfrm>
          <a:prstGeom prst="rect">
            <a:avLst/>
          </a:prstGeom>
          <a:solidFill>
            <a:srgbClr val="003C7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5" name="Title 1">
            <a:extLst>
              <a:ext uri="{FF2B5EF4-FFF2-40B4-BE49-F238E27FC236}">
                <a16:creationId xmlns:a16="http://schemas.microsoft.com/office/drawing/2014/main" id="{4F00D1F6-63B6-704E-BA53-6E640B79BD05}"/>
              </a:ext>
            </a:extLst>
          </p:cNvPr>
          <p:cNvSpPr>
            <a:spLocks noGrp="1"/>
          </p:cNvSpPr>
          <p:nvPr>
            <p:ph type="title"/>
          </p:nvPr>
        </p:nvSpPr>
        <p:spPr>
          <a:xfrm>
            <a:off x="751114" y="-10885"/>
            <a:ext cx="10515600" cy="914400"/>
          </a:xfrm>
        </p:spPr>
        <p:txBody>
          <a:bodyPr/>
          <a:lstStyle/>
          <a:p>
            <a:r>
              <a:rPr lang="en-US" dirty="0">
                <a:solidFill>
                  <a:schemeClr val="bg1"/>
                </a:solidFill>
              </a:rPr>
              <a:t>Offline infrastructure goals</a:t>
            </a:r>
          </a:p>
        </p:txBody>
      </p:sp>
      <p:pic>
        <p:nvPicPr>
          <p:cNvPr id="6" name="Picture 5" descr="Shape&#10;&#10;Description automatically generated with medium confidence">
            <a:extLst>
              <a:ext uri="{FF2B5EF4-FFF2-40B4-BE49-F238E27FC236}">
                <a16:creationId xmlns:a16="http://schemas.microsoft.com/office/drawing/2014/main" id="{5B9E198E-10A0-C341-88D9-C9A75CC33B11}"/>
              </a:ext>
            </a:extLst>
          </p:cNvPr>
          <p:cNvPicPr>
            <a:picLocks noChangeAspect="1"/>
          </p:cNvPicPr>
          <p:nvPr/>
        </p:nvPicPr>
        <p:blipFill>
          <a:blip r:embed="rId2"/>
          <a:stretch>
            <a:fillRect/>
          </a:stretch>
        </p:blipFill>
        <p:spPr>
          <a:xfrm>
            <a:off x="9683977" y="6176963"/>
            <a:ext cx="2360141" cy="596479"/>
          </a:xfrm>
          <a:prstGeom prst="rect">
            <a:avLst/>
          </a:prstGeom>
        </p:spPr>
      </p:pic>
      <p:sp>
        <p:nvSpPr>
          <p:cNvPr id="8" name="Content Placeholder 7">
            <a:extLst>
              <a:ext uri="{FF2B5EF4-FFF2-40B4-BE49-F238E27FC236}">
                <a16:creationId xmlns:a16="http://schemas.microsoft.com/office/drawing/2014/main" id="{83E206C0-349F-0047-98E7-CCA55C074FAB}"/>
              </a:ext>
            </a:extLst>
          </p:cNvPr>
          <p:cNvSpPr>
            <a:spLocks noGrp="1"/>
          </p:cNvSpPr>
          <p:nvPr>
            <p:ph idx="1"/>
          </p:nvPr>
        </p:nvSpPr>
        <p:spPr/>
        <p:txBody>
          <a:bodyPr/>
          <a:lstStyle/>
          <a:p>
            <a:r>
              <a:rPr lang="en-US" dirty="0"/>
              <a:t>Redraw data pipeline diagram to be more minimal and representative of MAGIS-100 experiment</a:t>
            </a:r>
          </a:p>
          <a:p>
            <a:r>
              <a:rPr lang="en-US" dirty="0"/>
              <a:t>Get science computing division support (SCD) to provide main resources e.g., providing database to our specification, connecting MAGIS internal network with FNAL network for remote access, setup VM’s, and establish offsite access for all collaborators</a:t>
            </a:r>
          </a:p>
        </p:txBody>
      </p:sp>
    </p:spTree>
    <p:extLst>
      <p:ext uri="{BB962C8B-B14F-4D97-AF65-F5344CB8AC3E}">
        <p14:creationId xmlns:p14="http://schemas.microsoft.com/office/powerpoint/2010/main" val="2324214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mbridge" id="{ADEE26E9-35F2-FE40-8AB0-91197C3F50E3}" vid="{5838A4FA-84AA-4F4F-8450-223EF830CE30}"/>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291</Words>
  <Application>Microsoft Macintosh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MAGIS-100 Offline Infrastructure Coordination</vt:lpstr>
      <vt:lpstr>Offline infrastructure recommendation</vt:lpstr>
      <vt:lpstr>Offline infrastructure scope</vt:lpstr>
      <vt:lpstr>Offline infrastructure boundary</vt:lpstr>
      <vt:lpstr>Offline infrastructure goals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MAGIS-100 Offline Infrastructure Coordination</dc:title>
  <dc:creator>Jeremiah Mitchell</dc:creator>
  <cp:lastModifiedBy>Jeremiah Mitchell</cp:lastModifiedBy>
  <cp:revision>2</cp:revision>
  <dcterms:created xsi:type="dcterms:W3CDTF">2023-01-11T15:51:31Z</dcterms:created>
  <dcterms:modified xsi:type="dcterms:W3CDTF">2023-01-11T16:12:23Z</dcterms:modified>
</cp:coreProperties>
</file>