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2"/>
  </p:notesMasterIdLst>
  <p:handoutMasterIdLst>
    <p:handoutMasterId r:id="rId23"/>
  </p:handoutMasterIdLst>
  <p:sldIdLst>
    <p:sldId id="307" r:id="rId2"/>
    <p:sldId id="370" r:id="rId3"/>
    <p:sldId id="347" r:id="rId4"/>
    <p:sldId id="341" r:id="rId5"/>
    <p:sldId id="327" r:id="rId6"/>
    <p:sldId id="345" r:id="rId7"/>
    <p:sldId id="386" r:id="rId8"/>
    <p:sldId id="377" r:id="rId9"/>
    <p:sldId id="387" r:id="rId10"/>
    <p:sldId id="382" r:id="rId11"/>
    <p:sldId id="383" r:id="rId12"/>
    <p:sldId id="384" r:id="rId13"/>
    <p:sldId id="385" r:id="rId14"/>
    <p:sldId id="372" r:id="rId15"/>
    <p:sldId id="371" r:id="rId16"/>
    <p:sldId id="378" r:id="rId17"/>
    <p:sldId id="388" r:id="rId18"/>
    <p:sldId id="379" r:id="rId19"/>
    <p:sldId id="381" r:id="rId20"/>
    <p:sldId id="380" r:id="rId2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2A2A9"/>
    <a:srgbClr val="BA1E93"/>
    <a:srgbClr val="B6E1F2"/>
    <a:srgbClr val="02B5E3"/>
    <a:srgbClr val="EAD0E1"/>
    <a:srgbClr val="D7B9E9"/>
    <a:srgbClr val="B9BAF0"/>
    <a:srgbClr val="0A21D5"/>
    <a:srgbClr val="7B12C8"/>
    <a:srgbClr val="97D7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60"/>
    <p:restoredTop sz="94694"/>
  </p:normalViewPr>
  <p:slideViewPr>
    <p:cSldViewPr snapToGrid="0" snapToObjects="1">
      <p:cViewPr varScale="1">
        <p:scale>
          <a:sx n="142" d="100"/>
          <a:sy n="142" d="100"/>
        </p:scale>
        <p:origin x="168" y="48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5" name="Picture 4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9736025E-B905-3D8C-168D-0C87FB98F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60257" y="654782"/>
            <a:ext cx="2542162" cy="2542162"/>
          </a:xfrm>
          <a:prstGeom prst="rect">
            <a:avLst/>
          </a:prstGeom>
        </p:spPr>
      </p:pic>
      <p:pic>
        <p:nvPicPr>
          <p:cNvPr id="10" name="Picture 9" descr="A sign in the snow&#10;&#10;Description automatically generated with medium confidence">
            <a:extLst>
              <a:ext uri="{FF2B5EF4-FFF2-40B4-BE49-F238E27FC236}">
                <a16:creationId xmlns:a16="http://schemas.microsoft.com/office/drawing/2014/main" id="{EA57ACEB-4AA5-FCD2-9036-0F38C1B142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90021" y="634647"/>
            <a:ext cx="2607013" cy="2607013"/>
          </a:xfrm>
          <a:prstGeom prst="rect">
            <a:avLst/>
          </a:prstGeom>
        </p:spPr>
      </p:pic>
      <p:pic>
        <p:nvPicPr>
          <p:cNvPr id="14" name="Picture 13" descr="A picture containing text, outdoor, parking&#10;&#10;Description automatically generated">
            <a:extLst>
              <a:ext uri="{FF2B5EF4-FFF2-40B4-BE49-F238E27FC236}">
                <a16:creationId xmlns:a16="http://schemas.microsoft.com/office/drawing/2014/main" id="{780C1F19-D1C3-87D9-16CA-0A3E17C5837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81905" y="661444"/>
            <a:ext cx="2542162" cy="25421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3B8FE2-5233-0F0F-F7BE-9B33362B05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467" b="3477"/>
          <a:stretch/>
        </p:blipFill>
        <p:spPr>
          <a:xfrm>
            <a:off x="4247859" y="661806"/>
            <a:ext cx="2542162" cy="254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5F6E7-96AB-6A88-A972-E5D6125968B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8600" y="727075"/>
            <a:ext cx="8686800" cy="38052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dscapeitb.fnal.gov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726C081-44FF-BC40-9412-C1108D4B10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137" y="3976662"/>
            <a:ext cx="8499231" cy="935794"/>
          </a:xfrm>
        </p:spPr>
        <p:txBody>
          <a:bodyPr/>
          <a:lstStyle/>
          <a:p>
            <a:r>
              <a:rPr lang="en-US" dirty="0"/>
              <a:t>Burt Holzman</a:t>
            </a:r>
            <a:br>
              <a:rPr lang="en-US" dirty="0"/>
            </a:br>
            <a:r>
              <a:rPr lang="en-US" dirty="0"/>
              <a:t>2 Mar 2023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8FE8D5-EA70-C042-93A2-9D36923C7E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CSAID Roadmap - EAF</a:t>
            </a:r>
          </a:p>
        </p:txBody>
      </p:sp>
    </p:spTree>
    <p:extLst>
      <p:ext uri="{BB962C8B-B14F-4D97-AF65-F5344CB8AC3E}">
        <p14:creationId xmlns:p14="http://schemas.microsoft.com/office/powerpoint/2010/main" val="2016250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customization – preamble scripts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D78E96-8148-B0EF-3BC7-93A2A6233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614"/>
          <a:stretch/>
        </p:blipFill>
        <p:spPr>
          <a:xfrm>
            <a:off x="95737" y="628167"/>
            <a:ext cx="6992817" cy="185834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EB181DC-DC34-ACFA-780A-2D2E66D75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4953"/>
            <a:ext cx="9144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63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customization – mamba/</a:t>
            </a:r>
            <a:r>
              <a:rPr lang="en-US" dirty="0" err="1"/>
              <a:t>conda</a:t>
            </a:r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E308220-5831-BF50-85B9-42A09D8E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722"/>
            <a:ext cx="6221045" cy="261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E4618F0-BC8D-819D-A596-F226FAC24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93" y="2288311"/>
            <a:ext cx="4426023" cy="18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895CD90-3AE8-729A-6F70-3FC167BE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67" y="4140306"/>
            <a:ext cx="5947508" cy="9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CCA47101-64E5-FBB9-97E5-E9C6DF32E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90761"/>
            <a:ext cx="4212492" cy="85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B7BECAE-03A8-10B1-9B54-93F09DCB5A6C}"/>
              </a:ext>
            </a:extLst>
          </p:cNvPr>
          <p:cNvCxnSpPr>
            <a:cxnSpLocks/>
          </p:cNvCxnSpPr>
          <p:nvPr/>
        </p:nvCxnSpPr>
        <p:spPr>
          <a:xfrm flipH="1">
            <a:off x="4044328" y="1808461"/>
            <a:ext cx="4695788" cy="1086164"/>
          </a:xfrm>
          <a:prstGeom prst="curvedConnector3">
            <a:avLst>
              <a:gd name="adj1" fmla="val -3869"/>
            </a:avLst>
          </a:prstGeom>
          <a:ln w="635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0798E822-B2EC-06B0-9668-27181932FDA7}"/>
              </a:ext>
            </a:extLst>
          </p:cNvPr>
          <p:cNvCxnSpPr>
            <a:cxnSpLocks/>
          </p:cNvCxnSpPr>
          <p:nvPr/>
        </p:nvCxnSpPr>
        <p:spPr>
          <a:xfrm rot="5400000">
            <a:off x="2960200" y="3785629"/>
            <a:ext cx="1066554" cy="328247"/>
          </a:xfrm>
          <a:prstGeom prst="curvedConnector3">
            <a:avLst>
              <a:gd name="adj1" fmla="val 50000"/>
            </a:avLst>
          </a:prstGeom>
          <a:ln w="635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18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CBEC3-D2A9-620B-257A-27B44FA69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A100s onboarded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243B3EC-E67D-72E3-94E9-BD3FBEC7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53" y="820615"/>
            <a:ext cx="6613747" cy="432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C854C616-BF95-6703-F61A-4FECB405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9722"/>
            <a:ext cx="4876800" cy="3671197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2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C762667-7FB4-723D-C769-A783D8542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Login via Fermilab SSO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270F568-A6F2-4C58-C3A9-E6195B01C53B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40" y="727075"/>
            <a:ext cx="8122719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67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772570-3C12-E2E9-2F9F-B87F5514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– how it started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EE9AC-4279-000C-F459-E85D4BCDEEE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0193" y="741357"/>
            <a:ext cx="4119028" cy="398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772570-3C12-E2E9-2F9F-B87F5514D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– how it's going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5815E-A0D1-6987-E1EE-79FB8353D93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82839" y="600922"/>
            <a:ext cx="5254636" cy="41032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13B4AB-2BBF-821D-F380-01DE479CC1A9}"/>
              </a:ext>
            </a:extLst>
          </p:cNvPr>
          <p:cNvSpPr txBox="1"/>
          <p:nvPr/>
        </p:nvSpPr>
        <p:spPr>
          <a:xfrm>
            <a:off x="5710805" y="1364740"/>
            <a:ext cx="3204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3"/>
              </a:rPr>
              <a:t>https://landscapeitb.fnal.gov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5647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Autoscaling Triton inference server </a:t>
            </a:r>
            <a:r>
              <a:rPr lang="en-US" dirty="0"/>
              <a:t>on demand based on avg queue time per inference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Updated to </a:t>
            </a:r>
            <a:r>
              <a:rPr lang="en-US" dirty="0" err="1">
                <a:solidFill>
                  <a:schemeClr val="tx1"/>
                </a:solidFill>
              </a:rPr>
              <a:t>JupyterHub</a:t>
            </a:r>
            <a:r>
              <a:rPr lang="en-US" dirty="0">
                <a:solidFill>
                  <a:schemeClr val="tx1"/>
                </a:solidFill>
              </a:rPr>
              <a:t> to latest version in helm chart</a:t>
            </a:r>
          </a:p>
          <a:p>
            <a:r>
              <a:rPr lang="en-US" dirty="0">
                <a:solidFill>
                  <a:schemeClr val="tx1"/>
                </a:solidFill>
              </a:rPr>
              <a:t>Mounting home directories on GPU nodes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updates since September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EED85E-732C-ECAF-9575-E36DEEEA1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87"/>
            <a:ext cx="9144000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3B04B-0FCA-DA74-8544-6A253B3B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07" y="3244082"/>
            <a:ext cx="2867379" cy="129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8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Autoscaling Triton inference server</a:t>
            </a:r>
          </a:p>
          <a:p>
            <a:r>
              <a:rPr lang="en-US" dirty="0">
                <a:solidFill>
                  <a:schemeClr val="tx1"/>
                </a:solidFill>
              </a:rPr>
              <a:t>Updated to </a:t>
            </a:r>
            <a:r>
              <a:rPr lang="en-US" dirty="0" err="1">
                <a:solidFill>
                  <a:schemeClr val="tx1"/>
                </a:solidFill>
              </a:rPr>
              <a:t>JupyterHub</a:t>
            </a:r>
            <a:r>
              <a:rPr lang="en-US" dirty="0">
                <a:solidFill>
                  <a:schemeClr val="tx1"/>
                </a:solidFill>
              </a:rPr>
              <a:t> to latest version in helm chart</a:t>
            </a:r>
          </a:p>
          <a:p>
            <a:r>
              <a:rPr lang="en-US" dirty="0">
                <a:solidFill>
                  <a:schemeClr val="tx1"/>
                </a:solidFill>
              </a:rPr>
              <a:t>Mounting home directories on GPU nodes</a:t>
            </a:r>
          </a:p>
          <a:p>
            <a:r>
              <a:rPr lang="en-US" dirty="0">
                <a:solidFill>
                  <a:schemeClr val="tx1"/>
                </a:solidFill>
              </a:rPr>
              <a:t>Enabling Alien-cache for CVMFS (on ITB)</a:t>
            </a:r>
          </a:p>
          <a:p>
            <a:r>
              <a:rPr lang="en-US" dirty="0" err="1">
                <a:solidFill>
                  <a:schemeClr val="tx1"/>
                </a:solidFill>
              </a:rPr>
              <a:t>Dask</a:t>
            </a:r>
            <a:r>
              <a:rPr lang="en-US" dirty="0">
                <a:solidFill>
                  <a:schemeClr val="tx1"/>
                </a:solidFill>
              </a:rPr>
              <a:t>-gateway enhancement merged into mainline</a:t>
            </a:r>
          </a:p>
          <a:p>
            <a:r>
              <a:rPr lang="en-US" dirty="0">
                <a:solidFill>
                  <a:schemeClr val="tx1"/>
                </a:solidFill>
              </a:rPr>
              <a:t>Added explicit protection against starting notebooks as UID==0</a:t>
            </a:r>
          </a:p>
          <a:p>
            <a:r>
              <a:rPr lang="en-US" dirty="0">
                <a:solidFill>
                  <a:schemeClr val="tx1"/>
                </a:solidFill>
              </a:rPr>
              <a:t>Rescue images (e.g. if you go over quota or mangle your environment)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updates since September</a:t>
            </a:r>
          </a:p>
        </p:txBody>
      </p:sp>
    </p:spTree>
    <p:extLst>
      <p:ext uri="{BB962C8B-B14F-4D97-AF65-F5344CB8AC3E}">
        <p14:creationId xmlns:p14="http://schemas.microsoft.com/office/powerpoint/2010/main" val="174632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 GPU availability to server selection screen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A679D0C-1603-57A0-B6A5-4127A4DB5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94" y="1137864"/>
            <a:ext cx="8519012" cy="28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8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Add GPU availability to server selection screen</a:t>
            </a:r>
          </a:p>
          <a:p>
            <a:r>
              <a:rPr lang="en-US" dirty="0">
                <a:solidFill>
                  <a:schemeClr val="tx1"/>
                </a:solidFill>
              </a:rPr>
              <a:t>Meeting with </a:t>
            </a:r>
            <a:r>
              <a:rPr lang="en-US" dirty="0" err="1">
                <a:solidFill>
                  <a:schemeClr val="tx1"/>
                </a:solidFill>
              </a:rPr>
              <a:t>CSBoard</a:t>
            </a:r>
            <a:r>
              <a:rPr lang="en-US" dirty="0">
                <a:solidFill>
                  <a:schemeClr val="tx1"/>
                </a:solidFill>
              </a:rPr>
              <a:t> on opening site firewall for analytics-</a:t>
            </a:r>
            <a:r>
              <a:rPr lang="en-US" dirty="0" err="1">
                <a:solidFill>
                  <a:schemeClr val="tx1"/>
                </a:solidFill>
              </a:rPr>
              <a:t>hub.fnal.gov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Better documentation on what packages are included in images</a:t>
            </a:r>
          </a:p>
          <a:p>
            <a:r>
              <a:rPr lang="en-US" dirty="0">
                <a:solidFill>
                  <a:schemeClr val="tx1"/>
                </a:solidFill>
              </a:rPr>
              <a:t>Dynamic server selection (e.g. don't see DUNE choices if you are CMS)</a:t>
            </a:r>
          </a:p>
          <a:p>
            <a:r>
              <a:rPr lang="en-US" dirty="0">
                <a:solidFill>
                  <a:schemeClr val="tx1"/>
                </a:solidFill>
              </a:rPr>
              <a:t>Disable default user pip path</a:t>
            </a:r>
          </a:p>
          <a:p>
            <a:r>
              <a:rPr lang="en-US" dirty="0">
                <a:solidFill>
                  <a:schemeClr val="tx1"/>
                </a:solidFill>
              </a:rPr>
              <a:t>Documentation, example </a:t>
            </a:r>
            <a:r>
              <a:rPr lang="en-US" dirty="0" err="1">
                <a:solidFill>
                  <a:schemeClr val="tx1"/>
                </a:solidFill>
              </a:rPr>
              <a:t>dask</a:t>
            </a:r>
            <a:r>
              <a:rPr lang="en-US" dirty="0">
                <a:solidFill>
                  <a:schemeClr val="tx1"/>
                </a:solidFill>
              </a:rPr>
              <a:t>-gateway notebooks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soon</a:t>
            </a:r>
          </a:p>
        </p:txBody>
      </p:sp>
    </p:spTree>
    <p:extLst>
      <p:ext uri="{BB962C8B-B14F-4D97-AF65-F5344CB8AC3E}">
        <p14:creationId xmlns:p14="http://schemas.microsoft.com/office/powerpoint/2010/main" val="3083641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C7947F-AF84-4F1E-3F6D-059001F8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Been a while since the last Roadmap/Projects update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BC8CCF-1889-3B13-DCE3-92FB6210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759" y="1142409"/>
            <a:ext cx="5778610" cy="319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48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Mounting experiment NFS areas</a:t>
            </a:r>
          </a:p>
          <a:p>
            <a:r>
              <a:rPr lang="en-US" dirty="0" err="1">
                <a:solidFill>
                  <a:schemeClr val="tx1"/>
                </a:solidFill>
              </a:rPr>
              <a:t>ServiceX</a:t>
            </a:r>
            <a:r>
              <a:rPr lang="en-US" dirty="0">
                <a:solidFill>
                  <a:schemeClr val="tx1"/>
                </a:solidFill>
              </a:rPr>
              <a:t> updates</a:t>
            </a:r>
          </a:p>
          <a:p>
            <a:r>
              <a:rPr lang="en-US" dirty="0">
                <a:solidFill>
                  <a:schemeClr val="tx1"/>
                </a:solidFill>
              </a:rPr>
              <a:t>Triton authentication proxy</a:t>
            </a:r>
          </a:p>
          <a:p>
            <a:r>
              <a:rPr lang="en-US" dirty="0">
                <a:solidFill>
                  <a:schemeClr val="tx1"/>
                </a:solidFill>
              </a:rPr>
              <a:t>Further investigate </a:t>
            </a:r>
            <a:r>
              <a:rPr lang="en-US" dirty="0" err="1">
                <a:solidFill>
                  <a:schemeClr val="tx1"/>
                </a:solidFill>
              </a:rPr>
              <a:t>apptainer</a:t>
            </a:r>
            <a:r>
              <a:rPr lang="en-US" dirty="0">
                <a:solidFill>
                  <a:schemeClr val="tx1"/>
                </a:solidFill>
              </a:rPr>
              <a:t>/singularity support</a:t>
            </a:r>
          </a:p>
          <a:p>
            <a:r>
              <a:rPr lang="en-US" dirty="0">
                <a:solidFill>
                  <a:schemeClr val="tx1"/>
                </a:solidFill>
              </a:rPr>
              <a:t>Batch submission to </a:t>
            </a:r>
            <a:r>
              <a:rPr lang="en-US" dirty="0" err="1">
                <a:solidFill>
                  <a:schemeClr val="tx1"/>
                </a:solidFill>
              </a:rPr>
              <a:t>GPGrid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Investigate sharing of CVMFS alien cache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a bit later</a:t>
            </a:r>
          </a:p>
        </p:txBody>
      </p:sp>
    </p:spTree>
    <p:extLst>
      <p:ext uri="{BB962C8B-B14F-4D97-AF65-F5344CB8AC3E}">
        <p14:creationId xmlns:p14="http://schemas.microsoft.com/office/powerpoint/2010/main" val="1836167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992956-9DF6-275B-F4A1-B59CC40853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Maria Acosta</a:t>
            </a:r>
            <a:r>
              <a:rPr lang="en-US" dirty="0">
                <a:solidFill>
                  <a:schemeClr val="accent6"/>
                </a:solidFill>
              </a:rPr>
              <a:t>: technical lead for applications</a:t>
            </a:r>
          </a:p>
          <a:p>
            <a:r>
              <a:rPr lang="en-US" b="1" dirty="0">
                <a:solidFill>
                  <a:schemeClr val="accent6"/>
                </a:solidFill>
              </a:rPr>
              <a:t>Chris </a:t>
            </a:r>
            <a:r>
              <a:rPr lang="en-US" b="1" dirty="0" err="1">
                <a:solidFill>
                  <a:schemeClr val="accent6"/>
                </a:solidFill>
              </a:rPr>
              <a:t>Bonnaud</a:t>
            </a:r>
            <a:r>
              <a:rPr lang="en-US" dirty="0">
                <a:solidFill>
                  <a:schemeClr val="accent6"/>
                </a:solidFill>
              </a:rPr>
              <a:t>: technical lead for infrastructure</a:t>
            </a:r>
          </a:p>
          <a:p>
            <a:r>
              <a:rPr lang="en-US" dirty="0">
                <a:solidFill>
                  <a:schemeClr val="accent6"/>
                </a:solidFill>
              </a:rPr>
              <a:t>Joe Boyd</a:t>
            </a:r>
          </a:p>
          <a:p>
            <a:r>
              <a:rPr lang="en-US" dirty="0">
                <a:solidFill>
                  <a:schemeClr val="accent6"/>
                </a:solidFill>
              </a:rPr>
              <a:t>Elise Chavez</a:t>
            </a:r>
          </a:p>
          <a:p>
            <a:r>
              <a:rPr lang="en-US" dirty="0">
                <a:solidFill>
                  <a:schemeClr val="accent6"/>
                </a:solidFill>
              </a:rPr>
              <a:t>Glenn Cooper</a:t>
            </a:r>
          </a:p>
          <a:p>
            <a:r>
              <a:rPr lang="en-US" dirty="0">
                <a:solidFill>
                  <a:schemeClr val="accent6"/>
                </a:solidFill>
              </a:rPr>
              <a:t>Farrukh Khan</a:t>
            </a:r>
          </a:p>
          <a:p>
            <a:r>
              <a:rPr lang="en-US" dirty="0">
                <a:solidFill>
                  <a:schemeClr val="accent6"/>
                </a:solidFill>
              </a:rPr>
              <a:t>Ed Simmonds</a:t>
            </a:r>
          </a:p>
          <a:p>
            <a:r>
              <a:rPr lang="en-US" dirty="0">
                <a:solidFill>
                  <a:schemeClr val="accent6"/>
                </a:solidFill>
              </a:rPr>
              <a:t>BH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85E58F-1E9E-5204-A734-7C92D53E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Facility Team</a:t>
            </a:r>
          </a:p>
        </p:txBody>
      </p:sp>
    </p:spTree>
    <p:extLst>
      <p:ext uri="{BB962C8B-B14F-4D97-AF65-F5344CB8AC3E}">
        <p14:creationId xmlns:p14="http://schemas.microsoft.com/office/powerpoint/2010/main" val="3508332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9AEFCDA-E959-728B-51F0-AA10D9931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195" y="480209"/>
            <a:ext cx="6170576" cy="2758510"/>
          </a:xfrm>
          <a:prstGeom prst="rect">
            <a:avLst/>
          </a:prstGeom>
        </p:spPr>
      </p:pic>
      <p:pic>
        <p:nvPicPr>
          <p:cNvPr id="6146" name="Picture 2" descr="LArSoft Collaboration | Software for LArTPCs">
            <a:extLst>
              <a:ext uri="{FF2B5EF4-FFF2-40B4-BE49-F238E27FC236}">
                <a16:creationId xmlns:a16="http://schemas.microsoft.com/office/drawing/2014/main" id="{36FE8179-9D3D-F172-2BB2-9D3CD3698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9" y="2435354"/>
            <a:ext cx="671656" cy="6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89FC5C0-AB98-A877-1E01-45F9E4A455AA}"/>
              </a:ext>
            </a:extLst>
          </p:cNvPr>
          <p:cNvGrpSpPr/>
          <p:nvPr/>
        </p:nvGrpSpPr>
        <p:grpSpPr>
          <a:xfrm>
            <a:off x="583401" y="3407630"/>
            <a:ext cx="4052035" cy="927326"/>
            <a:chOff x="178133" y="3555044"/>
            <a:chExt cx="4675495" cy="1070007"/>
          </a:xfrm>
        </p:grpSpPr>
        <p:pic>
          <p:nvPicPr>
            <p:cNvPr id="6156" name="Picture 12">
              <a:extLst>
                <a:ext uri="{FF2B5EF4-FFF2-40B4-BE49-F238E27FC236}">
                  <a16:creationId xmlns:a16="http://schemas.microsoft.com/office/drawing/2014/main" id="{924BCA63-5CD7-7688-D890-29A16F798E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0" t="571" r="60383" b="85123"/>
            <a:stretch/>
          </p:blipFill>
          <p:spPr bwMode="auto">
            <a:xfrm>
              <a:off x="338819" y="3555044"/>
              <a:ext cx="795854" cy="408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646644F9-5D94-1C64-F876-F3DBE09BE7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" t="44269" r="68923" b="14572"/>
            <a:stretch/>
          </p:blipFill>
          <p:spPr bwMode="auto">
            <a:xfrm>
              <a:off x="1870610" y="3756191"/>
              <a:ext cx="549490" cy="781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CD14E42D-EA6A-4C06-89B1-0CB0B6FC2A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0" t="28671" r="38849" b="45182"/>
            <a:stretch/>
          </p:blipFill>
          <p:spPr bwMode="auto">
            <a:xfrm>
              <a:off x="1143126" y="3660930"/>
              <a:ext cx="564914" cy="55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D8CA943-394D-6332-D91F-E8334C8EA5D6}"/>
                </a:ext>
              </a:extLst>
            </p:cNvPr>
            <p:cNvGrpSpPr/>
            <p:nvPr/>
          </p:nvGrpSpPr>
          <p:grpSpPr>
            <a:xfrm>
              <a:off x="3549119" y="3747289"/>
              <a:ext cx="1304509" cy="783484"/>
              <a:chOff x="3592485" y="3737165"/>
              <a:chExt cx="1304509" cy="783484"/>
            </a:xfrm>
          </p:grpSpPr>
          <p:pic>
            <p:nvPicPr>
              <p:cNvPr id="6158" name="Picture 14">
                <a:extLst>
                  <a:ext uri="{FF2B5EF4-FFF2-40B4-BE49-F238E27FC236}">
                    <a16:creationId xmlns:a16="http://schemas.microsoft.com/office/drawing/2014/main" id="{E8EC6BB2-41F5-96A5-293B-8FCF524E39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26" t="21173" r="68073" b="58832"/>
              <a:stretch/>
            </p:blipFill>
            <p:spPr bwMode="auto">
              <a:xfrm>
                <a:off x="3592485" y="4010258"/>
                <a:ext cx="633080" cy="5103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4">
                <a:extLst>
                  <a:ext uri="{FF2B5EF4-FFF2-40B4-BE49-F238E27FC236}">
                    <a16:creationId xmlns:a16="http://schemas.microsoft.com/office/drawing/2014/main" id="{D663FBC5-4226-B1FF-50CE-099C0935C7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422" t="55428" r="30342" b="21764"/>
              <a:stretch/>
            </p:blipFill>
            <p:spPr bwMode="auto">
              <a:xfrm>
                <a:off x="4069052" y="3737165"/>
                <a:ext cx="827942" cy="469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9D119EBD-8A3F-8648-322F-81B1E3D7D0A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55" t="71737" r="5014" b="2308"/>
            <a:stretch/>
          </p:blipFill>
          <p:spPr bwMode="auto">
            <a:xfrm>
              <a:off x="178133" y="4028633"/>
              <a:ext cx="609672" cy="596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452A023D-CE76-376F-3816-4ACF3DB082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46" t="21172" r="7123" b="52872"/>
            <a:stretch/>
          </p:blipFill>
          <p:spPr bwMode="auto">
            <a:xfrm>
              <a:off x="2622967" y="3607197"/>
              <a:ext cx="543652" cy="531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>
              <a:extLst>
                <a:ext uri="{FF2B5EF4-FFF2-40B4-BE49-F238E27FC236}">
                  <a16:creationId xmlns:a16="http://schemas.microsoft.com/office/drawing/2014/main" id="{532A71DB-54C3-8438-9E65-7D5D22B6CA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28" t="16465" r="34155" b="71346"/>
            <a:stretch/>
          </p:blipFill>
          <p:spPr bwMode="auto">
            <a:xfrm>
              <a:off x="929169" y="4259916"/>
              <a:ext cx="847422" cy="260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D17FE179-054B-15A7-CF25-EAF7F8DF6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8200" b="32372"/>
            <a:stretch/>
          </p:blipFill>
          <p:spPr>
            <a:xfrm>
              <a:off x="2510904" y="4157232"/>
              <a:ext cx="947410" cy="3735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825D6E-F98F-3F25-AAED-50548497D22C}"/>
              </a:ext>
            </a:extLst>
          </p:cNvPr>
          <p:cNvGrpSpPr/>
          <p:nvPr/>
        </p:nvGrpSpPr>
        <p:grpSpPr>
          <a:xfrm>
            <a:off x="5241997" y="3211082"/>
            <a:ext cx="3084539" cy="1204492"/>
            <a:chOff x="4943671" y="3452928"/>
            <a:chExt cx="3084539" cy="1204492"/>
          </a:xfrm>
        </p:grpSpPr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C944BFF-75F3-6421-8576-6F60756AA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3057" y="3473244"/>
              <a:ext cx="607038" cy="418647"/>
            </a:xfrm>
            <a:prstGeom prst="rect">
              <a:avLst/>
            </a:prstGeom>
          </p:spPr>
        </p:pic>
        <p:pic>
          <p:nvPicPr>
            <p:cNvPr id="6150" name="Picture 6">
              <a:extLst>
                <a:ext uri="{FF2B5EF4-FFF2-40B4-BE49-F238E27FC236}">
                  <a16:creationId xmlns:a16="http://schemas.microsoft.com/office/drawing/2014/main" id="{652EF97C-74E2-4AD7-3CD2-4D7E9BB8C4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386" y="3452928"/>
              <a:ext cx="522388" cy="4779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>
              <a:extLst>
                <a:ext uri="{FF2B5EF4-FFF2-40B4-BE49-F238E27FC236}">
                  <a16:creationId xmlns:a16="http://schemas.microsoft.com/office/drawing/2014/main" id="{DA7F5008-9762-147E-B197-202E2B46E6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1519" y="3585909"/>
              <a:ext cx="940184" cy="29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The NVIDIA logo vertical format is the preferred format.">
              <a:extLst>
                <a:ext uri="{FF2B5EF4-FFF2-40B4-BE49-F238E27FC236}">
                  <a16:creationId xmlns:a16="http://schemas.microsoft.com/office/drawing/2014/main" id="{7DDAC15B-1DF1-B46C-BCE1-1482933D16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90" t="15372" r="23757" b="15451"/>
            <a:stretch/>
          </p:blipFill>
          <p:spPr bwMode="auto">
            <a:xfrm>
              <a:off x="7295197" y="4047167"/>
              <a:ext cx="733013" cy="557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4" name="Picture 20">
              <a:extLst>
                <a:ext uri="{FF2B5EF4-FFF2-40B4-BE49-F238E27FC236}">
                  <a16:creationId xmlns:a16="http://schemas.microsoft.com/office/drawing/2014/main" id="{5D541F15-1BCF-CA0D-E8F4-2C846AFB7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671" y="4061752"/>
              <a:ext cx="2107523" cy="595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775219" cy="320908"/>
          </a:xfrm>
        </p:spPr>
        <p:txBody>
          <a:bodyPr/>
          <a:lstStyle/>
          <a:p>
            <a:r>
              <a:rPr lang="en-US" sz="2000"/>
              <a:t>The ultimate goal:</a:t>
            </a:r>
          </a:p>
        </p:txBody>
      </p:sp>
      <p:pic>
        <p:nvPicPr>
          <p:cNvPr id="6166" name="Picture 22" descr="Configuration examples — JupyterHub 0.9.1 documentation">
            <a:extLst>
              <a:ext uri="{FF2B5EF4-FFF2-40B4-BE49-F238E27FC236}">
                <a16:creationId xmlns:a16="http://schemas.microsoft.com/office/drawing/2014/main" id="{0BA4F8F2-642E-B463-1970-0EDD076E4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868" y="2707102"/>
            <a:ext cx="986640" cy="87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28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6601873" cy="320908"/>
          </a:xfrm>
        </p:spPr>
        <p:txBody>
          <a:bodyPr/>
          <a:lstStyle/>
          <a:p>
            <a:r>
              <a:rPr lang="en-US" sz="1950"/>
              <a:t>A </a:t>
            </a:r>
            <a:r>
              <a:rPr lang="en-US" sz="1950" err="1"/>
              <a:t>JupyterHub</a:t>
            </a:r>
            <a:r>
              <a:rPr lang="en-US" sz="1950"/>
              <a:t>-based deployment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0CD5D-5F29-727D-8F8F-2F613C5684E7}"/>
              </a:ext>
            </a:extLst>
          </p:cNvPr>
          <p:cNvSpPr txBox="1"/>
          <p:nvPr/>
        </p:nvSpPr>
        <p:spPr>
          <a:xfrm>
            <a:off x="4384329" y="1223644"/>
            <a:ext cx="4648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/>
              </a:rPr>
              <a:t>Originally standalone Jupyter Notebooks.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/>
              </a:rPr>
              <a:t>Evolved to a self-hosted, multi-user platform for hosting multiple notebooks, kernels and </a:t>
            </a:r>
            <a:r>
              <a:rPr lang="en-US" sz="1600">
                <a:solidFill>
                  <a:schemeClr val="accent5"/>
                </a:solidFill>
                <a:latin typeface="Helvetica"/>
              </a:rPr>
              <a:t>highly customizable</a:t>
            </a:r>
            <a:r>
              <a:rPr lang="en-US" sz="1600">
                <a:solidFill>
                  <a:schemeClr val="accent6"/>
                </a:solidFill>
                <a:latin typeface="Helvetica"/>
              </a:rPr>
              <a:t>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6"/>
                </a:solidFill>
                <a:latin typeface="Helvetica"/>
              </a:rPr>
              <a:t>Can be deployed in multiple platforms including Cloud, on prem and Kubernetes.</a:t>
            </a:r>
          </a:p>
        </p:txBody>
      </p:sp>
      <p:pic>
        <p:nvPicPr>
          <p:cNvPr id="1030" name="Picture 6" descr="JupyterHub on Kubernetes: Productionizing Tubi Data Runtime | by Huihua  Zhang | Tubi Engineering">
            <a:extLst>
              <a:ext uri="{FF2B5EF4-FFF2-40B4-BE49-F238E27FC236}">
                <a16:creationId xmlns:a16="http://schemas.microsoft.com/office/drawing/2014/main" id="{9AA94EFE-BE1C-24D7-1E33-20E5D23C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8" y="629943"/>
            <a:ext cx="4039421" cy="231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B909F-E214-E172-ACE4-1D3D9635EC1F}"/>
              </a:ext>
            </a:extLst>
          </p:cNvPr>
          <p:cNvSpPr txBox="1"/>
          <p:nvPr/>
        </p:nvSpPr>
        <p:spPr>
          <a:xfrm>
            <a:off x="462473" y="3327901"/>
            <a:ext cx="8301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>
                <a:solidFill>
                  <a:schemeClr val="accent3"/>
                </a:solidFill>
              </a:rPr>
              <a:t>Implements authentication, login pages and token-based roles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>
                <a:solidFill>
                  <a:schemeClr val="accent3"/>
                </a:solidFill>
              </a:rPr>
              <a:t>Tracks activity and does effective resource management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>
                <a:solidFill>
                  <a:schemeClr val="accent3"/>
                </a:solidFill>
              </a:rPr>
              <a:t>Proxying is done behind the scenes</a:t>
            </a:r>
          </a:p>
        </p:txBody>
      </p:sp>
    </p:spTree>
    <p:extLst>
      <p:ext uri="{BB962C8B-B14F-4D97-AF65-F5344CB8AC3E}">
        <p14:creationId xmlns:p14="http://schemas.microsoft.com/office/powerpoint/2010/main" val="2563230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6601873" cy="320908"/>
          </a:xfrm>
        </p:spPr>
        <p:txBody>
          <a:bodyPr/>
          <a:lstStyle/>
          <a:p>
            <a:r>
              <a:rPr lang="en-US" sz="1950"/>
              <a:t>A JupyterHub-based deployment - Login and Auth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98A62-A067-12DC-4C5C-BCB09DB9416E}"/>
              </a:ext>
            </a:extLst>
          </p:cNvPr>
          <p:cNvSpPr txBox="1"/>
          <p:nvPr/>
        </p:nvSpPr>
        <p:spPr>
          <a:xfrm>
            <a:off x="376446" y="3727182"/>
            <a:ext cx="857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/>
              </a:rPr>
              <a:t>Accessible from the Lab network or via 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/>
              </a:rPr>
              <a:t>Login with 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  <a:latin typeface="Helvetica"/>
              </a:rPr>
              <a:t>UID/GID will be propagated to the notebook in order to preserve permissions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D39CEC-9AD9-8C81-0506-9150BA18F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3" y="585321"/>
            <a:ext cx="6422881" cy="30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91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Moved to production – 8x5 support, SNOW</a:t>
            </a:r>
          </a:p>
          <a:p>
            <a:r>
              <a:rPr lang="en-US" dirty="0">
                <a:solidFill>
                  <a:schemeClr val="tx1"/>
                </a:solidFill>
              </a:rPr>
              <a:t>Mounted user home areas (NASHOME)</a:t>
            </a:r>
          </a:p>
          <a:p>
            <a:r>
              <a:rPr lang="en-US" dirty="0">
                <a:solidFill>
                  <a:schemeClr val="tx1"/>
                </a:solidFill>
              </a:rPr>
              <a:t>Environment customization</a:t>
            </a:r>
          </a:p>
          <a:p>
            <a:pPr lvl="1"/>
            <a:r>
              <a:rPr lang="en-US" dirty="0"/>
              <a:t>Preamble scripts (via custom kernel) – similar to LSST </a:t>
            </a:r>
          </a:p>
          <a:p>
            <a:pPr lvl="1"/>
            <a:r>
              <a:rPr lang="en-US" dirty="0" err="1"/>
              <a:t>Jupyter-conda</a:t>
            </a:r>
            <a:r>
              <a:rPr lang="en-US" dirty="0"/>
              <a:t> plugin</a:t>
            </a:r>
          </a:p>
          <a:p>
            <a:r>
              <a:rPr lang="en-US" dirty="0">
                <a:solidFill>
                  <a:schemeClr val="tx1"/>
                </a:solidFill>
              </a:rPr>
              <a:t>Onboarding A100 GPUs</a:t>
            </a:r>
            <a:r>
              <a:rPr lang="en-US" dirty="0"/>
              <a:t> (with Multi-Instance GPU)</a:t>
            </a:r>
          </a:p>
          <a:p>
            <a:pPr lvl="1"/>
            <a:r>
              <a:rPr lang="en-US" dirty="0"/>
              <a:t>Took much longer to get them delivered than configured</a:t>
            </a:r>
          </a:p>
          <a:p>
            <a:pPr lvl="1"/>
            <a:r>
              <a:rPr lang="en-US" dirty="0"/>
              <a:t>Revising MiG configuration as needed</a:t>
            </a:r>
          </a:p>
          <a:p>
            <a:r>
              <a:rPr lang="en-US" dirty="0">
                <a:solidFill>
                  <a:schemeClr val="tx1"/>
                </a:solidFill>
              </a:rPr>
              <a:t>Changed </a:t>
            </a:r>
            <a:r>
              <a:rPr lang="en-US" dirty="0" err="1">
                <a:solidFill>
                  <a:schemeClr val="tx1"/>
                </a:solidFill>
              </a:rPr>
              <a:t>Jupyterhub</a:t>
            </a:r>
            <a:r>
              <a:rPr lang="en-US" dirty="0">
                <a:solidFill>
                  <a:schemeClr val="tx1"/>
                </a:solidFill>
              </a:rPr>
              <a:t> authorization to Fermilab SSO</a:t>
            </a:r>
          </a:p>
          <a:p>
            <a:r>
              <a:rPr lang="en-US" dirty="0">
                <a:solidFill>
                  <a:schemeClr val="tx1"/>
                </a:solidFill>
              </a:rPr>
              <a:t>Enhanced and consolidated monitoring</a:t>
            </a:r>
          </a:p>
          <a:p>
            <a:r>
              <a:rPr lang="en-US" dirty="0">
                <a:solidFill>
                  <a:schemeClr val="tx1"/>
                </a:solidFill>
              </a:rPr>
              <a:t>Updated to OKD 4.10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updates since September</a:t>
            </a:r>
          </a:p>
        </p:txBody>
      </p:sp>
    </p:spTree>
    <p:extLst>
      <p:ext uri="{BB962C8B-B14F-4D97-AF65-F5344CB8AC3E}">
        <p14:creationId xmlns:p14="http://schemas.microsoft.com/office/powerpoint/2010/main" val="130500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0D20C0-A62D-51D6-3BB4-6A7C2119716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Moved to production – 8x5 support, SNOW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Environment customization</a:t>
            </a:r>
          </a:p>
          <a:p>
            <a:pPr lvl="1"/>
            <a:r>
              <a:rPr lang="en-US" dirty="0"/>
              <a:t>Preamble scripts (via custom kernel) – similar to LSST </a:t>
            </a:r>
          </a:p>
          <a:p>
            <a:pPr lvl="1"/>
            <a:r>
              <a:rPr lang="en-US" dirty="0" err="1"/>
              <a:t>Jupyter-conda</a:t>
            </a:r>
            <a:r>
              <a:rPr lang="en-US" dirty="0"/>
              <a:t> plugin</a:t>
            </a:r>
          </a:p>
          <a:p>
            <a:r>
              <a:rPr lang="en-US" dirty="0">
                <a:solidFill>
                  <a:schemeClr val="tx1"/>
                </a:solidFill>
              </a:rPr>
              <a:t>Onboarding A100 GPUs</a:t>
            </a:r>
            <a:r>
              <a:rPr lang="en-US" dirty="0"/>
              <a:t> (with Multi-Instance GPU)</a:t>
            </a:r>
          </a:p>
          <a:p>
            <a:pPr lvl="1"/>
            <a:r>
              <a:rPr lang="en-US" dirty="0"/>
              <a:t>Took much longer to get them delivered than configured</a:t>
            </a:r>
          </a:p>
          <a:p>
            <a:pPr lvl="1"/>
            <a:r>
              <a:rPr lang="en-US" dirty="0"/>
              <a:t>Revising MiG configuration as needed</a:t>
            </a:r>
          </a:p>
          <a:p>
            <a:r>
              <a:rPr lang="en-US" dirty="0">
                <a:solidFill>
                  <a:schemeClr val="tx1"/>
                </a:solidFill>
              </a:rPr>
              <a:t>Changed </a:t>
            </a:r>
            <a:r>
              <a:rPr lang="en-US" dirty="0" err="1">
                <a:solidFill>
                  <a:schemeClr val="tx1"/>
                </a:solidFill>
              </a:rPr>
              <a:t>Jupyterhub</a:t>
            </a:r>
            <a:r>
              <a:rPr lang="en-US" dirty="0">
                <a:solidFill>
                  <a:schemeClr val="tx1"/>
                </a:solidFill>
              </a:rPr>
              <a:t> authorization to Fermilab SSO</a:t>
            </a:r>
          </a:p>
          <a:p>
            <a:r>
              <a:rPr lang="en-US" dirty="0">
                <a:solidFill>
                  <a:schemeClr val="tx1"/>
                </a:solidFill>
              </a:rPr>
              <a:t>Enhanced and consolidated monitoring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C80B72-9B78-3338-1EA7-EBF6FF71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updates since September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A59E43E-5B57-586E-FEB2-447FB2D34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46" y="1113445"/>
            <a:ext cx="7403263" cy="341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2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2C61B6-E14B-2564-37EF-BEE38AB4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home areas mounted on /</a:t>
            </a:r>
            <a:r>
              <a:rPr lang="en-US" dirty="0" err="1"/>
              <a:t>nashome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5C3348D-91B3-E9AC-C7C5-E94851B6F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06674"/>
            <a:ext cx="6375400" cy="306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1197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6FC0A57-B388-C747-AC26-6455AEAE1332}">
  <we:reference id="wa200000113" version="1.0.0.0" store="en-US" storeType="OMEX"/>
  <we:alternateReferences>
    <we:reference id="wa200000113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1482</TotalTime>
  <Words>506</Words>
  <Application>Microsoft Macintosh PowerPoint</Application>
  <PresentationFormat>On-screen Show (16:9)</PresentationFormat>
  <Paragraphs>84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Wingdings</vt:lpstr>
      <vt:lpstr>Fermilab_PPT_090915</vt:lpstr>
      <vt:lpstr>PowerPoint Presentation</vt:lpstr>
      <vt:lpstr>Been a while since the last Roadmap/Projects update</vt:lpstr>
      <vt:lpstr>Analysis Facility Team</vt:lpstr>
      <vt:lpstr>The ultimate goal:</vt:lpstr>
      <vt:lpstr>A JupyterHub-based deployment</vt:lpstr>
      <vt:lpstr>A JupyterHub-based deployment - Login and Auth</vt:lpstr>
      <vt:lpstr>Some updates since September</vt:lpstr>
      <vt:lpstr>Some updates since September</vt:lpstr>
      <vt:lpstr>User home areas mounted on /nashome</vt:lpstr>
      <vt:lpstr>Environment customization – preamble scripts</vt:lpstr>
      <vt:lpstr>Environment customization – mamba/conda</vt:lpstr>
      <vt:lpstr>A100s onboarded</vt:lpstr>
      <vt:lpstr>Login via Fermilab SSO</vt:lpstr>
      <vt:lpstr>Monitoring – how it started</vt:lpstr>
      <vt:lpstr>Monitoring – how it's going</vt:lpstr>
      <vt:lpstr>More updates since September</vt:lpstr>
      <vt:lpstr>More updates since September</vt:lpstr>
      <vt:lpstr>Coming soon</vt:lpstr>
      <vt:lpstr>Coming soon</vt:lpstr>
      <vt:lpstr>Coming a bit later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status – how the EAF came to be</dc:title>
  <dc:creator>Maria P. Acosta</dc:creator>
  <cp:lastModifiedBy>Burt Holzman</cp:lastModifiedBy>
  <cp:revision>6</cp:revision>
  <cp:lastPrinted>2014-01-20T19:40:21Z</cp:lastPrinted>
  <dcterms:created xsi:type="dcterms:W3CDTF">2021-12-07T01:14:52Z</dcterms:created>
  <dcterms:modified xsi:type="dcterms:W3CDTF">2023-03-02T16:25:29Z</dcterms:modified>
</cp:coreProperties>
</file>