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5"/>
  </p:notesMasterIdLst>
  <p:handoutMasterIdLst>
    <p:handoutMasterId r:id="rId16"/>
  </p:handoutMasterIdLst>
  <p:sldIdLst>
    <p:sldId id="294" r:id="rId6"/>
    <p:sldId id="453" r:id="rId7"/>
    <p:sldId id="299" r:id="rId8"/>
    <p:sldId id="431" r:id="rId9"/>
    <p:sldId id="454" r:id="rId10"/>
    <p:sldId id="455" r:id="rId11"/>
    <p:sldId id="456" r:id="rId12"/>
    <p:sldId id="457" r:id="rId13"/>
    <p:sldId id="458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anose="020B0503030404040204" pitchFamily="34" charset="0"/>
        <a:cs typeface="Geneva" panose="020B05030304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FF0B7D-749D-1E4F-A4D6-CFBB660BE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76EF9-13FE-4A46-A15F-C7DB9B495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fld id="{491A3C67-90F2-9B43-B95C-32893F2CC77E}" type="datetimeFigureOut">
              <a:rPr lang="en-US"/>
              <a:pPr>
                <a:defRPr/>
              </a:pPr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1B270-923F-8545-B77C-AE3EED04CC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3B84-9F08-A140-8631-723C5463E2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2" charset="0"/>
                <a:ea typeface="ＭＳ Ｐゴシック" panose="020B0600070205080204" pitchFamily="34" charset="-128"/>
              </a:defRPr>
            </a:lvl1pPr>
          </a:lstStyle>
          <a:p>
            <a:fld id="{0F3989F5-208B-F241-9896-9BF4AAB9B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B407B8-5CCA-5941-B187-2ADD8EA00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C0B2D-181D-3C40-83A7-584D27BBD9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fld id="{84CB2FD1-5635-CD46-B6A6-AE1F97D521E7}" type="datetimeFigureOut">
              <a:rPr lang="en-US"/>
              <a:pPr>
                <a:defRPr/>
              </a:pPr>
              <a:t>3/2/23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899F28-181D-F449-90CA-FDAE627C36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BA259E-27D7-5B4F-AA40-DF3438EA9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5E7D8-AE21-4147-B516-CF53B0F46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A43B0-FC59-5F4B-9477-7F672051B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2" charset="0"/>
                <a:ea typeface="ＭＳ Ｐゴシック" panose="020B0600070205080204" pitchFamily="34" charset="-128"/>
              </a:defRPr>
            </a:lvl1pPr>
          </a:lstStyle>
          <a:p>
            <a:fld id="{B908AF45-70F8-A344-A1D2-7C21CFA297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7FAC5-6E01-3B4D-BFCA-1163E5F1AC9E}"/>
              </a:ext>
            </a:extLst>
          </p:cNvPr>
          <p:cNvSpPr/>
          <p:nvPr userDrawn="1"/>
        </p:nvSpPr>
        <p:spPr>
          <a:xfrm>
            <a:off x="-17463" y="0"/>
            <a:ext cx="9190038" cy="896938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1" descr="14-0218-16D.lr.jpg">
            <a:extLst>
              <a:ext uri="{FF2B5EF4-FFF2-40B4-BE49-F238E27FC236}">
                <a16:creationId xmlns:a16="http://schemas.microsoft.com/office/drawing/2014/main" id="{B4F4512B-431E-ED44-AA60-5A416C653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>
            <a:fillRect/>
          </a:stretch>
        </p:blipFill>
        <p:spPr bwMode="auto">
          <a:xfrm>
            <a:off x="-17463" y="817563"/>
            <a:ext cx="91900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FermiLogoBar_DOE_KO_horiz.eps">
            <a:extLst>
              <a:ext uri="{FF2B5EF4-FFF2-40B4-BE49-F238E27FC236}">
                <a16:creationId xmlns:a16="http://schemas.microsoft.com/office/drawing/2014/main" id="{5D18620D-69F6-794D-8270-405FC9AE6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49238"/>
            <a:ext cx="9010651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E1C0CD-4E61-E44E-B346-5BF210539324}"/>
              </a:ext>
            </a:extLst>
          </p:cNvPr>
          <p:cNvSpPr/>
          <p:nvPr userDrawn="1"/>
        </p:nvSpPr>
        <p:spPr>
          <a:xfrm>
            <a:off x="588963" y="241300"/>
            <a:ext cx="1169987" cy="384175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B9CBE357-A991-6F4B-880F-01660EE107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0650"/>
            <a:ext cx="8747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55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470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7564121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FC2E-FBB6-D04F-9506-9765B536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414A31A-0C2C-064D-B972-56515107222B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90A9-823F-C84A-A580-E1D308B5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79C7E-A1D7-B045-B9E2-4824872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B3A95-7FCF-8742-A586-4C8FB2B2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7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756412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4362FE-2F0A-C34F-9715-20651FB4079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971BA1B-8E14-DB41-BAD3-34925A567C62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5138DB1-7917-FE4E-B4E8-4B0349948CF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5337C2-72EC-C94D-8B26-53C203701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80156EE7-CAD9-F947-A83A-7FC425A4D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756412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A05B43-47E1-D946-BCC3-006D6D22D9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E3A5D03-B934-E340-BDFB-05098C4AA79B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1FB2D-9AAA-3246-8743-6030B7E06F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350" y="6503988"/>
            <a:ext cx="6262688" cy="2508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392057-A039-AC42-9928-DC48C0868E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2673325-C286-5F47-87FF-6172766C8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2250" y="287662"/>
            <a:ext cx="7560311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8C575C-AE67-494C-A4C2-928F0C69F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B3A8A3-7060-E240-B6C6-74A914AC4A21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F7F292-B121-C34E-A295-159A409A29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30350" y="6503988"/>
            <a:ext cx="6251575" cy="242887"/>
          </a:xfrm>
        </p:spPr>
        <p:txBody>
          <a:bodyPr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021C6-254C-2145-B1AB-797CF959F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0C5144-D619-E943-A729-625AED02A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5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212534-ED9A-EB4F-8F99-BE097BFEAE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E4B6-A8C7-F14A-BE7D-61EDE32892FB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24B4F-99B1-9549-9AE5-DAEC97E917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9F54D4-5BB5-964E-9490-C69C3F7BF9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DFC14F-D6DB-EC42-AE67-981724AE4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0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7574281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50916AFA-8B0C-B144-855C-0413D275A9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C8811-C12E-1C46-8AFE-8A8326AFA129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E4453A6A-6A60-DE41-9BF2-A1045A48F5E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1530350" y="6503988"/>
            <a:ext cx="6272213" cy="242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A3A8C87-8D3C-D34B-80CE-2B2AF7B0287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F829723E-F812-0842-B616-5F2C354F2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11ABCF0-81AF-8740-8269-D63A045C7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600" y="6503988"/>
            <a:ext cx="6762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fld id="{A567748E-D324-AA4E-8552-B85F1BA75977}" type="datetime1">
              <a:rPr lang="en-US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5489D4E-6F42-9B45-A867-3B623195F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350" y="6503988"/>
            <a:ext cx="6261100" cy="2428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2929E9-B8F2-E14E-B4E2-7863EE0B5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3988"/>
            <a:ext cx="414338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4C97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</a:lstStyle>
          <a:p>
            <a:fld id="{2675686E-21B5-C949-8A78-CC0FCD9876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54DA693-293D-6C49-BD5D-08C953AC97D6}"/>
              </a:ext>
            </a:extLst>
          </p:cNvPr>
          <p:cNvSpPr txBox="1">
            <a:spLocks/>
          </p:cNvSpPr>
          <p:nvPr/>
        </p:nvSpPr>
        <p:spPr>
          <a:xfrm>
            <a:off x="6450013" y="4476750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grpSp>
        <p:nvGrpSpPr>
          <p:cNvPr id="1030" name="Group 8">
            <a:extLst>
              <a:ext uri="{FF2B5EF4-FFF2-40B4-BE49-F238E27FC236}">
                <a16:creationId xmlns:a16="http://schemas.microsoft.com/office/drawing/2014/main" id="{E186DC00-08D6-7542-9C85-8DB764537C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900" y="6259513"/>
            <a:ext cx="8699500" cy="196850"/>
            <a:chOff x="600217" y="6258863"/>
            <a:chExt cx="8297721" cy="18884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FA2DA5-1981-754D-945F-008C736116A8}"/>
                </a:ext>
              </a:extLst>
            </p:cNvPr>
            <p:cNvCxnSpPr/>
            <p:nvPr userDrawn="1"/>
          </p:nvCxnSpPr>
          <p:spPr>
            <a:xfrm>
              <a:off x="600217" y="6357854"/>
              <a:ext cx="7190854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3" name="Picture 6" descr="FermiLogo_RGB_NALBlue.png">
              <a:extLst>
                <a:ext uri="{FF2B5EF4-FFF2-40B4-BE49-F238E27FC236}">
                  <a16:creationId xmlns:a16="http://schemas.microsoft.com/office/drawing/2014/main" id="{44FFF86D-E012-7A4C-85D9-57D1319E56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>
            <a:extLst>
              <a:ext uri="{FF2B5EF4-FFF2-40B4-BE49-F238E27FC236}">
                <a16:creationId xmlns:a16="http://schemas.microsoft.com/office/drawing/2014/main" id="{5B99B37B-B2D0-A34F-814B-272BBD44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-19050"/>
            <a:ext cx="1379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35" r:id="rId6"/>
    <p:sldLayoutId id="2147484241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1">
            <a:extLst>
              <a:ext uri="{FF2B5EF4-FFF2-40B4-BE49-F238E27FC236}">
                <a16:creationId xmlns:a16="http://schemas.microsoft.com/office/drawing/2014/main" id="{15516322-B793-A148-9690-519B24A4B56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1313" y="5045075"/>
            <a:ext cx="8499475" cy="139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HEPCloud</a:t>
            </a:r>
            <a:r>
              <a:rPr lang="en-US" altLang="en-US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 Leadership Team</a:t>
            </a:r>
          </a:p>
          <a:p>
            <a:pPr eaLnBrk="1" hangingPunct="1"/>
            <a:r>
              <a:rPr lang="en-US" altLang="en-US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CSAID Roadmap Meeting</a:t>
            </a:r>
          </a:p>
          <a:p>
            <a:pPr eaLnBrk="1" hangingPunct="1"/>
            <a:r>
              <a:rPr lang="en-US" altLang="en-US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Mar 2, 2023</a:t>
            </a:r>
          </a:p>
          <a:p>
            <a:pPr eaLnBrk="1" hangingPunct="1"/>
            <a:endParaRPr lang="en-US" altLang="en-US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</p:txBody>
      </p:sp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A85EA819-73F9-4442-9574-3727862173A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341313" y="3951288"/>
            <a:ext cx="8499475" cy="100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en-US" dirty="0" err="1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HEPCloud</a:t>
            </a:r>
            <a:r>
              <a:rPr lang="en-US" altLang="en-US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 Roadmap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4FE51-BE2B-3EEB-1D31-18FFB474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a quick summary of performance of </a:t>
            </a:r>
            <a:r>
              <a:rPr lang="en-US" dirty="0" err="1"/>
              <a:t>HEPCloud</a:t>
            </a:r>
            <a:r>
              <a:rPr lang="en-US" dirty="0"/>
              <a:t>….</a:t>
            </a:r>
          </a:p>
          <a:p>
            <a:pPr lvl="1"/>
            <a:r>
              <a:rPr lang="en-US" dirty="0" err="1"/>
              <a:t>HEPCloud</a:t>
            </a:r>
            <a:r>
              <a:rPr lang="en-US" dirty="0"/>
              <a:t> is providing CMS, DUNE, </a:t>
            </a:r>
            <a:r>
              <a:rPr lang="en-US" dirty="0" err="1"/>
              <a:t>NOvA</a:t>
            </a:r>
            <a:r>
              <a:rPr lang="en-US" dirty="0"/>
              <a:t>, Mu2e, g-2, and short baseline neutrino experiments with cycles at grid and HPC sites.  </a:t>
            </a:r>
          </a:p>
          <a:p>
            <a:pPr lvl="1"/>
            <a:r>
              <a:rPr lang="en-US" dirty="0"/>
              <a:t>There is also integration with Quantum computing sites.</a:t>
            </a:r>
          </a:p>
          <a:p>
            <a:pPr lvl="1"/>
            <a:r>
              <a:rPr lang="en-US" dirty="0"/>
              <a:t>Minimal use of Cloud cycles at this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3D7DBD-1B89-CFF4-8D81-9C09ABB2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E93B-43AC-B9D6-8D7A-BC6B4E1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90F74-404C-1AA0-5FDE-FC5ADFC0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B97CC-CC5D-EA7C-BCC3-57E386CB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3E874B6-E19E-B8DA-D81C-710AE3EDF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45" y="971550"/>
            <a:ext cx="7954023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E1012-332C-8A6F-3280-82BB723A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USCMS </a:t>
            </a:r>
            <a:r>
              <a:rPr lang="en-US" dirty="0" err="1"/>
              <a:t>HEPCloud</a:t>
            </a:r>
            <a:r>
              <a:rPr lang="en-US" dirty="0"/>
              <a:t> Jobs CY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89719-1C03-5AFC-5D83-F0A84FF27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2/8/23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77B7-45DB-83DA-43D7-20ED68B16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S. Timm HEPCloud Ops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5A500-27C8-3C07-1E14-66F312113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87F7F-C737-FE65-102D-F3AE8EB1FD76}"/>
              </a:ext>
            </a:extLst>
          </p:cNvPr>
          <p:cNvSpPr txBox="1"/>
          <p:nvPr/>
        </p:nvSpPr>
        <p:spPr>
          <a:xfrm>
            <a:off x="5511811" y="1159584"/>
            <a:ext cx="275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Avg 25649 cores DC</a:t>
            </a:r>
          </a:p>
        </p:txBody>
      </p:sp>
    </p:spTree>
    <p:extLst>
      <p:ext uri="{BB962C8B-B14F-4D97-AF65-F5344CB8AC3E}">
        <p14:creationId xmlns:p14="http://schemas.microsoft.com/office/powerpoint/2010/main" val="188795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>
            <a:extLst>
              <a:ext uri="{FF2B5EF4-FFF2-40B4-BE49-F238E27FC236}">
                <a16:creationId xmlns:a16="http://schemas.microsoft.com/office/drawing/2014/main" id="{998C06F1-5D25-ED43-B054-F5BD07B10C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044575"/>
            <a:ext cx="8672513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In 2022 NERSC was a huge portion of our computing:</a:t>
            </a:r>
          </a:p>
          <a:p>
            <a:pPr lvl="1"/>
            <a:r>
              <a:rPr lang="en-US" altLang="en-US" sz="20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Both CMS and FIFE used their entire allocations and received large supplemental awards in late Oct.  </a:t>
            </a:r>
          </a:p>
          <a:p>
            <a:pPr lvl="2"/>
            <a:r>
              <a:rPr lang="en-US" altLang="en-US" sz="18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These awards were used in their entirety before the 2022 reset</a:t>
            </a: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Helvetica" pitchFamily="2" charset="0"/>
              <a:ea typeface="Geneva" panose="020B0503030404040204" pitchFamily="34" charset="0"/>
              <a:cs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These are </a:t>
            </a:r>
            <a:r>
              <a:rPr lang="en-US" altLang="en-US" sz="1600" i="1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“NERSC Node Hours” </a:t>
            </a:r>
            <a:br>
              <a:rPr lang="en-US" altLang="en-US" sz="1600" i="1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</a:br>
            <a:r>
              <a:rPr lang="en-US" altLang="en-US" sz="1600" i="1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(very rough conversion is 400x to grid core hours)</a:t>
            </a:r>
          </a:p>
          <a:p>
            <a:pPr lvl="1"/>
            <a:r>
              <a:rPr lang="en-US" altLang="en-US" sz="20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We used over 925k real hours on NERSC in 2022</a:t>
            </a:r>
          </a:p>
          <a:p>
            <a:pPr lvl="2"/>
            <a:r>
              <a:rPr lang="en-US" altLang="en-US" sz="18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Details to come in Steve’s talk</a:t>
            </a:r>
          </a:p>
          <a:p>
            <a:pPr lvl="1"/>
            <a:r>
              <a:rPr lang="en-US" altLang="en-US" sz="2000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Neutrino experiments took advantage of Perlmutter early access using 76k hours and exhausting their GPU allocations!</a:t>
            </a:r>
          </a:p>
          <a:p>
            <a:pPr marL="0" indent="0">
              <a:buNone/>
            </a:pPr>
            <a:endParaRPr lang="en-US" altLang="en-US" sz="2000" dirty="0">
              <a:latin typeface="Helvetica" pitchFamily="2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5362" name="Title 2">
            <a:extLst>
              <a:ext uri="{FF2B5EF4-FFF2-40B4-BE49-F238E27FC236}">
                <a16:creationId xmlns:a16="http://schemas.microsoft.com/office/drawing/2014/main" id="{D7E0D994-A766-5248-81AF-6CE7E4874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52413"/>
            <a:ext cx="7564438" cy="42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2" charset="0"/>
                <a:ea typeface="Geneva" panose="020B0503030404040204" pitchFamily="34" charset="0"/>
                <a:cs typeface="ＭＳ Ｐゴシック" panose="020B0600070205080204" pitchFamily="34" charset="-128"/>
              </a:rPr>
              <a:t>NERSC Numbers</a:t>
            </a: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AE5EC561-4E2A-B946-8B9F-2BE4E049B0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fld id="{FDF4FBF7-5484-A64E-9226-F3CD5073EF23}" type="datetime1">
              <a:rPr lang="en-US" altLang="en-US" sz="1200">
                <a:solidFill>
                  <a:srgbClr val="004C97"/>
                </a:solidFill>
                <a:latin typeface="Helvetica" pitchFamily="2" charset="0"/>
                <a:ea typeface="ＭＳ Ｐゴシック" panose="020B0600070205080204" pitchFamily="34" charset="-128"/>
              </a:rPr>
              <a:pPr/>
              <a:t>3/2/23</a:t>
            </a:fld>
            <a:endParaRPr lang="en-US" altLang="en-US" sz="1200">
              <a:solidFill>
                <a:srgbClr val="004C97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D8DF1EA3-3573-FD44-9614-2DD0D4ABA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r>
              <a:rPr lang="en-US" altLang="en-US" sz="1200">
                <a:solidFill>
                  <a:srgbClr val="004C97"/>
                </a:solidFill>
                <a:latin typeface="Helvetica" pitchFamily="2" charset="0"/>
                <a:ea typeface="ＭＳ Ｐゴシック" panose="020B0600070205080204" pitchFamily="34" charset="-128"/>
              </a:rPr>
              <a:t>A.Norman | HEPCloud Stakeholders</a:t>
            </a:r>
            <a:endParaRPr lang="en-US" altLang="en-US" sz="1200" b="1">
              <a:solidFill>
                <a:srgbClr val="004C97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C05CEA60-E087-9D4A-9E23-DEBF1A1FB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fld id="{8F5C63F6-2A00-B743-9F4B-26FF47C911CC}" type="slidenum">
              <a:rPr lang="en-US" altLang="en-US" sz="1200">
                <a:solidFill>
                  <a:srgbClr val="004C97"/>
                </a:solidFill>
                <a:latin typeface="Helvetica" pitchFamily="2" charset="0"/>
                <a:ea typeface="ＭＳ Ｐゴシック" panose="020B0600070205080204" pitchFamily="34" charset="-128"/>
              </a:rPr>
              <a:pPr/>
              <a:t>4</a:t>
            </a:fld>
            <a:endParaRPr lang="en-US" altLang="en-US" sz="1200">
              <a:solidFill>
                <a:srgbClr val="004C97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86C8FA-2227-DCC7-AD9A-7EB7CE8BA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4586"/>
              </p:ext>
            </p:extLst>
          </p:nvPr>
        </p:nvGraphicFramePr>
        <p:xfrm>
          <a:off x="694765" y="2331449"/>
          <a:ext cx="775447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94">
                  <a:extLst>
                    <a:ext uri="{9D8B030D-6E8A-4147-A177-3AD203B41FA5}">
                      <a16:colId xmlns:a16="http://schemas.microsoft.com/office/drawing/2014/main" val="1782384507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3171196992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257649809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2783529129"/>
                    </a:ext>
                  </a:extLst>
                </a:gridCol>
                <a:gridCol w="1550894">
                  <a:extLst>
                    <a:ext uri="{9D8B030D-6E8A-4147-A177-3AD203B41FA5}">
                      <a16:colId xmlns:a16="http://schemas.microsoft.com/office/drawing/2014/main" val="1313257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Actual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Raw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GPU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243,265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843,616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13,764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5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606,291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606,291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1,391,578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8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Neutrino (Perlmutter Free)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1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HEP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797,532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925,817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2,311,355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13,764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632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BF62D-96AF-A8A7-7EB5-A045286D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Months</a:t>
            </a:r>
          </a:p>
          <a:p>
            <a:pPr lvl="1"/>
            <a:r>
              <a:rPr lang="en-US" dirty="0"/>
              <a:t>Factorization of split-starter topology</a:t>
            </a:r>
          </a:p>
          <a:p>
            <a:pPr lvl="1"/>
            <a:r>
              <a:rPr lang="en-US" dirty="0"/>
              <a:t>Implementation of channel architecture 2.0</a:t>
            </a:r>
          </a:p>
          <a:p>
            <a:pPr lvl="2"/>
            <a:r>
              <a:rPr lang="en-US" dirty="0"/>
              <a:t>this is matched to the new decision engine design and allows multiple types of channels to run simultaneously</a:t>
            </a:r>
          </a:p>
          <a:p>
            <a:pPr lvl="2"/>
            <a:r>
              <a:rPr lang="en-US" dirty="0"/>
              <a:t>First 2 channels (HTC and Split-Start)</a:t>
            </a:r>
          </a:p>
          <a:p>
            <a:pPr lvl="1"/>
            <a:r>
              <a:rPr lang="en-US" dirty="0"/>
              <a:t>Onboarding of ORNL Summit</a:t>
            </a:r>
          </a:p>
          <a:p>
            <a:r>
              <a:rPr lang="en-US" dirty="0"/>
              <a:t>12+ Months</a:t>
            </a:r>
          </a:p>
          <a:p>
            <a:pPr lvl="1"/>
            <a:r>
              <a:rPr lang="en-US" dirty="0"/>
              <a:t>Onboarding of ALCF Aurora (?)</a:t>
            </a:r>
          </a:p>
          <a:p>
            <a:pPr lvl="1"/>
            <a:r>
              <a:rPr lang="en-US" dirty="0"/>
              <a:t>Implementation of direct submit MPI channel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6DE62-8811-9432-E3FB-2C74B58F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849F6-DB2E-516E-EF37-0BC618A0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5C40-CFC1-17CF-33BF-C19788BF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E3FAD-C4CB-55C4-36B2-38068530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3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EF90A-257D-7A78-1D58-055637304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paper </a:t>
            </a:r>
            <a:r>
              <a:rPr lang="en-US" dirty="0" err="1"/>
              <a:t>HEPCloud</a:t>
            </a:r>
            <a:r>
              <a:rPr lang="en-US" dirty="0"/>
              <a:t> assumes that the user is able to make their data accessible to a site they wish to run at.</a:t>
            </a:r>
          </a:p>
          <a:p>
            <a:pPr lvl="1"/>
            <a:r>
              <a:rPr lang="en-US" dirty="0"/>
              <a:t>In reality, getting the data to be accessible (at scale) is the primary roadblock for most experiments </a:t>
            </a:r>
            <a:r>
              <a:rPr lang="en-US" dirty="0" err="1"/>
              <a:t>w.r.t.</a:t>
            </a:r>
            <a:r>
              <a:rPr lang="en-US" dirty="0"/>
              <a:t> site onboarding</a:t>
            </a:r>
          </a:p>
          <a:p>
            <a:pPr lvl="1"/>
            <a:r>
              <a:rPr lang="en-US" dirty="0"/>
              <a:t>Example:  Data to isolated sites (ALCF), Data to sites with limited protocols (NERSC)</a:t>
            </a:r>
          </a:p>
          <a:p>
            <a:pPr lvl="1"/>
            <a:endParaRPr lang="en-US" dirty="0"/>
          </a:p>
          <a:p>
            <a:r>
              <a:rPr lang="en-US" dirty="0"/>
              <a:t>The bar needs to be lowered on getting data to and from sites</a:t>
            </a:r>
          </a:p>
          <a:p>
            <a:pPr lvl="1"/>
            <a:r>
              <a:rPr lang="en-US" dirty="0"/>
              <a:t>This can be edge services provided by us, by the site,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This can be supporting standard data transfer services/protocols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[</a:t>
            </a:r>
            <a:r>
              <a:rPr lang="en-US" dirty="0" err="1"/>
              <a:t>HEPCloud</a:t>
            </a:r>
            <a:r>
              <a:rPr lang="en-US" dirty="0"/>
              <a:t>] need coordination with storage teams and a plan for how this will be architected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5A0EE-DDB6-20A2-611A-91E34544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57977-0698-8040-AA44-C25F87FA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92E8-B16D-5D0C-794D-8799D37A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D6CE8-C434-4A16-2808-A8A98727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67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4D095F-8F8C-409C-68F2-A94ED472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Ceph</a:t>
            </a:r>
            <a:r>
              <a:rPr lang="en-US" dirty="0"/>
              <a:t> roadmap?  </a:t>
            </a:r>
          </a:p>
          <a:p>
            <a:pPr lvl="1"/>
            <a:r>
              <a:rPr lang="en-US" dirty="0"/>
              <a:t>Will we have high I/O channels and access</a:t>
            </a:r>
          </a:p>
          <a:p>
            <a:pPr lvl="2"/>
            <a:r>
              <a:rPr lang="en-US" dirty="0"/>
              <a:t>What will the ingress/egress paths look like? </a:t>
            </a:r>
          </a:p>
          <a:p>
            <a:pPr lvl="1"/>
            <a:r>
              <a:rPr lang="en-US" dirty="0"/>
              <a:t>(and when and how and how does this change our assumptions we have made in </a:t>
            </a:r>
            <a:r>
              <a:rPr lang="en-US" dirty="0" err="1"/>
              <a:t>HEPCloud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Sites w/ novel architectures are coming on online </a:t>
            </a:r>
            <a:br>
              <a:rPr lang="en-US" dirty="0"/>
            </a:br>
            <a:r>
              <a:rPr lang="en-US" dirty="0"/>
              <a:t>(i.e. ARM64)</a:t>
            </a:r>
          </a:p>
          <a:p>
            <a:pPr lvl="1"/>
            <a:r>
              <a:rPr lang="en-US" dirty="0"/>
              <a:t>What is the support plan?  Is this in or out of scope?  How do we want to handle this type of heterogeneous computing?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15F1B-9456-A790-F550-CBFDE8C5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066A-9A5E-1265-B225-88BE3EE0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ED3E-1AF3-1EA1-F97D-0AAA7CF4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5896-A3AC-B14C-D51F-BA7B39CA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2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23D6C-C179-D414-F4A3-66A667C7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 we want to pursue </a:t>
            </a:r>
            <a:r>
              <a:rPr lang="en-US" dirty="0" err="1"/>
              <a:t>w.r.t.</a:t>
            </a:r>
            <a:r>
              <a:rPr lang="en-US" dirty="0"/>
              <a:t> on-site cluster integration?</a:t>
            </a:r>
          </a:p>
          <a:p>
            <a:pPr lvl="1"/>
            <a:r>
              <a:rPr lang="en-US" dirty="0"/>
              <a:t>Original plan was the Inst. Cluster</a:t>
            </a:r>
          </a:p>
          <a:p>
            <a:pPr lvl="2"/>
            <a:r>
              <a:rPr lang="en-US" dirty="0"/>
              <a:t>What is the current plan?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have the capability </a:t>
            </a:r>
            <a:r>
              <a:rPr lang="en-US" dirty="0">
                <a:solidFill>
                  <a:srgbClr val="00B050"/>
                </a:solidFill>
              </a:rPr>
              <a:t>[today] </a:t>
            </a:r>
            <a:r>
              <a:rPr lang="en-US" dirty="0"/>
              <a:t>to access all</a:t>
            </a:r>
            <a:br>
              <a:rPr lang="en-US" dirty="0"/>
            </a:br>
            <a:r>
              <a:rPr lang="en-US" dirty="0"/>
              <a:t> on-site clusters via </a:t>
            </a:r>
            <a:r>
              <a:rPr lang="en-US" dirty="0" err="1"/>
              <a:t>HEPCloud</a:t>
            </a:r>
            <a:endParaRPr lang="en-US" dirty="0"/>
          </a:p>
          <a:p>
            <a:pPr lvl="2"/>
            <a:r>
              <a:rPr lang="en-US" dirty="0"/>
              <a:t>They are not integrated into a single pool</a:t>
            </a:r>
          </a:p>
          <a:p>
            <a:pPr lvl="2"/>
            <a:r>
              <a:rPr lang="en-US" dirty="0"/>
              <a:t>Do we keep Wilson separate?  LQCD?  </a:t>
            </a:r>
          </a:p>
          <a:p>
            <a:pPr lvl="2"/>
            <a:r>
              <a:rPr lang="en-US" dirty="0"/>
              <a:t>What are the plans for the new GPU resources?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 need guidance on how to treat our on-site clusters and what the policies are that govern these.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This would be useful to have on a ~few month time scale so we can plan.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748B2-454D-BAFB-8EB1-91CA69F9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Site Roadmap &amp; Compute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9A25-C6FA-5F91-A506-81B9E0B7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EA65-99FA-7DCA-598A-28838966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6AE6B-EA3C-A045-A8A3-561C4EA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0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3EAB9-7FBA-A206-870E-B9CACE91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8E49-FB05-22EC-9B1B-6834F59A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A31A-0C2C-064D-B972-56515107222B}" type="datetime1">
              <a:rPr lang="en-US" smtClean="0"/>
              <a:pPr>
                <a:defRPr/>
              </a:pPr>
              <a:t>3/2/23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3A8B-9451-09E3-30D8-5DA68AD0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HEPCloud Stakeholders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83C4-A2F4-64F1-6FF6-7F6979C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A95-7FCF-8742-A586-4C8FB2B22CC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7404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-Presentation1-HEPCloud" id="{7BDAE21D-5072-004D-8075-EB6D5446198A}" vid="{4469E8DB-3F67-3942-A63E-53C9E9356A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E14A360702341888656F6D2C202EF" ma:contentTypeVersion="0" ma:contentTypeDescription="Create a new document." ma:contentTypeScope="" ma:versionID="adf314d8b34d4e7a4db537eea786622f">
  <xsd:schema xmlns:xsd="http://www.w3.org/2001/XMLSchema" xmlns:xs="http://www.w3.org/2001/XMLSchema" xmlns:p="http://schemas.microsoft.com/office/2006/metadata/properties" xmlns:ns1="http://schemas.microsoft.com/sharepoint/v3" xmlns:ns2="a678d157-5b47-4146-acdd-042c1eac7773" targetNamespace="http://schemas.microsoft.com/office/2006/metadata/properties" ma:root="true" ma:fieldsID="44b2861b76a143e8679b3d366c879533" ns1:_="" ns2:_="">
    <xsd:import namespace="http://schemas.microsoft.com/sharepoint/v3"/>
    <xsd:import namespace="a678d157-5b47-4146-acdd-042c1eac77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8d157-5b47-4146-acdd-042c1eac77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678d157-5b47-4146-acdd-042c1eac7773">KWN6WYKW5XXJ-746922383-8</_dlc_DocId>
    <_dlc_DocIdUrl xmlns="a678d157-5b47-4146-acdd-042c1eac7773">
      <Url>https://fermipoint.fnal.gov/project/fnalhcf/_layouts/15/DocIdRedir.aspx?ID=KWN6WYKW5XXJ-746922383-8</Url>
      <Description>KWN6WYKW5XXJ-746922383-8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4DFD3-0ED0-487F-828F-DAB5E6577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78d157-5b47-4146-acdd-042c1eac7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CE4898-A772-40D0-B824-3AA6586BC5D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678d157-5b47-4146-acdd-042c1eac7773"/>
  </ds:schemaRefs>
</ds:datastoreItem>
</file>

<file path=customXml/itemProps3.xml><?xml version="1.0" encoding="utf-8"?>
<ds:datastoreItem xmlns:ds="http://schemas.openxmlformats.org/officeDocument/2006/customXml" ds:itemID="{4BB44F54-0A29-464E-A119-342F1ECA383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8F7DFE3-C42B-4F68-9DC1-FEE852F76E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14231</TotalTime>
  <Words>648</Words>
  <Application>Microsoft Macintosh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Quick Summary</vt:lpstr>
      <vt:lpstr>USCMS HEPCloud Jobs CY 2022</vt:lpstr>
      <vt:lpstr>NERSC Numbers</vt:lpstr>
      <vt:lpstr>Roadmap</vt:lpstr>
      <vt:lpstr>Observations </vt:lpstr>
      <vt:lpstr>Observations</vt:lpstr>
      <vt:lpstr>FNAL Site Roadmap &amp; Compute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A. Brandonisio</dc:creator>
  <cp:lastModifiedBy>Andrew John Norman</cp:lastModifiedBy>
  <cp:revision>105</cp:revision>
  <cp:lastPrinted>2014-01-20T19:40:21Z</cp:lastPrinted>
  <dcterms:created xsi:type="dcterms:W3CDTF">2020-05-14T15:37:06Z</dcterms:created>
  <dcterms:modified xsi:type="dcterms:W3CDTF">2023-03-02T16:46:57Z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0x010100621E14A360702341888656F6D2C202EF</vt:lpwstr>
  </property>
  <property fmtid="{D5CDD505-2E9C-101B-9397-08002B2CF9AE}" pid="3" name="_dlc_DocIdItemGuid">
    <vt:lpwstr>a7d4a7b2-fb3f-436b-ac5d-fa454c5d9e17</vt:lpwstr>
  </property>
</Properties>
</file>