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8"/>
  </p:notesMasterIdLst>
  <p:handoutMasterIdLst>
    <p:handoutMasterId r:id="rId9"/>
  </p:handoutMasterIdLst>
  <p:sldIdLst>
    <p:sldId id="294" r:id="rId2"/>
    <p:sldId id="349" r:id="rId3"/>
    <p:sldId id="369" r:id="rId4"/>
    <p:sldId id="365" r:id="rId5"/>
    <p:sldId id="366" r:id="rId6"/>
    <p:sldId id="368" r:id="rId7"/>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yn R. Wolter x4807 16344N" initials="MRWx1" lastIdx="1" clrIdx="0">
    <p:extLst>
      <p:ext uri="{19B8F6BF-5375-455C-9EA6-DF929625EA0E}">
        <p15:presenceInfo xmlns:p15="http://schemas.microsoft.com/office/powerpoint/2012/main" userId="Madelyn R. Wolter x4807 16344N" providerId="None"/>
      </p:ext>
    </p:extLst>
  </p:cmAuthor>
  <p:cmAuthor id="2" name="Madelyn Schoell" initials="MS" lastIdx="5" clrIdx="1">
    <p:extLst>
      <p:ext uri="{19B8F6BF-5375-455C-9EA6-DF929625EA0E}">
        <p15:presenceInfo xmlns:p15="http://schemas.microsoft.com/office/powerpoint/2012/main" userId="S::maddiew@services.fnal.gov::c910991d-6c94-4e05-a020-c698ebee31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000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3792" autoAdjust="0"/>
  </p:normalViewPr>
  <p:slideViewPr>
    <p:cSldViewPr snapToGrid="0" snapToObjects="1" showGuides="1">
      <p:cViewPr varScale="1">
        <p:scale>
          <a:sx n="114" d="100"/>
          <a:sy n="114" d="100"/>
        </p:scale>
        <p:origin x="1554" y="10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1/10/2023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1/10/2023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12/30/2022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Radiation Safety Update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sh-docdb.fnal.gov/cgi-bin/sso/ShowDocument?docid=704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ES&amp;H RPO Department</a:t>
            </a:r>
          </a:p>
          <a:p>
            <a:r>
              <a:rPr lang="en-US" dirty="0"/>
              <a:t>01/11/2023 9am Ops Meeting</a:t>
            </a:r>
          </a:p>
          <a:p>
            <a:endParaRPr lang="en-US" dirty="0"/>
          </a:p>
        </p:txBody>
      </p:sp>
      <p:sp>
        <p:nvSpPr>
          <p:cNvPr id="3" name="Text Placeholder 2"/>
          <p:cNvSpPr>
            <a:spLocks noGrp="1"/>
          </p:cNvSpPr>
          <p:nvPr>
            <p:ph type="body" sz="quarter" idx="11"/>
          </p:nvPr>
        </p:nvSpPr>
        <p:spPr/>
        <p:txBody>
          <a:bodyPr>
            <a:noAutofit/>
          </a:bodyPr>
          <a:lstStyle/>
          <a:p>
            <a:r>
              <a:rPr lang="en-US" dirty="0"/>
              <a:t>Radiation Safety – Weekly Update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p:txBody>
          <a:bodyPr/>
          <a:lstStyle/>
          <a:p>
            <a:pPr marL="0" indent="0">
              <a:buNone/>
            </a:pPr>
            <a:r>
              <a:rPr lang="en-US" b="1" dirty="0"/>
              <a:t>Enclosures with local High Radiation Areas and/or Contamination Areas continue to require enclosure access briefings, for either Controlled Access or Supervised Access.</a:t>
            </a:r>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01/11/2023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2250" y="2494548"/>
            <a:ext cx="2915233"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Current List: </a:t>
            </a:r>
          </a:p>
          <a:p>
            <a:r>
              <a:rPr lang="en-US" sz="2000" dirty="0"/>
              <a:t>MTA</a:t>
            </a:r>
          </a:p>
          <a:p>
            <a:r>
              <a:rPr lang="en-US" sz="2000" dirty="0"/>
              <a:t>Booster</a:t>
            </a:r>
          </a:p>
          <a:p>
            <a:r>
              <a:rPr lang="en-US" sz="2000" dirty="0"/>
              <a:t>8  GeV</a:t>
            </a:r>
          </a:p>
          <a:p>
            <a:r>
              <a:rPr lang="en-US" sz="2000" dirty="0"/>
              <a:t>MI-20—MI-62</a:t>
            </a:r>
          </a:p>
          <a:p>
            <a:r>
              <a:rPr lang="en-US" sz="2000" dirty="0"/>
              <a:t>SY Encl C, D, E</a:t>
            </a:r>
          </a:p>
          <a:p>
            <a:r>
              <a:rPr lang="en-US" sz="2000" dirty="0"/>
              <a:t>SY F1 Manhole</a:t>
            </a:r>
          </a:p>
          <a:p>
            <a:r>
              <a:rPr lang="en-US" sz="2000" dirty="0"/>
              <a:t>NuMI Absorber Hall</a:t>
            </a:r>
          </a:p>
          <a:p>
            <a:r>
              <a:rPr lang="en-US" sz="2000" dirty="0"/>
              <a:t>Muon Campus US/DS</a:t>
            </a:r>
            <a:endParaRPr lang="en-US" dirty="0"/>
          </a:p>
        </p:txBody>
      </p:sp>
      <p:sp>
        <p:nvSpPr>
          <p:cNvPr id="9" name="TextBox 8">
            <a:extLst>
              <a:ext uri="{FF2B5EF4-FFF2-40B4-BE49-F238E27FC236}">
                <a16:creationId xmlns:a16="http://schemas.microsoft.com/office/drawing/2014/main" id="{1A3A3230-B3C9-496D-AA8B-17187ED5D3F4}"/>
              </a:ext>
            </a:extLst>
          </p:cNvPr>
          <p:cNvSpPr txBox="1"/>
          <p:nvPr/>
        </p:nvSpPr>
        <p:spPr>
          <a:xfrm>
            <a:off x="4311941" y="2507082"/>
            <a:ext cx="4001549" cy="1815882"/>
          </a:xfrm>
          <a:prstGeom prst="rect">
            <a:avLst/>
          </a:prstGeom>
          <a:noFill/>
        </p:spPr>
        <p:txBody>
          <a:bodyPr wrap="square" rtlCol="0">
            <a:spAutoFit/>
          </a:bodyPr>
          <a:lstStyle/>
          <a:p>
            <a:r>
              <a:rPr lang="nl-NL" sz="1600" dirty="0"/>
              <a:t>Contact RSO is you are unable to attend scheduled briefing.</a:t>
            </a:r>
          </a:p>
          <a:p>
            <a:endParaRPr lang="nl-NL" sz="1600" dirty="0"/>
          </a:p>
          <a:p>
            <a:r>
              <a:rPr lang="nl-NL" sz="1600" dirty="0"/>
              <a:t>Daily briefings for non-AD available on access days.</a:t>
            </a:r>
          </a:p>
          <a:p>
            <a:endParaRPr lang="nl-NL" sz="1600" dirty="0"/>
          </a:p>
          <a:p>
            <a:endParaRPr lang="nl-NL" sz="1600" dirty="0"/>
          </a:p>
        </p:txBody>
      </p:sp>
    </p:spTree>
    <p:extLst>
      <p:ext uri="{BB962C8B-B14F-4D97-AF65-F5344CB8AC3E}">
        <p14:creationId xmlns:p14="http://schemas.microsoft.com/office/powerpoint/2010/main" val="330822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1" y="971550"/>
            <a:ext cx="4441054" cy="5059363"/>
          </a:xfrm>
        </p:spPr>
        <p:txBody>
          <a:bodyPr/>
          <a:lstStyle/>
          <a:p>
            <a:pPr marL="0" indent="0">
              <a:buNone/>
            </a:pPr>
            <a:r>
              <a:rPr lang="en-US" b="1" dirty="0"/>
              <a:t>Current Schedule:</a:t>
            </a:r>
          </a:p>
          <a:p>
            <a:pPr marL="0" indent="0">
              <a:buNone/>
            </a:pPr>
            <a:endParaRPr lang="en-US" b="1" dirty="0"/>
          </a:p>
          <a:p>
            <a:pPr marL="0" indent="0">
              <a:buNone/>
            </a:pPr>
            <a:r>
              <a:rPr lang="en-US" b="1" dirty="0"/>
              <a:t>Wednesday:</a:t>
            </a:r>
          </a:p>
          <a:p>
            <a:pPr marL="0" indent="0">
              <a:buNone/>
            </a:pPr>
            <a:r>
              <a:rPr lang="en-US" b="1" dirty="0"/>
              <a:t>Proton Source – 11Am</a:t>
            </a:r>
          </a:p>
          <a:p>
            <a:pPr marL="0" indent="0">
              <a:buNone/>
            </a:pPr>
            <a:r>
              <a:rPr lang="en-US" b="1" dirty="0"/>
              <a:t>RF – 1Pm</a:t>
            </a:r>
          </a:p>
          <a:p>
            <a:pPr marL="0" indent="0">
              <a:buNone/>
            </a:pPr>
            <a:r>
              <a:rPr lang="en-US" b="1" dirty="0"/>
              <a:t>External Beams Jerry – 2Pm</a:t>
            </a:r>
          </a:p>
          <a:p>
            <a:pPr marL="0" indent="0">
              <a:buFont typeface="Arial" charset="0"/>
              <a:buNone/>
            </a:pPr>
            <a:endParaRPr lang="en-US" b="1" dirty="0"/>
          </a:p>
          <a:p>
            <a:pPr marL="0" indent="0">
              <a:buFont typeface="Arial" charset="0"/>
              <a:buNone/>
            </a:pPr>
            <a:r>
              <a:rPr lang="en-US" b="1" dirty="0"/>
              <a:t>Thursday:</a:t>
            </a:r>
          </a:p>
          <a:p>
            <a:pPr marL="0" indent="0">
              <a:buFont typeface="Arial" charset="0"/>
              <a:buNone/>
            </a:pPr>
            <a:r>
              <a:rPr lang="en-US" b="1" dirty="0"/>
              <a:t>TSD – 7:30Am</a:t>
            </a:r>
          </a:p>
          <a:p>
            <a:pPr marL="0" indent="0">
              <a:buFont typeface="Arial" charset="0"/>
              <a:buNone/>
            </a:pPr>
            <a:r>
              <a:rPr lang="en-US" b="1" dirty="0"/>
              <a:t>Main Injector – 9Am</a:t>
            </a:r>
          </a:p>
          <a:p>
            <a:pPr marL="0" indent="0">
              <a:buFont typeface="Arial" charset="0"/>
              <a:buNone/>
            </a:pPr>
            <a:r>
              <a:rPr lang="en-US" b="1" dirty="0"/>
              <a:t>Alignment – 2Pm</a:t>
            </a:r>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01/11/2023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2250" y="2494548"/>
            <a:ext cx="2915233"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dirty="0"/>
          </a:p>
        </p:txBody>
      </p:sp>
      <p:sp>
        <p:nvSpPr>
          <p:cNvPr id="10" name="Content Placeholder 1">
            <a:extLst>
              <a:ext uri="{FF2B5EF4-FFF2-40B4-BE49-F238E27FC236}">
                <a16:creationId xmlns:a16="http://schemas.microsoft.com/office/drawing/2014/main" id="{84D6A412-D354-4C5B-A8A6-AE8750624ED2}"/>
              </a:ext>
            </a:extLst>
          </p:cNvPr>
          <p:cNvSpPr txBox="1">
            <a:spLocks/>
          </p:cNvSpPr>
          <p:nvPr/>
        </p:nvSpPr>
        <p:spPr>
          <a:xfrm>
            <a:off x="4661662" y="971550"/>
            <a:ext cx="4441054"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b="1" dirty="0"/>
          </a:p>
          <a:p>
            <a:pPr marL="0" indent="0">
              <a:buFont typeface="Arial" charset="0"/>
              <a:buNone/>
            </a:pPr>
            <a:endParaRPr lang="en-US" b="1" dirty="0"/>
          </a:p>
          <a:p>
            <a:pPr marL="0" indent="0">
              <a:buFont typeface="Arial" charset="0"/>
              <a:buNone/>
            </a:pPr>
            <a:endParaRPr lang="en-US" b="1" dirty="0"/>
          </a:p>
          <a:p>
            <a:pPr marL="0" indent="0">
              <a:buFont typeface="Arial" charset="0"/>
              <a:buNone/>
            </a:pPr>
            <a:endParaRPr lang="en-US" b="1" dirty="0"/>
          </a:p>
          <a:p>
            <a:pPr marL="0" indent="0">
              <a:buFont typeface="Arial" charset="0"/>
              <a:buNone/>
            </a:pPr>
            <a:endParaRPr lang="en-US" b="1" dirty="0"/>
          </a:p>
          <a:p>
            <a:pPr marL="0" indent="0">
              <a:buFont typeface="Arial" charset="0"/>
              <a:buNone/>
            </a:pPr>
            <a:endParaRPr lang="en-US" b="1" dirty="0"/>
          </a:p>
          <a:p>
            <a:pPr marL="0" indent="0">
              <a:buFont typeface="Arial" charset="0"/>
              <a:buNone/>
            </a:pPr>
            <a:endParaRPr lang="en-US" b="1" dirty="0"/>
          </a:p>
          <a:p>
            <a:pPr marL="0" indent="0">
              <a:buFont typeface="Arial" charset="0"/>
              <a:buNone/>
            </a:pPr>
            <a:r>
              <a:rPr lang="en-US" b="1" dirty="0"/>
              <a:t>Friday:</a:t>
            </a:r>
          </a:p>
          <a:p>
            <a:pPr marL="0" indent="0">
              <a:buFont typeface="Arial" charset="0"/>
              <a:buNone/>
            </a:pPr>
            <a:r>
              <a:rPr lang="en-US" b="1" dirty="0"/>
              <a:t>External Beams Tom – 11Am</a:t>
            </a:r>
          </a:p>
          <a:p>
            <a:pPr marL="0" indent="0">
              <a:buFont typeface="Arial" charset="0"/>
              <a:buNone/>
            </a:pPr>
            <a:r>
              <a:rPr lang="en-US" b="1" dirty="0"/>
              <a:t>EE Support – 1Pm</a:t>
            </a:r>
          </a:p>
          <a:p>
            <a:pPr marL="0" indent="0">
              <a:buFont typeface="Arial" charset="0"/>
              <a:buNone/>
            </a:pPr>
            <a:r>
              <a:rPr lang="en-US" b="1" dirty="0"/>
              <a:t>Operations – 3Pm</a:t>
            </a:r>
          </a:p>
          <a:p>
            <a:pPr marL="0" indent="0">
              <a:buFont typeface="Arial" charset="0"/>
              <a:buNone/>
            </a:pPr>
            <a:endParaRPr lang="en-US" b="1" dirty="0"/>
          </a:p>
        </p:txBody>
      </p:sp>
    </p:spTree>
    <p:extLst>
      <p:ext uri="{BB962C8B-B14F-4D97-AF65-F5344CB8AC3E}">
        <p14:creationId xmlns:p14="http://schemas.microsoft.com/office/powerpoint/2010/main" val="1973445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2251" y="971550"/>
            <a:ext cx="8711214" cy="5059363"/>
          </a:xfrm>
        </p:spPr>
        <p:txBody>
          <a:bodyPr/>
          <a:lstStyle/>
          <a:p>
            <a:pPr marL="0" indent="0">
              <a:buNone/>
            </a:pPr>
            <a:r>
              <a:rPr lang="en-US" b="1" dirty="0"/>
              <a:t>Approved for Beam: Linac, Booster, 8 GeV, BNB, Main Injector, Recycler, P3-SY Absorber, Meson Test</a:t>
            </a:r>
          </a:p>
          <a:p>
            <a:pPr marL="0" indent="0">
              <a:buNone/>
            </a:pPr>
            <a:endParaRPr lang="en-US" b="1" dirty="0"/>
          </a:p>
          <a:p>
            <a:pPr marL="0" indent="0">
              <a:buNone/>
            </a:pPr>
            <a:r>
              <a:rPr lang="en-US" b="1" dirty="0"/>
              <a:t>Upcoming: </a:t>
            </a:r>
          </a:p>
          <a:p>
            <a:pPr marL="0" indent="0">
              <a:buNone/>
            </a:pPr>
            <a:r>
              <a:rPr lang="en-US" b="1" dirty="0"/>
              <a:t>	Meson Center – On hold for a Shielding Assessment 								change</a:t>
            </a:r>
          </a:p>
          <a:p>
            <a:pPr marL="0" indent="0">
              <a:buNone/>
            </a:pPr>
            <a:r>
              <a:rPr lang="en-US" b="1" dirty="0"/>
              <a:t>	Neutrino Muon – Postponed until SAD/ASE issues are 							resolved	</a:t>
            </a:r>
          </a:p>
          <a:p>
            <a:pPr marL="0" indent="0">
              <a:buNone/>
            </a:pPr>
            <a:r>
              <a:rPr lang="en-US" b="1" dirty="0"/>
              <a:t>	Reminder to send SUSOs to Ben before-hand</a:t>
            </a:r>
          </a:p>
          <a:p>
            <a:pPr marL="0" indent="0">
              <a:buNone/>
            </a:pPr>
            <a:endParaRPr lang="en-US" b="1" dirty="0"/>
          </a:p>
          <a:p>
            <a:pPr marL="0" indent="0">
              <a:buNone/>
            </a:pPr>
            <a:r>
              <a:rPr lang="en-US" b="1" dirty="0"/>
              <a:t>MTA: Report drafted, going through management and the Director for approval.</a:t>
            </a:r>
          </a:p>
          <a:p>
            <a:pPr marL="0" indent="0">
              <a:buNone/>
            </a:pPr>
            <a:r>
              <a:rPr lang="en-US" b="1" dirty="0"/>
              <a:t>	</a:t>
            </a:r>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Beam Startup</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01/11/2023</a:t>
            </a:r>
          </a:p>
        </p:txBody>
      </p:sp>
    </p:spTree>
    <p:extLst>
      <p:ext uri="{BB962C8B-B14F-4D97-AF65-F5344CB8AC3E}">
        <p14:creationId xmlns:p14="http://schemas.microsoft.com/office/powerpoint/2010/main" val="149352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p:txBody>
          <a:bodyPr/>
          <a:lstStyle/>
          <a:p>
            <a:pPr marL="0" indent="0">
              <a:buNone/>
            </a:pPr>
            <a:r>
              <a:rPr lang="en-US" sz="2000" dirty="0"/>
              <a:t>Rad Worker Just in Time Training went into effect on January 1</a:t>
            </a:r>
            <a:r>
              <a:rPr lang="en-US" sz="2000" baseline="30000" dirty="0"/>
              <a:t>st</a:t>
            </a:r>
            <a:r>
              <a:rPr lang="en-US" sz="2000" dirty="0"/>
              <a:t>.</a:t>
            </a:r>
          </a:p>
          <a:p>
            <a:pPr marL="0" indent="0">
              <a:buNone/>
            </a:pPr>
            <a:r>
              <a:rPr lang="en-US" sz="2000" dirty="0"/>
              <a:t>		</a:t>
            </a:r>
          </a:p>
          <a:p>
            <a:pPr marL="0" indent="0">
              <a:buNone/>
            </a:pPr>
            <a:r>
              <a:rPr lang="en-US" sz="2000" dirty="0"/>
              <a:t>	This is a requirement for going into a radiological area. Make sure your 	direct reports ITNAs are being updated and the training is taken prior to 	work in radiological areas so work can proceed as normal.</a:t>
            </a:r>
          </a:p>
          <a:p>
            <a:pPr marL="0" indent="0">
              <a:buNone/>
            </a:pPr>
            <a:endParaRPr lang="en-US" sz="2000" dirty="0"/>
          </a:p>
          <a:p>
            <a:pPr marL="0" indent="0">
              <a:buNone/>
            </a:pPr>
            <a:r>
              <a:rPr lang="en-US" sz="2000" dirty="0"/>
              <a:t>	Radiation Safety understands that there are many questions that did not 	come forward during the scheduled Q/A sessions. If you have questions, 	please contact an RSO!</a:t>
            </a:r>
          </a:p>
          <a:p>
            <a:pPr marL="0" indent="0">
              <a:buNone/>
            </a:pPr>
            <a:endParaRPr lang="en-US" sz="2000" dirty="0"/>
          </a:p>
          <a:p>
            <a:pPr marL="0" indent="0">
              <a:buNone/>
            </a:pPr>
            <a:r>
              <a:rPr lang="en-US" sz="2000" dirty="0"/>
              <a:t>New material at enclosure exits: </a:t>
            </a:r>
          </a:p>
          <a:p>
            <a:r>
              <a:rPr lang="en-US" sz="2000" dirty="0"/>
              <a:t>updated flowcharts</a:t>
            </a:r>
          </a:p>
          <a:p>
            <a:r>
              <a:rPr lang="en-US" sz="2000" dirty="0"/>
              <a:t>RP Form 127 binders</a:t>
            </a:r>
          </a:p>
          <a:p>
            <a:r>
              <a:rPr lang="en-US" sz="2000" dirty="0"/>
              <a:t>Class 0 PPE disposal cans</a:t>
            </a:r>
          </a:p>
          <a:p>
            <a:r>
              <a:rPr lang="en-US" sz="2000" dirty="0"/>
              <a:t>Class 0, Class 1, &amp; Class 2 stickers</a:t>
            </a:r>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a:xfrm>
            <a:off x="228600" y="251752"/>
            <a:ext cx="8686800" cy="719798"/>
          </a:xfrm>
        </p:spPr>
        <p:txBody>
          <a:bodyPr anchor="ctr"/>
          <a:lstStyle/>
          <a:p>
            <a:r>
              <a:rPr lang="en-US" dirty="0"/>
              <a:t>Material Survey &amp; Release Process – Training</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2640"/>
            <a:ext cx="793776" cy="242873"/>
          </a:xfrm>
        </p:spPr>
        <p:txBody>
          <a:bodyPr/>
          <a:lstStyle/>
          <a:p>
            <a:pPr>
              <a:defRPr/>
            </a:pPr>
            <a:r>
              <a:rPr lang="en-US" dirty="0"/>
              <a:t>01/11/2023</a:t>
            </a:r>
          </a:p>
        </p:txBody>
      </p:sp>
      <p:sp>
        <p:nvSpPr>
          <p:cNvPr id="7" name="Content Placeholder 1">
            <a:extLst>
              <a:ext uri="{FF2B5EF4-FFF2-40B4-BE49-F238E27FC236}">
                <a16:creationId xmlns:a16="http://schemas.microsoft.com/office/drawing/2014/main" id="{2006FDEC-8A29-4F5B-B7F8-609D85B060E3}"/>
              </a:ext>
            </a:extLst>
          </p:cNvPr>
          <p:cNvSpPr txBox="1">
            <a:spLocks/>
          </p:cNvSpPr>
          <p:nvPr/>
        </p:nvSpPr>
        <p:spPr>
          <a:xfrm>
            <a:off x="229998" y="2315188"/>
            <a:ext cx="8672513" cy="3104099"/>
          </a:xfrm>
          <a:prstGeom prst="rect">
            <a:avLst/>
          </a:prstGeom>
        </p:spPr>
        <p:txBody>
          <a:bodyPr lIns="0" tIns="0" rIns="0" bIns="0" numCol="2"/>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p>
          <a:p>
            <a:endParaRPr lang="en-US" sz="1800" dirty="0"/>
          </a:p>
          <a:p>
            <a:endParaRPr lang="en-US" sz="2000" dirty="0"/>
          </a:p>
        </p:txBody>
      </p:sp>
    </p:spTree>
    <p:extLst>
      <p:ext uri="{BB962C8B-B14F-4D97-AF65-F5344CB8AC3E}">
        <p14:creationId xmlns:p14="http://schemas.microsoft.com/office/powerpoint/2010/main" val="1831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a:xfrm>
            <a:off x="228600" y="251752"/>
            <a:ext cx="8686800" cy="719798"/>
          </a:xfrm>
        </p:spPr>
        <p:txBody>
          <a:bodyPr/>
          <a:lstStyle/>
          <a:p>
            <a:r>
              <a:rPr lang="en-US" dirty="0"/>
              <a:t>Other Business</a:t>
            </a: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2640"/>
            <a:ext cx="793776" cy="242873"/>
          </a:xfrm>
        </p:spPr>
        <p:txBody>
          <a:bodyPr/>
          <a:lstStyle/>
          <a:p>
            <a:pPr>
              <a:defRPr/>
            </a:pPr>
            <a:r>
              <a:rPr lang="en-US" dirty="0"/>
              <a:t>01/11/2023</a:t>
            </a:r>
          </a:p>
        </p:txBody>
      </p:sp>
      <p:sp>
        <p:nvSpPr>
          <p:cNvPr id="7" name="Content Placeholder 1">
            <a:extLst>
              <a:ext uri="{FF2B5EF4-FFF2-40B4-BE49-F238E27FC236}">
                <a16:creationId xmlns:a16="http://schemas.microsoft.com/office/drawing/2014/main" id="{2006FDEC-8A29-4F5B-B7F8-609D85B060E3}"/>
              </a:ext>
            </a:extLst>
          </p:cNvPr>
          <p:cNvSpPr txBox="1">
            <a:spLocks/>
          </p:cNvSpPr>
          <p:nvPr/>
        </p:nvSpPr>
        <p:spPr>
          <a:xfrm>
            <a:off x="229998" y="2315188"/>
            <a:ext cx="8672513" cy="3104099"/>
          </a:xfrm>
          <a:prstGeom prst="rect">
            <a:avLst/>
          </a:prstGeom>
        </p:spPr>
        <p:txBody>
          <a:bodyPr lIns="0" tIns="0" rIns="0" bIns="0" numCol="2"/>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p>
          <a:p>
            <a:endParaRPr lang="en-US" sz="1800" dirty="0"/>
          </a:p>
          <a:p>
            <a:endParaRPr lang="en-US" sz="2000" dirty="0"/>
          </a:p>
        </p:txBody>
      </p:sp>
      <p:sp>
        <p:nvSpPr>
          <p:cNvPr id="2" name="TextBox 1">
            <a:extLst>
              <a:ext uri="{FF2B5EF4-FFF2-40B4-BE49-F238E27FC236}">
                <a16:creationId xmlns:a16="http://schemas.microsoft.com/office/drawing/2014/main" id="{185D13AC-ED4A-4E97-B400-41630A7FB929}"/>
              </a:ext>
            </a:extLst>
          </p:cNvPr>
          <p:cNvSpPr txBox="1"/>
          <p:nvPr/>
        </p:nvSpPr>
        <p:spPr>
          <a:xfrm>
            <a:off x="493441" y="1225689"/>
            <a:ext cx="8054941" cy="4832092"/>
          </a:xfrm>
          <a:prstGeom prst="rect">
            <a:avLst/>
          </a:prstGeom>
          <a:noFill/>
        </p:spPr>
        <p:txBody>
          <a:bodyPr wrap="square" rtlCol="0">
            <a:spAutoFit/>
          </a:bodyPr>
          <a:lstStyle/>
          <a:p>
            <a:r>
              <a:rPr lang="en-US" sz="2000" dirty="0"/>
              <a:t>RWP updates for 2023 are still progressing</a:t>
            </a:r>
          </a:p>
          <a:p>
            <a:endParaRPr lang="en-US" sz="2000" dirty="0"/>
          </a:p>
          <a:p>
            <a:endParaRPr lang="en-US" sz="2000" dirty="0"/>
          </a:p>
          <a:p>
            <a:r>
              <a:rPr lang="en-US" sz="2000" dirty="0"/>
              <a:t>New Accelerator Safety Order Implementation Working Group Meetings kicked off on Monday. Thank you for your participation!</a:t>
            </a:r>
          </a:p>
          <a:p>
            <a:endParaRPr lang="en-US" sz="800" dirty="0"/>
          </a:p>
          <a:p>
            <a:r>
              <a:rPr lang="en-US" sz="2000" dirty="0"/>
              <a:t>Not all Divisions or Directorates have provided SMEs for appropriate areas, so you may be called upon to participate and will be brought up to speed at the next available time.</a:t>
            </a:r>
          </a:p>
          <a:p>
            <a:endParaRPr lang="en-US" sz="2000" dirty="0"/>
          </a:p>
          <a:p>
            <a:endParaRPr lang="en-US" sz="2000" dirty="0"/>
          </a:p>
          <a:p>
            <a:r>
              <a:rPr lang="en-US" sz="2000" dirty="0"/>
              <a:t>Link to living FAQ in ESH DocDB for Material Release:</a:t>
            </a:r>
          </a:p>
          <a:p>
            <a:r>
              <a:rPr lang="en-US" sz="2000" dirty="0">
                <a:hlinkClick r:id="rId2"/>
              </a:rPr>
              <a:t>https://esh-docdb.fnal.gov/cgi-bin/sso/ShowDocument?docid=7042</a:t>
            </a:r>
            <a:endParaRPr lang="en-US" sz="2000" dirty="0"/>
          </a:p>
          <a:p>
            <a:endParaRPr lang="en-US" dirty="0"/>
          </a:p>
          <a:p>
            <a:endParaRPr lang="en-US" dirty="0"/>
          </a:p>
        </p:txBody>
      </p:sp>
    </p:spTree>
    <p:extLst>
      <p:ext uri="{BB962C8B-B14F-4D97-AF65-F5344CB8AC3E}">
        <p14:creationId xmlns:p14="http://schemas.microsoft.com/office/powerpoint/2010/main" val="3433026029"/>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(6)</Template>
  <TotalTime>38609</TotalTime>
  <Words>462</Words>
  <Application>Microsoft Office PowerPoint</Application>
  <PresentationFormat>On-screen Show (4:3)</PresentationFormat>
  <Paragraphs>90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Helvetica</vt:lpstr>
      <vt:lpstr>Fermilab_PPT_090815</vt:lpstr>
      <vt:lpstr>PowerPoint Presentation</vt:lpstr>
      <vt:lpstr>Enclosure Briefings</vt:lpstr>
      <vt:lpstr>Enclosure Briefings</vt:lpstr>
      <vt:lpstr>Beam Startup</vt:lpstr>
      <vt:lpstr>Material Survey &amp; Release Process – Training</vt:lpstr>
      <vt:lpstr>Other Business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Jeffrey Guillory</cp:lastModifiedBy>
  <cp:revision>486</cp:revision>
  <cp:lastPrinted>2021-04-29T21:25:00Z</cp:lastPrinted>
  <dcterms:created xsi:type="dcterms:W3CDTF">2019-04-19T18:59:21Z</dcterms:created>
  <dcterms:modified xsi:type="dcterms:W3CDTF">2023-01-10T22:19:38Z</dcterms:modified>
</cp:coreProperties>
</file>