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  <p:sldMasterId id="2147484124" r:id="rId2"/>
    <p:sldMasterId id="2147484132" r:id="rId3"/>
  </p:sldMasterIdLst>
  <p:notesMasterIdLst>
    <p:notesMasterId r:id="rId8"/>
  </p:notesMasterIdLst>
  <p:handoutMasterIdLst>
    <p:handoutMasterId r:id="rId9"/>
  </p:handoutMasterIdLst>
  <p:sldIdLst>
    <p:sldId id="294" r:id="rId4"/>
    <p:sldId id="1106" r:id="rId5"/>
    <p:sldId id="1107" r:id="rId6"/>
    <p:sldId id="1108" r:id="rId7"/>
  </p:sldIdLst>
  <p:sldSz cx="12192000" cy="6858000"/>
  <p:notesSz cx="7026275" cy="93122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 userDrawn="1">
          <p15:clr>
            <a:srgbClr val="A4A3A4"/>
          </p15:clr>
        </p15:guide>
        <p15:guide id="2" orient="horz" pos="4027" userDrawn="1">
          <p15:clr>
            <a:srgbClr val="A4A3A4"/>
          </p15:clr>
        </p15:guide>
        <p15:guide id="3" orient="horz" pos="1698" userDrawn="1">
          <p15:clr>
            <a:srgbClr val="A4A3A4"/>
          </p15:clr>
        </p15:guide>
        <p15:guide id="4" orient="horz" pos="152" userDrawn="1">
          <p15:clr>
            <a:srgbClr val="A4A3A4"/>
          </p15:clr>
        </p15:guide>
        <p15:guide id="5" orient="horz" pos="2790" userDrawn="1">
          <p15:clr>
            <a:srgbClr val="A4A3A4"/>
          </p15:clr>
        </p15:guide>
        <p15:guide id="6" orient="horz" pos="604" userDrawn="1">
          <p15:clr>
            <a:srgbClr val="A4A3A4"/>
          </p15:clr>
        </p15:guide>
        <p15:guide id="7" pos="7488" userDrawn="1">
          <p15:clr>
            <a:srgbClr val="A4A3A4"/>
          </p15:clr>
        </p15:guide>
        <p15:guide id="8" pos="181" userDrawn="1">
          <p15:clr>
            <a:srgbClr val="A4A3A4"/>
          </p15:clr>
        </p15:guide>
        <p15:guide id="9" pos="785" userDrawn="1">
          <p15:clr>
            <a:srgbClr val="A4A3A4"/>
          </p15:clr>
        </p15:guide>
        <p15:guide id="10" pos="5937" userDrawn="1">
          <p15:clr>
            <a:srgbClr val="A4A3A4"/>
          </p15:clr>
        </p15:guide>
        <p15:guide id="11" pos="6884" userDrawn="1">
          <p15:clr>
            <a:srgbClr val="A4A3A4"/>
          </p15:clr>
        </p15:guide>
        <p15:guide id="12" pos="61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EF8"/>
    <a:srgbClr val="FFFF99"/>
    <a:srgbClr val="404040"/>
    <a:srgbClr val="000000"/>
    <a:srgbClr val="FFFFFF"/>
    <a:srgbClr val="A7A8AA"/>
    <a:srgbClr val="CC0000"/>
    <a:srgbClr val="505050"/>
    <a:srgbClr val="50504E"/>
    <a:srgbClr val="4E4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1" autoAdjust="0"/>
    <p:restoredTop sz="81437" autoAdjust="0"/>
  </p:normalViewPr>
  <p:slideViewPr>
    <p:cSldViewPr snapToGrid="0">
      <p:cViewPr varScale="1">
        <p:scale>
          <a:sx n="110" d="100"/>
          <a:sy n="110" d="100"/>
        </p:scale>
        <p:origin x="480" y="10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7488"/>
        <p:guide pos="181"/>
        <p:guide pos="785"/>
        <p:guide pos="5937"/>
        <p:guide pos="6884"/>
        <p:guide pos="61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wrap="square" lIns="93360" tIns="46680" rIns="93360" bIns="4668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wrap="square" lIns="93360" tIns="46680" rIns="93360" bIns="4668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wrap="square" lIns="93360" tIns="46680" rIns="93360" bIns="4668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71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wrap="square" lIns="93360" tIns="46680" rIns="93360" bIns="4668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0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3" y="971550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1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1" y="4765101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09/15/22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J. Jarvis | IOTA/FAST | Fermilab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432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49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17" y="958851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04213"/>
            <a:ext cx="900491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09/15/22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040802" y="6504214"/>
            <a:ext cx="8349492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J. Jarvis | IOTA/FAST | Fermilab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1875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1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6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09/15/22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35944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J. Jarvis | IOTA/FAST | Fermilab</a:t>
            </a:r>
            <a:endParaRPr lang="en-US" b="1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281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04213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en-US"/>
              <a:t>09/15/22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3" y="650421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J. Jarvis | IOTA/FAST | Fermilab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695594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09/15/22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4" y="6504214"/>
            <a:ext cx="8363037" cy="242873"/>
          </a:xfrm>
        </p:spPr>
        <p:txBody>
          <a:bodyPr/>
          <a:lstStyle/>
          <a:p>
            <a:pPr>
              <a:defRPr/>
            </a:pPr>
            <a:r>
              <a:rPr lang="en-US"/>
              <a:t>J. Jarvis | IOTA/FAST | Fermilab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413764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23683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7486580-063B-FBAC-6BC0-5D0C3CCCCCF3}"/>
              </a:ext>
            </a:extLst>
          </p:cNvPr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" name="Picture 2" descr="14-0218-16D.lr.jpg">
            <a:extLst>
              <a:ext uri="{FF2B5EF4-FFF2-40B4-BE49-F238E27FC236}">
                <a16:creationId xmlns:a16="http://schemas.microsoft.com/office/drawing/2014/main" id="{D2D061B2-AABD-CD31-C721-99B8E0C1F8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  <p:pic>
        <p:nvPicPr>
          <p:cNvPr id="4" name="Picture 3" descr="FermiLogoBar_DOE_KO_horiz.eps">
            <a:extLst>
              <a:ext uri="{FF2B5EF4-FFF2-40B4-BE49-F238E27FC236}">
                <a16:creationId xmlns:a16="http://schemas.microsoft.com/office/drawing/2014/main" id="{43948BC0-BCC7-0529-1D81-A8DE7408FD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83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rcRect t="31279" b="31279"/>
          <a:stretch/>
        </p:blipFill>
        <p:spPr>
          <a:xfrm>
            <a:off x="-23683" y="816865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34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18330" b="40718"/>
          <a:stretch/>
        </p:blipFill>
        <p:spPr>
          <a:xfrm>
            <a:off x="-24384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12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14644" b="44456"/>
          <a:stretch/>
        </p:blipFill>
        <p:spPr>
          <a:xfrm>
            <a:off x="-23683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77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19861" b="39239"/>
          <a:stretch/>
        </p:blipFill>
        <p:spPr>
          <a:xfrm>
            <a:off x="-23683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971551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09/15/22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J. Jarvis | IOTA/FAST | Fermilab</a:t>
            </a:r>
            <a:endParaRPr lang="en-US" b="1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42966" b="16134"/>
          <a:stretch/>
        </p:blipFill>
        <p:spPr>
          <a:xfrm>
            <a:off x="-23683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46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rcRect l="29" r="29"/>
          <a:stretch/>
        </p:blipFill>
        <p:spPr>
          <a:xfrm>
            <a:off x="-23683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9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5" y="971552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spcBef>
                <a:spcPts val="1312"/>
              </a:spcBef>
              <a:defRPr sz="2400">
                <a:solidFill>
                  <a:srgbClr val="505050"/>
                </a:solidFill>
              </a:defRPr>
            </a:lvl1pPr>
            <a:lvl2pPr marL="376757" marR="0" indent="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133">
                <a:solidFill>
                  <a:srgbClr val="505050"/>
                </a:solidFill>
              </a:defRPr>
            </a:lvl2pPr>
            <a:lvl3pPr marL="764097" marR="0" indent="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rgbClr val="505050"/>
                </a:solidFill>
              </a:defRPr>
            </a:lvl3pPr>
            <a:lvl4pPr marL="1142971" marR="0" indent="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67">
                <a:solidFill>
                  <a:srgbClr val="505050"/>
                </a:solidFill>
              </a:defRPr>
            </a:lvl4pPr>
            <a:lvl5pPr marL="1519729" marR="0" indent="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867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styles.</a:t>
            </a:r>
          </a:p>
          <a:p>
            <a:pPr marL="683667" marR="0" lvl="1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Second level</a:t>
            </a:r>
          </a:p>
          <a:p>
            <a:pPr marL="1071007" marR="0" lvl="2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447764" marR="0" lvl="3" indent="-304792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Fourth level</a:t>
            </a:r>
          </a:p>
          <a:p>
            <a:pPr marL="1826638" marR="0" lvl="4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09/15/22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6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J. Jarvis | IOTA/FAST | Fermilab</a:t>
            </a:r>
            <a:endParaRPr lang="en-US" b="1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2041" y="6229315"/>
            <a:ext cx="1477859" cy="2655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/>
        </p:nvSpPr>
        <p:spPr>
          <a:xfrm>
            <a:off x="292101" y="6316134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955547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1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400">
                <a:solidFill>
                  <a:srgbClr val="505050"/>
                </a:solidFill>
              </a:defRPr>
            </a:lvl1pPr>
            <a:lvl2pPr marL="683667" indent="-306910">
              <a:spcBef>
                <a:spcPts val="1312"/>
              </a:spcBef>
              <a:defRPr sz="2133">
                <a:solidFill>
                  <a:srgbClr val="505050"/>
                </a:solidFill>
              </a:defRPr>
            </a:lvl2pPr>
            <a:lvl3pPr marL="1071007" indent="-306910">
              <a:spcBef>
                <a:spcPts val="1312"/>
              </a:spcBef>
              <a:defRPr sz="2000">
                <a:solidFill>
                  <a:srgbClr val="505050"/>
                </a:solidFill>
              </a:defRPr>
            </a:lvl3pPr>
            <a:lvl4pPr marL="1447764" indent="-304792">
              <a:spcBef>
                <a:spcPts val="1312"/>
              </a:spcBef>
              <a:defRPr sz="1867">
                <a:solidFill>
                  <a:srgbClr val="505050"/>
                </a:solidFill>
              </a:defRPr>
            </a:lvl4pPr>
            <a:lvl5pPr marL="1826638" indent="-306910">
              <a:spcBef>
                <a:spcPts val="1312"/>
              </a:spcBef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306910" marR="0" lvl="0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306910" marR="0" lvl="1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306910" marR="0" lvl="2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306910" marR="0" lvl="3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306910" marR="0" lvl="4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7" y="971551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 marL="306910" marR="0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2400">
                <a:solidFill>
                  <a:srgbClr val="505050"/>
                </a:solidFill>
              </a:defRPr>
            </a:lvl1pPr>
            <a:lvl2pPr marL="683667" indent="-306910">
              <a:spcBef>
                <a:spcPts val="1312"/>
              </a:spcBef>
              <a:defRPr sz="2133">
                <a:solidFill>
                  <a:srgbClr val="505050"/>
                </a:solidFill>
              </a:defRPr>
            </a:lvl2pPr>
            <a:lvl3pPr marL="1075240" indent="-304792">
              <a:spcBef>
                <a:spcPts val="1312"/>
              </a:spcBef>
              <a:defRPr sz="2000">
                <a:solidFill>
                  <a:srgbClr val="505050"/>
                </a:solidFill>
              </a:defRPr>
            </a:lvl3pPr>
            <a:lvl4pPr marL="1449881" indent="-304792">
              <a:spcBef>
                <a:spcPts val="1312"/>
              </a:spcBef>
              <a:defRPr sz="1867">
                <a:solidFill>
                  <a:srgbClr val="505050"/>
                </a:solidFill>
              </a:defRPr>
            </a:lvl4pPr>
            <a:lvl5pPr marL="1826638" indent="-304792">
              <a:spcBef>
                <a:spcPts val="1312"/>
              </a:spcBef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306910" marR="0" lvl="0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306910" marR="0" lvl="1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306910" marR="0" lvl="2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306910" marR="0" lvl="3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306910" marR="0" lvl="4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3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3" y="4765103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09/15/22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6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J. Jarvis | IOTA/FAST | Fermilab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2041" y="6229315"/>
            <a:ext cx="1477859" cy="26553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/>
        </p:nvSpPr>
        <p:spPr>
          <a:xfrm>
            <a:off x="292101" y="6316134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91307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51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21" y="958852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 marL="306910" marR="0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2400">
                <a:solidFill>
                  <a:srgbClr val="505050"/>
                </a:solidFill>
              </a:defRPr>
            </a:lvl1pPr>
            <a:lvl2pPr marL="685783" indent="-306910">
              <a:spcBef>
                <a:spcPts val="1312"/>
              </a:spcBef>
              <a:defRPr sz="2133">
                <a:solidFill>
                  <a:srgbClr val="505050"/>
                </a:solidFill>
              </a:defRPr>
            </a:lvl2pPr>
            <a:lvl3pPr marL="1075240" indent="-304792">
              <a:spcBef>
                <a:spcPts val="1312"/>
              </a:spcBef>
              <a:defRPr sz="2000">
                <a:solidFill>
                  <a:srgbClr val="505050"/>
                </a:solidFill>
              </a:defRPr>
            </a:lvl3pPr>
            <a:lvl4pPr marL="1449881" indent="-304792">
              <a:spcBef>
                <a:spcPts val="1312"/>
              </a:spcBef>
              <a:defRPr sz="1867">
                <a:solidFill>
                  <a:srgbClr val="505050"/>
                </a:solidFill>
              </a:defRPr>
            </a:lvl4pPr>
            <a:lvl5pPr marL="1826638" indent="-304792">
              <a:spcBef>
                <a:spcPts val="1312"/>
              </a:spcBef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306910" marR="0" lvl="0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306910" marR="0" lvl="1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306910" marR="0" lvl="2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306910" marR="0" lvl="3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306910" marR="0" lvl="4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04215"/>
            <a:ext cx="900491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09/15/22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040806" y="6504215"/>
            <a:ext cx="8349492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J. Jarvis | IOTA/FAST | Fermilab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2041" y="6229315"/>
            <a:ext cx="1477859" cy="2655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/>
        </p:nvSpPr>
        <p:spPr>
          <a:xfrm>
            <a:off x="292101" y="6316134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65243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2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733">
                <a:solidFill>
                  <a:srgbClr val="505050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5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09/15/22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6"/>
            <a:ext cx="8335944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J. Jarvis | IOTA/FAST | Fermilab</a:t>
            </a:r>
            <a:endParaRPr lang="en-US" b="1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2041" y="6229315"/>
            <a:ext cx="1477859" cy="26553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/>
        </p:nvSpPr>
        <p:spPr>
          <a:xfrm>
            <a:off x="292101" y="6316134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98515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04215"/>
            <a:ext cx="900491" cy="24130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09/15/22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7" y="6504216"/>
            <a:ext cx="8347199" cy="242873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J. Jarvis | IOTA/FAST | Fermilab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 marL="306910" indent="-306910">
              <a:defRPr sz="18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2041" y="6229315"/>
            <a:ext cx="1477859" cy="2655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/>
        </p:nvSpPr>
        <p:spPr>
          <a:xfrm>
            <a:off x="292101" y="6316134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86022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09/15/22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4" y="6504216"/>
            <a:ext cx="8363037" cy="242873"/>
          </a:xfrm>
        </p:spPr>
        <p:txBody>
          <a:bodyPr/>
          <a:lstStyle/>
          <a:p>
            <a:pPr>
              <a:defRPr/>
            </a:pPr>
            <a:r>
              <a:rPr lang="en-US"/>
              <a:t>J. Jarvis | IOTA/FAST | Fermilab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2041" y="6229315"/>
            <a:ext cx="1477859" cy="265532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/>
        </p:nvSpPr>
        <p:spPr>
          <a:xfrm>
            <a:off x="292101" y="6316134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65178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0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3" y="971550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1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1" y="4765101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09/15/22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J. Jarvis | IOTA/FAST | Fermilab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49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17" y="958851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04213"/>
            <a:ext cx="900491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09/15/22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040802" y="6504214"/>
            <a:ext cx="8349492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J. Jarvis | IOTA/FAST | Fermilab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1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6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09/15/22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35944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J. Jarvis | IOTA/FAST | Fermilab</a:t>
            </a:r>
            <a:endParaRPr lang="en-US" b="1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04213"/>
            <a:ext cx="900491" cy="241300"/>
          </a:xfrm>
        </p:spPr>
        <p:txBody>
          <a:bodyPr/>
          <a:lstStyle/>
          <a:p>
            <a:pPr>
              <a:defRPr/>
            </a:pPr>
            <a:r>
              <a:rPr lang="en-US"/>
              <a:t>09/15/22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3" y="650421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J. Jarvis | IOTA/FAST | Fermilab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09/15/22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4" y="6504214"/>
            <a:ext cx="8363037" cy="242873"/>
          </a:xfrm>
        </p:spPr>
        <p:txBody>
          <a:bodyPr/>
          <a:lstStyle/>
          <a:p>
            <a:pPr>
              <a:defRPr/>
            </a:pPr>
            <a:r>
              <a:rPr lang="en-US"/>
              <a:t>J. Jarvis | IOTA/FAST | Fermilab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83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971551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1058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09/15/22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4455" y="6504214"/>
            <a:ext cx="821583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J. Jarvis | IOTA/FAST | Fermilab</a:t>
            </a:r>
            <a:endParaRPr lang="en-US" b="1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5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09/15/22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J. Jarvis | IOTA/FAST | Fermilab</a:t>
            </a:r>
            <a:endParaRPr lang="en-US" b="1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18" y="4477484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24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7867" y="6258863"/>
            <a:ext cx="11599333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09/15/22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J. Jarvis | IOTA/FAST | Fermilab</a:t>
            </a:r>
            <a:endParaRPr lang="en-US" b="1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18" y="4477484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2400">
              <a:solidFill>
                <a:srgbClr val="003087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7867" y="6258863"/>
            <a:ext cx="11599333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704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09/15/22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7" y="6504216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J. Jarvis | IOTA/FAST | Fermilab</a:t>
            </a:r>
            <a:endParaRPr lang="en-US" b="1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22" y="4477486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3200" dirty="0"/>
          </a:p>
        </p:txBody>
      </p: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287867" y="6227810"/>
            <a:ext cx="11599333" cy="269849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804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  <p:sldLayoutId id="2147484144" r:id="rId12"/>
    <p:sldLayoutId id="2147484145" r:id="rId13"/>
  </p:sldLayoutIdLst>
  <p:hf hdr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2267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33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67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5903" y="5100160"/>
            <a:ext cx="11332308" cy="1247725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dirty="0"/>
          </a:p>
          <a:p>
            <a:endParaRPr lang="en-US" sz="1600" dirty="0"/>
          </a:p>
          <a:p>
            <a:r>
              <a:rPr lang="en-US" sz="1600" dirty="0"/>
              <a:t>Jonathan Jarvis </a:t>
            </a:r>
          </a:p>
          <a:p>
            <a:r>
              <a:rPr lang="en-US" sz="1600" dirty="0"/>
              <a:t>Scientist @ FNAL Accelerator Division</a:t>
            </a:r>
          </a:p>
          <a:p>
            <a:r>
              <a:rPr lang="en-US" sz="1600" dirty="0"/>
              <a:t>Jan 13, 2022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IOTA/FAST Dept. Meeting Updates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C2B4A4-49D7-3D1D-8754-59E9F5B6B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79964"/>
            <a:ext cx="11563351" cy="5059363"/>
          </a:xfrm>
        </p:spPr>
        <p:txBody>
          <a:bodyPr/>
          <a:lstStyle/>
          <a:p>
            <a:r>
              <a:rPr lang="en-US" dirty="0"/>
              <a:t>New org structure is now live in </a:t>
            </a:r>
            <a:r>
              <a:rPr lang="en-US" dirty="0" err="1"/>
              <a:t>WorkDay</a:t>
            </a:r>
            <a:endParaRPr lang="en-US" dirty="0"/>
          </a:p>
          <a:p>
            <a:r>
              <a:rPr lang="en-US" dirty="0"/>
              <a:t>New performance management system rolling out soon; specific dates TBD</a:t>
            </a:r>
          </a:p>
          <a:p>
            <a:r>
              <a:rPr lang="en-US" dirty="0"/>
              <a:t>Changes to training tools: training will be moved into </a:t>
            </a:r>
            <a:r>
              <a:rPr lang="en-US" dirty="0" err="1"/>
              <a:t>WorkDay</a:t>
            </a:r>
            <a:r>
              <a:rPr lang="en-US" dirty="0"/>
              <a:t>; schedule and specifics TBD </a:t>
            </a:r>
          </a:p>
          <a:p>
            <a:r>
              <a:rPr lang="en-US" dirty="0"/>
              <a:t>Changes to holiday pay: There is an external review underway(?) of the recent attempted rollout; new rollout schedule and approach TBD</a:t>
            </a:r>
          </a:p>
          <a:p>
            <a:r>
              <a:rPr lang="en-US" dirty="0"/>
              <a:t>Charging time: If you are working on any projects, make sure the time is being coded properly in Kronos.</a:t>
            </a:r>
          </a:p>
          <a:p>
            <a:r>
              <a:rPr lang="en-US" dirty="0"/>
              <a:t>FYI, there are two new admins in AD: Shannon “Gage” Whittington (MSD) and Diana Wilson (Controls/Instr.)</a:t>
            </a:r>
          </a:p>
          <a:p>
            <a:r>
              <a:rPr lang="en-US" dirty="0"/>
              <a:t>Property loss: New self-service reporting for property loss (</a:t>
            </a:r>
            <a:r>
              <a:rPr lang="en-US" sz="1200" dirty="0"/>
              <a:t>https://news.fnal.gov/2023/01/self-service-property-new-process-for-reporting-property-loss/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AAC5BF-C5BF-65C1-744B-E57F7F70F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updates and comments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9B664-8C53-8E5E-1302-47A3907A10B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09/15/22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EAE93-462F-BA42-2757-AB4742C618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J. Jarvis | IOTA/FAST | Fermilab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95F0C-693C-9647-0A69-4FE8810829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65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D4D014-7767-88CA-3D94-9044F53F2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Thanks, everyone, for your active participation in the lab-wide safety pause</a:t>
            </a:r>
          </a:p>
          <a:p>
            <a:r>
              <a:rPr lang="en-US" dirty="0"/>
              <a:t>We may elect to have a small (departmental) version of the same exercise periodically</a:t>
            </a:r>
          </a:p>
          <a:p>
            <a:r>
              <a:rPr lang="en-US" dirty="0"/>
              <a:t>Several instances of slips/falls lately</a:t>
            </a:r>
          </a:p>
          <a:p>
            <a:r>
              <a:rPr lang="en-US" dirty="0"/>
              <a:t>….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EF9627-5CE3-D52E-9E9D-B3E5E5E01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853F7-1F97-9199-EF05-1AE5DCA0E6E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09/15/22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640FC-ACFC-27D9-DBC3-970F50717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J. Jarvis | IOTA/FAST | Fermilab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57A30-5BA7-30E7-0D64-3C8FA4C18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37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bowl of candy&#10;&#10;Description automatically generated with low confidence">
            <a:extLst>
              <a:ext uri="{FF2B5EF4-FFF2-40B4-BE49-F238E27FC236}">
                <a16:creationId xmlns:a16="http://schemas.microsoft.com/office/drawing/2014/main" id="{B2702151-B182-E4A9-E756-34EE906866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2559" y="971550"/>
            <a:ext cx="10407832" cy="505936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71C1A4B-6205-6917-D36C-29AA690CC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Candy...be safe, get candy!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B2717-7CE8-E154-22BF-9E10B5E71CD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09/15/22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74640-0CCB-A1AB-7D48-56A5D9DAE2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J. Jarvis | IOTA/FAST | Fermilab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E8F4D-A4A6-2826-108E-4177F7ACB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69435"/>
      </p:ext>
    </p:extLst>
  </p:cSld>
  <p:clrMapOvr>
    <a:masterClrMapping/>
  </p:clrMapOvr>
</p:sld>
</file>

<file path=ppt/theme/theme1.xml><?xml version="1.0" encoding="utf-8"?>
<a:theme xmlns:a="http://schemas.openxmlformats.org/drawingml/2006/main" name="FNAL_PowerPoint_4x3_100716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4" id="{CB7ACBD4-1FF4-4C43-816D-7134F0E2B41D}" vid="{8773B698-5E34-8649-83D5-C6AC28019C7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</Template>
  <TotalTime>110316</TotalTime>
  <Words>232</Words>
  <Application>Microsoft Office PowerPoint</Application>
  <PresentationFormat>Widescreen</PresentationFormat>
  <Paragraphs>29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Helvetica</vt:lpstr>
      <vt:lpstr>FNAL_PowerPoint_4x3_100716</vt:lpstr>
      <vt:lpstr>Fermilab_PPT_090815</vt:lpstr>
      <vt:lpstr>Fermilab_PPT_090915</vt:lpstr>
      <vt:lpstr>PowerPoint Presentation</vt:lpstr>
      <vt:lpstr>Random updates and comments</vt:lpstr>
      <vt:lpstr>Safety slide</vt:lpstr>
      <vt:lpstr>Safety Candy...be safe, get candy!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</dc:creator>
  <cp:lastModifiedBy>John Jarvis</cp:lastModifiedBy>
  <cp:revision>376</cp:revision>
  <cp:lastPrinted>2018-02-19T19:46:21Z</cp:lastPrinted>
  <dcterms:created xsi:type="dcterms:W3CDTF">2017-10-25T19:19:39Z</dcterms:created>
  <dcterms:modified xsi:type="dcterms:W3CDTF">2023-01-13T16:56:51Z</dcterms:modified>
</cp:coreProperties>
</file>