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sldIdLst>
    <p:sldId id="260" r:id="rId2"/>
    <p:sldId id="27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214E50-C77E-5545-90A9-E005C49FE8DA}" v="7" dt="2023-01-13T16:44:16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9"/>
    <p:restoredTop sz="97682"/>
  </p:normalViewPr>
  <p:slideViewPr>
    <p:cSldViewPr snapToGrid="0" snapToObjects="1">
      <p:cViewPr varScale="1">
        <p:scale>
          <a:sx n="153" d="100"/>
          <a:sy n="153" d="100"/>
        </p:scale>
        <p:origin x="368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K Santucci" userId="da0f49fa-c840-496c-88f6-bf3517000abb" providerId="ADAL" clId="{CF214E50-C77E-5545-90A9-E005C49FE8DA}"/>
    <pc:docChg chg="undo custSel addSld delSld modSld">
      <pc:chgData name="James K Santucci" userId="da0f49fa-c840-496c-88f6-bf3517000abb" providerId="ADAL" clId="{CF214E50-C77E-5545-90A9-E005C49FE8DA}" dt="2023-01-13T16:48:17.432" v="421" actId="20577"/>
      <pc:docMkLst>
        <pc:docMk/>
      </pc:docMkLst>
      <pc:sldChg chg="modSp mod">
        <pc:chgData name="James K Santucci" userId="da0f49fa-c840-496c-88f6-bf3517000abb" providerId="ADAL" clId="{CF214E50-C77E-5545-90A9-E005C49FE8DA}" dt="2023-01-13T16:48:17.432" v="421" actId="20577"/>
        <pc:sldMkLst>
          <pc:docMk/>
          <pc:sldMk cId="840824075" sldId="260"/>
        </pc:sldMkLst>
        <pc:spChg chg="mod">
          <ac:chgData name="James K Santucci" userId="da0f49fa-c840-496c-88f6-bf3517000abb" providerId="ADAL" clId="{CF214E50-C77E-5545-90A9-E005C49FE8DA}" dt="2023-01-13T15:50:49.961" v="3" actId="20577"/>
          <ac:spMkLst>
            <pc:docMk/>
            <pc:sldMk cId="840824075" sldId="260"/>
            <ac:spMk id="2" creationId="{F6A4A1CD-57D5-394E-A642-D6AEB51CA6A1}"/>
          </ac:spMkLst>
        </pc:spChg>
        <pc:spChg chg="mod">
          <ac:chgData name="James K Santucci" userId="da0f49fa-c840-496c-88f6-bf3517000abb" providerId="ADAL" clId="{CF214E50-C77E-5545-90A9-E005C49FE8DA}" dt="2023-01-13T16:48:17.432" v="421" actId="20577"/>
          <ac:spMkLst>
            <pc:docMk/>
            <pc:sldMk cId="840824075" sldId="260"/>
            <ac:spMk id="3" creationId="{1E3D1B79-D90A-644B-ADDB-25CEBE957AD1}"/>
          </ac:spMkLst>
        </pc:spChg>
        <pc:spChg chg="mod">
          <ac:chgData name="James K Santucci" userId="da0f49fa-c840-496c-88f6-bf3517000abb" providerId="ADAL" clId="{CF214E50-C77E-5545-90A9-E005C49FE8DA}" dt="2023-01-13T16:41:48.501" v="380" actId="1076"/>
          <ac:spMkLst>
            <pc:docMk/>
            <pc:sldMk cId="840824075" sldId="260"/>
            <ac:spMk id="4" creationId="{BDC23DAD-CD01-B4B8-5B06-5587FB66ED8D}"/>
          </ac:spMkLst>
        </pc:spChg>
      </pc:sldChg>
      <pc:sldChg chg="addSp delSp modSp del mod">
        <pc:chgData name="James K Santucci" userId="da0f49fa-c840-496c-88f6-bf3517000abb" providerId="ADAL" clId="{CF214E50-C77E-5545-90A9-E005C49FE8DA}" dt="2023-01-13T16:02:01.431" v="118" actId="2696"/>
        <pc:sldMkLst>
          <pc:docMk/>
          <pc:sldMk cId="3784689877" sldId="275"/>
        </pc:sldMkLst>
        <pc:spChg chg="del mod">
          <ac:chgData name="James K Santucci" userId="da0f49fa-c840-496c-88f6-bf3517000abb" providerId="ADAL" clId="{CF214E50-C77E-5545-90A9-E005C49FE8DA}" dt="2023-01-13T15:57:55.688" v="109" actId="478"/>
          <ac:spMkLst>
            <pc:docMk/>
            <pc:sldMk cId="3784689877" sldId="275"/>
            <ac:spMk id="10" creationId="{785E9E2F-5EFE-411E-A74E-6980FB3311BD}"/>
          </ac:spMkLst>
        </pc:spChg>
        <pc:picChg chg="add del mod">
          <ac:chgData name="James K Santucci" userId="da0f49fa-c840-496c-88f6-bf3517000abb" providerId="ADAL" clId="{CF214E50-C77E-5545-90A9-E005C49FE8DA}" dt="2023-01-13T16:01:41.926" v="115" actId="21"/>
          <ac:picMkLst>
            <pc:docMk/>
            <pc:sldMk cId="3784689877" sldId="275"/>
            <ac:picMk id="6" creationId="{2FE62DFF-7BF1-C4B3-77C5-12CD20054101}"/>
          </ac:picMkLst>
        </pc:picChg>
      </pc:sldChg>
      <pc:sldChg chg="addSp delSp modSp new mod">
        <pc:chgData name="James K Santucci" userId="da0f49fa-c840-496c-88f6-bf3517000abb" providerId="ADAL" clId="{CF214E50-C77E-5545-90A9-E005C49FE8DA}" dt="2023-01-13T16:06:04.117" v="134" actId="732"/>
        <pc:sldMkLst>
          <pc:docMk/>
          <pc:sldMk cId="1502358331" sldId="276"/>
        </pc:sldMkLst>
        <pc:spChg chg="del">
          <ac:chgData name="James K Santucci" userId="da0f49fa-c840-496c-88f6-bf3517000abb" providerId="ADAL" clId="{CF214E50-C77E-5545-90A9-E005C49FE8DA}" dt="2023-01-13T16:01:21.126" v="113" actId="478"/>
          <ac:spMkLst>
            <pc:docMk/>
            <pc:sldMk cId="1502358331" sldId="276"/>
            <ac:spMk id="2" creationId="{4543D37F-E2F3-8187-E23B-D611DE06CC6B}"/>
          </ac:spMkLst>
        </pc:spChg>
        <pc:spChg chg="del">
          <ac:chgData name="James K Santucci" userId="da0f49fa-c840-496c-88f6-bf3517000abb" providerId="ADAL" clId="{CF214E50-C77E-5545-90A9-E005C49FE8DA}" dt="2023-01-13T16:01:54.543" v="117"/>
          <ac:spMkLst>
            <pc:docMk/>
            <pc:sldMk cId="1502358331" sldId="276"/>
            <ac:spMk id="3" creationId="{3CB78BFB-EC4D-2CF4-750D-EE3A2EEF87B7}"/>
          </ac:spMkLst>
        </pc:spChg>
        <pc:spChg chg="add mod">
          <ac:chgData name="James K Santucci" userId="da0f49fa-c840-496c-88f6-bf3517000abb" providerId="ADAL" clId="{CF214E50-C77E-5545-90A9-E005C49FE8DA}" dt="2023-01-13T16:04:58.960" v="127" actId="207"/>
          <ac:spMkLst>
            <pc:docMk/>
            <pc:sldMk cId="1502358331" sldId="276"/>
            <ac:spMk id="5" creationId="{B19B357C-7761-AF27-0E7C-C8BD06CB7436}"/>
          </ac:spMkLst>
        </pc:spChg>
        <pc:picChg chg="add mod modCrop">
          <ac:chgData name="James K Santucci" userId="da0f49fa-c840-496c-88f6-bf3517000abb" providerId="ADAL" clId="{CF214E50-C77E-5545-90A9-E005C49FE8DA}" dt="2023-01-13T16:06:04.117" v="134" actId="732"/>
          <ac:picMkLst>
            <pc:docMk/>
            <pc:sldMk cId="1502358331" sldId="276"/>
            <ac:picMk id="4" creationId="{3F907A43-F103-4136-9794-6984892E01D8}"/>
          </ac:picMkLst>
        </pc:picChg>
      </pc:sldChg>
      <pc:sldChg chg="new del">
        <pc:chgData name="James K Santucci" userId="da0f49fa-c840-496c-88f6-bf3517000abb" providerId="ADAL" clId="{CF214E50-C77E-5545-90A9-E005C49FE8DA}" dt="2023-01-13T16:02:23.418" v="120" actId="2696"/>
        <pc:sldMkLst>
          <pc:docMk/>
          <pc:sldMk cId="131911592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>
                <a:highlight>
                  <a:srgbClr val="FFFF00"/>
                </a:highlight>
              </a:rPr>
              <a:t>Yellow</a:t>
            </a:r>
            <a:r>
              <a:rPr lang="en-US" sz="1400" dirty="0"/>
              <a:t> highlight is new.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 the FAST/IOTA calendar on the home page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Startup for Run4 continues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Cryo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cool-down continues. Cave is ODH 1.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Cold liquid/gas flowing system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LCW issues from 3/23 continue 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Chiller has not been functioning for a month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Fluids Group now has a repair PO with a vendor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Controls issues continue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 water PLC is still not functioning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Controls Group looking into it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unauthorized accesses allowed this Monday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Laser, RF Gun, and magnet testing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 to the Dpt. Heads who have signed-off on their systems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accelerators at NML are now in Operational Mode.</a:t>
            </a:r>
          </a:p>
          <a:p>
            <a:pPr lvl="1"/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 on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accelerator related system for FAST or IOTA must be cleared through the FAST/IOTA Machine Coordinator!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0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5" y="971552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spcBef>
                <a:spcPts val="1312"/>
              </a:spcBef>
              <a:defRPr sz="2400">
                <a:solidFill>
                  <a:srgbClr val="505050"/>
                </a:solidFill>
              </a:defRPr>
            </a:lvl1pPr>
            <a:lvl2pPr marL="376757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133">
                <a:solidFill>
                  <a:srgbClr val="505050"/>
                </a:solidFill>
              </a:defRPr>
            </a:lvl2pPr>
            <a:lvl3pPr marL="764097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rgbClr val="505050"/>
                </a:solidFill>
              </a:defRPr>
            </a:lvl3pPr>
            <a:lvl4pPr marL="1142971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67">
                <a:solidFill>
                  <a:srgbClr val="505050"/>
                </a:solidFill>
              </a:defRPr>
            </a:lvl4pPr>
            <a:lvl5pPr marL="1519729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 sz="1867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styles.</a:t>
            </a:r>
          </a:p>
          <a:p>
            <a:pPr marL="683667" marR="0" lvl="1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1071007" marR="0" lvl="2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447764" marR="0" lvl="3" indent="-304792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/>
              <a:t>Fourth level</a:t>
            </a:r>
          </a:p>
          <a:p>
            <a:pPr marL="1826638" marR="0" lvl="4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5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7 Oct. 2022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6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DRM | FAST/IOTA Departmental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5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AA69CF24-F572-1D4A-841D-0D6930238C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22041" y="6229315"/>
            <a:ext cx="1477859" cy="2655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E809BEC-FF0E-7C47-ACC3-F2E5E0425E29}"/>
              </a:ext>
            </a:extLst>
          </p:cNvPr>
          <p:cNvSpPr/>
          <p:nvPr userDrawn="1"/>
        </p:nvSpPr>
        <p:spPr>
          <a:xfrm>
            <a:off x="292101" y="6316134"/>
            <a:ext cx="10041468" cy="97367"/>
          </a:xfrm>
          <a:prstGeom prst="rect">
            <a:avLst/>
          </a:prstGeom>
          <a:solidFill>
            <a:srgbClr val="97D7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03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78719"/>
            <a:ext cx="11673015" cy="586299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RunCo Report for IOTA/FAST Meeting 01/13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7916"/>
            <a:ext cx="12192000" cy="6150681"/>
          </a:xfrm>
        </p:spPr>
        <p:txBody>
          <a:bodyPr vert="horz" lIns="91440" tIns="45720" rIns="91440" bIns="45720" numCol="2" rtlCol="0" anchor="t"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Important Dates &amp; misc.: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sz="3200" dirty="0">
                <a:solidFill>
                  <a:srgbClr val="002060"/>
                </a:solidFill>
              </a:rPr>
              <a:t> </a:t>
            </a:r>
            <a:endParaRPr lang="en-US" sz="3200" dirty="0">
              <a:solidFill>
                <a:srgbClr val="002060"/>
              </a:solidFill>
              <a:cs typeface="Calibri"/>
            </a:endParaRPr>
          </a:p>
          <a:p>
            <a:pPr lvl="1"/>
            <a:r>
              <a:rPr lang="en-US" sz="2800" dirty="0"/>
              <a:t>FAST Run 4: </a:t>
            </a:r>
            <a:r>
              <a:rPr lang="en-US" sz="2800" i="1" dirty="0"/>
              <a:t>4/4 – </a:t>
            </a:r>
            <a:r>
              <a:rPr lang="en-US" sz="2800" b="1" i="1" dirty="0"/>
              <a:t>March-</a:t>
            </a:r>
            <a:r>
              <a:rPr lang="en-US" sz="2800" b="1" i="1" dirty="0" err="1"/>
              <a:t>ish</a:t>
            </a:r>
            <a:r>
              <a:rPr lang="en-US" sz="2800" b="1" i="1" baseline="30000" dirty="0"/>
              <a:t>*</a:t>
            </a:r>
          </a:p>
          <a:p>
            <a:pPr lvl="2"/>
            <a:r>
              <a:rPr lang="en-US" sz="2800" i="1" dirty="0">
                <a:cs typeface="Calibri"/>
              </a:rPr>
              <a:t>Science </a:t>
            </a:r>
            <a:r>
              <a:rPr lang="en-US" sz="2800" i="1" u="sng" dirty="0">
                <a:cs typeface="Calibri"/>
              </a:rPr>
              <a:t>soon</a:t>
            </a:r>
            <a:r>
              <a:rPr lang="en-US" sz="2800" i="1" dirty="0">
                <a:cs typeface="Calibri"/>
              </a:rPr>
              <a:t>!!</a:t>
            </a:r>
            <a:endParaRPr lang="en-US" sz="2400" dirty="0">
              <a:cs typeface="Calibri"/>
            </a:endParaRPr>
          </a:p>
          <a:p>
            <a:pPr lvl="1"/>
            <a:r>
              <a:rPr lang="en-US" sz="2800" dirty="0"/>
              <a:t>Operations Schedule</a:t>
            </a:r>
            <a:r>
              <a:rPr lang="en-US" sz="2800" baseline="30000" dirty="0"/>
              <a:t>*</a:t>
            </a:r>
            <a:endParaRPr lang="en-US" sz="2800" dirty="0"/>
          </a:p>
          <a:p>
            <a:pPr lvl="2"/>
            <a:r>
              <a:rPr lang="en-US" sz="2600" b="1" dirty="0"/>
              <a:t>Today</a:t>
            </a:r>
            <a:r>
              <a:rPr lang="en-US" sz="2600" dirty="0"/>
              <a:t>:      IOTA150</a:t>
            </a:r>
          </a:p>
          <a:p>
            <a:pPr lvl="2"/>
            <a:r>
              <a:rPr lang="en-US" sz="2600" b="1" dirty="0"/>
              <a:t>Monday</a:t>
            </a:r>
            <a:r>
              <a:rPr lang="en-US" sz="2600" dirty="0"/>
              <a:t>:  Lab holiday (MLK)</a:t>
            </a:r>
          </a:p>
          <a:p>
            <a:pPr lvl="2"/>
            <a:r>
              <a:rPr lang="en-US" sz="2600" b="1" dirty="0"/>
              <a:t>T-F</a:t>
            </a:r>
            <a:r>
              <a:rPr lang="en-US" sz="2600" dirty="0"/>
              <a:t>: 	         Run to IOTA</a:t>
            </a:r>
            <a:r>
              <a:rPr lang="en-US" sz="2600" baseline="30000" dirty="0"/>
              <a:t>*</a:t>
            </a:r>
          </a:p>
          <a:p>
            <a:pPr lvl="2"/>
            <a:r>
              <a:rPr lang="en-US" sz="2600" dirty="0"/>
              <a:t>No scheduled accesses</a:t>
            </a:r>
          </a:p>
          <a:p>
            <a:pPr lvl="1"/>
            <a:r>
              <a:rPr lang="en-US" sz="3000" dirty="0"/>
              <a:t>Disappearing Y: drives on CNSs</a:t>
            </a:r>
          </a:p>
          <a:p>
            <a:pPr lvl="1"/>
            <a:r>
              <a:rPr lang="en-US" sz="3000" dirty="0"/>
              <a:t>Issues after SS testing (DT)</a:t>
            </a:r>
          </a:p>
          <a:p>
            <a:pPr>
              <a:tabLst>
                <a:tab pos="8448675" algn="r"/>
              </a:tabLst>
            </a:pPr>
            <a:r>
              <a:rPr lang="en-US" sz="3200" b="1" dirty="0" err="1">
                <a:solidFill>
                  <a:srgbClr val="00B0F0"/>
                </a:solidFill>
              </a:rPr>
              <a:t>Cryo</a:t>
            </a:r>
            <a:r>
              <a:rPr lang="en-US" sz="3200" b="1" dirty="0">
                <a:solidFill>
                  <a:srgbClr val="00B0F0"/>
                </a:solidFill>
              </a:rPr>
              <a:t>:</a:t>
            </a:r>
          </a:p>
          <a:p>
            <a:pPr lvl="1">
              <a:tabLst>
                <a:tab pos="8448675" algn="r"/>
              </a:tabLst>
            </a:pPr>
            <a:r>
              <a:rPr lang="en-US" sz="2800" dirty="0">
                <a:cs typeface="Calibri"/>
              </a:rPr>
              <a:t>CC1, CC2, CM all now at 2K</a:t>
            </a:r>
            <a:endParaRPr lang="en-US" sz="3200" b="1" dirty="0">
              <a:solidFill>
                <a:srgbClr val="7030A0"/>
              </a:solidFill>
              <a:cs typeface="Calibri" panose="020F0502020204030204"/>
            </a:endParaRPr>
          </a:p>
          <a:p>
            <a:pPr lvl="1">
              <a:tabLst>
                <a:tab pos="8448675" algn="r"/>
              </a:tabLst>
            </a:pPr>
            <a:r>
              <a:rPr lang="en-US" sz="2800" dirty="0">
                <a:cs typeface="Calibri"/>
              </a:rPr>
              <a:t>Running stable™ (Really?!)</a:t>
            </a:r>
          </a:p>
          <a:p>
            <a:r>
              <a:rPr lang="en-US" sz="3200" b="1" dirty="0">
                <a:solidFill>
                  <a:srgbClr val="002060"/>
                </a:solidFill>
                <a:cs typeface="Calibri" panose="020F0502020204030204"/>
              </a:rPr>
              <a:t>FAST Linac</a:t>
            </a:r>
          </a:p>
          <a:p>
            <a:pPr lvl="1"/>
            <a:r>
              <a:rPr lang="en-US" sz="2800" dirty="0">
                <a:cs typeface="Calibri" panose="020F0502020204030204"/>
              </a:rPr>
              <a:t>Laser Lab humidity issues</a:t>
            </a:r>
          </a:p>
          <a:p>
            <a:pPr lvl="1"/>
            <a:r>
              <a:rPr lang="en-US" sz="2800" dirty="0">
                <a:cs typeface="Calibri" panose="020F0502020204030204"/>
              </a:rPr>
              <a:t>BSol LCW issues (low: T, P, dP)</a:t>
            </a:r>
          </a:p>
          <a:p>
            <a:pPr lvl="1"/>
            <a:r>
              <a:rPr lang="en-US" sz="2800" dirty="0">
                <a:cs typeface="Calibri" panose="020F0502020204030204"/>
              </a:rPr>
              <a:t>BBM now good (sans HEA)</a:t>
            </a:r>
          </a:p>
          <a:p>
            <a:r>
              <a:rPr lang="en-US" sz="3200" b="1" dirty="0">
                <a:solidFill>
                  <a:srgbClr val="7030A0"/>
                </a:solidFill>
                <a:cs typeface="Calibri" panose="020F0502020204030204"/>
              </a:rPr>
              <a:t>IOTA:</a:t>
            </a:r>
            <a:endParaRPr lang="en-US" sz="3200" i="1" dirty="0">
              <a:cs typeface="Calibri" panose="020F0502020204030204"/>
            </a:endParaRPr>
          </a:p>
          <a:p>
            <a:pPr lvl="1"/>
            <a:r>
              <a:rPr lang="en-US" sz="2800" dirty="0">
                <a:cs typeface="Calibri"/>
              </a:rPr>
              <a:t>QE1R quad trips mitigated</a:t>
            </a:r>
            <a:endParaRPr lang="en-US" sz="1800" dirty="0">
              <a:cs typeface="Calibri"/>
            </a:endParaRPr>
          </a:p>
          <a:p>
            <a:pPr lvl="1"/>
            <a:r>
              <a:rPr lang="en-US" sz="2800" dirty="0">
                <a:cs typeface="Calibri"/>
              </a:rPr>
              <a:t>M4R water leak mitigated</a:t>
            </a:r>
          </a:p>
          <a:p>
            <a:pPr lvl="1"/>
            <a:r>
              <a:rPr lang="en-US" sz="2800" dirty="0">
                <a:cs typeface="Calibri"/>
              </a:rPr>
              <a:t>CLARA to begin installation</a:t>
            </a:r>
          </a:p>
          <a:p>
            <a:pPr lvl="1"/>
            <a:r>
              <a:rPr lang="en-US" sz="2800" dirty="0">
                <a:cs typeface="Calibri"/>
              </a:rPr>
              <a:t>150 tuning nears end?</a:t>
            </a:r>
          </a:p>
          <a:p>
            <a:pPr lvl="2"/>
            <a:r>
              <a:rPr lang="en-US" sz="2400" dirty="0">
                <a:cs typeface="Calibri"/>
              </a:rPr>
              <a:t>Update to follow (Sasha R)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FAST-GREENS installation</a:t>
            </a:r>
            <a:r>
              <a:rPr lang="en-US" sz="2800" dirty="0"/>
              <a:t> </a:t>
            </a:r>
          </a:p>
          <a:p>
            <a:pPr lvl="1"/>
            <a:r>
              <a:rPr lang="en-US" dirty="0"/>
              <a:t>update (Daniel M)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23DAD-CD01-B4B8-5B06-5587FB66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88037" y="6700058"/>
            <a:ext cx="4003963" cy="157942"/>
          </a:xfrm>
        </p:spPr>
        <p:txBody>
          <a:bodyPr/>
          <a:lstStyle/>
          <a:p>
            <a:r>
              <a:rPr lang="en-US" sz="800" dirty="0"/>
              <a:t>( * Subject to change. Terms and conditions apply. Offer not valid in TX, KS, AR, GA, or FL)</a:t>
            </a:r>
          </a:p>
        </p:txBody>
      </p:sp>
    </p:spTree>
    <p:extLst>
      <p:ext uri="{BB962C8B-B14F-4D97-AF65-F5344CB8AC3E}">
        <p14:creationId xmlns:p14="http://schemas.microsoft.com/office/powerpoint/2010/main" val="84082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907A43-F103-4136-9794-6984892E01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48" r="27684"/>
          <a:stretch/>
        </p:blipFill>
        <p:spPr>
          <a:xfrm rot="16200000">
            <a:off x="3291217" y="-2047208"/>
            <a:ext cx="5613992" cy="1219642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19B357C-7761-AF27-0E7C-C8BD06CB74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Ops 9:00 -FAST/IOTA</a:t>
            </a:r>
          </a:p>
        </p:txBody>
      </p:sp>
    </p:spTree>
    <p:extLst>
      <p:ext uri="{BB962C8B-B14F-4D97-AF65-F5344CB8AC3E}">
        <p14:creationId xmlns:p14="http://schemas.microsoft.com/office/powerpoint/2010/main" val="150235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24281</TotalTime>
  <Words>300</Words>
  <Application>Microsoft Macintosh PowerPoint</Application>
  <PresentationFormat>Widescreen</PresentationFormat>
  <Paragraphs>45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RunCo Report for IOTA/FAST Meeting 01/13</vt:lpstr>
      <vt:lpstr>Ops 9:00 -FAST/IOTA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642</cp:revision>
  <cp:lastPrinted>2022-10-28T15:53:42Z</cp:lastPrinted>
  <dcterms:created xsi:type="dcterms:W3CDTF">2020-05-08T13:38:44Z</dcterms:created>
  <dcterms:modified xsi:type="dcterms:W3CDTF">2023-01-13T16:48:56Z</dcterms:modified>
</cp:coreProperties>
</file>