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294" r:id="rId2"/>
    <p:sldId id="307" r:id="rId3"/>
    <p:sldId id="30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R Edstrom, Jr" initials="DE" lastIdx="1" clrIdx="0">
    <p:extLst>
      <p:ext uri="{19B8F6BF-5375-455C-9EA6-DF929625EA0E}">
        <p15:presenceInfo xmlns:p15="http://schemas.microsoft.com/office/powerpoint/2012/main" userId="Dean R Edstrom, J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000000"/>
    <a:srgbClr val="004C97"/>
    <a:srgbClr val="50504E"/>
    <a:srgbClr val="4E4E4E"/>
    <a:srgbClr val="63666A"/>
    <a:srgbClr val="99D6EA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13" autoAdjust="0"/>
    <p:restoredTop sz="94660"/>
  </p:normalViewPr>
  <p:slideViewPr>
    <p:cSldViewPr snapToGrid="0" snapToObjects="1" showGuides="1">
      <p:cViewPr varScale="1">
        <p:scale>
          <a:sx n="135" d="100"/>
          <a:sy n="135" d="100"/>
        </p:scale>
        <p:origin x="92" y="76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B099EE7B-C01A-E94A-AA76-2F04CF97FC05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09EA2773-F02A-CC43-B1C5-479A1F34EDA7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8FEA58B7-095F-6844-8E3C-8A1DDD22BF89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3C7E1B65-1920-CF40-87B8-818D6517E0EA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FDACF-6E1B-814B-BDB6-B66F2ED862D6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E2EF4938-6162-EE4E-9ED3-73016E21644A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924" y="5045612"/>
            <a:ext cx="8499231" cy="1390219"/>
          </a:xfrm>
        </p:spPr>
        <p:txBody>
          <a:bodyPr/>
          <a:lstStyle/>
          <a:p>
            <a:r>
              <a:rPr lang="en-US" dirty="0"/>
              <a:t>Dean (Chip) Edstrom</a:t>
            </a:r>
          </a:p>
          <a:p>
            <a:r>
              <a:rPr lang="en-US" dirty="0"/>
              <a:t>01/13/2023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IOTA Proton Injector Update</a:t>
            </a:r>
          </a:p>
        </p:txBody>
      </p:sp>
    </p:spTree>
    <p:extLst>
      <p:ext uri="{BB962C8B-B14F-4D97-AF65-F5344CB8AC3E}">
        <p14:creationId xmlns:p14="http://schemas.microsoft.com/office/powerpoint/2010/main" val="198959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249D9F-27AB-415E-B45A-24120661F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5211021"/>
            <a:ext cx="8993081" cy="1340946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C192B4-536B-9D69-8D15-12E1A8E3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942616"/>
            <a:ext cx="8686800" cy="5059363"/>
          </a:xfrm>
        </p:spPr>
        <p:txBody>
          <a:bodyPr/>
          <a:lstStyle/>
          <a:p>
            <a:r>
              <a:rPr lang="en-US" sz="1800" dirty="0"/>
              <a:t>Source</a:t>
            </a:r>
          </a:p>
          <a:p>
            <a:pPr lvl="1"/>
            <a:r>
              <a:rPr lang="en-US" sz="1600" dirty="0"/>
              <a:t>HV Enclosure work continues</a:t>
            </a:r>
          </a:p>
          <a:p>
            <a:pPr lvl="2"/>
            <a:r>
              <a:rPr lang="en-US" sz="1400" dirty="0"/>
              <a:t>Extractor Modulator Circuit Testing “Soon”</a:t>
            </a:r>
            <a:endParaRPr lang="en-US" dirty="0"/>
          </a:p>
          <a:p>
            <a:r>
              <a:rPr lang="en-US" sz="1800" dirty="0"/>
              <a:t>Mechanical</a:t>
            </a:r>
          </a:p>
          <a:p>
            <a:pPr lvl="1"/>
            <a:r>
              <a:rPr lang="en-US" sz="1600" dirty="0"/>
              <a:t>Work continues to resolve mechanical design &amp; lattice</a:t>
            </a:r>
          </a:p>
          <a:p>
            <a:pPr lvl="2"/>
            <a:r>
              <a:rPr lang="en-US" sz="1400" dirty="0"/>
              <a:t>Engineering reviews and bend chamber fabrication to follow</a:t>
            </a:r>
          </a:p>
          <a:p>
            <a:pPr lvl="1"/>
            <a:r>
              <a:rPr lang="en-US" sz="1600" dirty="0"/>
              <a:t>Dave Featherston reports that an initial quote for cable pull is imminent…</a:t>
            </a:r>
          </a:p>
          <a:p>
            <a:pPr lvl="2"/>
            <a:r>
              <a:rPr lang="en-US" sz="1400" dirty="0"/>
              <a:t>Longest cable lead-time so far places estimated delivery on 06/02/2023</a:t>
            </a:r>
          </a:p>
          <a:p>
            <a:r>
              <a:rPr lang="en-US" sz="1800" dirty="0"/>
              <a:t>RF</a:t>
            </a:r>
          </a:p>
          <a:p>
            <a:pPr lvl="1"/>
            <a:r>
              <a:rPr lang="en-US" sz="1600" dirty="0"/>
              <a:t>600A Windowed &amp; Kirk </a:t>
            </a:r>
            <a:r>
              <a:rPr lang="en-US" sz="1600" dirty="0" err="1"/>
              <a:t>Key’d</a:t>
            </a:r>
            <a:r>
              <a:rPr lang="en-US" sz="1600" dirty="0"/>
              <a:t> Disconnect</a:t>
            </a:r>
          </a:p>
          <a:p>
            <a:pPr lvl="2"/>
            <a:r>
              <a:rPr lang="en-US" sz="1400" dirty="0"/>
              <a:t>Now rescheduled to ship on 02/06/2023…</a:t>
            </a:r>
          </a:p>
          <a:p>
            <a:pPr lvl="1"/>
            <a:r>
              <a:rPr lang="en-US" sz="1600" dirty="0"/>
              <a:t>HLRF</a:t>
            </a:r>
          </a:p>
          <a:p>
            <a:pPr lvl="2"/>
            <a:r>
              <a:rPr lang="en-US" sz="1400" dirty="0"/>
              <a:t>Ding continued evaluation of the buncher SSA</a:t>
            </a:r>
          </a:p>
          <a:p>
            <a:pPr lvl="1"/>
            <a:r>
              <a:rPr lang="en-US" sz="1600" dirty="0"/>
              <a:t>LLRF</a:t>
            </a:r>
          </a:p>
          <a:p>
            <a:pPr lvl="2"/>
            <a:r>
              <a:rPr lang="en-US" sz="1400" dirty="0"/>
              <a:t>Req submitted for LLRF upgrade (</a:t>
            </a:r>
            <a:r>
              <a:rPr lang="en-US" sz="1400" dirty="0" err="1"/>
              <a:t>WebReq</a:t>
            </a:r>
            <a:r>
              <a:rPr lang="en-US" sz="1400" dirty="0"/>
              <a:t> 49636)</a:t>
            </a:r>
          </a:p>
          <a:p>
            <a:r>
              <a:rPr lang="en-US" sz="1600" dirty="0"/>
              <a:t>LCW</a:t>
            </a:r>
          </a:p>
          <a:p>
            <a:pPr lvl="1"/>
            <a:r>
              <a:rPr lang="en-US" sz="1400" dirty="0"/>
              <a:t>Met with Shyamala, and we’ll need to incorporate flow switches…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5C350-450F-E80B-C2FC-062FBCBC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30851"/>
            <a:ext cx="8686800" cy="427877"/>
          </a:xfrm>
        </p:spPr>
        <p:txBody>
          <a:bodyPr/>
          <a:lstStyle/>
          <a:p>
            <a:r>
              <a:rPr lang="en-US" dirty="0"/>
              <a:t>IPI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29C5-A992-3753-00E9-3AB635B2F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334" y="6504213"/>
            <a:ext cx="907861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01013-1BEB-611B-F40E-F6B7E1131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37773-07E9-0464-62A0-A5D6CC27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4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30D2A2-B299-B48B-8CE3-C20C3E6DA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31200"/>
            <a:ext cx="8672513" cy="5059363"/>
          </a:xfrm>
        </p:spPr>
        <p:txBody>
          <a:bodyPr/>
          <a:lstStyle/>
          <a:p>
            <a:r>
              <a:rPr lang="en-US" sz="1600" dirty="0"/>
              <a:t>Only 1 of 2 secondary coils used on the Isolation Transformer.</a:t>
            </a:r>
          </a:p>
          <a:p>
            <a:pPr lvl="1"/>
            <a:r>
              <a:rPr lang="en-US" sz="1600" dirty="0"/>
              <a:t>Limits 120VAC to 20A for the entire HV enclosure.</a:t>
            </a:r>
          </a:p>
          <a:p>
            <a:pPr lvl="1"/>
            <a:r>
              <a:rPr lang="en-US" sz="1600" dirty="0"/>
              <a:t>The open secondary provides a point to arc to and is not good practice.</a:t>
            </a:r>
          </a:p>
          <a:p>
            <a:r>
              <a:rPr lang="en-US" sz="1600" dirty="0"/>
              <a:t>The single 20A push-button breaker was connected to AC neutral instead of AC line.</a:t>
            </a:r>
          </a:p>
          <a:p>
            <a:r>
              <a:rPr lang="en-US" sz="1600" dirty="0"/>
              <a:t>There is loose equipment in the cabinet and not positively anchored to common.</a:t>
            </a:r>
            <a:endParaRPr lang="en-US" sz="1400" dirty="0"/>
          </a:p>
          <a:p>
            <a:pPr lvl="1"/>
            <a:r>
              <a:rPr lang="en-US" sz="1400" dirty="0"/>
              <a:t>375 </a:t>
            </a:r>
            <a:r>
              <a:rPr lang="en-US" sz="1400" dirty="0" err="1"/>
              <a:t>Convectron</a:t>
            </a:r>
            <a:r>
              <a:rPr lang="en-US" sz="1400" dirty="0"/>
              <a:t>, </a:t>
            </a:r>
            <a:r>
              <a:rPr lang="en-US" sz="1400" dirty="0" err="1"/>
              <a:t>Luxlink</a:t>
            </a:r>
            <a:r>
              <a:rPr lang="en-US" sz="1400" dirty="0"/>
              <a:t> TTL Fiber Receivers, </a:t>
            </a:r>
            <a:r>
              <a:rPr lang="en-US" sz="1400" dirty="0" err="1"/>
              <a:t>TiePi</a:t>
            </a:r>
            <a:r>
              <a:rPr lang="en-US" sz="1400" dirty="0"/>
              <a:t> WS6 Oscilloscope</a:t>
            </a:r>
          </a:p>
          <a:p>
            <a:r>
              <a:rPr lang="en-US" sz="1600" dirty="0"/>
              <a:t>120VAC, signal, and readback cables were all tied together and forced through hinge point.</a:t>
            </a:r>
          </a:p>
          <a:p>
            <a:pPr lvl="1"/>
            <a:r>
              <a:rPr lang="en-US" sz="1400" dirty="0"/>
              <a:t>Ridged 120VAC wires are likely to fail with exercise.</a:t>
            </a:r>
          </a:p>
          <a:p>
            <a:pPr lvl="1"/>
            <a:r>
              <a:rPr lang="en-US" sz="1400" dirty="0"/>
              <a:t>The bundles of signal cables are more likely to cross-talk and are more difficult to troubleshoot.</a:t>
            </a:r>
          </a:p>
          <a:p>
            <a:pPr lvl="1"/>
            <a:r>
              <a:rPr lang="en-US" sz="1400" dirty="0"/>
              <a:t>Tension was placed on signals directly to the PLC, making failure likely.</a:t>
            </a:r>
            <a:endParaRPr lang="en-US" sz="1600" dirty="0"/>
          </a:p>
          <a:p>
            <a:pPr lvl="1"/>
            <a:endParaRPr lang="en-US" sz="1400" dirty="0"/>
          </a:p>
          <a:p>
            <a:r>
              <a:rPr lang="en-US" sz="1600" dirty="0"/>
              <a:t>Changes to be made</a:t>
            </a:r>
          </a:p>
          <a:p>
            <a:pPr lvl="1"/>
            <a:r>
              <a:rPr lang="en-US" sz="1400" dirty="0"/>
              <a:t>Added 2</a:t>
            </a:r>
            <a:r>
              <a:rPr lang="en-US" sz="1400" baseline="30000" dirty="0"/>
              <a:t>nd</a:t>
            </a:r>
            <a:r>
              <a:rPr lang="en-US" sz="1400" dirty="0"/>
              <a:t> filter to run a second 120VAC 20A distribution</a:t>
            </a:r>
          </a:p>
          <a:p>
            <a:pPr lvl="2"/>
            <a:r>
              <a:rPr lang="en-US" sz="1200" dirty="0"/>
              <a:t>AC2 will power the Filament PS, Arc Modulator, Solenoid Magnet PS, and Extractor HVPS.</a:t>
            </a:r>
          </a:p>
          <a:p>
            <a:pPr lvl="2"/>
            <a:r>
              <a:rPr lang="en-US" sz="1200" dirty="0"/>
              <a:t>AC1 will power everything else (PLC, 24V power supplies, Network Switch, Oscilloscope, </a:t>
            </a:r>
            <a:r>
              <a:rPr lang="en-US" sz="1200" dirty="0" err="1"/>
              <a:t>etc</a:t>
            </a:r>
            <a:r>
              <a:rPr lang="en-US" sz="1200" dirty="0"/>
              <a:t>…)</a:t>
            </a:r>
          </a:p>
          <a:p>
            <a:pPr lvl="2"/>
            <a:r>
              <a:rPr lang="en-US" sz="1200" dirty="0"/>
              <a:t>Current to each of these AC distributions will be monitored by the PLC.</a:t>
            </a:r>
          </a:p>
          <a:p>
            <a:pPr lvl="1"/>
            <a:r>
              <a:rPr lang="en-US" sz="1400" dirty="0"/>
              <a:t>The AC distributions will be moved to mitigate the hinge-point concern.</a:t>
            </a:r>
          </a:p>
          <a:p>
            <a:pPr lvl="1"/>
            <a:r>
              <a:rPr lang="en-US" sz="1400" dirty="0"/>
              <a:t>All signals will run through a block of interconnects rather than directly to the PLC.</a:t>
            </a:r>
          </a:p>
          <a:p>
            <a:pPr lvl="1"/>
            <a:endParaRPr lang="en-US" sz="1400" dirty="0"/>
          </a:p>
          <a:p>
            <a:r>
              <a:rPr lang="en-US" sz="1600" dirty="0"/>
              <a:t>Re-development is being documented &amp; confirmed commensurate with best practice.</a:t>
            </a:r>
          </a:p>
          <a:p>
            <a:pPr lvl="1"/>
            <a:r>
              <a:rPr lang="en-US" sz="1400" dirty="0"/>
              <a:t>Consulting with Kermit and will bring Dave Mertz by to inspect before powering.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A40902-9295-483B-A796-0DAC61B6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Rewire the Source HV Rack?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F7372-F4D2-7538-F5E7-EDC9EC54C4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7ADAB69-348E-2C41-AF41-E98D046040A4}" type="datetime1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BB05E-03A4-B32C-4B47-BFB83C095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B63D1-61EA-CCB2-6042-1FB3400C8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07995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FNAL_PowerPoint_4x3_100716</Template>
  <TotalTime>32732</TotalTime>
  <Words>385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Fermilab_PPT_090815</vt:lpstr>
      <vt:lpstr>PowerPoint Presentation</vt:lpstr>
      <vt:lpstr>IPI Summary</vt:lpstr>
      <vt:lpstr>Why Rewire the Source HV Rack?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 Edstrom JR</dc:creator>
  <cp:lastModifiedBy>Dean R Edstrom, Jr</cp:lastModifiedBy>
  <cp:revision>638</cp:revision>
  <cp:lastPrinted>2014-01-20T19:40:21Z</cp:lastPrinted>
  <dcterms:created xsi:type="dcterms:W3CDTF">2020-08-18T18:58:22Z</dcterms:created>
  <dcterms:modified xsi:type="dcterms:W3CDTF">2023-01-13T17:49:17Z</dcterms:modified>
</cp:coreProperties>
</file>