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324" r:id="rId3"/>
    <p:sldId id="321" r:id="rId4"/>
    <p:sldId id="327" r:id="rId5"/>
    <p:sldId id="328" r:id="rId6"/>
    <p:sldId id="329" r:id="rId7"/>
    <p:sldId id="257" r:id="rId8"/>
    <p:sldId id="330" r:id="rId9"/>
    <p:sldId id="332" r:id="rId10"/>
    <p:sldId id="333" r:id="rId11"/>
    <p:sldId id="323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C18C-AC3F-48C2-92BB-B3597030209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84AF-0B47-4596-8BDC-14F338B7A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2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5DBC-6823-4745-9833-10C469F66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73AF7-BBD2-4C08-9DC4-BA126A729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74347-A83E-4AC1-A80D-B8473BD8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B52AE-B9B8-4D36-9FAA-F1ACA40A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52537-E9C9-4A02-9ADF-DD9CD11F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C30D-5B10-4B29-8016-706F33D8E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45F9B-6760-4A4B-8A2E-0D7879DC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19ED-D25D-424F-8507-FD73E117A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1C2C2-2BEC-4A82-8F42-50DD9A2E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51613-0897-43D7-8F64-E2C735E6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76581-53FF-4598-8D16-594A0C1F4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2956C-6B72-458B-B829-4A50101E5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6794-A2F6-49E7-B211-0571DB75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6756-1CC4-45E2-A7EC-9BB6DA17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FDF72-23EE-4E4C-B87F-40C40029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4" y="1149350"/>
            <a:ext cx="435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2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6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E6D8-0113-4F36-A48D-9A3B2A78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3C71-F852-45E2-ACEF-42B13FFB1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407BA-AD55-49B4-B0EE-673B97E0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D339-ACD8-4CAC-B9B7-A5AB98B9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5E88C-CE63-43E9-9EF4-E8AEF04A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2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235B-2D06-4B8B-9363-DEFDE5AC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C8631-16B3-4244-90B0-A78533311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4A921-44C6-409B-AF9D-110DC53E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96589-EAB9-4F07-95E4-4D959563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0A765-08A2-4066-A232-E066B03B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155E-0098-42C4-929C-3D5B9E5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6C37F-721F-48B7-9CFB-7F518FA6F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47684-8256-4CB3-9C66-1A3458CD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9944B-0BE5-49C4-BE7E-BAFCFAA8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1966A-4460-4C65-86A9-AA932644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9475-F221-4F19-A22D-561DCC2D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AB73-AE16-493F-9BE4-3865E684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6AF19-B9CC-4181-B8D0-C257BDF1A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E04CC-3796-4173-BBA5-06FB6D506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03885-0138-4EDF-B1C0-9D8B464AB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B84E-61A2-4101-A577-DE34F3158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DCB2C-8E5B-4A1E-9CD6-53ABD0569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ED0CF-6B7D-4BF7-98E0-E01FF32C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AD973-3D4A-4E32-B5C3-DDDABC58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954F-0AA5-4034-8501-D2A412F2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F0342-D846-4FEC-B563-CB22CEDE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096E-63FA-48EB-9EFA-DA5294A1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BDFD1-D158-4D0B-AF26-D30BB28E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FCD00-0839-44EA-B88E-57E94D48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53875-BC07-4827-AB8B-8116DDFC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5298F-8083-4E54-A942-537DAF83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5C1E-2445-41F0-9DCB-E9CD85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37ED-1DC4-4E6F-B09A-FC2AD5732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521A9-513C-46F5-AC8B-E53007BD6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2C899-7597-47B2-8773-D0609F64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4E31E-B3F4-42BD-98D3-575C7999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FD89B-88D6-41CB-9155-C54BB112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4F49-198E-4C6E-9538-EA0F2A44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A442D-86B8-4572-A391-DCD589812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25C8D-622A-4347-B4E1-56DF2893A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ABD83-0ED8-4F83-AAD6-F2A56AAC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DCBAB-E41E-4C86-B382-1B4EC5F2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A2BE1-4F7F-4B47-AC85-595C9490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48DEE3-21D0-478F-A302-EA71CF3D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AE14-0FC4-4613-AA12-F4227196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FB597-C6BC-4E02-9FB8-8835976A4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A91FA-29AF-4ACB-AB8D-4B599F59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18EB8-69A8-4822-9A5A-726812FFE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329E-546C-4A04-B5FE-04735A4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070100" y="3559176"/>
            <a:ext cx="80391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Nonlinear Integrable Optics Experiment: Landau Damping (NIOLD)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756459" y="4806017"/>
            <a:ext cx="6679081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Nathan Eddy, R. Ainsworth, A. Valishev, A. Burov,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B.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Fellenz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A. Semenov, O. Mohsen</a:t>
            </a:r>
          </a:p>
          <a:p>
            <a:r>
              <a:rPr lang="en-US" dirty="0"/>
              <a:t>Run 4 Status Update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13 January 2023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967551-8A0E-4B54-9608-F597A9B2C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020" y="0"/>
            <a:ext cx="10625960" cy="6858000"/>
          </a:xfr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BC4290-11ED-4883-BD10-0A4C36B8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F30DE8F-90F3-48CD-A0C0-F72B67DB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135D32-854C-47C2-9270-AC79AC1EE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8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EB2FF1-1C3E-4E21-A9E0-20F18FBFF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385241"/>
            <a:ext cx="6234387" cy="4692830"/>
          </a:xfrm>
        </p:spPr>
        <p:txBody>
          <a:bodyPr>
            <a:normAutofit/>
          </a:bodyPr>
          <a:lstStyle/>
          <a:p>
            <a:r>
              <a:rPr lang="en-US" dirty="0"/>
              <a:t>Use custom Fermilab Digital Feedback Board</a:t>
            </a:r>
          </a:p>
          <a:p>
            <a:pPr lvl="1"/>
            <a:r>
              <a:rPr lang="en-US" dirty="0"/>
              <a:t>Used in Booster and Recycler </a:t>
            </a:r>
            <a:r>
              <a:rPr lang="en-US" dirty="0" err="1"/>
              <a:t>Waker</a:t>
            </a:r>
            <a:endParaRPr lang="en-US" dirty="0"/>
          </a:p>
          <a:p>
            <a:pPr lvl="1"/>
            <a:r>
              <a:rPr lang="en-US" dirty="0"/>
              <a:t>Ethernet control</a:t>
            </a:r>
          </a:p>
          <a:p>
            <a:pPr lvl="1"/>
            <a:r>
              <a:rPr lang="en-US" dirty="0"/>
              <a:t>240MS/s locked to RF</a:t>
            </a:r>
          </a:p>
          <a:p>
            <a:pPr lvl="1"/>
            <a:r>
              <a:rPr lang="en-US" dirty="0"/>
              <a:t>Store ADC and turn by turn for 50k Turns</a:t>
            </a:r>
          </a:p>
          <a:p>
            <a:r>
              <a:rPr lang="en-US" dirty="0"/>
              <a:t>Ability to control gain &amp; phase (2 pickups)</a:t>
            </a:r>
          </a:p>
          <a:p>
            <a:r>
              <a:rPr lang="en-US" dirty="0"/>
              <a:t>Built in BTF measurement</a:t>
            </a:r>
          </a:p>
          <a:p>
            <a:r>
              <a:rPr lang="en-US" dirty="0"/>
              <a:t>Put in the tunnel to minimize delay</a:t>
            </a:r>
          </a:p>
          <a:p>
            <a:pPr lvl="1"/>
            <a:r>
              <a:rPr lang="en-US" dirty="0"/>
              <a:t>520ns board delay from ADC/DAC</a:t>
            </a:r>
          </a:p>
          <a:p>
            <a:pPr lvl="1"/>
            <a:r>
              <a:rPr lang="en-US" dirty="0"/>
              <a:t>Provide same delay as Analog System</a:t>
            </a:r>
          </a:p>
          <a:p>
            <a:r>
              <a:rPr lang="en-US" dirty="0"/>
              <a:t>Design complete and bench tested (Feb 22)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27052A-DC2C-4E25-BB07-28FF0845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663"/>
            <a:ext cx="11582400" cy="719798"/>
          </a:xfrm>
        </p:spPr>
        <p:txBody>
          <a:bodyPr>
            <a:normAutofit/>
          </a:bodyPr>
          <a:lstStyle/>
          <a:p>
            <a:r>
              <a:rPr lang="en-US" sz="3200" b="1" dirty="0"/>
              <a:t>Digital Controller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9AE4-3C8D-463C-AA7F-DFEF258BA7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66FE-D96B-4F1A-922A-FB5775714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2005A-1BAE-4FFD-A02A-FD5656D63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10438BC-23A7-42C5-B037-DAD8E789E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/>
          <a:stretch/>
        </p:blipFill>
        <p:spPr>
          <a:xfrm>
            <a:off x="6633882" y="907770"/>
            <a:ext cx="4712427" cy="3320778"/>
          </a:xfrm>
          <a:prstGeom prst="rect">
            <a:avLst/>
          </a:prstGeom>
        </p:spPr>
      </p:pic>
      <p:pic>
        <p:nvPicPr>
          <p:cNvPr id="9" name="Picture 8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3231C38-E99F-45F2-8AE3-0415BC19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87" y="4228548"/>
            <a:ext cx="4303153" cy="19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A5E15F-B563-46E3-BBC2-286D2DFC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784" y="1179178"/>
            <a:ext cx="11563351" cy="5325035"/>
          </a:xfrm>
        </p:spPr>
        <p:txBody>
          <a:bodyPr/>
          <a:lstStyle/>
          <a:p>
            <a:r>
              <a:rPr lang="en-US" dirty="0"/>
              <a:t>Commission new pickups parasitically (1 week)</a:t>
            </a:r>
          </a:p>
          <a:p>
            <a:r>
              <a:rPr lang="en-US" dirty="0"/>
              <a:t>Commissioning with beam (3 shifts)</a:t>
            </a:r>
          </a:p>
          <a:p>
            <a:pPr lvl="1"/>
            <a:r>
              <a:rPr lang="en-US" sz="1800" dirty="0"/>
              <a:t>1 shift to setup and test corrected chromaticity lattice (Valishev)</a:t>
            </a:r>
          </a:p>
          <a:p>
            <a:pPr lvl="1"/>
            <a:r>
              <a:rPr lang="en-US" sz="1800" dirty="0"/>
              <a:t>2 shifts to commission the new digital feedback system</a:t>
            </a:r>
          </a:p>
          <a:p>
            <a:r>
              <a:rPr lang="en-US" dirty="0"/>
              <a:t>Data Collection with Digital System (8 shifts)</a:t>
            </a:r>
          </a:p>
          <a:p>
            <a:pPr lvl="1"/>
            <a:r>
              <a:rPr lang="en-US" sz="1800" dirty="0"/>
              <a:t>2 shifts to study stability vs octupole strength (1 shift per plane)</a:t>
            </a:r>
          </a:p>
          <a:p>
            <a:pPr lvl="1"/>
            <a:r>
              <a:rPr lang="en-US" sz="1800" dirty="0"/>
              <a:t>6 shifts to measure stability diagrams (3 shifts per plane)</a:t>
            </a:r>
          </a:p>
          <a:p>
            <a:pPr lvl="2"/>
            <a:r>
              <a:rPr lang="en-US" sz="1800" dirty="0"/>
              <a:t>Measure stability vs feedback phase in 15º steps</a:t>
            </a:r>
          </a:p>
          <a:p>
            <a:pPr lvl="2"/>
            <a:r>
              <a:rPr lang="en-US" sz="1800" dirty="0"/>
              <a:t>Measurements with octupoles at 0,1,2 amps</a:t>
            </a:r>
          </a:p>
          <a:p>
            <a:pPr lvl="2"/>
            <a:r>
              <a:rPr lang="en-US" sz="1800" dirty="0"/>
              <a:t>Measurements at a minimum of 2 different beam intensities</a:t>
            </a:r>
          </a:p>
          <a:p>
            <a:r>
              <a:rPr lang="en-US" dirty="0"/>
              <a:t>Data Collection with Analog System - corrected chromaticity (2 shifts if available)</a:t>
            </a:r>
          </a:p>
          <a:p>
            <a:pPr lvl="1"/>
            <a:r>
              <a:rPr lang="en-US" sz="1800" dirty="0"/>
              <a:t>1 shift to commission the old analog system</a:t>
            </a:r>
          </a:p>
          <a:p>
            <a:pPr lvl="1"/>
            <a:r>
              <a:rPr lang="en-US" sz="1800" dirty="0"/>
              <a:t>1 shift to study stability vs octupole strength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4F8D46-A3AE-4A06-A8AE-FE8D313C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923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Experimental Run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8FB8-7334-4639-95E6-17E6C2C559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BE2D-CF51-4B68-AC6B-3BB390C54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E6F40-65F9-4CF7-B1D2-98DEB65DF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2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1908E3-079F-4B10-A373-5C8933B2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71551"/>
            <a:ext cx="11582399" cy="5532662"/>
          </a:xfrm>
        </p:spPr>
        <p:txBody>
          <a:bodyPr>
            <a:normAutofit/>
          </a:bodyPr>
          <a:lstStyle/>
          <a:p>
            <a:r>
              <a:rPr lang="en-US" dirty="0"/>
              <a:t>Continue program to study Landau Damping with Octupoles</a:t>
            </a:r>
          </a:p>
          <a:p>
            <a:pPr lvl="1"/>
            <a:r>
              <a:rPr lang="en-US" dirty="0"/>
              <a:t>Setup machine with negligible chromaticity (|</a:t>
            </a:r>
            <a:r>
              <a:rPr lang="el-GR" dirty="0"/>
              <a:t>ξ</a:t>
            </a:r>
            <a:r>
              <a:rPr lang="en-US" dirty="0"/>
              <a:t>|&lt; 0.1 for nominal beam parameters)</a:t>
            </a:r>
          </a:p>
          <a:p>
            <a:pPr lvl="1"/>
            <a:r>
              <a:rPr lang="en-US" dirty="0"/>
              <a:t>Record raw waveforms -&gt; longitudinal motion</a:t>
            </a:r>
          </a:p>
          <a:p>
            <a:pPr lvl="1"/>
            <a:r>
              <a:rPr lang="en-US" dirty="0"/>
              <a:t>Study both vertical and horizontal planes</a:t>
            </a:r>
          </a:p>
          <a:p>
            <a:r>
              <a:rPr lang="en-US" dirty="0"/>
              <a:t>Plan to measure Stability Diagram as demonstrated at LHC (</a:t>
            </a:r>
            <a:r>
              <a:rPr lang="en-US" dirty="0" err="1"/>
              <a:t>Antipov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Measure the stability threshold for a sequence of phases</a:t>
            </a:r>
          </a:p>
          <a:p>
            <a:pPr lvl="1"/>
            <a:r>
              <a:rPr lang="en-US" dirty="0"/>
              <a:t>Requirements</a:t>
            </a:r>
          </a:p>
          <a:p>
            <a:pPr lvl="2"/>
            <a:r>
              <a:rPr lang="en-US" dirty="0"/>
              <a:t>Transverse tunes well separated</a:t>
            </a:r>
          </a:p>
          <a:p>
            <a:pPr lvl="2"/>
            <a:r>
              <a:rPr lang="en-US" dirty="0"/>
              <a:t>Non-linearity primarily in one plane</a:t>
            </a:r>
          </a:p>
          <a:p>
            <a:pPr lvl="2"/>
            <a:r>
              <a:rPr lang="en-US" dirty="0"/>
              <a:t>Octupoles should be dominant part of Landau Damping</a:t>
            </a:r>
          </a:p>
          <a:p>
            <a:pPr lvl="3"/>
            <a:r>
              <a:rPr lang="en-US" dirty="0"/>
              <a:t>Gain threshold should be linear with Octupole strength</a:t>
            </a:r>
          </a:p>
          <a:p>
            <a:pPr lvl="1"/>
            <a:r>
              <a:rPr lang="en-US" dirty="0"/>
              <a:t>The measured Stability Diagram can be used to reconstruct the beam transverse distribution function in the measured plane</a:t>
            </a:r>
          </a:p>
          <a:p>
            <a:pPr lvl="2"/>
            <a:r>
              <a:rPr lang="en-US" dirty="0"/>
              <a:t>Requires beta functions at the Octupoles to be known</a:t>
            </a:r>
          </a:p>
          <a:p>
            <a:r>
              <a:rPr lang="en-US" dirty="0"/>
              <a:t>Study Non-linear magnet if available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FF0CA4-52C5-4640-A977-47368A3E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49" y="110913"/>
            <a:ext cx="11582400" cy="719798"/>
          </a:xfrm>
        </p:spPr>
        <p:txBody>
          <a:bodyPr>
            <a:normAutofit/>
          </a:bodyPr>
          <a:lstStyle/>
          <a:p>
            <a:r>
              <a:rPr lang="en-US" sz="3200" b="1" dirty="0"/>
              <a:t>Goals</a:t>
            </a:r>
            <a:r>
              <a:rPr lang="en-US" sz="4000" b="1" dirty="0"/>
              <a:t> </a:t>
            </a:r>
            <a:r>
              <a:rPr lang="en-US" sz="3200" b="1" dirty="0"/>
              <a:t>for Run 4</a:t>
            </a:r>
            <a:endParaRPr lang="en-US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A24EE-F677-4B3F-AC98-ED5740B61B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9826B-F123-4145-8FCC-D8C5D1DF6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D5584-9E39-4FCF-B207-56F71D51B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1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1F35BBE-835E-4A86-8970-382FCC70D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/>
          <a:stretch/>
        </p:blipFill>
        <p:spPr>
          <a:xfrm>
            <a:off x="1882927" y="879103"/>
            <a:ext cx="7807920" cy="44556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5F2B04B-969E-49DC-9C50-F0718879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76161"/>
          </a:xfrm>
        </p:spPr>
        <p:txBody>
          <a:bodyPr>
            <a:noAutofit/>
          </a:bodyPr>
          <a:lstStyle/>
          <a:p>
            <a:r>
              <a:rPr lang="en-US" sz="3200" b="1" dirty="0"/>
              <a:t>Run 4 Experimental Apparatus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3D64-814F-42CB-ADC6-2A5957B2C2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62626-987C-4C0B-B852-2B1A42F4B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C5DF4-D39C-4D86-9EFB-7A44B53CE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1F7D8F4-A6B1-41E9-85B6-20356EA5F3B5}"/>
              </a:ext>
            </a:extLst>
          </p:cNvPr>
          <p:cNvSpPr txBox="1">
            <a:spLocks/>
          </p:cNvSpPr>
          <p:nvPr/>
        </p:nvSpPr>
        <p:spPr>
          <a:xfrm>
            <a:off x="1398494" y="5208494"/>
            <a:ext cx="9723545" cy="114453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05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Install 3 </a:t>
            </a:r>
            <a:r>
              <a:rPr lang="en-US" dirty="0" err="1"/>
              <a:t>striplines</a:t>
            </a:r>
            <a:r>
              <a:rPr lang="en-US" dirty="0"/>
              <a:t> (2 pickups, 1 kicker)</a:t>
            </a:r>
          </a:p>
          <a:p>
            <a:r>
              <a:rPr lang="en-US" dirty="0"/>
              <a:t>Replace Analog System with Digital Feedback Controller</a:t>
            </a:r>
          </a:p>
          <a:p>
            <a:r>
              <a:rPr lang="en-US" dirty="0"/>
              <a:t>System delay of 5 turns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4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13772F-E512-4B0A-8054-322F5943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241993"/>
            <a:ext cx="11563351" cy="20064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 strip-line pickups (~60 increase in sensitivity over buttons)</a:t>
            </a:r>
          </a:p>
          <a:p>
            <a:pPr lvl="1"/>
            <a:r>
              <a:rPr lang="en-US" dirty="0"/>
              <a:t>Low intensity tunes and ability to measure proton tunes </a:t>
            </a:r>
          </a:p>
          <a:p>
            <a:r>
              <a:rPr lang="en-US" dirty="0"/>
              <a:t>1 strip-line kicker (comparable to single plate on Horizontal)</a:t>
            </a:r>
          </a:p>
          <a:p>
            <a:r>
              <a:rPr lang="en-US" dirty="0"/>
              <a:t>Strip-lines assembled and leak checked in March 2022</a:t>
            </a:r>
          </a:p>
          <a:p>
            <a:r>
              <a:rPr lang="en-US" dirty="0"/>
              <a:t>Original plan to cut existing CL section and weld pickups 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70741-0DA0-45B3-8719-E8656AFF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Strip-Lines Installation in C-Left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9BC17-1A7B-42D8-A920-2CFB964762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8600-0BD4-48B6-9688-536A1AEAD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F7AB-35E8-4873-8F2F-970E9FA5E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A picture containing indoor, plastic&#10;&#10;Description automatically generated">
            <a:extLst>
              <a:ext uri="{FF2B5EF4-FFF2-40B4-BE49-F238E27FC236}">
                <a16:creationId xmlns:a16="http://schemas.microsoft.com/office/drawing/2014/main" id="{2E82D768-4CD1-410A-AF6B-9989A3604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4"/>
          <a:stretch/>
        </p:blipFill>
        <p:spPr>
          <a:xfrm>
            <a:off x="6670300" y="932329"/>
            <a:ext cx="4807303" cy="3056965"/>
          </a:xfrm>
          <a:prstGeom prst="rect">
            <a:avLst/>
          </a:prstGeom>
        </p:spPr>
      </p:pic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464998E0-3EBA-43D5-8853-A28835456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32329"/>
            <a:ext cx="6365501" cy="33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1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0FEFF811-0F6D-4556-A985-5FC2FA60F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" y="617446"/>
            <a:ext cx="9957435" cy="43030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FA6C79-544B-4775-8AE7-C20E5C62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8403"/>
            <a:ext cx="11582400" cy="622868"/>
          </a:xfrm>
        </p:spPr>
        <p:txBody>
          <a:bodyPr>
            <a:normAutofit/>
          </a:bodyPr>
          <a:lstStyle/>
          <a:p>
            <a:r>
              <a:rPr lang="en-US" sz="3200" b="1" dirty="0"/>
              <a:t>Build New CL section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A66D6-63EB-43FC-8054-7D732CD0C8B1}"/>
              </a:ext>
            </a:extLst>
          </p:cNvPr>
          <p:cNvSpPr txBox="1"/>
          <p:nvPr/>
        </p:nvSpPr>
        <p:spPr>
          <a:xfrm>
            <a:off x="1117282" y="4920456"/>
            <a:ext cx="9957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Acquired button pickups and feedthroughs from A0 (Summer)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Bought new pipe and had it de-gassed (Summer and Fall)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Had pipe machined for crosses (Went out before Thanksgiving, done just before Christmas)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components delivered to MSD Vacuum group (January 9)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D5597-1DAA-48A4-BBE5-3FBA9C3DCB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45CEB-C0BF-4BD0-BD02-7C0073B20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CE893-0259-4D1D-83DF-623F954DC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0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C1C46-10ED-4B4F-AC36-3783D505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111624"/>
            <a:ext cx="11563351" cy="4919290"/>
          </a:xfrm>
        </p:spPr>
        <p:txBody>
          <a:bodyPr/>
          <a:lstStyle/>
          <a:p>
            <a:r>
              <a:rPr lang="en-US" dirty="0"/>
              <a:t>Procedure being overseen by Vacuum Group (B. </a:t>
            </a:r>
            <a:r>
              <a:rPr lang="en-US" dirty="0" err="1"/>
              <a:t>Dymond</a:t>
            </a:r>
            <a:r>
              <a:rPr lang="en-US" dirty="0"/>
              <a:t>)</a:t>
            </a:r>
          </a:p>
          <a:p>
            <a:r>
              <a:rPr lang="en-US" dirty="0"/>
              <a:t>Parts currently being cleaned</a:t>
            </a:r>
          </a:p>
          <a:p>
            <a:pPr lvl="1"/>
            <a:r>
              <a:rPr lang="en-US" dirty="0"/>
              <a:t>Stainless parts without feedthroughs will be ultrasonically cleaned</a:t>
            </a:r>
          </a:p>
          <a:p>
            <a:pPr lvl="1"/>
            <a:r>
              <a:rPr lang="en-US" dirty="0"/>
              <a:t>Other parts will be cleaned with alcohol</a:t>
            </a:r>
          </a:p>
          <a:p>
            <a:r>
              <a:rPr lang="en-US" dirty="0"/>
              <a:t>Each sub assembly will be aligned, welded and leak checked</a:t>
            </a:r>
          </a:p>
          <a:p>
            <a:r>
              <a:rPr lang="en-US" dirty="0"/>
              <a:t>All sections will be aligned, welded, and then final leak check</a:t>
            </a:r>
          </a:p>
          <a:p>
            <a:r>
              <a:rPr lang="en-US" dirty="0"/>
              <a:t>They don’t foresee issues with alignment (Brian </a:t>
            </a:r>
            <a:r>
              <a:rPr lang="en-US" dirty="0" err="1"/>
              <a:t>Fellenz</a:t>
            </a:r>
            <a:r>
              <a:rPr lang="en-US" dirty="0"/>
              <a:t> will verify before welding)</a:t>
            </a:r>
          </a:p>
          <a:p>
            <a:r>
              <a:rPr lang="en-US" dirty="0"/>
              <a:t>Final assembly will be tested to 2e-10 leak rate</a:t>
            </a:r>
          </a:p>
          <a:p>
            <a:r>
              <a:rPr lang="en-US" dirty="0"/>
              <a:t>Procedure will be time consuming due to sub assemblies</a:t>
            </a:r>
          </a:p>
          <a:p>
            <a:r>
              <a:rPr lang="en-US" dirty="0"/>
              <a:t>Current Estimate is 3 weeks, but will depend on resource availability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63B7D-E1C5-401A-9725-2DA82168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575333"/>
          </a:xfrm>
        </p:spPr>
        <p:txBody>
          <a:bodyPr>
            <a:normAutofit/>
          </a:bodyPr>
          <a:lstStyle/>
          <a:p>
            <a:r>
              <a:rPr lang="en-US" sz="3200" b="1" dirty="0"/>
              <a:t>CL Assembly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81C4A-785A-497C-88E2-DBDE5C5940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1/13/23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D8F4-5582-4438-9912-FF5A90987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NIOLD Status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9E78F-02D7-4235-BB7A-952BDC4DA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6D2E-06D0-4BAE-9272-ECE55F10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198329"/>
            <a:ext cx="10515600" cy="8630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4C97"/>
                </a:solidFill>
              </a:rPr>
              <a:t>Infrastructure</a:t>
            </a:r>
            <a:endParaRPr lang="en-US" sz="3200" b="1" dirty="0"/>
          </a:p>
        </p:txBody>
      </p:sp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A1E96D13-6B91-4042-B31A-F083F45E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63" y="1289799"/>
            <a:ext cx="6903337" cy="4527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937D38-42DD-4735-86B0-08A4BA4C8210}"/>
              </a:ext>
            </a:extLst>
          </p:cNvPr>
          <p:cNvSpPr/>
          <p:nvPr/>
        </p:nvSpPr>
        <p:spPr>
          <a:xfrm>
            <a:off x="419100" y="1289799"/>
            <a:ext cx="49434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Rack inside ring – will be attached to 8020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 electrical circuits installed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 ENI 200W amps (110V 15A each)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 circuit for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2 network connections for damper &amp; analog controller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Ports available in the tunnel?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pull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Cables pulled to ESB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4 ¼” </a:t>
            </a:r>
            <a:r>
              <a:rPr lang="en-US" sz="2000" dirty="0" err="1"/>
              <a:t>heliax</a:t>
            </a:r>
            <a:r>
              <a:rPr lang="en-US" sz="2000" dirty="0"/>
              <a:t> for 30Mhz, 7.5Mhz, and kicker </a:t>
            </a:r>
            <a:r>
              <a:rPr lang="en-US" sz="2000" dirty="0" err="1"/>
              <a:t>fanbacks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 RG58 for sync signals to BPM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Pull during CL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Initial installation for 1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swap cables to switch planes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C5E33E7-AA4C-48E7-B783-E8ACA275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FF6AD5C-34C0-407C-9708-67B7AB6F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E5AFED-85FC-4DB2-BEA6-7F2A3A1C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EF45-3E78-4A4D-AC48-1223BD60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en-US" b="1" dirty="0">
                <a:solidFill>
                  <a:srgbClr val="004C97"/>
                </a:solidFill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3BFE-DD3B-48C1-A021-99ABB3DB9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824"/>
            <a:ext cx="10515600" cy="4608139"/>
          </a:xfrm>
        </p:spPr>
        <p:txBody>
          <a:bodyPr/>
          <a:lstStyle/>
          <a:p>
            <a:r>
              <a:rPr lang="en-US" dirty="0"/>
              <a:t>If all goes smoothly, new CL section ready for installation in February</a:t>
            </a:r>
          </a:p>
          <a:p>
            <a:endParaRPr lang="en-US" dirty="0"/>
          </a:p>
          <a:p>
            <a:r>
              <a:rPr lang="en-US" dirty="0"/>
              <a:t>Suggestions?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A522-D8D4-4C59-B625-9CCDBBDC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3C9F1-1C51-4A95-84F6-84009DAB6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F3DB-8D44-45AF-AD91-1EFA6BA3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0D10-A947-46A2-8ECB-D2E286CE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228"/>
          </a:xfrm>
        </p:spPr>
        <p:txBody>
          <a:bodyPr/>
          <a:lstStyle/>
          <a:p>
            <a:r>
              <a:rPr lang="en-US" sz="3200" b="1" dirty="0">
                <a:solidFill>
                  <a:srgbClr val="004C97"/>
                </a:solidFill>
              </a:rPr>
              <a:t>Backup 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DCC1-6250-47B2-824F-A9264ED65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BC53B-185F-4D30-A50B-F6AFEB24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1/13/23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984EB-A9C7-4B02-A409-84D9B3BB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Nathan Eddy | NIOLD Status Update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3DD85-66B4-4E41-B87B-C63E308A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329E-546C-4A04-B5FE-04735A40E0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0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785</Words>
  <Application>Microsoft Office PowerPoint</Application>
  <PresentationFormat>Widescreen</PresentationFormat>
  <Paragraphs>125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IOTA Nonlinear Integrable Optics Experiment: Landau Damping (NIOLD)</vt:lpstr>
      <vt:lpstr>Goals for Run 4</vt:lpstr>
      <vt:lpstr>Run 4 Experimental Apparatus</vt:lpstr>
      <vt:lpstr>Strip-Lines Installation in C-Left</vt:lpstr>
      <vt:lpstr>Build New CL section</vt:lpstr>
      <vt:lpstr>CL Assembly</vt:lpstr>
      <vt:lpstr>Infrastructure</vt:lpstr>
      <vt:lpstr>Summary</vt:lpstr>
      <vt:lpstr>Backup Slides</vt:lpstr>
      <vt:lpstr>PowerPoint Presentation</vt:lpstr>
      <vt:lpstr>Digital Controller</vt:lpstr>
      <vt:lpstr>Experimental Run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Nonlinear Integrable Optics Experiment: Landau Damping (NIOLD)</dc:title>
  <dc:creator>Nathan Eddy</dc:creator>
  <cp:lastModifiedBy>Nathan Eddy</cp:lastModifiedBy>
  <cp:revision>9</cp:revision>
  <dcterms:created xsi:type="dcterms:W3CDTF">2023-01-12T22:23:45Z</dcterms:created>
  <dcterms:modified xsi:type="dcterms:W3CDTF">2023-01-13T17:48:02Z</dcterms:modified>
</cp:coreProperties>
</file>