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7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9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1/13/2023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1/13/2023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1/13/2023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1/13/2023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1/13/2023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1/13/2023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1/13/2023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1/13/2023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1/13/2023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Crew Chief 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Spencer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Schiefelbein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 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Jan 13,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1" name="Content Placeholder 9"/>
          <p:cNvSpPr>
            <a:spLocks noGrp="1"/>
          </p:cNvSpPr>
          <p:nvPr>
            <p:ph sz="half" idx="13"/>
          </p:nvPr>
        </p:nvSpPr>
        <p:spPr bwMode="auto">
          <a:xfrm>
            <a:off x="75620" y="4661"/>
            <a:ext cx="4254651" cy="651043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sz="1200" b="1" dirty="0">
                <a:latin typeface="Helvetica" panose="020B0604020202020204" pitchFamily="34" charset="0"/>
                <a:ea typeface="Geneva" pitchFamily="121" charset="-128"/>
              </a:rPr>
              <a:t>Wednesday</a:t>
            </a:r>
          </a:p>
          <a:p>
            <a:r>
              <a:rPr lang="en-US" altLang="en-US" sz="1050" dirty="0">
                <a:latin typeface="Helvetica" panose="020B0604020202020204" pitchFamily="34" charset="0"/>
                <a:ea typeface="Geneva" pitchFamily="121" charset="-128"/>
              </a:rPr>
              <a:t>D20 Muon vacuum work continued</a:t>
            </a:r>
          </a:p>
          <a:p>
            <a:r>
              <a:rPr lang="en-US" altLang="en-US" sz="1050" dirty="0">
                <a:latin typeface="Helvetica" panose="020B0604020202020204" pitchFamily="34" charset="0"/>
                <a:ea typeface="Geneva" pitchFamily="121" charset="-128"/>
              </a:rPr>
              <a:t>Linac/Booster </a:t>
            </a:r>
            <a:r>
              <a:rPr lang="en-US" altLang="en-US" sz="1050" dirty="0" err="1">
                <a:latin typeface="Helvetica" panose="020B0604020202020204" pitchFamily="34" charset="0"/>
                <a:ea typeface="Geneva" pitchFamily="121" charset="-128"/>
              </a:rPr>
              <a:t>tuneup</a:t>
            </a:r>
            <a:r>
              <a:rPr lang="en-US" altLang="en-US" sz="1050" dirty="0">
                <a:latin typeface="Helvetica" panose="020B0604020202020204" pitchFamily="34" charset="0"/>
                <a:ea typeface="Geneva" pitchFamily="121" charset="-128"/>
              </a:rPr>
              <a:t> for lower Extractor Voltage</a:t>
            </a:r>
          </a:p>
          <a:p>
            <a:r>
              <a:rPr lang="en-US" altLang="en-US" sz="1050" dirty="0">
                <a:latin typeface="Helvetica" panose="020B0604020202020204" pitchFamily="34" charset="0"/>
                <a:ea typeface="Geneva" pitchFamily="121" charset="-128"/>
              </a:rPr>
              <a:t>G2 vacuum CIA crate breaker replaced by EES</a:t>
            </a:r>
          </a:p>
          <a:p>
            <a:r>
              <a:rPr lang="en-US" altLang="en-US" sz="1050" dirty="0">
                <a:latin typeface="Helvetica" panose="020B0604020202020204" pitchFamily="34" charset="0"/>
                <a:ea typeface="Geneva" pitchFamily="121" charset="-128"/>
              </a:rPr>
              <a:t>D:VHA05 internal LCW leak repaired by EES</a:t>
            </a:r>
          </a:p>
          <a:p>
            <a:r>
              <a:rPr lang="en-US" altLang="en-US" sz="1050" dirty="0">
                <a:latin typeface="Helvetica" panose="020B0604020202020204" pitchFamily="34" charset="0"/>
                <a:ea typeface="Geneva" pitchFamily="121" charset="-128"/>
              </a:rPr>
              <a:t>MS2 LCW system empty nitrogen bottle replaced by MSD</a:t>
            </a:r>
          </a:p>
          <a:p>
            <a:pPr marL="0" indent="0">
              <a:buNone/>
            </a:pPr>
            <a:endParaRPr lang="en-US" altLang="en-US" sz="100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altLang="en-US" sz="1200" b="1" dirty="0">
                <a:latin typeface="Helvetica" panose="020B0604020202020204" pitchFamily="34" charset="0"/>
                <a:ea typeface="Geneva" pitchFamily="121" charset="-128"/>
              </a:rPr>
              <a:t>Thursday</a:t>
            </a:r>
          </a:p>
          <a:p>
            <a:r>
              <a:rPr lang="en-US" altLang="en-US" sz="1050" dirty="0">
                <a:latin typeface="Helvetica" panose="020B0604020202020204" pitchFamily="34" charset="0"/>
                <a:ea typeface="Geneva" pitchFamily="121" charset="-128"/>
              </a:rPr>
              <a:t>Few instances of MI10 Upper VCB opening </a:t>
            </a:r>
          </a:p>
          <a:p>
            <a:r>
              <a:rPr lang="en-US" altLang="en-US" sz="1050" dirty="0">
                <a:latin typeface="Helvetica" panose="020B0604020202020204" pitchFamily="34" charset="0"/>
                <a:ea typeface="Geneva" pitchFamily="121" charset="-128"/>
              </a:rPr>
              <a:t>F:NM2Q1 output drifting up – ongoing EES troubleshooting</a:t>
            </a:r>
          </a:p>
          <a:p>
            <a:r>
              <a:rPr lang="en-US" altLang="en-US" sz="1050" dirty="0">
                <a:latin typeface="Helvetica" panose="020B0604020202020204" pitchFamily="34" charset="0"/>
                <a:ea typeface="Geneva" pitchFamily="121" charset="-128"/>
              </a:rPr>
              <a:t>F2 air compressor trip</a:t>
            </a:r>
          </a:p>
          <a:p>
            <a:pPr lvl="1"/>
            <a:r>
              <a:rPr lang="en-US" altLang="en-US" sz="1000" dirty="0">
                <a:latin typeface="Helvetica" panose="020B0604020202020204" pitchFamily="34" charset="0"/>
                <a:ea typeface="Geneva" pitchFamily="121" charset="-128"/>
              </a:rPr>
              <a:t>Main compressor repaired and back to operational</a:t>
            </a:r>
          </a:p>
          <a:p>
            <a:r>
              <a:rPr lang="en-US" altLang="en-US" sz="1050" dirty="0">
                <a:latin typeface="Helvetica" panose="020B0604020202020204" pitchFamily="34" charset="0"/>
                <a:ea typeface="Geneva" pitchFamily="121" charset="-128"/>
              </a:rPr>
              <a:t>M03 prepared for Controlled Access</a:t>
            </a:r>
          </a:p>
          <a:p>
            <a:pPr lvl="1"/>
            <a:r>
              <a:rPr lang="en-US" altLang="en-US" sz="1000" dirty="0">
                <a:latin typeface="Helvetica" panose="020B0604020202020204" pitchFamily="34" charset="0"/>
                <a:ea typeface="Geneva" pitchFamily="121" charset="-128"/>
              </a:rPr>
              <a:t>Installation of experiment on motion table with PWC</a:t>
            </a:r>
          </a:p>
          <a:p>
            <a:r>
              <a:rPr lang="en-US" altLang="en-US" sz="1050" dirty="0">
                <a:latin typeface="Helvetica" panose="020B0604020202020204" pitchFamily="34" charset="0"/>
                <a:ea typeface="Geneva" pitchFamily="121" charset="-128"/>
              </a:rPr>
              <a:t>Booster beam/loss variation troubleshooting </a:t>
            </a:r>
          </a:p>
          <a:p>
            <a:r>
              <a:rPr lang="en-US" altLang="en-US" sz="1050" dirty="0">
                <a:latin typeface="Helvetica" panose="020B0604020202020204" pitchFamily="34" charset="0"/>
                <a:ea typeface="Geneva" pitchFamily="121" charset="-128"/>
              </a:rPr>
              <a:t>RR Studies</a:t>
            </a:r>
          </a:p>
          <a:p>
            <a:r>
              <a:rPr lang="en-US" altLang="en-US" sz="1050" dirty="0">
                <a:latin typeface="Helvetica" panose="020B0604020202020204" pitchFamily="34" charset="0"/>
                <a:ea typeface="Geneva" pitchFamily="121" charset="-128"/>
              </a:rPr>
              <a:t>Work on NuMI kicker by EES</a:t>
            </a:r>
          </a:p>
          <a:p>
            <a:r>
              <a:rPr lang="en-US" altLang="en-US" sz="1050" dirty="0">
                <a:latin typeface="Helvetica" panose="020B0604020202020204" pitchFamily="34" charset="0"/>
                <a:ea typeface="Geneva" pitchFamily="121" charset="-128"/>
              </a:rPr>
              <a:t>S:V420 supply repaired by EES</a:t>
            </a:r>
          </a:p>
          <a:p>
            <a:r>
              <a:rPr lang="en-US" altLang="en-US" sz="1050" dirty="0">
                <a:latin typeface="Helvetica" panose="020B0604020202020204" pitchFamily="34" charset="0"/>
                <a:ea typeface="Geneva" pitchFamily="121" charset="-128"/>
              </a:rPr>
              <a:t>Fire alarm coded for D0 Target Hall and Assembly Building</a:t>
            </a:r>
          </a:p>
          <a:p>
            <a:pPr lvl="1"/>
            <a:r>
              <a:rPr lang="en-US" altLang="en-US" sz="1000" dirty="0">
                <a:latin typeface="Helvetica" panose="020B0604020202020204" pitchFamily="34" charset="0"/>
                <a:ea typeface="Geneva" pitchFamily="121" charset="-128"/>
              </a:rPr>
              <a:t>Leftover pressure from earlier testing</a:t>
            </a:r>
          </a:p>
          <a:p>
            <a:r>
              <a:rPr lang="en-US" altLang="en-US" sz="1050" dirty="0">
                <a:latin typeface="Helvetica" panose="020B0604020202020204" pitchFamily="34" charset="0"/>
                <a:ea typeface="Geneva" pitchFamily="121" charset="-128"/>
              </a:rPr>
              <a:t>D20 Muon vacuum work complete</a:t>
            </a:r>
          </a:p>
          <a:p>
            <a:pPr lvl="1"/>
            <a:r>
              <a:rPr lang="en-US" altLang="en-US" sz="1000" dirty="0">
                <a:latin typeface="Helvetica" panose="020B0604020202020204" pitchFamily="34" charset="0"/>
                <a:ea typeface="Geneva" pitchFamily="121" charset="-128"/>
              </a:rPr>
              <a:t>Secured Delivery Ring</a:t>
            </a:r>
          </a:p>
          <a:p>
            <a:pPr lvl="1"/>
            <a:r>
              <a:rPr lang="en-US" altLang="en-US" sz="1000" dirty="0">
                <a:latin typeface="Helvetica" panose="020B0604020202020204" pitchFamily="34" charset="0"/>
                <a:ea typeface="Geneva" pitchFamily="121" charset="-128"/>
              </a:rPr>
              <a:t>Un-</a:t>
            </a:r>
            <a:r>
              <a:rPr lang="en-US" altLang="en-US" sz="1000" dirty="0" err="1">
                <a:latin typeface="Helvetica" panose="020B0604020202020204" pitchFamily="34" charset="0"/>
                <a:ea typeface="Geneva" pitchFamily="121" charset="-128"/>
              </a:rPr>
              <a:t>LOTO’d</a:t>
            </a:r>
            <a:r>
              <a:rPr lang="en-US" altLang="en-US" sz="1000" dirty="0">
                <a:latin typeface="Helvetica" panose="020B0604020202020204" pitchFamily="34" charset="0"/>
                <a:ea typeface="Geneva" pitchFamily="121" charset="-128"/>
              </a:rPr>
              <a:t> Delivery Ring, Extraction, and M4</a:t>
            </a:r>
          </a:p>
          <a:p>
            <a:r>
              <a:rPr lang="en-US" altLang="en-US" sz="1050" dirty="0">
                <a:latin typeface="Helvetica" panose="020B0604020202020204" pitchFamily="34" charset="0"/>
                <a:ea typeface="Geneva" pitchFamily="121" charset="-128"/>
              </a:rPr>
              <a:t>Muon M1 Studies</a:t>
            </a:r>
          </a:p>
          <a:p>
            <a:r>
              <a:rPr lang="en-US" altLang="en-US" sz="1050" dirty="0">
                <a:latin typeface="Helvetica" panose="020B0604020202020204" pitchFamily="34" charset="0"/>
                <a:ea typeface="Geneva" pitchFamily="121" charset="-128"/>
              </a:rPr>
              <a:t>MT6-1 and MT6-2 Secured</a:t>
            </a:r>
          </a:p>
          <a:p>
            <a:pPr lvl="1"/>
            <a:r>
              <a:rPr lang="en-US" altLang="en-US" sz="800" dirty="0">
                <a:latin typeface="Helvetica" panose="020B0604020202020204" pitchFamily="34" charset="0"/>
                <a:ea typeface="Geneva" pitchFamily="121" charset="-128"/>
              </a:rPr>
              <a:t>Beam established to </a:t>
            </a:r>
            <a:r>
              <a:rPr lang="en-US" altLang="en-US" sz="800" dirty="0" err="1">
                <a:latin typeface="Helvetica" panose="020B0604020202020204" pitchFamily="34" charset="0"/>
                <a:ea typeface="Geneva" pitchFamily="121" charset="-128"/>
              </a:rPr>
              <a:t>Mtest</a:t>
            </a:r>
            <a:r>
              <a:rPr lang="en-US" altLang="en-US" sz="800" dirty="0">
                <a:latin typeface="Helvetica" panose="020B0604020202020204" pitchFamily="34" charset="0"/>
                <a:ea typeface="Geneva" pitchFamily="121" charset="-128"/>
              </a:rPr>
              <a:t> following ORC</a:t>
            </a:r>
          </a:p>
          <a:p>
            <a:pPr marL="0" indent="0">
              <a:buNone/>
            </a:pPr>
            <a:r>
              <a:rPr lang="en-US" altLang="en-US" sz="1200" b="1" dirty="0">
                <a:latin typeface="Helvetica" panose="020B0604020202020204" pitchFamily="34" charset="0"/>
                <a:ea typeface="Geneva" pitchFamily="121" charset="-128"/>
              </a:rPr>
              <a:t>Friday</a:t>
            </a:r>
          </a:p>
          <a:p>
            <a:r>
              <a:rPr lang="en-US" altLang="en-US" sz="1050" dirty="0">
                <a:latin typeface="Helvetica" panose="020B0604020202020204" pitchFamily="34" charset="0"/>
                <a:ea typeface="Geneva" pitchFamily="121" charset="-128"/>
              </a:rPr>
              <a:t>NS2 air compressor blowdown valve stuck open – Ops cleared locally</a:t>
            </a:r>
          </a:p>
          <a:p>
            <a:endParaRPr lang="en-US" altLang="en-US" sz="110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altLang="en-US" sz="1100" b="1" dirty="0">
                <a:latin typeface="Helvetica" panose="020B0604020202020204" pitchFamily="34" charset="0"/>
                <a:ea typeface="Geneva" pitchFamily="121" charset="-128"/>
              </a:rPr>
              <a:t>Current Conditions</a:t>
            </a:r>
          </a:p>
          <a:p>
            <a:r>
              <a:rPr lang="en-US" altLang="en-US" sz="1050" dirty="0">
                <a:latin typeface="Helvetica" panose="020B0604020202020204" pitchFamily="34" charset="0"/>
                <a:ea typeface="Geneva" pitchFamily="121" charset="-128"/>
              </a:rPr>
              <a:t>Beam to BNB, </a:t>
            </a:r>
            <a:r>
              <a:rPr lang="en-US" altLang="en-US" sz="1050" dirty="0" err="1">
                <a:latin typeface="Helvetica" panose="020B0604020202020204" pitchFamily="34" charset="0"/>
                <a:ea typeface="Geneva" pitchFamily="121" charset="-128"/>
              </a:rPr>
              <a:t>Mtest</a:t>
            </a:r>
            <a:endParaRPr lang="en-US" altLang="en-US" sz="1050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sz="1050" dirty="0">
                <a:latin typeface="Helvetica" panose="020B0604020202020204" pitchFamily="34" charset="0"/>
                <a:ea typeface="Geneva" pitchFamily="121" charset="-128"/>
              </a:rPr>
              <a:t>Ongoing 8GeV Muon studies</a:t>
            </a:r>
          </a:p>
          <a:p>
            <a:pPr marL="0" indent="0">
              <a:buNone/>
            </a:pP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D45D15F6-7ED7-939C-8136-07EF66916B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90" r="6838"/>
          <a:stretch/>
        </p:blipFill>
        <p:spPr>
          <a:xfrm rot="5400000">
            <a:off x="3835740" y="848310"/>
            <a:ext cx="5804554" cy="45227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1728</TotalTime>
  <Words>185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Crew Chief 48 Hour Summary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260</cp:revision>
  <cp:lastPrinted>2019-03-11T13:45:25Z</cp:lastPrinted>
  <dcterms:created xsi:type="dcterms:W3CDTF">2015-11-15T15:32:11Z</dcterms:created>
  <dcterms:modified xsi:type="dcterms:W3CDTF">2023-01-13T14:48:23Z</dcterms:modified>
</cp:coreProperties>
</file>