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C0B4-A422-4AC1-948F-3E3AF104F5CF}" type="datetimeFigureOut">
              <a:rPr lang="en-NU" smtClean="0"/>
              <a:t>03/26/2023</a:t>
            </a:fld>
            <a:endParaRPr lang="en-N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97C5-0B95-4716-B117-2EC35BD21DC8}" type="slidenum">
              <a:rPr lang="en-NU" smtClean="0"/>
              <a:t>‹#›</a:t>
            </a:fld>
            <a:endParaRPr lang="en-NU"/>
          </a:p>
        </p:txBody>
      </p:sp>
    </p:spTree>
    <p:extLst>
      <p:ext uri="{BB962C8B-B14F-4D97-AF65-F5344CB8AC3E}">
        <p14:creationId xmlns:p14="http://schemas.microsoft.com/office/powerpoint/2010/main" val="162808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F874-3722-45E5-AB4C-02EA9D0C40F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7C7C-79E8-451A-AAD8-1A0CFE3B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rmilab Logos">
            <a:extLst>
              <a:ext uri="{FF2B5EF4-FFF2-40B4-BE49-F238E27FC236}">
                <a16:creationId xmlns:a16="http://schemas.microsoft.com/office/drawing/2014/main" id="{31EC5B41-9729-48F5-8346-48BB9C02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59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150" y="2020028"/>
            <a:ext cx="10912642" cy="2262978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Workshop on a Future Muon Program at Fermilab:</a:t>
            </a:r>
            <a:br>
              <a:rPr lang="en-US" dirty="0"/>
            </a:br>
            <a:r>
              <a:rPr lang="en-US" dirty="0"/>
              <a:t> Mu2e-II Tracker Research 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3185"/>
            <a:ext cx="9144000" cy="14479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James L. Popp </a:t>
            </a:r>
          </a:p>
          <a:p>
            <a:r>
              <a:rPr lang="en-US" dirty="0"/>
              <a:t>03-27-23</a:t>
            </a:r>
          </a:p>
          <a:p>
            <a:r>
              <a:rPr lang="en-US" dirty="0"/>
              <a:t>Mu2e </a:t>
            </a:r>
            <a:r>
              <a:rPr lang="en-US" dirty="0" err="1"/>
              <a:t>DocDb-xxxxx</a:t>
            </a:r>
            <a:endParaRPr lang="en-US" dirty="0"/>
          </a:p>
          <a:p>
            <a:r>
              <a:rPr lang="en-US" dirty="0"/>
              <a:t>Updated: 03/25/23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24" y="5176838"/>
            <a:ext cx="2644422" cy="168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1" y="5492917"/>
            <a:ext cx="2390775" cy="123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1" y="195180"/>
            <a:ext cx="2819400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749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C5FE313-739E-46B8-8FCE-B51A1662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03"/>
          <a:stretch/>
        </p:blipFill>
        <p:spPr>
          <a:xfrm>
            <a:off x="4738773" y="3746050"/>
            <a:ext cx="4512749" cy="3077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42D37-D01A-4958-9AD2-000466A6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586"/>
          </a:xfrm>
        </p:spPr>
        <p:txBody>
          <a:bodyPr/>
          <a:lstStyle/>
          <a:p>
            <a:r>
              <a:rPr lang="en-US" dirty="0"/>
              <a:t>Two Tracker Alternatives: I-Tracker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646DB-8973-486E-8E46-E482F755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304138"/>
            <a:ext cx="3269974" cy="551166"/>
          </a:xfrm>
        </p:spPr>
        <p:txBody>
          <a:bodyPr>
            <a:normAutofit/>
          </a:bodyPr>
          <a:lstStyle/>
          <a:p>
            <a:r>
              <a:rPr lang="en-US" dirty="0"/>
              <a:t>Mu2e Docdb-2450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2325F-9A35-44B2-B2BB-24AFB090A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295" y="977611"/>
            <a:ext cx="4085863" cy="3292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F3571D-EF5C-47C9-803C-A72F5C807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676" r="37323" b="7879"/>
          <a:stretch/>
        </p:blipFill>
        <p:spPr>
          <a:xfrm>
            <a:off x="211842" y="2835589"/>
            <a:ext cx="4823791" cy="37548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F236A2-626A-48A8-B9EE-2A77D2FC3CD2}"/>
              </a:ext>
            </a:extLst>
          </p:cNvPr>
          <p:cNvSpPr txBox="1"/>
          <p:nvPr/>
        </p:nvSpPr>
        <p:spPr>
          <a:xfrm>
            <a:off x="2040837" y="2835589"/>
            <a:ext cx="13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Volume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71DA65-0407-4A4E-88D4-4CC8D3783818}"/>
              </a:ext>
            </a:extLst>
          </p:cNvPr>
          <p:cNvSpPr txBox="1"/>
          <p:nvPr/>
        </p:nvSpPr>
        <p:spPr>
          <a:xfrm>
            <a:off x="5298390" y="2832830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 Support Frame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5FB0A6-6FD2-4619-845C-69E62E90C3B7}"/>
              </a:ext>
            </a:extLst>
          </p:cNvPr>
          <p:cNvSpPr txBox="1"/>
          <p:nvPr/>
        </p:nvSpPr>
        <p:spPr>
          <a:xfrm>
            <a:off x="9095141" y="4615244"/>
            <a:ext cx="240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Detailed Exploded View</a:t>
            </a:r>
          </a:p>
        </p:txBody>
      </p:sp>
    </p:spTree>
    <p:extLst>
      <p:ext uri="{BB962C8B-B14F-4D97-AF65-F5344CB8AC3E}">
        <p14:creationId xmlns:p14="http://schemas.microsoft.com/office/powerpoint/2010/main" val="276668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73DC-5269-4DC5-8DC0-7E58C0E7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en-US" dirty="0"/>
              <a:t>Two Tracker Alternatives: T-Tracker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CE06B-315B-481E-A3D8-3892902A2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2" y="1139688"/>
            <a:ext cx="3097696" cy="586271"/>
          </a:xfrm>
        </p:spPr>
        <p:txBody>
          <a:bodyPr/>
          <a:lstStyle/>
          <a:p>
            <a:r>
              <a:rPr lang="en-US" dirty="0"/>
              <a:t>Mu2e Docdb-888</a:t>
            </a:r>
          </a:p>
        </p:txBody>
      </p:sp>
      <p:grpSp>
        <p:nvGrpSpPr>
          <p:cNvPr id="4" name="Canvas 90">
            <a:extLst>
              <a:ext uri="{FF2B5EF4-FFF2-40B4-BE49-F238E27FC236}">
                <a16:creationId xmlns:a16="http://schemas.microsoft.com/office/drawing/2014/main" id="{4C955774-69F5-47E2-84E4-89095F1E373B}"/>
              </a:ext>
            </a:extLst>
          </p:cNvPr>
          <p:cNvGrpSpPr/>
          <p:nvPr/>
        </p:nvGrpSpPr>
        <p:grpSpPr>
          <a:xfrm>
            <a:off x="894524" y="1315567"/>
            <a:ext cx="8229600" cy="5429790"/>
            <a:chOff x="0" y="0"/>
            <a:chExt cx="8229600" cy="5393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619D13-F1E4-4C1F-9576-A361F57972C6}"/>
                </a:ext>
              </a:extLst>
            </p:cNvPr>
            <p:cNvSpPr/>
            <p:nvPr/>
          </p:nvSpPr>
          <p:spPr>
            <a:xfrm>
              <a:off x="0" y="0"/>
              <a:ext cx="8229600" cy="5393055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C26418-D6AB-442E-9DB9-C1055A72B41D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" t="47792" r="11948" b="1917"/>
            <a:stretch/>
          </p:blipFill>
          <p:spPr>
            <a:xfrm>
              <a:off x="1165860" y="594346"/>
              <a:ext cx="6926580" cy="3482354"/>
            </a:xfrm>
            <a:prstGeom prst="rect">
              <a:avLst/>
            </a:prstGeom>
          </p:spPr>
        </p:pic>
        <p:sp>
          <p:nvSpPr>
            <p:cNvPr id="7" name="Line Callout 1 46">
              <a:extLst>
                <a:ext uri="{FF2B5EF4-FFF2-40B4-BE49-F238E27FC236}">
                  <a16:creationId xmlns:a16="http://schemas.microsoft.com/office/drawing/2014/main" id="{0CBE2EEE-C614-4E53-AC13-B368CE3E7B95}"/>
                </a:ext>
              </a:extLst>
            </p:cNvPr>
            <p:cNvSpPr/>
            <p:nvPr/>
          </p:nvSpPr>
          <p:spPr>
            <a:xfrm>
              <a:off x="0" y="3588536"/>
              <a:ext cx="1248410" cy="366395"/>
            </a:xfrm>
            <a:prstGeom prst="borderCallout1">
              <a:avLst>
                <a:gd name="adj1" fmla="val 51148"/>
                <a:gd name="adj2" fmla="val 100776"/>
                <a:gd name="adj3" fmla="val -70079"/>
                <a:gd name="adj4" fmla="val 16559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AL Support Beams.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Also carry utilities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484A8FA-CD2C-4A43-881D-20EB736E223E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624205" y="2674620"/>
              <a:ext cx="638907" cy="9139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Line Callout 1 84">
              <a:extLst>
                <a:ext uri="{FF2B5EF4-FFF2-40B4-BE49-F238E27FC236}">
                  <a16:creationId xmlns:a16="http://schemas.microsoft.com/office/drawing/2014/main" id="{08B0D419-BBF2-49ED-86F7-ECC1FCABB083}"/>
                </a:ext>
              </a:extLst>
            </p:cNvPr>
            <p:cNvSpPr/>
            <p:nvPr/>
          </p:nvSpPr>
          <p:spPr>
            <a:xfrm>
              <a:off x="6673215" y="4016239"/>
              <a:ext cx="1556385" cy="366395"/>
            </a:xfrm>
            <a:prstGeom prst="borderCallout1">
              <a:avLst>
                <a:gd name="adj1" fmla="val -782"/>
                <a:gd name="adj2" fmla="val 50503"/>
                <a:gd name="adj3" fmla="val -90990"/>
                <a:gd name="adj4" fmla="val 6718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Bronze Downstream Stiffener Ring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Line Callout 1 85">
              <a:extLst>
                <a:ext uri="{FF2B5EF4-FFF2-40B4-BE49-F238E27FC236}">
                  <a16:creationId xmlns:a16="http://schemas.microsoft.com/office/drawing/2014/main" id="{3B820DF1-A019-4D38-AB30-DACD46AB87C8}"/>
                </a:ext>
              </a:extLst>
            </p:cNvPr>
            <p:cNvSpPr/>
            <p:nvPr/>
          </p:nvSpPr>
          <p:spPr>
            <a:xfrm>
              <a:off x="0" y="951804"/>
              <a:ext cx="1286510" cy="397510"/>
            </a:xfrm>
            <a:prstGeom prst="borderCallout1">
              <a:avLst>
                <a:gd name="adj1" fmla="val 50250"/>
                <a:gd name="adj2" fmla="val 99279"/>
                <a:gd name="adj3" fmla="val 67135"/>
                <a:gd name="adj4" fmla="val 110762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Bronze Upstream</a:t>
              </a:r>
              <a:br>
                <a:rPr lang="en-US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stiffener ring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Line Callout 1 88">
              <a:extLst>
                <a:ext uri="{FF2B5EF4-FFF2-40B4-BE49-F238E27FC236}">
                  <a16:creationId xmlns:a16="http://schemas.microsoft.com/office/drawing/2014/main" id="{AA4C0F1F-E537-4408-8E55-1C68095A07A1}"/>
                </a:ext>
              </a:extLst>
            </p:cNvPr>
            <p:cNvSpPr/>
            <p:nvPr/>
          </p:nvSpPr>
          <p:spPr>
            <a:xfrm>
              <a:off x="3701737" y="4126681"/>
              <a:ext cx="1924685" cy="544365"/>
            </a:xfrm>
            <a:prstGeom prst="borderCallout1">
              <a:avLst>
                <a:gd name="adj1" fmla="val 48011"/>
                <a:gd name="adj2" fmla="val 101067"/>
                <a:gd name="adj3" fmla="val -92408"/>
                <a:gd name="adj4" fmla="val 131329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Bronze Rings interfacing to rail system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4AC49E1-F47A-4C85-A26A-286F16D05B90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 flipV="1">
              <a:off x="3127917" y="3954838"/>
              <a:ext cx="573820" cy="444026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ine Callout 1 49">
              <a:extLst>
                <a:ext uri="{FF2B5EF4-FFF2-40B4-BE49-F238E27FC236}">
                  <a16:creationId xmlns:a16="http://schemas.microsoft.com/office/drawing/2014/main" id="{63DDC34C-767B-41E7-9F7F-ADFD8F9939AB}"/>
                </a:ext>
              </a:extLst>
            </p:cNvPr>
            <p:cNvSpPr/>
            <p:nvPr/>
          </p:nvSpPr>
          <p:spPr>
            <a:xfrm>
              <a:off x="4833034" y="56704"/>
              <a:ext cx="1442085" cy="186055"/>
            </a:xfrm>
            <a:prstGeom prst="borderCallout1">
              <a:avLst>
                <a:gd name="adj1" fmla="val 107507"/>
                <a:gd name="adj2" fmla="val 49966"/>
                <a:gd name="adj3" fmla="val 367023"/>
                <a:gd name="adj4" fmla="val 56315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15 Brass Shielding Rings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Line Callout 1 50">
              <a:extLst>
                <a:ext uri="{FF2B5EF4-FFF2-40B4-BE49-F238E27FC236}">
                  <a16:creationId xmlns:a16="http://schemas.microsoft.com/office/drawing/2014/main" id="{EB2FFC1F-474F-423A-A840-21BFC552BB9D}"/>
                </a:ext>
              </a:extLst>
            </p:cNvPr>
            <p:cNvSpPr/>
            <p:nvPr/>
          </p:nvSpPr>
          <p:spPr>
            <a:xfrm>
              <a:off x="2744970" y="35992"/>
              <a:ext cx="1310005" cy="186055"/>
            </a:xfrm>
            <a:prstGeom prst="borderCallout1">
              <a:avLst>
                <a:gd name="adj1" fmla="val 107507"/>
                <a:gd name="adj2" fmla="val 49966"/>
                <a:gd name="adj3" fmla="val 379009"/>
                <a:gd name="adj4" fmla="val 41571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18 Stations (36 planes)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5C67669-7EC8-48F0-8A1F-A1214EBBF674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624205" y="3383200"/>
              <a:ext cx="735965" cy="2053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E009F7-BE1D-48DC-91AD-F8FC1E7F5513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1248410" y="2491741"/>
              <a:ext cx="942000" cy="12799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5EE5C65-1378-4FE1-8A73-5001F731576A}"/>
              </a:ext>
            </a:extLst>
          </p:cNvPr>
          <p:cNvSpPr txBox="1"/>
          <p:nvPr/>
        </p:nvSpPr>
        <p:spPr>
          <a:xfrm>
            <a:off x="9328152" y="1315567"/>
            <a:ext cx="229063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remainder of this talk will focus on the T-Tracker simply because we have much more documentation and recent experience with this Tracker.</a:t>
            </a:r>
          </a:p>
        </p:txBody>
      </p:sp>
    </p:spTree>
    <p:extLst>
      <p:ext uri="{BB962C8B-B14F-4D97-AF65-F5344CB8AC3E}">
        <p14:creationId xmlns:p14="http://schemas.microsoft.com/office/powerpoint/2010/main" val="403054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357F-D192-42A8-83B3-AEB8F68F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Initial</a:t>
            </a:r>
            <a:r>
              <a:rPr lang="en-US" dirty="0"/>
              <a:t> R&amp;D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8153-59B7-483F-BEEB-576B2C921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5104572"/>
          </a:xfrm>
        </p:spPr>
        <p:txBody>
          <a:bodyPr>
            <a:normAutofit fontScale="92500"/>
          </a:bodyPr>
          <a:lstStyle/>
          <a:p>
            <a:r>
              <a:rPr lang="en-US" dirty="0"/>
              <a:t>This talk is meant to serve as a discussion starter to advance and refine a program of R&amp;D projects for the Mu2e-II Tracker.</a:t>
            </a:r>
          </a:p>
          <a:p>
            <a:pPr lvl="1"/>
            <a:r>
              <a:rPr lang="en-US" dirty="0"/>
              <a:t>Here we focus on materials and mechanical design issues</a:t>
            </a:r>
          </a:p>
          <a:p>
            <a:pPr lvl="1"/>
            <a:r>
              <a:rPr lang="en-US" dirty="0"/>
              <a:t>Electronics will have its own session </a:t>
            </a:r>
          </a:p>
          <a:p>
            <a:pPr lvl="1"/>
            <a:r>
              <a:rPr lang="en-US" dirty="0"/>
              <a:t>Pattern recognition is also presented in a separate session</a:t>
            </a:r>
          </a:p>
          <a:p>
            <a:pPr lvl="1"/>
            <a:r>
              <a:rPr lang="en-US" u="sng" dirty="0"/>
              <a:t>All three of the R&amp;D areas above feedback on each other </a:t>
            </a:r>
          </a:p>
          <a:p>
            <a:r>
              <a:rPr lang="en-US" dirty="0"/>
              <a:t>Many of our ideas have already appeared in public form</a:t>
            </a:r>
          </a:p>
          <a:p>
            <a:pPr lvl="1"/>
            <a:r>
              <a:rPr lang="en-US" dirty="0"/>
              <a:t>For example: arXiv:2203.07569v2 [hep-ex] 16 Mar 2022</a:t>
            </a:r>
          </a:p>
          <a:p>
            <a:r>
              <a:rPr lang="en-US" dirty="0"/>
              <a:t>Better momentum resolution means: reduce the g/cm</a:t>
            </a:r>
            <a:r>
              <a:rPr lang="en-US" baseline="30000" dirty="0"/>
              <a:t>2</a:t>
            </a:r>
            <a:r>
              <a:rPr lang="en-US" dirty="0"/>
              <a:t> seen by conversion electrons traveling from the Stopping Target to the end of the Tracker….</a:t>
            </a:r>
          </a:p>
          <a:p>
            <a:pPr lvl="1"/>
            <a:r>
              <a:rPr lang="en-US" dirty="0"/>
              <a:t>Also, reducing the mass and/or Z of all components will reduce the number of spurious hits from gammas, neutrons, protons, deltas, etc.</a:t>
            </a:r>
          </a:p>
          <a:p>
            <a:pPr lvl="2"/>
            <a:r>
              <a:rPr lang="en-US" dirty="0"/>
              <a:t>However there are structural constraints on mechanical stability</a:t>
            </a:r>
          </a:p>
        </p:txBody>
      </p:sp>
    </p:spTree>
    <p:extLst>
      <p:ext uri="{BB962C8B-B14F-4D97-AF65-F5344CB8AC3E}">
        <p14:creationId xmlns:p14="http://schemas.microsoft.com/office/powerpoint/2010/main" val="148882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E4E2-E3BE-4F69-BA3A-4797DA03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 fontScale="90000"/>
          </a:bodyPr>
          <a:lstStyle/>
          <a:p>
            <a:r>
              <a:rPr lang="en-US" dirty="0"/>
              <a:t>Tracker System is Composed of Three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BE4C8-9C2C-4931-B063-2FA02E2C7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666215"/>
          </a:xfrm>
        </p:spPr>
        <p:txBody>
          <a:bodyPr/>
          <a:lstStyle/>
          <a:p>
            <a:r>
              <a:rPr lang="en-US" dirty="0"/>
              <a:t>Material and geometry of the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Muon stopping target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Stopping target proton absorber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Tracker</a:t>
            </a:r>
          </a:p>
          <a:p>
            <a:r>
              <a:rPr lang="en-US" dirty="0"/>
              <a:t>Consistent with the original proposal for Mu2e-II</a:t>
            </a:r>
          </a:p>
          <a:p>
            <a:pPr lvl="1"/>
            <a:r>
              <a:rPr lang="en-US" dirty="0"/>
              <a:t>Assume no change in the magnetic field</a:t>
            </a:r>
          </a:p>
          <a:p>
            <a:r>
              <a:rPr lang="en-US" dirty="0"/>
              <a:t>Greater muon intensity &amp; sensitivity leads to critical issues</a:t>
            </a:r>
          </a:p>
          <a:p>
            <a:pPr lvl="1"/>
            <a:r>
              <a:rPr lang="en-US" dirty="0"/>
              <a:t>Improving momentum resolution</a:t>
            </a:r>
          </a:p>
          <a:p>
            <a:pPr lvl="1"/>
            <a:r>
              <a:rPr lang="en-US" dirty="0"/>
              <a:t>Managing detector occupancy</a:t>
            </a:r>
          </a:p>
          <a:p>
            <a:pPr lvl="1"/>
            <a:r>
              <a:rPr lang="en-US" dirty="0"/>
              <a:t>Coping with higher radiation rates</a:t>
            </a:r>
          </a:p>
        </p:txBody>
      </p:sp>
    </p:spTree>
    <p:extLst>
      <p:ext uri="{BB962C8B-B14F-4D97-AF65-F5344CB8AC3E}">
        <p14:creationId xmlns:p14="http://schemas.microsoft.com/office/powerpoint/2010/main" val="387370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E8B9-2D41-4648-8F8D-EB5E1249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>
            <a:normAutofit fontScale="90000"/>
          </a:bodyPr>
          <a:lstStyle/>
          <a:p>
            <a:r>
              <a:rPr lang="en-US" dirty="0"/>
              <a:t>Some Topics for Investigation at Higher Intensities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96D9-D872-428F-8F1F-4197E84C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1049000" cy="5446643"/>
          </a:xfrm>
        </p:spPr>
        <p:txBody>
          <a:bodyPr/>
          <a:lstStyle/>
          <a:p>
            <a:r>
              <a:rPr lang="en-US" dirty="0"/>
              <a:t>Can the stopping target be modified to reduce CE scattering &amp; dE/dx</a:t>
            </a:r>
          </a:p>
          <a:p>
            <a:pPr lvl="1"/>
            <a:r>
              <a:rPr lang="en-US" dirty="0"/>
              <a:t>While obtaining the required higher stopping rate</a:t>
            </a:r>
          </a:p>
          <a:p>
            <a:r>
              <a:rPr lang="en-US" dirty="0"/>
              <a:t>Similarly, can the proton absorber impact on CE momentum resolution be reduced, while controlling the muon-capture proton rate in the tracker?</a:t>
            </a:r>
          </a:p>
          <a:p>
            <a:r>
              <a:rPr lang="en-US" dirty="0"/>
              <a:t>Tracker materials radiation aging studies; particularly for straw properties</a:t>
            </a:r>
          </a:p>
          <a:p>
            <a:r>
              <a:rPr lang="en-US" dirty="0"/>
              <a:t>Straw wall mylar thickness can be reduced to 8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(D. Ambrose). </a:t>
            </a:r>
          </a:p>
          <a:p>
            <a:pPr lvl="1"/>
            <a:r>
              <a:rPr lang="en-US" dirty="0"/>
              <a:t>Metallization required</a:t>
            </a:r>
          </a:p>
          <a:p>
            <a:pPr lvl="2"/>
            <a:r>
              <a:rPr lang="en-US" dirty="0"/>
              <a:t>creep studies under tension IN VACUUM (low humidity) (?)</a:t>
            </a:r>
          </a:p>
          <a:p>
            <a:pPr lvl="1"/>
            <a:r>
              <a:rPr lang="en-US" dirty="0"/>
              <a:t>Tension relaxation (?)</a:t>
            </a:r>
          </a:p>
          <a:p>
            <a:pPr lvl="1"/>
            <a:r>
              <a:rPr lang="en-US" dirty="0"/>
              <a:t>Sag under gravity (?)</a:t>
            </a:r>
          </a:p>
          <a:p>
            <a:pPr lvl="1"/>
            <a:r>
              <a:rPr lang="en-US" dirty="0"/>
              <a:t>Different gasses: need faster drift speed (&gt;.5 mm/ns) &amp; control leak rate (?)</a:t>
            </a:r>
          </a:p>
          <a:p>
            <a:r>
              <a:rPr lang="en-US" dirty="0"/>
              <a:t>Can we improve Plastic Inner Ring Manifold &amp; Straw Terminations (?)</a:t>
            </a:r>
          </a:p>
        </p:txBody>
      </p:sp>
    </p:spTree>
    <p:extLst>
      <p:ext uri="{BB962C8B-B14F-4D97-AF65-F5344CB8AC3E}">
        <p14:creationId xmlns:p14="http://schemas.microsoft.com/office/powerpoint/2010/main" val="393388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9A54-88B0-480F-8238-175B178C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DF22-99B8-45A6-B440-96B75A468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list just scratches the surface</a:t>
            </a:r>
          </a:p>
          <a:p>
            <a:pPr lvl="1"/>
            <a:r>
              <a:rPr lang="en-US" dirty="0"/>
              <a:t>Some R &amp; D has made progress</a:t>
            </a:r>
          </a:p>
          <a:p>
            <a:pPr lvl="1"/>
            <a:r>
              <a:rPr lang="en-US" dirty="0"/>
              <a:t>Much more to do………</a:t>
            </a:r>
          </a:p>
        </p:txBody>
      </p:sp>
    </p:spTree>
    <p:extLst>
      <p:ext uri="{BB962C8B-B14F-4D97-AF65-F5344CB8AC3E}">
        <p14:creationId xmlns:p14="http://schemas.microsoft.com/office/powerpoint/2010/main" val="52851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8AD2-BD63-47EF-B4B2-8F20F877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Indigo Home Page: Cal Tech Meeting</a:t>
            </a:r>
            <a:br>
              <a:rPr lang="en-US" dirty="0"/>
            </a:br>
            <a:r>
              <a:rPr lang="en-US" dirty="0"/>
              <a:t>March 27-29,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7058-7FD4-4DEA-AD99-7D21292B3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Page: https://indico.fnal.gov/event/57834/</a:t>
            </a:r>
          </a:p>
        </p:txBody>
      </p:sp>
    </p:spTree>
    <p:extLst>
      <p:ext uri="{BB962C8B-B14F-4D97-AF65-F5344CB8AC3E}">
        <p14:creationId xmlns:p14="http://schemas.microsoft.com/office/powerpoint/2010/main" val="88974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484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Theme</vt:lpstr>
      <vt:lpstr>Workshop on a Future Muon Program at Fermilab:  Mu2e-II Tracker Research Topics</vt:lpstr>
      <vt:lpstr>Two Tracker Alternatives: I-Tracker</vt:lpstr>
      <vt:lpstr>Two Tracker Alternatives: T-Tracker</vt:lpstr>
      <vt:lpstr>Initial R&amp;D List</vt:lpstr>
      <vt:lpstr>Tracker System is Composed of Three Components</vt:lpstr>
      <vt:lpstr>Some Topics for Investigation at Higher Intensities</vt:lpstr>
      <vt:lpstr>Discussion</vt:lpstr>
      <vt:lpstr>Indigo Home Page: Cal Tech Meeting March 27-29, 2023</vt:lpstr>
    </vt:vector>
  </TitlesOfParts>
  <Company>York College CUNY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1: Micro-Epsilon® Laser Interferometer</dc:title>
  <dc:creator>James Popp</dc:creator>
  <cp:lastModifiedBy>James Popp</cp:lastModifiedBy>
  <cp:revision>178</cp:revision>
  <dcterms:created xsi:type="dcterms:W3CDTF">2020-12-10T19:02:19Z</dcterms:created>
  <dcterms:modified xsi:type="dcterms:W3CDTF">2023-03-26T18:20:50Z</dcterms:modified>
</cp:coreProperties>
</file>