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4"/>
  </p:sldMasterIdLst>
  <p:notesMasterIdLst>
    <p:notesMasterId r:id="rId27"/>
  </p:notesMasterIdLst>
  <p:handoutMasterIdLst>
    <p:handoutMasterId r:id="rId28"/>
  </p:handoutMasterIdLst>
  <p:sldIdLst>
    <p:sldId id="295" r:id="rId5"/>
    <p:sldId id="296" r:id="rId6"/>
    <p:sldId id="792" r:id="rId7"/>
    <p:sldId id="297" r:id="rId8"/>
    <p:sldId id="361" r:id="rId9"/>
    <p:sldId id="305" r:id="rId10"/>
    <p:sldId id="790" r:id="rId11"/>
    <p:sldId id="302" r:id="rId12"/>
    <p:sldId id="304" r:id="rId13"/>
    <p:sldId id="306" r:id="rId14"/>
    <p:sldId id="307" r:id="rId15"/>
    <p:sldId id="308" r:id="rId16"/>
    <p:sldId id="315" r:id="rId17"/>
    <p:sldId id="300" r:id="rId18"/>
    <p:sldId id="299" r:id="rId19"/>
    <p:sldId id="301" r:id="rId20"/>
    <p:sldId id="312" r:id="rId21"/>
    <p:sldId id="795" r:id="rId22"/>
    <p:sldId id="793" r:id="rId23"/>
    <p:sldId id="794" r:id="rId24"/>
    <p:sldId id="314" r:id="rId25"/>
    <p:sldId id="268" r:id="rId2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93ADECD0-AC18-4974-B7F9-F18E52D7F1AB}">
          <p14:sldIdLst>
            <p14:sldId id="295"/>
            <p14:sldId id="296"/>
            <p14:sldId id="792"/>
            <p14:sldId id="297"/>
            <p14:sldId id="361"/>
            <p14:sldId id="305"/>
            <p14:sldId id="790"/>
            <p14:sldId id="302"/>
            <p14:sldId id="304"/>
            <p14:sldId id="306"/>
            <p14:sldId id="307"/>
            <p14:sldId id="308"/>
            <p14:sldId id="315"/>
            <p14:sldId id="300"/>
            <p14:sldId id="299"/>
            <p14:sldId id="301"/>
            <p14:sldId id="312"/>
            <p14:sldId id="795"/>
            <p14:sldId id="793"/>
            <p14:sldId id="794"/>
            <p14:sldId id="314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D2771C"/>
    <a:srgbClr val="FF9900"/>
    <a:srgbClr val="000000"/>
    <a:srgbClr val="97D7EB"/>
    <a:srgbClr val="98D7EA"/>
    <a:srgbClr val="98D7EB"/>
    <a:srgbClr val="50504E"/>
    <a:srgbClr val="4E4E4E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A3C215-DE1B-410D-85AD-C2F994C48A71}" v="51" dt="2023-03-27T16:55:08.39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74" autoAdjust="0"/>
    <p:restoredTop sz="83710" autoAdjust="0"/>
  </p:normalViewPr>
  <p:slideViewPr>
    <p:cSldViewPr snapToGrid="0" snapToObjects="1" showGuides="1">
      <p:cViewPr varScale="1">
        <p:scale>
          <a:sx n="106" d="100"/>
          <a:sy n="106" d="100"/>
        </p:scale>
        <p:origin x="728" y="68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0460">
              <a:defRPr/>
            </a:pPr>
            <a:r>
              <a:rPr lang="en-US" dirty="0"/>
              <a:t>Although not part of the PIP-II project, if PAR were constructed on an aggressive timeline, a more rapid delivery of proton power benchmarks for DUNE/LBNF may be possible </a:t>
            </a:r>
          </a:p>
          <a:p>
            <a:pPr defTabSz="940460">
              <a:defRPr/>
            </a:pPr>
            <a:r>
              <a:rPr lang="en-US" dirty="0"/>
              <a:t>Other benefits that PAR provides for booster performance would be that PAR would have a longer uninterrupted insertion for H- injection and a longer straight section between bending sections</a:t>
            </a:r>
          </a:p>
          <a:p>
            <a:endParaRPr lang="en-US" dirty="0"/>
          </a:p>
          <a:p>
            <a:r>
              <a:rPr lang="en-US" dirty="0"/>
              <a:t>This would allow for unstripped H- particles to be extracted to a beam dump rather than sent to an inline absorber, like it is currently</a:t>
            </a:r>
          </a:p>
          <a:p>
            <a:pPr algn="l"/>
            <a:r>
              <a:rPr lang="en-US" dirty="0"/>
              <a:t>It would allow for injection at higher energies (~1GeV proposed) and</a:t>
            </a:r>
            <a:r>
              <a:rPr lang="en-US" sz="1900" dirty="0">
                <a:solidFill>
                  <a:srgbClr val="000000"/>
                </a:solidFill>
                <a:latin typeface="Calibri" panose="020F0502020204030204" pitchFamily="34" charset="0"/>
              </a:rPr>
              <a:t> it would allow the circulating protons that scatter off the injection foil to be directed into a dedicated injection collimator. 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and PAR would allow the PIP-II beam to be accumulated at a fixed energy, </a:t>
            </a:r>
            <a:r>
              <a:rPr lang="en-US" sz="1900" dirty="0">
                <a:solidFill>
                  <a:srgbClr val="000000"/>
                </a:solidFill>
                <a:latin typeface="Calibri" panose="020F0502020204030204" pitchFamily="34" charset="0"/>
              </a:rPr>
              <a:t>rather than requiring orbit correctors to compensate the ramping gradient magnets over the 0.6ms duration of the injection process. 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US" sz="2500" dirty="0"/>
          </a:p>
          <a:p>
            <a:r>
              <a:rPr lang="en-US" sz="2500" dirty="0"/>
              <a:t>PAR will also adapt the PIP-II </a:t>
            </a:r>
            <a:r>
              <a:rPr lang="en-US" sz="2500" dirty="0" err="1"/>
              <a:t>linac</a:t>
            </a:r>
            <a:r>
              <a:rPr lang="en-US" sz="2500" dirty="0"/>
              <a:t> beam to serve low duty factor GeV-scale experimental programs, such as the proposed PIP-II Beam Dump (PIP2-BD) program, which would set new exclusion limits in the search for dark matter </a:t>
            </a:r>
          </a:p>
          <a:p>
            <a:pPr lvl="1"/>
            <a:r>
              <a:rPr lang="en-US" sz="2100" dirty="0"/>
              <a:t>The initial beam power estimate to a DS program like PIP2-BD is &gt;100 kW</a:t>
            </a:r>
          </a:p>
          <a:p>
            <a:pPr defTabSz="940460">
              <a:defRPr/>
            </a:pPr>
            <a:r>
              <a:rPr lang="en-US" dirty="0"/>
              <a:t>DS </a:t>
            </a:r>
            <a:r>
              <a:rPr lang="en-US" dirty="0">
                <a:sym typeface="Wingdings" panose="05000000000000000000" pitchFamily="2" charset="2"/>
              </a:rPr>
              <a:t> PIP2-BD program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Beam power </a:t>
            </a:r>
            <a:r>
              <a:rPr lang="en-US" dirty="0"/>
              <a:t>limited by stripping foil heating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F22EF-CF13-4EA3-BA93-BBE40C1538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6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Beam distribution AFTER painted injection into PAR.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80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19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important point because doing this makes the beam suitable for a Dark Sector program, whether it be for a PIP2-BD or for AMF. With AMF we are going to do individual ~20ns bunches extracted one at a time, but we could explore such ideas as combining three 20ns pulses, rotating them back to 20 ns, and then extracting them one at a time.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14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53B2B6B6-7165-40BC-A1A8-0AA649287D1E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71F5AF-C65B-4FCD-8E25-E27266ADCC25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BCBCFDA7-4F97-4C53-996C-7B96486B2315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90E133-2DEC-4643-B592-C3AA3E55D872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DAB1B-8582-7143-BC7A-76E91F9FF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816C48-AD24-C147-A57B-92871C51E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8166B-78C3-4100-BE89-63E7C474ED86}" type="datetime1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D9582-6CD3-3A4F-947D-B39268B48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Simons | Workshop on a Future Muon Program At Fermilab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FDFA45-C2B9-0446-916C-462C537FF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25B83-39CE-004C-9B34-2F2DD9832F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71553"/>
            <a:ext cx="4038600" cy="36230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71553"/>
            <a:ext cx="4038600" cy="36230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00786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1C3077C-317D-4819-AD97-AF8BAB4CFBD3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4015B42-D047-4062-AB6A-5B21B82EBFB4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96AAFAA-F864-477C-B5C2-B7134B4F4791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30" r:id="rId14"/>
    <p:sldLayoutId id="2147484131" r:id="rId1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4FC939-39F0-474E-37B4-DF55719EF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/>
              <a:t>Ben Simons	</a:t>
            </a:r>
          </a:p>
          <a:p>
            <a:r>
              <a:rPr lang="en-US" sz="1600" dirty="0"/>
              <a:t>Workshop on a Future Muon Program At Fermilab</a:t>
            </a:r>
          </a:p>
          <a:p>
            <a:r>
              <a:rPr lang="en-US" sz="1600" dirty="0"/>
              <a:t>Wednesday, March 29, 2023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A41C9-749B-5B50-291C-98B3BD2410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/>
              <a:t>PIP-II Accumulator Ring (PAR) Proposal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898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FE1C490-A8D2-D554-A6F9-7C35384F2348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rcRect/>
          <a:stretch/>
        </p:blipFill>
        <p:spPr>
          <a:xfrm>
            <a:off x="598910" y="700060"/>
            <a:ext cx="4346470" cy="2873767"/>
          </a:xfrm>
        </p:spPr>
      </p:pic>
      <p:pic>
        <p:nvPicPr>
          <p:cNvPr id="12" name="Content Placeholder 11" descr="Chart&#10;&#10;Description automatically generated">
            <a:extLst>
              <a:ext uri="{FF2B5EF4-FFF2-40B4-BE49-F238E27FC236}">
                <a16:creationId xmlns:a16="http://schemas.microsoft.com/office/drawing/2014/main" id="{84E11B1A-8322-155E-27B0-95E68FE05CEC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4"/>
          <a:stretch>
            <a:fillRect/>
          </a:stretch>
        </p:blipFill>
        <p:spPr>
          <a:xfrm>
            <a:off x="5059457" y="372970"/>
            <a:ext cx="3617295" cy="3255110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EA7485-9A26-9D22-FD11-40B4A37204A4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29364" y="3573827"/>
            <a:ext cx="8686035" cy="9493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Initial beam distribution is within the +/- 40mm apertures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4C97"/>
                </a:solidFill>
              </a:rPr>
              <a:t>Nonlinear tracking with full machine apertures shows good stability within a large range of tunes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4C97"/>
                </a:solidFill>
              </a:rPr>
              <a:t>DS mode will have a beam at least 50% larger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5CFB0-189A-21D1-3AD8-DBA8C8B93C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C66AB60-F29E-4FDF-AEA7-32D7038108C6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300BF-F1AA-D7C9-EC81-8561805AE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C49DB-118A-07DB-81E8-F3AA8E127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4B54-C240-4805-BC96-4082D7B9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Distribution – Painted Injection</a:t>
            </a:r>
          </a:p>
        </p:txBody>
      </p:sp>
    </p:spTree>
    <p:extLst>
      <p:ext uri="{BB962C8B-B14F-4D97-AF65-F5344CB8AC3E}">
        <p14:creationId xmlns:p14="http://schemas.microsoft.com/office/powerpoint/2010/main" val="832330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BCDEF7-2F5B-8EFB-9213-A681BB626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Preliminary tracking provides a large region of stable tunes within the range of the phase trombone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dirty="0"/>
              <a:t>The current working point (red dot)</a:t>
            </a:r>
            <a:endParaRPr lang="en-US" sz="1600" b="0" dirty="0">
              <a:solidFill>
                <a:srgbClr val="7F7F7F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4C97"/>
                </a:solidFill>
              </a:rPr>
              <a:t>Avoids the most dangerous resonances from quadrupoles and dipoles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4C97"/>
                </a:solidFill>
              </a:rPr>
              <a:t>Avoids the sextupole resonances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b="0" dirty="0">
              <a:solidFill>
                <a:srgbClr val="004C97"/>
              </a:solidFill>
            </a:endParaRPr>
          </a:p>
        </p:txBody>
      </p:sp>
      <p:pic>
        <p:nvPicPr>
          <p:cNvPr id="10" name="Content Placeholder 9" descr="Chart&#10;&#10;Description automatically generated">
            <a:extLst>
              <a:ext uri="{FF2B5EF4-FFF2-40B4-BE49-F238E27FC236}">
                <a16:creationId xmlns:a16="http://schemas.microsoft.com/office/drawing/2014/main" id="{ACFECF4E-8187-2739-5AA4-7049996F8BC3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543300" y="731361"/>
            <a:ext cx="5346700" cy="374269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5CFB0-189A-21D1-3AD8-DBA8C8B93CB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27B043E-A79E-4A4A-9C1E-F5CE9CA5C896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300BF-F1AA-D7C9-EC81-8561805AEFA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C49DB-118A-07DB-81E8-F3AA8E127B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4B54-C240-4805-BC96-4082D7B9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 Tune Diagram</a:t>
            </a:r>
          </a:p>
        </p:txBody>
      </p:sp>
    </p:spTree>
    <p:extLst>
      <p:ext uri="{BB962C8B-B14F-4D97-AF65-F5344CB8AC3E}">
        <p14:creationId xmlns:p14="http://schemas.microsoft.com/office/powerpoint/2010/main" val="3693421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80089B12-17B2-80AC-C662-C5D084470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5271" y="547264"/>
            <a:ext cx="6073458" cy="404897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4B54-C240-4805-BC96-4082D7B9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Tracking is Stable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5CFB0-189A-21D1-3AD8-DBA8C8B93C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E7041D4-4D2E-4A38-8DA2-3625EF3AD184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300BF-F1AA-D7C9-EC81-8561805AE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C49DB-118A-07DB-81E8-F3AA8E127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79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D9AE09B-3AA3-CE90-19CF-E27986A195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08485" y="574719"/>
            <a:ext cx="6927030" cy="39940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4B54-C240-4805-BC96-4082D7B9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 RF Options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5CFB0-189A-21D1-3AD8-DBA8C8B93C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283CAF5-DC4F-414B-8DFA-53D1FD8A7D2B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300BF-F1AA-D7C9-EC81-8561805AE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C49DB-118A-07DB-81E8-F3AA8E127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75FC58-0019-A899-4B5D-621D6C4E559A}"/>
              </a:ext>
            </a:extLst>
          </p:cNvPr>
          <p:cNvSpPr txBox="1"/>
          <p:nvPr/>
        </p:nvSpPr>
        <p:spPr>
          <a:xfrm>
            <a:off x="43801" y="4307973"/>
            <a:ext cx="118557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*</a:t>
            </a:r>
            <a:r>
              <a:rPr 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C.Bhat</a:t>
            </a:r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, ACE Workshop 2023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18541A-2D0A-C7F7-4D05-6E2F6E92DA07}"/>
              </a:ext>
            </a:extLst>
          </p:cNvPr>
          <p:cNvSpPr/>
          <p:nvPr/>
        </p:nvSpPr>
        <p:spPr>
          <a:xfrm>
            <a:off x="3305908" y="819102"/>
            <a:ext cx="1145512" cy="3749679"/>
          </a:xfrm>
          <a:prstGeom prst="roundRect">
            <a:avLst>
              <a:gd name="adj" fmla="val 6141"/>
            </a:avLst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AD8699-353A-D80F-2DF2-BD5DD5097C37}"/>
              </a:ext>
            </a:extLst>
          </p:cNvPr>
          <p:cNvSpPr/>
          <p:nvPr/>
        </p:nvSpPr>
        <p:spPr>
          <a:xfrm>
            <a:off x="5236917" y="1040006"/>
            <a:ext cx="663633" cy="3528776"/>
          </a:xfrm>
          <a:prstGeom prst="roundRect">
            <a:avLst>
              <a:gd name="adj" fmla="val 6141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E44972-9DF3-B2F7-138B-72E5DA8DB1C2}"/>
              </a:ext>
            </a:extLst>
          </p:cNvPr>
          <p:cNvSpPr/>
          <p:nvPr/>
        </p:nvSpPr>
        <p:spPr>
          <a:xfrm>
            <a:off x="6580163" y="1040006"/>
            <a:ext cx="663633" cy="3528776"/>
          </a:xfrm>
          <a:prstGeom prst="roundRect">
            <a:avLst>
              <a:gd name="adj" fmla="val 6141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19B468-3D10-4C56-1C66-64B57564D4AD}"/>
              </a:ext>
            </a:extLst>
          </p:cNvPr>
          <p:cNvCxnSpPr>
            <a:cxnSpLocks/>
          </p:cNvCxnSpPr>
          <p:nvPr/>
        </p:nvCxnSpPr>
        <p:spPr>
          <a:xfrm flipH="1">
            <a:off x="5603358" y="509722"/>
            <a:ext cx="122275" cy="5302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B9AABF-FE1E-E4EC-13E0-40BBF64BC1A2}"/>
              </a:ext>
            </a:extLst>
          </p:cNvPr>
          <p:cNvCxnSpPr>
            <a:cxnSpLocks/>
          </p:cNvCxnSpPr>
          <p:nvPr/>
        </p:nvCxnSpPr>
        <p:spPr>
          <a:xfrm flipH="1">
            <a:off x="6989135" y="477224"/>
            <a:ext cx="122275" cy="53028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A28C333-D724-0505-E158-B86D4D5209B8}"/>
              </a:ext>
            </a:extLst>
          </p:cNvPr>
          <p:cNvSpPr txBox="1"/>
          <p:nvPr/>
        </p:nvSpPr>
        <p:spPr>
          <a:xfrm>
            <a:off x="5381444" y="243356"/>
            <a:ext cx="1132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PIP2-BD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19D5776-C57F-962B-5FF7-821D5D5A5621}"/>
              </a:ext>
            </a:extLst>
          </p:cNvPr>
          <p:cNvSpPr txBox="1"/>
          <p:nvPr/>
        </p:nvSpPr>
        <p:spPr>
          <a:xfrm>
            <a:off x="6900857" y="244549"/>
            <a:ext cx="68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AMF</a:t>
            </a:r>
          </a:p>
        </p:txBody>
      </p:sp>
    </p:spTree>
    <p:extLst>
      <p:ext uri="{BB962C8B-B14F-4D97-AF65-F5344CB8AC3E}">
        <p14:creationId xmlns:p14="http://schemas.microsoft.com/office/powerpoint/2010/main" val="130238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D1BC7773-393D-4CA4-E5E5-90547C68B966}"/>
              </a:ext>
            </a:extLst>
          </p:cNvPr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3339439959"/>
              </p:ext>
            </p:extLst>
          </p:nvPr>
        </p:nvGraphicFramePr>
        <p:xfrm>
          <a:off x="228600" y="728662"/>
          <a:ext cx="4222947" cy="3782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649">
                  <a:extLst>
                    <a:ext uri="{9D8B030D-6E8A-4147-A177-3AD203B41FA5}">
                      <a16:colId xmlns:a16="http://schemas.microsoft.com/office/drawing/2014/main" val="1691134358"/>
                    </a:ext>
                  </a:extLst>
                </a:gridCol>
                <a:gridCol w="1407649">
                  <a:extLst>
                    <a:ext uri="{9D8B030D-6E8A-4147-A177-3AD203B41FA5}">
                      <a16:colId xmlns:a16="http://schemas.microsoft.com/office/drawing/2014/main" val="4251649610"/>
                    </a:ext>
                  </a:extLst>
                </a:gridCol>
                <a:gridCol w="1407649">
                  <a:extLst>
                    <a:ext uri="{9D8B030D-6E8A-4147-A177-3AD203B41FA5}">
                      <a16:colId xmlns:a16="http://schemas.microsoft.com/office/drawing/2014/main" val="3997289071"/>
                    </a:ext>
                  </a:extLst>
                </a:gridCol>
              </a:tblGrid>
              <a:tr h="545955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Low Value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High Value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34474554"/>
                  </a:ext>
                </a:extLst>
              </a:tr>
              <a:tr h="539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Intensity (p)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8e12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16e12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6148380"/>
                  </a:ext>
                </a:extLst>
              </a:tr>
              <a:tr h="539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Energy (GeV)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7965886"/>
                  </a:ext>
                </a:extLst>
              </a:tr>
              <a:tr h="539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Rep. Rate (Hz)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9106254"/>
                  </a:ext>
                </a:extLst>
              </a:tr>
              <a:tr h="539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Power (kW)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210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70742980"/>
                  </a:ext>
                </a:extLst>
              </a:tr>
              <a:tr h="539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Pulse length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  <a:t>s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  <a:t>s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5374521"/>
                  </a:ext>
                </a:extLst>
              </a:tr>
              <a:tr h="539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Exp. duty factor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2e-4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2e-4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0221743"/>
                  </a:ext>
                </a:extLst>
              </a:tr>
            </a:tbl>
          </a:graphicData>
        </a:graphic>
      </p:graphicFrame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940F0265-0529-8E89-1524-EA275830A8A9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2709243227"/>
              </p:ext>
            </p:extLst>
          </p:nvPr>
        </p:nvGraphicFramePr>
        <p:xfrm>
          <a:off x="4692650" y="728662"/>
          <a:ext cx="4214811" cy="3782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37">
                  <a:extLst>
                    <a:ext uri="{9D8B030D-6E8A-4147-A177-3AD203B41FA5}">
                      <a16:colId xmlns:a16="http://schemas.microsoft.com/office/drawing/2014/main" val="4117689624"/>
                    </a:ext>
                  </a:extLst>
                </a:gridCol>
                <a:gridCol w="1404937">
                  <a:extLst>
                    <a:ext uri="{9D8B030D-6E8A-4147-A177-3AD203B41FA5}">
                      <a16:colId xmlns:a16="http://schemas.microsoft.com/office/drawing/2014/main" val="2306855546"/>
                    </a:ext>
                  </a:extLst>
                </a:gridCol>
                <a:gridCol w="1404937">
                  <a:extLst>
                    <a:ext uri="{9D8B030D-6E8A-4147-A177-3AD203B41FA5}">
                      <a16:colId xmlns:a16="http://schemas.microsoft.com/office/drawing/2014/main" val="2401593309"/>
                    </a:ext>
                  </a:extLst>
                </a:gridCol>
              </a:tblGrid>
              <a:tr h="540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 GeV PAR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Low Value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High Value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4491434"/>
                  </a:ext>
                </a:extLst>
              </a:tr>
              <a:tr h="540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Intensity (p)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12e12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24e12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02174406"/>
                  </a:ext>
                </a:extLst>
              </a:tr>
              <a:tr h="540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Energy (GeV)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71395639"/>
                  </a:ext>
                </a:extLst>
              </a:tr>
              <a:tr h="540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Rep. Rate (Hz)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67392549"/>
                  </a:ext>
                </a:extLst>
              </a:tr>
              <a:tr h="540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Power (kW)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380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75950885"/>
                  </a:ext>
                </a:extLst>
              </a:tr>
              <a:tr h="540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Pulse length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  <a:t>s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  <a:t>s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29393683"/>
                  </a:ext>
                </a:extLst>
              </a:tr>
              <a:tr h="54034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Exp. duty factor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2e-4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2e-4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684512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5CFB0-189A-21D1-3AD8-DBA8C8B93C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1FC7FB5-C5A9-4388-A702-9DE311EE1CBE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300BF-F1AA-D7C9-EC81-8561805AE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C49DB-118A-07DB-81E8-F3AA8E127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A83937F-CFAD-1C6C-5607-A84DB2599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 Power Modes – Nominal (To Booster)</a:t>
            </a:r>
          </a:p>
        </p:txBody>
      </p:sp>
    </p:spTree>
    <p:extLst>
      <p:ext uri="{BB962C8B-B14F-4D97-AF65-F5344CB8AC3E}">
        <p14:creationId xmlns:p14="http://schemas.microsoft.com/office/powerpoint/2010/main" val="3427421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1B62066B-A71D-E5A4-86B2-2CBDED9AB226}"/>
              </a:ext>
            </a:extLst>
          </p:cNvPr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2154253598"/>
              </p:ext>
            </p:extLst>
          </p:nvPr>
        </p:nvGraphicFramePr>
        <p:xfrm>
          <a:off x="228600" y="728663"/>
          <a:ext cx="4222752" cy="335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584">
                  <a:extLst>
                    <a:ext uri="{9D8B030D-6E8A-4147-A177-3AD203B41FA5}">
                      <a16:colId xmlns:a16="http://schemas.microsoft.com/office/drawing/2014/main" val="4115799745"/>
                    </a:ext>
                  </a:extLst>
                </a:gridCol>
                <a:gridCol w="1407584">
                  <a:extLst>
                    <a:ext uri="{9D8B030D-6E8A-4147-A177-3AD203B41FA5}">
                      <a16:colId xmlns:a16="http://schemas.microsoft.com/office/drawing/2014/main" val="3306738861"/>
                    </a:ext>
                  </a:extLst>
                </a:gridCol>
                <a:gridCol w="1407584">
                  <a:extLst>
                    <a:ext uri="{9D8B030D-6E8A-4147-A177-3AD203B41FA5}">
                      <a16:colId xmlns:a16="http://schemas.microsoft.com/office/drawing/2014/main" val="4219612075"/>
                    </a:ext>
                  </a:extLst>
                </a:gridCol>
              </a:tblGrid>
              <a:tr h="554250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Low Value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High Value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7398110"/>
                  </a:ext>
                </a:extLst>
              </a:tr>
              <a:tr h="4758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Intensity / pulse (ppp)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1e12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2.5e12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152490"/>
                  </a:ext>
                </a:extLst>
              </a:tr>
              <a:tr h="46945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Energy (GeV)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929297870"/>
                  </a:ext>
                </a:extLst>
              </a:tr>
              <a:tr h="448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*Rep. Rate / pulse (Hz)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8633417"/>
                  </a:ext>
                </a:extLst>
              </a:tr>
              <a:tr h="478697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Power (kW)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130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6416997"/>
                  </a:ext>
                </a:extLst>
              </a:tr>
              <a:tr h="448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pulse length (s)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  <a:t>385ns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170n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  <a:t>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787596"/>
                  </a:ext>
                </a:extLst>
              </a:tr>
              <a:tr h="47582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Exp. duty factor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7.7e-5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6.8e-5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2322872"/>
                  </a:ext>
                </a:extLst>
              </a:tr>
            </a:tbl>
          </a:graphicData>
        </a:graphic>
      </p:graphicFrame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BA1D01C2-2DBB-D268-4089-F7FCD8D88886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2605727681"/>
              </p:ext>
            </p:extLst>
          </p:nvPr>
        </p:nvGraphicFramePr>
        <p:xfrm>
          <a:off x="4692650" y="728662"/>
          <a:ext cx="4214811" cy="325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37">
                  <a:extLst>
                    <a:ext uri="{9D8B030D-6E8A-4147-A177-3AD203B41FA5}">
                      <a16:colId xmlns:a16="http://schemas.microsoft.com/office/drawing/2014/main" val="3795519201"/>
                    </a:ext>
                  </a:extLst>
                </a:gridCol>
                <a:gridCol w="1404937">
                  <a:extLst>
                    <a:ext uri="{9D8B030D-6E8A-4147-A177-3AD203B41FA5}">
                      <a16:colId xmlns:a16="http://schemas.microsoft.com/office/drawing/2014/main" val="2024324541"/>
                    </a:ext>
                  </a:extLst>
                </a:gridCol>
                <a:gridCol w="1404937">
                  <a:extLst>
                    <a:ext uri="{9D8B030D-6E8A-4147-A177-3AD203B41FA5}">
                      <a16:colId xmlns:a16="http://schemas.microsoft.com/office/drawing/2014/main" val="725240394"/>
                    </a:ext>
                  </a:extLst>
                </a:gridCol>
              </a:tblGrid>
              <a:tr h="465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 GeV PAR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Low Value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High Value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62099412"/>
                  </a:ext>
                </a:extLst>
              </a:tr>
              <a:tr h="465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Intensity / pulse (ppp)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1.5e12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4e12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2282013"/>
                  </a:ext>
                </a:extLst>
              </a:tr>
              <a:tr h="465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Energy (eV)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58025669"/>
                  </a:ext>
                </a:extLst>
              </a:tr>
              <a:tr h="465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*Rep. Rate / pulse (Hz)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87772423"/>
                  </a:ext>
                </a:extLst>
              </a:tr>
              <a:tr h="465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Power (kW)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260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99916346"/>
                  </a:ext>
                </a:extLst>
              </a:tr>
              <a:tr h="465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pulse length (s)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38.5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  <a:t>s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17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  <a:sym typeface="Symbol" panose="05050102010706020507" pitchFamily="18" charset="2"/>
                        </a:rPr>
                        <a:t>s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54921915"/>
                  </a:ext>
                </a:extLst>
              </a:tr>
              <a:tr h="46544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Exp. duty factor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7.7e-3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6.8e-3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6719435"/>
                  </a:ext>
                </a:extLst>
              </a:tr>
            </a:tbl>
          </a:graphicData>
        </a:graphic>
      </p:graphicFrame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EA7A099-5E57-D057-C5F7-8FB9EA0135A1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29364" y="4202278"/>
            <a:ext cx="8686035" cy="320908"/>
          </a:xfrm>
        </p:spPr>
        <p:txBody>
          <a:bodyPr/>
          <a:lstStyle/>
          <a:p>
            <a:r>
              <a:rPr lang="en-US" dirty="0"/>
              <a:t>*2 – 4 pulses per fill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5CFB0-189A-21D1-3AD8-DBA8C8B93C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DF7C6BF6-8252-4CBC-9D0D-47B122760987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300BF-F1AA-D7C9-EC81-8561805AE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C49DB-118A-07DB-81E8-F3AA8E127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4B54-C240-4805-BC96-4082D7B9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 With h=4 rotation: PIP2-BD</a:t>
            </a:r>
          </a:p>
        </p:txBody>
      </p:sp>
    </p:spTree>
    <p:extLst>
      <p:ext uri="{BB962C8B-B14F-4D97-AF65-F5344CB8AC3E}">
        <p14:creationId xmlns:p14="http://schemas.microsoft.com/office/powerpoint/2010/main" val="1403439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A9167B37-8F81-9882-F20F-E49F4020DEE3}"/>
              </a:ext>
            </a:extLst>
          </p:cNvPr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962184771"/>
              </p:ext>
            </p:extLst>
          </p:nvPr>
        </p:nvGraphicFramePr>
        <p:xfrm>
          <a:off x="228600" y="728662"/>
          <a:ext cx="4206873" cy="34736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291">
                  <a:extLst>
                    <a:ext uri="{9D8B030D-6E8A-4147-A177-3AD203B41FA5}">
                      <a16:colId xmlns:a16="http://schemas.microsoft.com/office/drawing/2014/main" val="4233277481"/>
                    </a:ext>
                  </a:extLst>
                </a:gridCol>
                <a:gridCol w="1402291">
                  <a:extLst>
                    <a:ext uri="{9D8B030D-6E8A-4147-A177-3AD203B41FA5}">
                      <a16:colId xmlns:a16="http://schemas.microsoft.com/office/drawing/2014/main" val="2391909679"/>
                    </a:ext>
                  </a:extLst>
                </a:gridCol>
                <a:gridCol w="1402291">
                  <a:extLst>
                    <a:ext uri="{9D8B030D-6E8A-4147-A177-3AD203B41FA5}">
                      <a16:colId xmlns:a16="http://schemas.microsoft.com/office/drawing/2014/main" val="2087982824"/>
                    </a:ext>
                  </a:extLst>
                </a:gridCol>
              </a:tblGrid>
              <a:tr h="651927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Low Value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High Value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25003992"/>
                  </a:ext>
                </a:extLst>
              </a:tr>
              <a:tr h="4801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Intensity / pulse (ppp)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0.1e12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0.2e12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66568166"/>
                  </a:ext>
                </a:extLst>
              </a:tr>
              <a:tr h="47225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Energy (GeV)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54859821"/>
                  </a:ext>
                </a:extLst>
              </a:tr>
              <a:tr h="448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*Rep. Rate / pulse (Hz)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51930368"/>
                  </a:ext>
                </a:extLst>
              </a:tr>
              <a:tr h="4801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Power (kW)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7729385"/>
                  </a:ext>
                </a:extLst>
              </a:tr>
              <a:tr h="46011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pulse length (s)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22ns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18ns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8984768"/>
                  </a:ext>
                </a:extLst>
              </a:tr>
              <a:tr h="480141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Exp. duty factor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0.9e-5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1.4e-5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6181916"/>
                  </a:ext>
                </a:extLst>
              </a:tr>
            </a:tbl>
          </a:graphicData>
        </a:graphic>
      </p:graphicFrame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3C3857EC-BC33-D72E-06D9-6546753E736C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3808383814"/>
              </p:ext>
            </p:extLst>
          </p:nvPr>
        </p:nvGraphicFramePr>
        <p:xfrm>
          <a:off x="4692650" y="728663"/>
          <a:ext cx="4214811" cy="3473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4937">
                  <a:extLst>
                    <a:ext uri="{9D8B030D-6E8A-4147-A177-3AD203B41FA5}">
                      <a16:colId xmlns:a16="http://schemas.microsoft.com/office/drawing/2014/main" val="1035023711"/>
                    </a:ext>
                  </a:extLst>
                </a:gridCol>
                <a:gridCol w="1404937">
                  <a:extLst>
                    <a:ext uri="{9D8B030D-6E8A-4147-A177-3AD203B41FA5}">
                      <a16:colId xmlns:a16="http://schemas.microsoft.com/office/drawing/2014/main" val="3437294996"/>
                    </a:ext>
                  </a:extLst>
                </a:gridCol>
                <a:gridCol w="1404937">
                  <a:extLst>
                    <a:ext uri="{9D8B030D-6E8A-4147-A177-3AD203B41FA5}">
                      <a16:colId xmlns:a16="http://schemas.microsoft.com/office/drawing/2014/main" val="1257313622"/>
                    </a:ext>
                  </a:extLst>
                </a:gridCol>
              </a:tblGrid>
              <a:tr h="650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 GeV PAR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Low Value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High Value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64194494"/>
                  </a:ext>
                </a:extLst>
              </a:tr>
              <a:tr h="47056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Intensity / pulse (ppp)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0.15e12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0.3e12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07285248"/>
                  </a:ext>
                </a:extLst>
              </a:tr>
              <a:tr h="47056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Energy (GeV)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5146263"/>
                  </a:ext>
                </a:extLst>
              </a:tr>
              <a:tr h="47056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*Rep. Rate / pulse (Hz)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400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6563665"/>
                  </a:ext>
                </a:extLst>
              </a:tr>
              <a:tr h="47056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Power (kW)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69692571"/>
                  </a:ext>
                </a:extLst>
              </a:tr>
              <a:tr h="47056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pulse length (s)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22ns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18ns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65781686"/>
                  </a:ext>
                </a:extLst>
              </a:tr>
              <a:tr h="47056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Exp. duty factor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0.9e-5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1.4e-5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97139843"/>
                  </a:ext>
                </a:extLst>
              </a:tr>
            </a:tbl>
          </a:graphicData>
        </a:graphic>
      </p:graphicFrame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652A3FB-0553-3605-7295-C8F4CC8F1C35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22250" y="4305910"/>
            <a:ext cx="8693150" cy="320908"/>
          </a:xfrm>
        </p:spPr>
        <p:txBody>
          <a:bodyPr/>
          <a:lstStyle/>
          <a:p>
            <a:r>
              <a:rPr lang="en-US" dirty="0"/>
              <a:t>*4 – 8 pulses per fill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5CFB0-189A-21D1-3AD8-DBA8C8B93C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42354AC-EF23-4A53-96C3-DD0CC3B4AB65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300BF-F1AA-D7C9-EC81-8561805AE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C49DB-118A-07DB-81E8-F3AA8E127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305CC05-1F3B-E650-6538-BC87DDF79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 with single-bucket extraction: AMF </a:t>
            </a:r>
          </a:p>
        </p:txBody>
      </p:sp>
    </p:spTree>
    <p:extLst>
      <p:ext uri="{BB962C8B-B14F-4D97-AF65-F5344CB8AC3E}">
        <p14:creationId xmlns:p14="http://schemas.microsoft.com/office/powerpoint/2010/main" val="3916881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4B54-C240-4805-BC96-4082D7B9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 Pulse Schemes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5CFB0-189A-21D1-3AD8-DBA8C8B93C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B1A72889-E60A-43AD-A47E-81389FE7B438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300BF-F1AA-D7C9-EC81-8561805AE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C49DB-118A-07DB-81E8-F3AA8E127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DB3279-79DD-A613-E3AD-414DB1FC4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034" y="873578"/>
            <a:ext cx="1753461" cy="1698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6E09E3-C59D-8843-9154-C61F2C071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034" y="2875869"/>
            <a:ext cx="1753461" cy="16981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23894F-C92F-A24E-53DB-65DC6D055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260" y="813841"/>
            <a:ext cx="127007" cy="1270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053380-CAC0-AFCC-EE30-5DE1E05F0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545" y="1054269"/>
            <a:ext cx="127007" cy="1270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296323-93F9-FC3D-0421-980360F9A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228" y="927262"/>
            <a:ext cx="127007" cy="1270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615577-4DC1-09A6-9D4A-2301BE64F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496" y="863759"/>
            <a:ext cx="127007" cy="1270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AC766B-D703-3336-B244-7F75D3B57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4241" y="1054270"/>
            <a:ext cx="127007" cy="1270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E5699B-27AB-E3F1-6008-AE1D9F1AD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161" y="927263"/>
            <a:ext cx="127007" cy="12700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93507FF-C96A-83A8-5CA9-A0E06CFF0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1199" y="839896"/>
            <a:ext cx="127007" cy="1270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87DA4B-8250-7AC7-1FFB-267E1CF60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740" y="1216445"/>
            <a:ext cx="127007" cy="12700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3995053-A580-6AD3-3824-4D13F30C0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625" y="1432008"/>
            <a:ext cx="127007" cy="12700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EAC4574-43FA-79B6-98CD-182D896B0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486" y="1659160"/>
            <a:ext cx="127007" cy="12700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8AE4785-1477-6F3E-115E-4629CB8C5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56" y="1901882"/>
            <a:ext cx="127007" cy="12700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70D67AD-1B01-7314-B3A6-1CBFA8F98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740" y="2103562"/>
            <a:ext cx="127007" cy="1270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4FA28E8-2A1E-437C-E45E-392E0E7AF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260" y="4500719"/>
            <a:ext cx="127007" cy="12700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02E7399-BFC8-3CAC-7368-39C941BDE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287" y="4104309"/>
            <a:ext cx="127007" cy="12700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4B2AE72-3EF4-7150-23FB-FE55495B1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3280" y="3508244"/>
            <a:ext cx="127007" cy="1270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5D86A1B-751A-1FC6-A5A9-A06996929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744" y="3011803"/>
            <a:ext cx="127007" cy="12700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3D0A5AD-380A-491C-805D-C3AB8421D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236" y="4190806"/>
            <a:ext cx="127007" cy="12700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5084BEA-9308-EF6F-B566-90BDFD888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242" y="3513038"/>
            <a:ext cx="127007" cy="12700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37BD3EE-CDF4-0C0E-21EA-C5D8E4F63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730" y="3040809"/>
            <a:ext cx="127007" cy="12700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A977674-5163-F8D3-6546-BC75ADA5C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259" y="2812366"/>
            <a:ext cx="127007" cy="12700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8CD5FFE-2CD3-21EF-E093-E544EF3278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777" y="2694884"/>
            <a:ext cx="361969" cy="36196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96C7719-4393-2DA2-28DC-FED0BB902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228" y="2916486"/>
            <a:ext cx="361969" cy="36196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7330CFC-E4D1-2D8E-C337-25863E71B0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0739" y="3401589"/>
            <a:ext cx="361969" cy="36196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0A5D49B-862C-F5CE-4E3F-3F68B8B9D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931" y="4067677"/>
            <a:ext cx="361969" cy="36196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D4C23AF-3100-4BE5-2596-FF5B2580C3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777" y="4364132"/>
            <a:ext cx="361969" cy="361969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7A29EA4-DE01-D780-8CC2-5EE22CA6E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805" y="3986827"/>
            <a:ext cx="361969" cy="36196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A44B1B6-E389-C9DA-BAE6-DB5315F1FE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821" y="3391840"/>
            <a:ext cx="361969" cy="36196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13852A6-FAE4-FAE4-7E85-C9F0AD8E3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947" y="2905017"/>
            <a:ext cx="361969" cy="361969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440ECCAF-AA99-6B39-7A5B-9EAE950957D0}"/>
              </a:ext>
            </a:extLst>
          </p:cNvPr>
          <p:cNvSpPr/>
          <p:nvPr/>
        </p:nvSpPr>
        <p:spPr>
          <a:xfrm rot="20196135">
            <a:off x="3487567" y="843887"/>
            <a:ext cx="1019430" cy="3124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280B3B4-E5FD-7423-66CE-2DC5B4EB1CA1}"/>
              </a:ext>
            </a:extLst>
          </p:cNvPr>
          <p:cNvSpPr/>
          <p:nvPr/>
        </p:nvSpPr>
        <p:spPr>
          <a:xfrm rot="2303832">
            <a:off x="4394798" y="947068"/>
            <a:ext cx="850189" cy="31245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DD3996A-604C-D18B-E537-4A318CEED908}"/>
              </a:ext>
            </a:extLst>
          </p:cNvPr>
          <p:cNvSpPr/>
          <p:nvPr/>
        </p:nvSpPr>
        <p:spPr>
          <a:xfrm rot="6061293">
            <a:off x="4642839" y="1668036"/>
            <a:ext cx="915184" cy="37477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0C7F606-6695-8110-F852-19D58E50DE59}"/>
              </a:ext>
            </a:extLst>
          </p:cNvPr>
          <p:cNvSpPr txBox="1"/>
          <p:nvPr/>
        </p:nvSpPr>
        <p:spPr>
          <a:xfrm>
            <a:off x="434235" y="1346908"/>
            <a:ext cx="256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PIP2-BD mode: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82903CE-47D2-4A9E-DE61-1E8A6C917767}"/>
              </a:ext>
            </a:extLst>
          </p:cNvPr>
          <p:cNvSpPr txBox="1"/>
          <p:nvPr/>
        </p:nvSpPr>
        <p:spPr>
          <a:xfrm>
            <a:off x="429419" y="3391840"/>
            <a:ext cx="256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AMF mode: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0B4CB80-4224-C3A3-AFC8-30E60785D391}"/>
              </a:ext>
            </a:extLst>
          </p:cNvPr>
          <p:cNvSpPr txBox="1"/>
          <p:nvPr/>
        </p:nvSpPr>
        <p:spPr>
          <a:xfrm>
            <a:off x="6029489" y="921021"/>
            <a:ext cx="2436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2-4 pulses per fill, each pulse with </a:t>
            </a:r>
          </a:p>
          <a:p>
            <a:r>
              <a:rPr lang="en-US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1e12 – 2.5e12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42F01B2-F8F3-471D-01C2-26BCA4286F10}"/>
              </a:ext>
            </a:extLst>
          </p:cNvPr>
          <p:cNvSpPr txBox="1"/>
          <p:nvPr/>
        </p:nvSpPr>
        <p:spPr>
          <a:xfrm>
            <a:off x="6029489" y="3266986"/>
            <a:ext cx="2436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Up to 800 Hz single pulse extraction</a:t>
            </a:r>
          </a:p>
          <a:p>
            <a:r>
              <a:rPr lang="en-US" sz="1600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0.1e12 – 0.2e12 per fill</a:t>
            </a:r>
          </a:p>
          <a:p>
            <a:endParaRPr lang="en-US" sz="16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3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1E9C8E-430A-1A8C-5A95-595B468B7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h=4 Injection and Snap Bunch Rotation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6B176-F1BD-6D27-2CDF-477C2A397F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1C3077C-317D-4819-AD97-AF8BAB4CFBD3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EE286-7441-8662-8F94-C94D383A89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10DFF-E8E6-19BF-7B85-86B04ED1A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0120F-1942-2D48-B536-50FBC5EA6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8" y="935265"/>
            <a:ext cx="3556591" cy="29152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62C4B6-E825-CE02-50E0-7D0DCA2CC0DE}"/>
              </a:ext>
            </a:extLst>
          </p:cNvPr>
          <p:cNvSpPr txBox="1"/>
          <p:nvPr/>
        </p:nvSpPr>
        <p:spPr>
          <a:xfrm>
            <a:off x="1301136" y="561903"/>
            <a:ext cx="2227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 of Injection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D1F0BC-8BDB-0D33-B068-7659CEAE1BBC}"/>
              </a:ext>
            </a:extLst>
          </p:cNvPr>
          <p:cNvSpPr txBox="1"/>
          <p:nvPr/>
        </p:nvSpPr>
        <p:spPr>
          <a:xfrm>
            <a:off x="8229600" y="4396562"/>
            <a:ext cx="1217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*C. Bhat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E46215-0882-196B-9AED-D9E4A890C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823" y="935266"/>
            <a:ext cx="3477079" cy="29152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524B1E-3986-F4B6-CD77-793A73DFA403}"/>
              </a:ext>
            </a:extLst>
          </p:cNvPr>
          <p:cNvSpPr txBox="1"/>
          <p:nvPr/>
        </p:nvSpPr>
        <p:spPr>
          <a:xfrm>
            <a:off x="5166109" y="566817"/>
            <a:ext cx="3063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 of Bunch Rotation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AA015D-470B-5F96-D018-F8AD037EB586}"/>
              </a:ext>
            </a:extLst>
          </p:cNvPr>
          <p:cNvSpPr txBox="1"/>
          <p:nvPr/>
        </p:nvSpPr>
        <p:spPr>
          <a:xfrm>
            <a:off x="636589" y="3944679"/>
            <a:ext cx="77913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Will combine longer bunches, rotate them to be shorter and then can extract them as individual pulses, which gives the option for extracting pulses from PAR shorter than 1.8 </a:t>
            </a:r>
            <a:r>
              <a:rPr lang="en-US" sz="1100" b="0" i="0" u="none" strike="noStrike" dirty="0">
                <a:solidFill>
                  <a:schemeClr val="tx2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  <a:sym typeface="Symbol" panose="05050102010706020507" pitchFamily="18" charset="2"/>
              </a:rPr>
              <a:t>s, ~400ns long as shown here</a:t>
            </a:r>
            <a:endParaRPr lang="en-US" sz="1100" dirty="0">
              <a:solidFill>
                <a:schemeClr val="tx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223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3EFBAC9-90C6-AC38-3AB5-8417F1522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3200" dirty="0"/>
              <a:t>PAR offers an opportunity for FNAL to make a significant contribution to DS HEP, and would provide a consistent platform for new and exciting accelerator R&amp;D development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A4AFE23-C883-798A-562C-7B91DBD0C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Summary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B615F53-A840-0B8A-A7F4-188D53BBB2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4015B42-D047-4062-AB6A-5B21B82EBFB4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6C5B68-E11F-F349-6B28-8AAD332D2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A39BB14-771B-F6B2-DB7E-D87EE9846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766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80BC70-CDC1-48C2-D33B-B106D39B8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The motivation for PAR</a:t>
            </a:r>
          </a:p>
          <a:p>
            <a:r>
              <a:rPr lang="en-US" sz="2000" dirty="0"/>
              <a:t>Initial design consideration/requirements</a:t>
            </a:r>
          </a:p>
          <a:p>
            <a:r>
              <a:rPr lang="en-US" sz="2000" dirty="0"/>
              <a:t>General features of the present working lattice</a:t>
            </a:r>
          </a:p>
          <a:p>
            <a:r>
              <a:rPr lang="en-US" sz="2000" dirty="0"/>
              <a:t>Show preliminary tracking studies</a:t>
            </a:r>
          </a:p>
          <a:p>
            <a:r>
              <a:rPr lang="en-US" sz="2000" dirty="0"/>
              <a:t>Capabilities of PAR: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PIP2-BD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Possible AMF scenario</a:t>
            </a:r>
          </a:p>
          <a:p>
            <a:r>
              <a:rPr lang="en-US" sz="2000" dirty="0"/>
              <a:t>Summary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pPr marL="568325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568325" lvl="1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032995-DE73-8B69-8282-0632AC947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42D26-2701-0269-AEE8-62532C3409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77D9ABF-4E18-4E75-9ACD-95935538A631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C743C-6DB4-D77E-04B4-712E6D24F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B. Simons | </a:t>
            </a:r>
            <a:r>
              <a:rPr lang="en-US" sz="900" dirty="0"/>
              <a:t>Workshop on a Future Muon Program At Fermilab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4C5C0-EAD9-76D8-FE97-07CA5F2641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685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3EFBAC9-90C6-AC38-3AB5-8417F1522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396910"/>
            <a:ext cx="8672513" cy="4126276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>
                <a:solidFill>
                  <a:schemeClr val="tx2"/>
                </a:solidFill>
              </a:rPr>
              <a:t>Thank you for your time!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tx2"/>
                </a:solidFill>
              </a:rPr>
              <a:t>Questions?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B615F53-A840-0B8A-A7F4-188D53BBB2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4015B42-D047-4062-AB6A-5B21B82EBFB4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6C5B68-E11F-F349-6B28-8AAD332D2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A39BB14-771B-F6B2-DB7E-D87EE9846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910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2930C3-F8B7-247F-39D8-368B880AB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3" y="1758462"/>
            <a:ext cx="8672513" cy="2764724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dirty="0"/>
              <a:t>Extra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5CFB0-189A-21D1-3AD8-DBA8C8B93C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EB4557B-97BC-41C6-B33A-C282A51CC02C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300BF-F1AA-D7C9-EC81-8561805AE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C49DB-118A-07DB-81E8-F3AA8E127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36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2441F-2C34-414D-AA9D-A43638534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416"/>
            <a:ext cx="8232400" cy="501774"/>
          </a:xfrm>
        </p:spPr>
        <p:txBody>
          <a:bodyPr/>
          <a:lstStyle/>
          <a:p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</a:rPr>
              <a:t>PAR Will Alternate Between Booster and DS Pulses</a:t>
            </a:r>
            <a:endParaRPr lang="en-US" sz="2200" b="1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353F0509-1C5A-2647-F3F6-C34893571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D330-5273-4BF3-A0F4-F0CF3D4A5F7E}" type="datetime1">
              <a:rPr lang="en-US" smtClean="0"/>
              <a:t>3/29/2023</a:t>
            </a:fld>
            <a:endParaRPr lang="en-US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5416689C-7CCC-DF76-2336-FDFFD8D6F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B. Simons | Workshop on a Future Muon Program At Fermilab 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4964268F-01B1-208B-A988-3043E074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25B83-39CE-004C-9B34-2F2DD9832F37}" type="slidenum">
              <a:rPr lang="en-US" smtClean="0"/>
              <a:t>22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0B25121-1CB4-D52B-851F-9513202F6D43}"/>
              </a:ext>
            </a:extLst>
          </p:cNvPr>
          <p:cNvGrpSpPr/>
          <p:nvPr/>
        </p:nvGrpSpPr>
        <p:grpSpPr>
          <a:xfrm>
            <a:off x="70442" y="902153"/>
            <a:ext cx="8668202" cy="3754155"/>
            <a:chOff x="285997" y="1052353"/>
            <a:chExt cx="8668202" cy="375415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293930-BDDA-43A6-9458-0554A65550AA}"/>
                </a:ext>
              </a:extLst>
            </p:cNvPr>
            <p:cNvSpPr txBox="1"/>
            <p:nvPr/>
          </p:nvSpPr>
          <p:spPr>
            <a:xfrm rot="16200000">
              <a:off x="43336" y="3753276"/>
              <a:ext cx="10951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PAR</a:t>
              </a:r>
            </a:p>
            <a:p>
              <a:r>
                <a:rPr lang="en-US" sz="11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Booster Load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B563735-B478-4C9B-9535-CE7EE79FE803}"/>
                </a:ext>
              </a:extLst>
            </p:cNvPr>
            <p:cNvSpPr txBox="1"/>
            <p:nvPr/>
          </p:nvSpPr>
          <p:spPr>
            <a:xfrm>
              <a:off x="7602130" y="3603037"/>
              <a:ext cx="108555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Helvetica" panose="020B0604020202020204" pitchFamily="34" charset="0"/>
                  <a:cs typeface="Helvetica" panose="020B0604020202020204" pitchFamily="34" charset="0"/>
                </a:rPr>
                <a:t>100 Hz Option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17682B0-F45D-1E5F-E18F-CF4B4A6045EC}"/>
                </a:ext>
              </a:extLst>
            </p:cNvPr>
            <p:cNvSpPr txBox="1"/>
            <p:nvPr/>
          </p:nvSpPr>
          <p:spPr>
            <a:xfrm rot="16200000">
              <a:off x="3846846" y="3668088"/>
              <a:ext cx="10951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PAR</a:t>
              </a:r>
            </a:p>
            <a:p>
              <a:r>
                <a:rPr lang="en-US" sz="11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Booster Load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2F854C2-0335-4D01-0CB2-47B59C39F046}"/>
                </a:ext>
              </a:extLst>
            </p:cNvPr>
            <p:cNvSpPr txBox="1"/>
            <p:nvPr/>
          </p:nvSpPr>
          <p:spPr>
            <a:xfrm>
              <a:off x="7729695" y="3827883"/>
              <a:ext cx="87556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PAR</a:t>
              </a:r>
            </a:p>
            <a:p>
              <a:r>
                <a:rPr lang="en-US" sz="11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DS Cycles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30BD26E-67EA-A5C5-E676-D8C21ECDCF40}"/>
                </a:ext>
              </a:extLst>
            </p:cNvPr>
            <p:cNvGrpSpPr/>
            <p:nvPr/>
          </p:nvGrpSpPr>
          <p:grpSpPr>
            <a:xfrm>
              <a:off x="285997" y="1052353"/>
              <a:ext cx="8668202" cy="3754155"/>
              <a:chOff x="285997" y="1052353"/>
              <a:chExt cx="8668202" cy="3754155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1AB842E-F7DE-A94E-B429-89F2A15764BD}"/>
                  </a:ext>
                </a:extLst>
              </p:cNvPr>
              <p:cNvGrpSpPr/>
              <p:nvPr/>
            </p:nvGrpSpPr>
            <p:grpSpPr>
              <a:xfrm>
                <a:off x="504951" y="1052353"/>
                <a:ext cx="8364425" cy="996449"/>
                <a:chOff x="86230" y="5351808"/>
                <a:chExt cx="1762308" cy="417069"/>
              </a:xfrm>
            </p:grpSpPr>
            <p:sp>
              <p:nvSpPr>
                <p:cNvPr id="4" name="Pentagon 3">
                  <a:extLst>
                    <a:ext uri="{FF2B5EF4-FFF2-40B4-BE49-F238E27FC236}">
                      <a16:creationId xmlns:a16="http://schemas.microsoft.com/office/drawing/2014/main" id="{1C8358D1-7E73-8D47-BB4D-16359610D0B3}"/>
                    </a:ext>
                  </a:extLst>
                </p:cNvPr>
                <p:cNvSpPr/>
                <p:nvPr/>
              </p:nvSpPr>
              <p:spPr>
                <a:xfrm rot="16200000">
                  <a:off x="-80372" y="5527395"/>
                  <a:ext cx="408084" cy="74879"/>
                </a:xfrm>
                <a:prstGeom prst="homePlate">
                  <a:avLst/>
                </a:prstGeom>
                <a:solidFill>
                  <a:schemeClr val="accent5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5" name="Pentagon 4">
                  <a:extLst>
                    <a:ext uri="{FF2B5EF4-FFF2-40B4-BE49-F238E27FC236}">
                      <a16:creationId xmlns:a16="http://schemas.microsoft.com/office/drawing/2014/main" id="{E3506740-D232-2F49-A594-6E4604E0D598}"/>
                    </a:ext>
                  </a:extLst>
                </p:cNvPr>
                <p:cNvSpPr/>
                <p:nvPr/>
              </p:nvSpPr>
              <p:spPr>
                <a:xfrm rot="16200000">
                  <a:off x="72028" y="5523380"/>
                  <a:ext cx="408084" cy="74879"/>
                </a:xfrm>
                <a:prstGeom prst="homePlate">
                  <a:avLst/>
                </a:prstGeom>
                <a:solidFill>
                  <a:schemeClr val="accent5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6" name="Pentagon 5">
                  <a:extLst>
                    <a:ext uri="{FF2B5EF4-FFF2-40B4-BE49-F238E27FC236}">
                      <a16:creationId xmlns:a16="http://schemas.microsoft.com/office/drawing/2014/main" id="{7EF41A86-5C55-AD44-A04C-14E1DDCC2940}"/>
                    </a:ext>
                  </a:extLst>
                </p:cNvPr>
                <p:cNvSpPr/>
                <p:nvPr/>
              </p:nvSpPr>
              <p:spPr>
                <a:xfrm rot="16200000">
                  <a:off x="228442" y="5523380"/>
                  <a:ext cx="408084" cy="74879"/>
                </a:xfrm>
                <a:prstGeom prst="homePlate">
                  <a:avLst/>
                </a:prstGeom>
                <a:solidFill>
                  <a:schemeClr val="accent5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7" name="Pentagon 6">
                  <a:extLst>
                    <a:ext uri="{FF2B5EF4-FFF2-40B4-BE49-F238E27FC236}">
                      <a16:creationId xmlns:a16="http://schemas.microsoft.com/office/drawing/2014/main" id="{82028EE2-9A38-2046-A7D8-5DF53B54D4C1}"/>
                    </a:ext>
                  </a:extLst>
                </p:cNvPr>
                <p:cNvSpPr/>
                <p:nvPr/>
              </p:nvSpPr>
              <p:spPr>
                <a:xfrm rot="16200000">
                  <a:off x="380842" y="5519365"/>
                  <a:ext cx="408084" cy="74878"/>
                </a:xfrm>
                <a:prstGeom prst="homePlate">
                  <a:avLst/>
                </a:prstGeom>
                <a:solidFill>
                  <a:schemeClr val="accent5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8" name="Pentagon 7">
                  <a:extLst>
                    <a:ext uri="{FF2B5EF4-FFF2-40B4-BE49-F238E27FC236}">
                      <a16:creationId xmlns:a16="http://schemas.microsoft.com/office/drawing/2014/main" id="{37D99FA8-AF58-EA43-82EE-4E2D7747D4C1}"/>
                    </a:ext>
                  </a:extLst>
                </p:cNvPr>
                <p:cNvSpPr/>
                <p:nvPr/>
              </p:nvSpPr>
              <p:spPr>
                <a:xfrm rot="16200000">
                  <a:off x="541264" y="5523380"/>
                  <a:ext cx="408084" cy="74878"/>
                </a:xfrm>
                <a:prstGeom prst="homePlate">
                  <a:avLst/>
                </a:prstGeom>
                <a:solidFill>
                  <a:schemeClr val="accent5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9" name="Pentagon 8">
                  <a:extLst>
                    <a:ext uri="{FF2B5EF4-FFF2-40B4-BE49-F238E27FC236}">
                      <a16:creationId xmlns:a16="http://schemas.microsoft.com/office/drawing/2014/main" id="{ED462146-C359-F545-8B03-BE634A74FEF5}"/>
                    </a:ext>
                  </a:extLst>
                </p:cNvPr>
                <p:cNvSpPr/>
                <p:nvPr/>
              </p:nvSpPr>
              <p:spPr>
                <a:xfrm rot="16200000">
                  <a:off x="693663" y="5519364"/>
                  <a:ext cx="408084" cy="74878"/>
                </a:xfrm>
                <a:prstGeom prst="homePlate">
                  <a:avLst/>
                </a:prstGeom>
                <a:solidFill>
                  <a:schemeClr val="accent5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0" name="Pentagon 9">
                  <a:extLst>
                    <a:ext uri="{FF2B5EF4-FFF2-40B4-BE49-F238E27FC236}">
                      <a16:creationId xmlns:a16="http://schemas.microsoft.com/office/drawing/2014/main" id="{26DDB4FF-4DE5-5347-A6D0-42E17AA4BE24}"/>
                    </a:ext>
                  </a:extLst>
                </p:cNvPr>
                <p:cNvSpPr/>
                <p:nvPr/>
              </p:nvSpPr>
              <p:spPr>
                <a:xfrm rot="16200000">
                  <a:off x="850078" y="5519365"/>
                  <a:ext cx="408084" cy="74878"/>
                </a:xfrm>
                <a:prstGeom prst="homePlate">
                  <a:avLst/>
                </a:prstGeom>
                <a:solidFill>
                  <a:schemeClr val="accent5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1" name="Pentagon 10">
                  <a:extLst>
                    <a:ext uri="{FF2B5EF4-FFF2-40B4-BE49-F238E27FC236}">
                      <a16:creationId xmlns:a16="http://schemas.microsoft.com/office/drawing/2014/main" id="{0656E73F-B545-1A40-A73F-27ED8D1B1C56}"/>
                    </a:ext>
                  </a:extLst>
                </p:cNvPr>
                <p:cNvSpPr/>
                <p:nvPr/>
              </p:nvSpPr>
              <p:spPr>
                <a:xfrm rot="16200000">
                  <a:off x="1002478" y="5527381"/>
                  <a:ext cx="408084" cy="74878"/>
                </a:xfrm>
                <a:prstGeom prst="homePlate">
                  <a:avLst/>
                </a:prstGeom>
                <a:solidFill>
                  <a:schemeClr val="accent5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2" name="Pentagon 11">
                  <a:extLst>
                    <a:ext uri="{FF2B5EF4-FFF2-40B4-BE49-F238E27FC236}">
                      <a16:creationId xmlns:a16="http://schemas.microsoft.com/office/drawing/2014/main" id="{82AC70A0-D619-EF4D-A99E-5C07187AEEDA}"/>
                    </a:ext>
                  </a:extLst>
                </p:cNvPr>
                <p:cNvSpPr/>
                <p:nvPr/>
              </p:nvSpPr>
              <p:spPr>
                <a:xfrm rot="16200000">
                  <a:off x="1148575" y="5523380"/>
                  <a:ext cx="408084" cy="74878"/>
                </a:xfrm>
                <a:prstGeom prst="homePlate">
                  <a:avLst/>
                </a:prstGeom>
                <a:solidFill>
                  <a:schemeClr val="accent5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3" name="Pentagon 12">
                  <a:extLst>
                    <a:ext uri="{FF2B5EF4-FFF2-40B4-BE49-F238E27FC236}">
                      <a16:creationId xmlns:a16="http://schemas.microsoft.com/office/drawing/2014/main" id="{2564FB82-4351-784C-912A-807FCC3A98A3}"/>
                    </a:ext>
                  </a:extLst>
                </p:cNvPr>
                <p:cNvSpPr/>
                <p:nvPr/>
              </p:nvSpPr>
              <p:spPr>
                <a:xfrm rot="16200000">
                  <a:off x="1307275" y="5519364"/>
                  <a:ext cx="408084" cy="74878"/>
                </a:xfrm>
                <a:prstGeom prst="homePlate">
                  <a:avLst/>
                </a:prstGeom>
                <a:solidFill>
                  <a:schemeClr val="accent5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4" name="Pentagon 13">
                  <a:extLst>
                    <a:ext uri="{FF2B5EF4-FFF2-40B4-BE49-F238E27FC236}">
                      <a16:creationId xmlns:a16="http://schemas.microsoft.com/office/drawing/2014/main" id="{B52E13FA-4469-F74E-B9AE-83F48813D5D8}"/>
                    </a:ext>
                  </a:extLst>
                </p:cNvPr>
                <p:cNvSpPr/>
                <p:nvPr/>
              </p:nvSpPr>
              <p:spPr>
                <a:xfrm rot="16200000">
                  <a:off x="1459173" y="5519365"/>
                  <a:ext cx="408084" cy="74878"/>
                </a:xfrm>
                <a:prstGeom prst="homePlat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>
                    <a:solidFill>
                      <a:schemeClr val="accent1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5" name="Pentagon 14">
                  <a:extLst>
                    <a:ext uri="{FF2B5EF4-FFF2-40B4-BE49-F238E27FC236}">
                      <a16:creationId xmlns:a16="http://schemas.microsoft.com/office/drawing/2014/main" id="{D277DEF3-93DE-0542-864C-4087C033A99B}"/>
                    </a:ext>
                  </a:extLst>
                </p:cNvPr>
                <p:cNvSpPr/>
                <p:nvPr/>
              </p:nvSpPr>
              <p:spPr>
                <a:xfrm rot="16200000">
                  <a:off x="1607057" y="5518411"/>
                  <a:ext cx="408084" cy="74878"/>
                </a:xfrm>
                <a:prstGeom prst="homePlate">
                  <a:avLst/>
                </a:prstGeom>
                <a:solidFill>
                  <a:schemeClr val="accent5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4262F662-EA57-5C47-90CA-52E490D51D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0334" y="2282356"/>
                <a:ext cx="3868504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CCD356-2947-E242-915E-B513A531C57C}"/>
                  </a:ext>
                </a:extLst>
              </p:cNvPr>
              <p:cNvSpPr txBox="1"/>
              <p:nvPr/>
            </p:nvSpPr>
            <p:spPr>
              <a:xfrm>
                <a:off x="2820067" y="2098221"/>
                <a:ext cx="652743" cy="3231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500" dirty="0">
                    <a:solidFill>
                      <a:srgbClr val="FF0000"/>
                    </a:solidFill>
                  </a:rPr>
                  <a:t>50 </a:t>
                </a:r>
                <a:r>
                  <a:rPr lang="en-US" sz="1500" dirty="0" err="1">
                    <a:solidFill>
                      <a:srgbClr val="FF0000"/>
                    </a:solidFill>
                  </a:rPr>
                  <a:t>ms</a:t>
                </a:r>
                <a:endParaRPr lang="en-US" sz="15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Pentagon 18">
                <a:extLst>
                  <a:ext uri="{FF2B5EF4-FFF2-40B4-BE49-F238E27FC236}">
                    <a16:creationId xmlns:a16="http://schemas.microsoft.com/office/drawing/2014/main" id="{7BBAF046-FC88-C54B-9AC7-D475D6A9D3D9}"/>
                  </a:ext>
                </a:extLst>
              </p:cNvPr>
              <p:cNvSpPr/>
              <p:nvPr/>
            </p:nvSpPr>
            <p:spPr>
              <a:xfrm rot="16200000">
                <a:off x="868302" y="1905093"/>
                <a:ext cx="1033869" cy="2089687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Booster Beam</a:t>
                </a:r>
              </a:p>
            </p:txBody>
          </p:sp>
          <p:sp>
            <p:nvSpPr>
              <p:cNvPr id="45" name="Pentagon 44">
                <a:extLst>
                  <a:ext uri="{FF2B5EF4-FFF2-40B4-BE49-F238E27FC236}">
                    <a16:creationId xmlns:a16="http://schemas.microsoft.com/office/drawing/2014/main" id="{F50D2F08-1D09-434A-B834-57672F1CA29A}"/>
                  </a:ext>
                </a:extLst>
              </p:cNvPr>
              <p:cNvSpPr/>
              <p:nvPr/>
            </p:nvSpPr>
            <p:spPr>
              <a:xfrm rot="16200000">
                <a:off x="4705654" y="1834207"/>
                <a:ext cx="986576" cy="2037764"/>
              </a:xfrm>
              <a:prstGeom prst="homePlat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0"/>
                  </a:camera>
                  <a:lightRig rig="threePt" dir="t"/>
                </a:scene3d>
              </a:bodyPr>
              <a:lstStyle/>
              <a:p>
                <a:pPr algn="ctr"/>
                <a:r>
                  <a:rPr lang="en-US" sz="11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Booster </a:t>
                </a:r>
              </a:p>
              <a:p>
                <a:pPr algn="ctr"/>
                <a:r>
                  <a:rPr lang="en-US" sz="11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Beam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809C487-93F1-6A7E-D90F-233CAF9069E2}"/>
                  </a:ext>
                </a:extLst>
              </p:cNvPr>
              <p:cNvGrpSpPr/>
              <p:nvPr/>
            </p:nvGrpSpPr>
            <p:grpSpPr>
              <a:xfrm>
                <a:off x="285997" y="3369553"/>
                <a:ext cx="8668202" cy="1436955"/>
                <a:chOff x="396273" y="4111609"/>
                <a:chExt cx="11557602" cy="1915939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9E60819B-40D2-9241-95AA-D74F36E9BF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6273" y="5505607"/>
                  <a:ext cx="11557602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5E8DDDF7-5310-3D44-90BE-E3D918228DAC}"/>
                    </a:ext>
                  </a:extLst>
                </p:cNvPr>
                <p:cNvSpPr txBox="1"/>
                <p:nvPr/>
              </p:nvSpPr>
              <p:spPr>
                <a:xfrm>
                  <a:off x="475877" y="5658216"/>
                  <a:ext cx="94514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rgbClr val="7030A0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rPr>
                    <a:t>Cycle rate for filling PAR will depend upon hardware limitations and injection region capability</a:t>
                  </a:r>
                </a:p>
              </p:txBody>
            </p: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2CDEB88D-4E67-4613-87E7-7A0091C415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9710" y="4111609"/>
                  <a:ext cx="16166" cy="1403323"/>
                </a:xfrm>
                <a:prstGeom prst="straightConnector1">
                  <a:avLst/>
                </a:prstGeom>
                <a:ln w="6667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5A78BF3C-EFE2-8D1C-257E-F5AF098F5898}"/>
                    </a:ext>
                  </a:extLst>
                </p:cNvPr>
                <p:cNvGrpSpPr/>
                <p:nvPr/>
              </p:nvGrpSpPr>
              <p:grpSpPr>
                <a:xfrm>
                  <a:off x="1355060" y="4476712"/>
                  <a:ext cx="3652598" cy="1038220"/>
                  <a:chOff x="1355060" y="4476712"/>
                  <a:chExt cx="3652598" cy="1038220"/>
                </a:xfrm>
              </p:grpSpPr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8EFF932E-E27C-B846-A386-4DF418EB8C9E}"/>
                      </a:ext>
                    </a:extLst>
                  </p:cNvPr>
                  <p:cNvGrpSpPr/>
                  <p:nvPr/>
                </p:nvGrpSpPr>
                <p:grpSpPr>
                  <a:xfrm>
                    <a:off x="3255050" y="4476712"/>
                    <a:ext cx="1752608" cy="1009645"/>
                    <a:chOff x="3398181" y="4133803"/>
                    <a:chExt cx="1752608" cy="1009645"/>
                  </a:xfrm>
                </p:grpSpPr>
                <p:cxnSp>
                  <p:nvCxnSpPr>
                    <p:cNvPr id="27" name="Straight Arrow Connector 26">
                      <a:extLst>
                        <a:ext uri="{FF2B5EF4-FFF2-40B4-BE49-F238E27FC236}">
                          <a16:creationId xmlns:a16="http://schemas.microsoft.com/office/drawing/2014/main" id="{56695964-9076-7042-8ACF-633D51576B8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398181" y="4133803"/>
                      <a:ext cx="0" cy="1000125"/>
                    </a:xfrm>
                    <a:prstGeom prst="straightConnector1">
                      <a:avLst/>
                    </a:prstGeom>
                    <a:ln w="66675">
                      <a:solidFill>
                        <a:srgbClr val="C00000"/>
                      </a:solidFill>
                      <a:prstDash val="sysDash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1" name="Straight Arrow Connector 30">
                      <a:extLst>
                        <a:ext uri="{FF2B5EF4-FFF2-40B4-BE49-F238E27FC236}">
                          <a16:creationId xmlns:a16="http://schemas.microsoft.com/office/drawing/2014/main" id="{7E9236CF-6E6A-954D-AD8D-8B9F07ABF7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93541" y="4143323"/>
                      <a:ext cx="0" cy="1000125"/>
                    </a:xfrm>
                    <a:prstGeom prst="straightConnector1">
                      <a:avLst/>
                    </a:prstGeom>
                    <a:ln w="66675">
                      <a:solidFill>
                        <a:srgbClr val="C00000"/>
                      </a:solidFill>
                      <a:prstDash val="sysDash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Straight Arrow Connector 34">
                      <a:extLst>
                        <a:ext uri="{FF2B5EF4-FFF2-40B4-BE49-F238E27FC236}">
                          <a16:creationId xmlns:a16="http://schemas.microsoft.com/office/drawing/2014/main" id="{EF1D3E11-0C17-2D48-828F-2DA9900833D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150789" y="4143323"/>
                      <a:ext cx="0" cy="1000125"/>
                    </a:xfrm>
                    <a:prstGeom prst="straightConnector1">
                      <a:avLst/>
                    </a:prstGeom>
                    <a:ln w="66675">
                      <a:solidFill>
                        <a:srgbClr val="C00000"/>
                      </a:solidFill>
                      <a:prstDash val="sysDash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6" name="Straight Arrow Connector 45">
                    <a:extLst>
                      <a:ext uri="{FF2B5EF4-FFF2-40B4-BE49-F238E27FC236}">
                        <a16:creationId xmlns:a16="http://schemas.microsoft.com/office/drawing/2014/main" id="{AAD70AE9-9505-442A-8C21-6AE4194772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355060" y="4514807"/>
                    <a:ext cx="0" cy="1000125"/>
                  </a:xfrm>
                  <a:prstGeom prst="straightConnector1">
                    <a:avLst/>
                  </a:prstGeom>
                  <a:ln w="66675">
                    <a:solidFill>
                      <a:srgbClr val="C00000"/>
                    </a:solidFill>
                    <a:prstDash val="sys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Arrow Connector 47">
                    <a:extLst>
                      <a:ext uri="{FF2B5EF4-FFF2-40B4-BE49-F238E27FC236}">
                        <a16:creationId xmlns:a16="http://schemas.microsoft.com/office/drawing/2014/main" id="{53A4713A-FDE3-4EDC-8AED-8A82A328A6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298035" y="4505282"/>
                    <a:ext cx="0" cy="1000125"/>
                  </a:xfrm>
                  <a:prstGeom prst="straightConnector1">
                    <a:avLst/>
                  </a:prstGeom>
                  <a:ln w="66675">
                    <a:solidFill>
                      <a:srgbClr val="C00000"/>
                    </a:solidFill>
                    <a:prstDash val="sys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1B65DB62-C60C-4A39-9DED-CD718EB3A4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574635" y="4111609"/>
                  <a:ext cx="11974" cy="1393798"/>
                </a:xfrm>
                <a:prstGeom prst="straightConnector1">
                  <a:avLst/>
                </a:prstGeom>
                <a:ln w="66675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8DC1BB3-E975-42FD-A78C-3C47A25213DF}"/>
                    </a:ext>
                  </a:extLst>
                </p:cNvPr>
                <p:cNvSpPr txBox="1"/>
                <p:nvPr/>
              </p:nvSpPr>
              <p:spPr>
                <a:xfrm>
                  <a:off x="2425364" y="4674929"/>
                  <a:ext cx="799968" cy="348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10ms</a:t>
                  </a: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97AB7553-4A90-4E99-8E02-09B661F604D8}"/>
                    </a:ext>
                  </a:extLst>
                </p:cNvPr>
                <p:cNvCxnSpPr/>
                <p:nvPr/>
              </p:nvCxnSpPr>
              <p:spPr>
                <a:xfrm flipV="1">
                  <a:off x="2392162" y="5110174"/>
                  <a:ext cx="799968" cy="13308"/>
                </a:xfrm>
                <a:prstGeom prst="straightConnector1">
                  <a:avLst/>
                </a:prstGeom>
                <a:ln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704CD502-520D-FA63-448F-F8B4158C73DC}"/>
                    </a:ext>
                  </a:extLst>
                </p:cNvPr>
                <p:cNvGrpSpPr/>
                <p:nvPr/>
              </p:nvGrpSpPr>
              <p:grpSpPr>
                <a:xfrm>
                  <a:off x="6405385" y="4457664"/>
                  <a:ext cx="3652598" cy="1038220"/>
                  <a:chOff x="1355060" y="4476712"/>
                  <a:chExt cx="3652598" cy="1038220"/>
                </a:xfrm>
              </p:grpSpPr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0CD83FA6-774C-ADF6-74D8-AC93435FDC84}"/>
                      </a:ext>
                    </a:extLst>
                  </p:cNvPr>
                  <p:cNvGrpSpPr/>
                  <p:nvPr/>
                </p:nvGrpSpPr>
                <p:grpSpPr>
                  <a:xfrm>
                    <a:off x="3255050" y="4476712"/>
                    <a:ext cx="1752608" cy="1009645"/>
                    <a:chOff x="3398181" y="4133803"/>
                    <a:chExt cx="1752608" cy="1009645"/>
                  </a:xfrm>
                </p:grpSpPr>
                <p:cxnSp>
                  <p:nvCxnSpPr>
                    <p:cNvPr id="64" name="Straight Arrow Connector 63">
                      <a:extLst>
                        <a:ext uri="{FF2B5EF4-FFF2-40B4-BE49-F238E27FC236}">
                          <a16:creationId xmlns:a16="http://schemas.microsoft.com/office/drawing/2014/main" id="{CC29EB1C-3516-130A-3265-F3AE3689A9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3398181" y="4133803"/>
                      <a:ext cx="0" cy="1000125"/>
                    </a:xfrm>
                    <a:prstGeom prst="straightConnector1">
                      <a:avLst/>
                    </a:prstGeom>
                    <a:ln w="66675">
                      <a:solidFill>
                        <a:srgbClr val="C00000"/>
                      </a:solidFill>
                      <a:prstDash val="sysDash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Arrow Connector 65">
                      <a:extLst>
                        <a:ext uri="{FF2B5EF4-FFF2-40B4-BE49-F238E27FC236}">
                          <a16:creationId xmlns:a16="http://schemas.microsoft.com/office/drawing/2014/main" id="{559A73E3-CED3-947D-3BCE-82ADAABBF86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293541" y="4143323"/>
                      <a:ext cx="0" cy="1000125"/>
                    </a:xfrm>
                    <a:prstGeom prst="straightConnector1">
                      <a:avLst/>
                    </a:prstGeom>
                    <a:ln w="66675">
                      <a:solidFill>
                        <a:srgbClr val="C00000"/>
                      </a:solidFill>
                      <a:prstDash val="sysDash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Straight Arrow Connector 66">
                      <a:extLst>
                        <a:ext uri="{FF2B5EF4-FFF2-40B4-BE49-F238E27FC236}">
                          <a16:creationId xmlns:a16="http://schemas.microsoft.com/office/drawing/2014/main" id="{F0B22454-6B19-9BD2-B5A9-F71F4558DA6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5150789" y="4143323"/>
                      <a:ext cx="0" cy="1000125"/>
                    </a:xfrm>
                    <a:prstGeom prst="straightConnector1">
                      <a:avLst/>
                    </a:prstGeom>
                    <a:ln w="66675">
                      <a:solidFill>
                        <a:srgbClr val="C00000"/>
                      </a:solidFill>
                      <a:prstDash val="sysDash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62" name="Straight Arrow Connector 61">
                    <a:extLst>
                      <a:ext uri="{FF2B5EF4-FFF2-40B4-BE49-F238E27FC236}">
                        <a16:creationId xmlns:a16="http://schemas.microsoft.com/office/drawing/2014/main" id="{CDB4F66B-1108-B3E2-5B52-91495F7C8C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355060" y="4514807"/>
                    <a:ext cx="0" cy="1000125"/>
                  </a:xfrm>
                  <a:prstGeom prst="straightConnector1">
                    <a:avLst/>
                  </a:prstGeom>
                  <a:ln w="66675">
                    <a:solidFill>
                      <a:srgbClr val="C00000"/>
                    </a:solidFill>
                    <a:prstDash val="sys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Arrow Connector 62">
                    <a:extLst>
                      <a:ext uri="{FF2B5EF4-FFF2-40B4-BE49-F238E27FC236}">
                        <a16:creationId xmlns:a16="http://schemas.microsoft.com/office/drawing/2014/main" id="{4F99F9DA-7F65-A5BF-327C-EB99EBCCB8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298035" y="4505282"/>
                    <a:ext cx="0" cy="1000125"/>
                  </a:xfrm>
                  <a:prstGeom prst="straightConnector1">
                    <a:avLst/>
                  </a:prstGeom>
                  <a:ln w="66675">
                    <a:solidFill>
                      <a:srgbClr val="C00000"/>
                    </a:solidFill>
                    <a:prstDash val="sysDash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388252C-D1AF-9FA4-0D76-322F90C52E4B}"/>
                  </a:ext>
                </a:extLst>
              </p:cNvPr>
              <p:cNvSpPr/>
              <p:nvPr/>
            </p:nvSpPr>
            <p:spPr>
              <a:xfrm>
                <a:off x="2021013" y="2405152"/>
                <a:ext cx="2335433" cy="561692"/>
              </a:xfrm>
              <a:prstGeom prst="rect">
                <a:avLst/>
              </a:prstGeom>
              <a:noFill/>
            </p:spPr>
            <p:txBody>
              <a:bodyPr wrap="square" lIns="68580" tIns="34290" rIns="68580" bIns="34290">
                <a:spAutoFit/>
              </a:bodyPr>
              <a:lstStyle/>
              <a:p>
                <a:pPr algn="ctr"/>
                <a:r>
                  <a:rPr lang="en-US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Helvetica" panose="020B0604020202020204" pitchFamily="34" charset="0"/>
                    <a:cs typeface="Helvetica" panose="020B0604020202020204" pitchFamily="34" charset="0"/>
                  </a:rPr>
                  <a:t>Booster Cycles</a:t>
                </a:r>
              </a:p>
              <a:p>
                <a:pPr algn="ctr"/>
                <a:r>
                  <a:rPr lang="en-US" sz="16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Helvetica" panose="020B0604020202020204" pitchFamily="34" charset="0"/>
                    <a:cs typeface="Helvetica" panose="020B0604020202020204" pitchFamily="34" charset="0"/>
                  </a:rPr>
                  <a:t>20 Hz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9B1182C-4E40-5050-FB8F-F5557F8B2790}"/>
                </a:ext>
              </a:extLst>
            </p:cNvPr>
            <p:cNvSpPr txBox="1"/>
            <p:nvPr/>
          </p:nvSpPr>
          <p:spPr>
            <a:xfrm rot="16200000">
              <a:off x="902560" y="3753276"/>
              <a:ext cx="75854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PAR</a:t>
              </a:r>
            </a:p>
            <a:p>
              <a:r>
                <a:rPr lang="en-US" sz="1100" b="1" dirty="0">
                  <a:solidFill>
                    <a:srgbClr val="C00000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DS Load</a:t>
              </a:r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996DCB8-3164-4AB7-879B-0C82FDC614A5}"/>
              </a:ext>
            </a:extLst>
          </p:cNvPr>
          <p:cNvCxnSpPr>
            <a:cxnSpLocks/>
          </p:cNvCxnSpPr>
          <p:nvPr/>
        </p:nvCxnSpPr>
        <p:spPr>
          <a:xfrm flipV="1">
            <a:off x="2475297" y="1799760"/>
            <a:ext cx="753299" cy="494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7B03ED7-F737-72FC-615A-76BB7560E921}"/>
              </a:ext>
            </a:extLst>
          </p:cNvPr>
          <p:cNvCxnSpPr>
            <a:cxnSpLocks/>
          </p:cNvCxnSpPr>
          <p:nvPr/>
        </p:nvCxnSpPr>
        <p:spPr>
          <a:xfrm>
            <a:off x="272047" y="874510"/>
            <a:ext cx="8593328" cy="56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89AB424-AAC4-5B5C-3121-598D3DD53FD8}"/>
              </a:ext>
            </a:extLst>
          </p:cNvPr>
          <p:cNvSpPr txBox="1"/>
          <p:nvPr/>
        </p:nvSpPr>
        <p:spPr>
          <a:xfrm>
            <a:off x="3994055" y="546314"/>
            <a:ext cx="245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.6 sec/12 Booster Cycles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50A7AC-6C53-5E31-4208-C0B5D01FFA98}"/>
              </a:ext>
            </a:extLst>
          </p:cNvPr>
          <p:cNvSpPr txBox="1"/>
          <p:nvPr/>
        </p:nvSpPr>
        <p:spPr>
          <a:xfrm>
            <a:off x="7572498" y="2579829"/>
            <a:ext cx="1634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*From W. </a:t>
            </a:r>
            <a:r>
              <a:rPr 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Pellico</a:t>
            </a:r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, ACE Workshop 2023 </a:t>
            </a:r>
          </a:p>
        </p:txBody>
      </p:sp>
    </p:spTree>
    <p:extLst>
      <p:ext uri="{BB962C8B-B14F-4D97-AF65-F5344CB8AC3E}">
        <p14:creationId xmlns:p14="http://schemas.microsoft.com/office/powerpoint/2010/main" val="3341323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4355D-3819-EB37-2288-C92DD5E177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1C3077C-317D-4819-AD97-AF8BAB4CFBD3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725A3B-F73F-BF35-9C4F-BF6A646CD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7CA1E-12F8-C662-2A38-501D5A6DB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5231D05-800D-3CE2-EB1C-766846130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28663"/>
            <a:ext cx="8672513" cy="3834459"/>
          </a:xfrm>
        </p:spPr>
        <p:txBody>
          <a:bodyPr numCol="2">
            <a:normAutofit/>
          </a:bodyPr>
          <a:lstStyle/>
          <a:p>
            <a:r>
              <a:rPr lang="en-US" sz="1600" b="1" dirty="0">
                <a:solidFill>
                  <a:schemeClr val="accent6"/>
                </a:solidFill>
              </a:rPr>
              <a:t>Bill </a:t>
            </a:r>
            <a:r>
              <a:rPr lang="en-US" sz="1600" b="1" dirty="0" err="1">
                <a:solidFill>
                  <a:schemeClr val="accent6"/>
                </a:solidFill>
              </a:rPr>
              <a:t>Pellico</a:t>
            </a:r>
            <a:r>
              <a:rPr lang="en-US" sz="1600" dirty="0">
                <a:solidFill>
                  <a:schemeClr val="accent6"/>
                </a:solidFill>
              </a:rPr>
              <a:t>: Lead Proponent, RF Systems, Hardware</a:t>
            </a:r>
          </a:p>
          <a:p>
            <a:r>
              <a:rPr lang="en-US" sz="1600" b="1" dirty="0">
                <a:solidFill>
                  <a:schemeClr val="accent6"/>
                </a:solidFill>
              </a:rPr>
              <a:t>Cheng-yang Tan: </a:t>
            </a:r>
            <a:r>
              <a:rPr lang="en-US" sz="1600" dirty="0">
                <a:solidFill>
                  <a:schemeClr val="accent6"/>
                </a:solidFill>
              </a:rPr>
              <a:t>Head of Proton Source Department</a:t>
            </a:r>
          </a:p>
          <a:p>
            <a:r>
              <a:rPr lang="en-US" sz="1600" b="1" dirty="0">
                <a:solidFill>
                  <a:schemeClr val="accent6"/>
                </a:solidFill>
              </a:rPr>
              <a:t>John Johnstone: </a:t>
            </a:r>
            <a:r>
              <a:rPr lang="en-US" sz="1600" dirty="0">
                <a:solidFill>
                  <a:schemeClr val="accent6"/>
                </a:solidFill>
              </a:rPr>
              <a:t>Lattice Design</a:t>
            </a:r>
          </a:p>
          <a:p>
            <a:r>
              <a:rPr lang="en-US" sz="1600" b="1" dirty="0">
                <a:solidFill>
                  <a:schemeClr val="accent6"/>
                </a:solidFill>
              </a:rPr>
              <a:t>Dave Johnson: </a:t>
            </a:r>
            <a:r>
              <a:rPr lang="en-US" sz="1600" dirty="0">
                <a:solidFill>
                  <a:schemeClr val="accent6"/>
                </a:solidFill>
              </a:rPr>
              <a:t>Injection Design</a:t>
            </a:r>
          </a:p>
          <a:p>
            <a:r>
              <a:rPr lang="en-US" sz="1600" b="1" dirty="0" err="1">
                <a:solidFill>
                  <a:schemeClr val="accent6"/>
                </a:solidFill>
              </a:rPr>
              <a:t>Meiqin</a:t>
            </a:r>
            <a:r>
              <a:rPr lang="en-US" sz="1600" b="1" dirty="0">
                <a:solidFill>
                  <a:schemeClr val="accent6"/>
                </a:solidFill>
              </a:rPr>
              <a:t> Xiao: </a:t>
            </a:r>
            <a:r>
              <a:rPr lang="en-US" sz="1600" dirty="0">
                <a:solidFill>
                  <a:schemeClr val="accent6"/>
                </a:solidFill>
              </a:rPr>
              <a:t>BTL Interface to PAR</a:t>
            </a:r>
          </a:p>
          <a:p>
            <a:r>
              <a:rPr lang="en-US" sz="1600" b="1" dirty="0">
                <a:solidFill>
                  <a:schemeClr val="accent6"/>
                </a:solidFill>
              </a:rPr>
              <a:t>Chandra Bhat: </a:t>
            </a:r>
            <a:r>
              <a:rPr lang="en-US" sz="1600" dirty="0">
                <a:solidFill>
                  <a:schemeClr val="accent6"/>
                </a:solidFill>
              </a:rPr>
              <a:t>Longitudinal Capture, RF Systems</a:t>
            </a:r>
          </a:p>
          <a:p>
            <a:r>
              <a:rPr lang="en-US" sz="1600" b="1" i="1" u="sng" dirty="0">
                <a:solidFill>
                  <a:schemeClr val="accent6"/>
                </a:solidFill>
              </a:rPr>
              <a:t>Ben Simons:</a:t>
            </a:r>
            <a:r>
              <a:rPr lang="en-US" sz="1600" b="1" i="1" dirty="0">
                <a:solidFill>
                  <a:schemeClr val="accent6"/>
                </a:solidFill>
              </a:rPr>
              <a:t> </a:t>
            </a:r>
            <a:r>
              <a:rPr lang="en-US" sz="1600" dirty="0">
                <a:solidFill>
                  <a:schemeClr val="accent6"/>
                </a:solidFill>
              </a:rPr>
              <a:t>Space-charge &amp; Nonlinearity</a:t>
            </a:r>
          </a:p>
          <a:p>
            <a:r>
              <a:rPr lang="en-US" sz="1600" b="1" i="1" u="sng" dirty="0">
                <a:solidFill>
                  <a:schemeClr val="accent6"/>
                </a:solidFill>
              </a:rPr>
              <a:t>Jeff Eldred:</a:t>
            </a:r>
            <a:r>
              <a:rPr lang="en-US" sz="1600" b="1" i="1" dirty="0">
                <a:solidFill>
                  <a:schemeClr val="accent6"/>
                </a:solidFill>
              </a:rPr>
              <a:t> </a:t>
            </a:r>
            <a:r>
              <a:rPr lang="en-US" sz="1600" dirty="0">
                <a:solidFill>
                  <a:schemeClr val="accent6"/>
                </a:solidFill>
              </a:rPr>
              <a:t>Intensity Upgrades</a:t>
            </a:r>
          </a:p>
          <a:p>
            <a:r>
              <a:rPr lang="en-US" sz="1600" b="1" i="1" u="sng" dirty="0">
                <a:solidFill>
                  <a:schemeClr val="accent6"/>
                </a:solidFill>
              </a:rPr>
              <a:t>Phillipe Piot:</a:t>
            </a:r>
            <a:r>
              <a:rPr lang="en-US" sz="1600" i="1" dirty="0">
                <a:solidFill>
                  <a:schemeClr val="accent6"/>
                </a:solidFill>
              </a:rPr>
              <a:t> </a:t>
            </a:r>
            <a:r>
              <a:rPr lang="en-US" sz="1600" dirty="0">
                <a:solidFill>
                  <a:schemeClr val="accent6"/>
                </a:solidFill>
              </a:rPr>
              <a:t>Physics Consultant</a:t>
            </a:r>
          </a:p>
          <a:p>
            <a:r>
              <a:rPr lang="en-US" sz="1600" b="1" dirty="0">
                <a:solidFill>
                  <a:schemeClr val="accent6"/>
                </a:solidFill>
              </a:rPr>
              <a:t>Carol Johnstone: </a:t>
            </a:r>
            <a:r>
              <a:rPr lang="en-US" sz="1600" dirty="0">
                <a:solidFill>
                  <a:schemeClr val="accent6"/>
                </a:solidFill>
              </a:rPr>
              <a:t>Lattice Consultant</a:t>
            </a:r>
            <a:endParaRPr lang="en-US" sz="1600" b="1" dirty="0">
              <a:solidFill>
                <a:schemeClr val="accent6"/>
              </a:solidFill>
            </a:endParaRPr>
          </a:p>
          <a:p>
            <a:r>
              <a:rPr lang="en-US" sz="1600" b="1" dirty="0">
                <a:solidFill>
                  <a:schemeClr val="accent6"/>
                </a:solidFill>
              </a:rPr>
              <a:t>Kiyomi </a:t>
            </a:r>
            <a:r>
              <a:rPr lang="en-US" sz="1600" b="1" dirty="0" err="1">
                <a:solidFill>
                  <a:schemeClr val="accent6"/>
                </a:solidFill>
              </a:rPr>
              <a:t>Seiya</a:t>
            </a:r>
            <a:r>
              <a:rPr lang="en-US" sz="1600" b="1" dirty="0">
                <a:solidFill>
                  <a:schemeClr val="accent6"/>
                </a:solidFill>
              </a:rPr>
              <a:t>:</a:t>
            </a:r>
            <a:r>
              <a:rPr lang="en-US" sz="1600" dirty="0">
                <a:solidFill>
                  <a:schemeClr val="accent6"/>
                </a:solidFill>
              </a:rPr>
              <a:t> Injection Consultant</a:t>
            </a:r>
            <a:endParaRPr lang="en-US" sz="1600" b="1" dirty="0">
              <a:solidFill>
                <a:schemeClr val="accent6"/>
              </a:solidFill>
            </a:endParaRPr>
          </a:p>
          <a:p>
            <a:r>
              <a:rPr lang="en-US" sz="1600" b="1" dirty="0">
                <a:solidFill>
                  <a:schemeClr val="accent6"/>
                </a:solidFill>
              </a:rPr>
              <a:t>Matt Toups: </a:t>
            </a:r>
            <a:r>
              <a:rPr lang="en-US" sz="1600" dirty="0">
                <a:solidFill>
                  <a:schemeClr val="accent6"/>
                </a:solidFill>
              </a:rPr>
              <a:t>Dark Sector Experiment </a:t>
            </a:r>
          </a:p>
          <a:p>
            <a:r>
              <a:rPr lang="en-US" sz="1600" b="1" dirty="0">
                <a:solidFill>
                  <a:schemeClr val="accent6"/>
                </a:solidFill>
              </a:rPr>
              <a:t>Bob Bernstein: </a:t>
            </a:r>
            <a:r>
              <a:rPr lang="en-US" sz="1600" dirty="0">
                <a:solidFill>
                  <a:schemeClr val="accent6"/>
                </a:solidFill>
              </a:rPr>
              <a:t>CLFV Experiment</a:t>
            </a:r>
          </a:p>
          <a:p>
            <a:r>
              <a:rPr lang="en-US" sz="1600" b="1" dirty="0">
                <a:solidFill>
                  <a:schemeClr val="accent6"/>
                </a:solidFill>
              </a:rPr>
              <a:t>Dave Harding:</a:t>
            </a:r>
            <a:r>
              <a:rPr lang="en-US" sz="1600" dirty="0">
                <a:solidFill>
                  <a:schemeClr val="accent6"/>
                </a:solidFill>
              </a:rPr>
              <a:t> Magnets</a:t>
            </a:r>
          </a:p>
          <a:p>
            <a:r>
              <a:rPr lang="en-US" sz="1600" b="1" dirty="0">
                <a:solidFill>
                  <a:schemeClr val="accent6"/>
                </a:solidFill>
              </a:rPr>
              <a:t>Steve Dixon/Ernesto Alcaraz:</a:t>
            </a:r>
            <a:r>
              <a:rPr lang="en-US" sz="1600" dirty="0">
                <a:solidFill>
                  <a:schemeClr val="accent6"/>
                </a:solidFill>
              </a:rPr>
              <a:t> Civil Logistics</a:t>
            </a:r>
          </a:p>
          <a:p>
            <a:r>
              <a:rPr lang="en-US" sz="1600" b="1" dirty="0">
                <a:solidFill>
                  <a:schemeClr val="accent6"/>
                </a:solidFill>
              </a:rPr>
              <a:t>Matt Toups/Jacob </a:t>
            </a:r>
            <a:r>
              <a:rPr lang="en-US" sz="1600" b="1" dirty="0" err="1">
                <a:solidFill>
                  <a:schemeClr val="accent6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Zettlemoyer</a:t>
            </a:r>
            <a:r>
              <a:rPr lang="en-US" sz="1600" b="1" dirty="0">
                <a:solidFill>
                  <a:schemeClr val="accent6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:</a:t>
            </a:r>
            <a:r>
              <a:rPr lang="en-US" sz="1600" dirty="0">
                <a:solidFill>
                  <a:schemeClr val="accent6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Helvetica" panose="020B0604020202020204" pitchFamily="34" charset="0"/>
              </a:rPr>
              <a:t> DS Physics requirements</a:t>
            </a:r>
          </a:p>
          <a:p>
            <a:r>
              <a:rPr lang="en-US" sz="16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Curtis </a:t>
            </a:r>
            <a:r>
              <a:rPr lang="en-US" sz="1600" b="1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Baffes</a:t>
            </a:r>
            <a:r>
              <a:rPr lang="en-US" sz="16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/Marina Simon:</a:t>
            </a:r>
            <a:r>
              <a:rPr lang="en-US" sz="16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PIP-II</a:t>
            </a:r>
            <a:endParaRPr lang="en-US" sz="1600" b="1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C5618403-8213-82AC-F48A-634643E9D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913"/>
            <a:ext cx="8686800" cy="320675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Selected PAR Collaboration Members</a:t>
            </a:r>
          </a:p>
        </p:txBody>
      </p:sp>
    </p:spTree>
    <p:extLst>
      <p:ext uri="{BB962C8B-B14F-4D97-AF65-F5344CB8AC3E}">
        <p14:creationId xmlns:p14="http://schemas.microsoft.com/office/powerpoint/2010/main" val="852905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0C785B-B3A9-EA6F-26B7-D35C8D4B9C0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105404" cy="3794523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PIP-II </a:t>
            </a:r>
            <a:r>
              <a:rPr lang="en-US" dirty="0" err="1"/>
              <a:t>Linac</a:t>
            </a:r>
            <a:r>
              <a:rPr lang="en-US" dirty="0"/>
              <a:t> is meant to improve FNAL Booster performance and increase beam power to the DUNE/LBNF long baseline neutrino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Linac</a:t>
            </a:r>
            <a:r>
              <a:rPr lang="en-US" dirty="0"/>
              <a:t> designed to be CW-capable, leaving a large portion of beam power available for new GeV-scale experimental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 has been proposed to better enable both roles</a:t>
            </a:r>
          </a:p>
          <a:p>
            <a:pPr marL="798513" lvl="1" indent="-285750">
              <a:buFont typeface="Arial" panose="020B0604020202020204" pitchFamily="34" charset="0"/>
              <a:buChar char="•"/>
            </a:pPr>
            <a:r>
              <a:rPr lang="en-US" b="1" dirty="0"/>
              <a:t>Improve performance of Booster</a:t>
            </a:r>
          </a:p>
          <a:p>
            <a:pPr marL="798513" lvl="1" indent="-285750">
              <a:buFont typeface="Arial" panose="020B0604020202020204" pitchFamily="34" charset="0"/>
              <a:buChar char="•"/>
            </a:pPr>
            <a:r>
              <a:rPr lang="en-US" b="1" dirty="0"/>
              <a:t>Provide a platform for new experimental, HEP dark sector (DS) programs</a:t>
            </a:r>
            <a:r>
              <a:rPr lang="en-US" dirty="0"/>
              <a:t> 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6A0FFBA-1244-30E6-F183-287C92C3E5AA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4925483" y="693416"/>
            <a:ext cx="3639343" cy="3647615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02AC448-6C23-1924-70CF-AD9A922E4BA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925483" y="4341031"/>
            <a:ext cx="3872374" cy="182155"/>
          </a:xfrm>
        </p:spPr>
        <p:txBody>
          <a:bodyPr/>
          <a:lstStyle/>
          <a:p>
            <a:r>
              <a:rPr lang="en-US" dirty="0"/>
              <a:t>Image from the PIP-II Reference Design Report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5CFB0-189A-21D1-3AD8-DBA8C8B93C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A7D53D-B767-42D0-BA04-DEB4A94A908E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300BF-F1AA-D7C9-EC81-8561805AE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B. Simons | Workshop on a Future Muon Program At Fermilab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C49DB-118A-07DB-81E8-F3AA8E127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4B54-C240-4805-BC96-4082D7B9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PAR </a:t>
            </a:r>
          </a:p>
        </p:txBody>
      </p:sp>
    </p:spTree>
    <p:extLst>
      <p:ext uri="{BB962C8B-B14F-4D97-AF65-F5344CB8AC3E}">
        <p14:creationId xmlns:p14="http://schemas.microsoft.com/office/powerpoint/2010/main" val="268042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60B9354-0712-3463-4057-E2DB62164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4343400" cy="3767007"/>
          </a:xfrm>
        </p:spPr>
        <p:txBody>
          <a:bodyPr>
            <a:norm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PIP-II Accumulator Ring (PAR):</a:t>
            </a: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0.8-1.0 GeV proton storage ring</a:t>
            </a: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 circumference matches that of the Booster (474m, though it is a “folded figure-8”)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Booster-MI Program:</a:t>
            </a: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Does not interfere with PIP-II Booster commissioning, but enables a later 1 GeV upgrade to Booster</a:t>
            </a:r>
            <a:endParaRPr lang="en-US" altLang="en-US" sz="1700" b="1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Dark Sector:</a:t>
            </a:r>
          </a:p>
          <a:p>
            <a:pPr marL="742950" lvl="1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7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100kW hadron-absorber beam dump program that sets new exclusion limits</a:t>
            </a:r>
            <a:endParaRPr lang="en-US" altLang="en-US" sz="20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210A1-6C20-6D90-DDD5-336A0F0018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2FED1A7-FB98-43FD-AA3D-E7C3EC56B298}" type="slidenum">
              <a:rPr lang="en-US" smtClean="0"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890A34A-CFEF-DFD8-FDBF-C9B35BEA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Accumulator Ring: PAR</a:t>
            </a:r>
          </a:p>
        </p:txBody>
      </p:sp>
      <p:pic>
        <p:nvPicPr>
          <p:cNvPr id="10" name="Content Placeholder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77731F6F-56D1-083A-6C53-78F977A6BDE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475288" y="2562225"/>
            <a:ext cx="3668712" cy="1871663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CA8160-A8EC-729A-F405-D3D678A882DC}"/>
              </a:ext>
            </a:extLst>
          </p:cNvPr>
          <p:cNvSpPr txBox="1"/>
          <p:nvPr/>
        </p:nvSpPr>
        <p:spPr>
          <a:xfrm>
            <a:off x="7223495" y="4433888"/>
            <a:ext cx="20055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Image adapted from B. </a:t>
            </a:r>
            <a:r>
              <a:rPr lang="en-US" sz="1000" dirty="0" err="1">
                <a:latin typeface="Helvetica" panose="020B0604020202020204" pitchFamily="34" charset="0"/>
                <a:cs typeface="Helvetica" panose="020B0604020202020204" pitchFamily="34" charset="0"/>
              </a:rPr>
              <a:t>Pellico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Content Placeholder 10" descr="Diagram&#10;&#10;Description automatically generated">
            <a:extLst>
              <a:ext uri="{FF2B5EF4-FFF2-40B4-BE49-F238E27FC236}">
                <a16:creationId xmlns:a16="http://schemas.microsoft.com/office/drawing/2014/main" id="{EA1E2A2C-11EB-5AEE-A0FB-C77041F05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219" y="1278758"/>
            <a:ext cx="4065753" cy="221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74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2930C3-F8B7-247F-39D8-368B880AB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/>
            <a:r>
              <a:rPr lang="en-US" sz="2400" dirty="0"/>
              <a:t>PAR will accommodate two extraction scenarios: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Extraction to BTL </a:t>
            </a:r>
            <a:r>
              <a:rPr lang="en-US" sz="2000" dirty="0">
                <a:sym typeface="Wingdings" panose="05000000000000000000" pitchFamily="2" charset="2"/>
              </a:rPr>
              <a:t> Booster at a 20 Hz extraction rate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Extraction to DS at a 100+ Hz extraction rate</a:t>
            </a:r>
          </a:p>
          <a:p>
            <a:r>
              <a:rPr lang="en-US" sz="2400" dirty="0"/>
              <a:t> Will also accommodate two RF systems: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Beam designated for Booster needs 44 MHz capture</a:t>
            </a:r>
          </a:p>
          <a:p>
            <a:pPr marL="568325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DS desires high intensity short bunches, planning for ~ &lt;10 MHz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4B54-C240-4805-BC96-4082D7B9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 Design Parameter Considerations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5CFB0-189A-21D1-3AD8-DBA8C8B93C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06560C2-1AB5-464F-BF75-110E69E31B4D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300BF-F1AA-D7C9-EC81-8561805AE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C49DB-118A-07DB-81E8-F3AA8E127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741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711DD4-2103-C64C-E876-49B868403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23"/>
          <a:stretch/>
        </p:blipFill>
        <p:spPr>
          <a:xfrm rot="5400000">
            <a:off x="4593436" y="295736"/>
            <a:ext cx="4142895" cy="450103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EF6F86-38F0-189C-8AB6-14A1F2AF297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1A06AE7-3223-4DA7-BCC3-5AE05F196EF3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8CC60-6D68-EBB8-5E7F-ED916C83E3A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B. Simons | Workshop on a Future Muon Program At Fermilab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8112B8-3EAF-C8C6-585C-4C65AF0C03C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9F25B83-39CE-004C-9B34-2F2DD9832F37}" type="slidenum">
              <a:rPr lang="en-US" smtClean="0"/>
              <a:t>7</a:t>
            </a:fld>
            <a:endParaRPr lang="en-US"/>
          </a:p>
        </p:txBody>
      </p:sp>
      <p:sp>
        <p:nvSpPr>
          <p:cNvPr id="40" name="Title 39">
            <a:extLst>
              <a:ext uri="{FF2B5EF4-FFF2-40B4-BE49-F238E27FC236}">
                <a16:creationId xmlns:a16="http://schemas.microsoft.com/office/drawing/2014/main" id="{8C318E9B-AB19-FD0A-319C-8444C3B15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Present PAR Site Location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163D11-305A-DF82-18DA-8BA1F24A5CD6}"/>
              </a:ext>
            </a:extLst>
          </p:cNvPr>
          <p:cNvSpPr txBox="1"/>
          <p:nvPr/>
        </p:nvSpPr>
        <p:spPr>
          <a:xfrm>
            <a:off x="5546591" y="3830736"/>
            <a:ext cx="667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MI X1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F242C9-5BE8-6D62-177E-6C821A967C51}"/>
              </a:ext>
            </a:extLst>
          </p:cNvPr>
          <p:cNvSpPr txBox="1"/>
          <p:nvPr/>
        </p:nvSpPr>
        <p:spPr>
          <a:xfrm>
            <a:off x="8033244" y="3356031"/>
            <a:ext cx="667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Helvetica" panose="020B0604020202020204" pitchFamily="34" charset="0"/>
                <a:cs typeface="Helvetica" panose="020B0604020202020204" pitchFamily="34" charset="0"/>
              </a:rPr>
              <a:t>MI X2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D98E961-24E9-C22B-85D7-87C107EE94EC}"/>
              </a:ext>
            </a:extLst>
          </p:cNvPr>
          <p:cNvSpPr/>
          <p:nvPr/>
        </p:nvSpPr>
        <p:spPr>
          <a:xfrm>
            <a:off x="5675983" y="3444377"/>
            <a:ext cx="408807" cy="349737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135A5F-8A5E-1358-A187-CB02F7B82D98}"/>
              </a:ext>
            </a:extLst>
          </p:cNvPr>
          <p:cNvSpPr/>
          <p:nvPr/>
        </p:nvSpPr>
        <p:spPr>
          <a:xfrm>
            <a:off x="7735652" y="3039021"/>
            <a:ext cx="424800" cy="349737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A6E8F9-9EA1-9F26-96BE-C829D4EA1E48}"/>
              </a:ext>
            </a:extLst>
          </p:cNvPr>
          <p:cNvSpPr txBox="1"/>
          <p:nvPr/>
        </p:nvSpPr>
        <p:spPr>
          <a:xfrm rot="19126971">
            <a:off x="5240527" y="2037355"/>
            <a:ext cx="10673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Helvetica" panose="020B0604020202020204" pitchFamily="34" charset="0"/>
                <a:cs typeface="Helvetica" panose="020B0604020202020204" pitchFamily="34" charset="0"/>
              </a:rPr>
              <a:t>PAR Extraction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D025941-A732-4063-EC03-F8AF276EE7C5}"/>
              </a:ext>
            </a:extLst>
          </p:cNvPr>
          <p:cNvSpPr/>
          <p:nvPr/>
        </p:nvSpPr>
        <p:spPr>
          <a:xfrm rot="2833305">
            <a:off x="7111223" y="2500946"/>
            <a:ext cx="796741" cy="1503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D007F3-E1E3-F32A-F8F2-6522318558C6}"/>
              </a:ext>
            </a:extLst>
          </p:cNvPr>
          <p:cNvSpPr txBox="1"/>
          <p:nvPr/>
        </p:nvSpPr>
        <p:spPr>
          <a:xfrm>
            <a:off x="7509594" y="529485"/>
            <a:ext cx="1634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*From W. </a:t>
            </a:r>
            <a:r>
              <a:rPr lang="en-US" sz="1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Pellico</a:t>
            </a:r>
            <a:r>
              <a:rPr lang="en-US" sz="1000" b="1" dirty="0">
                <a:latin typeface="Helvetica" panose="020B0604020202020204" pitchFamily="34" charset="0"/>
                <a:cs typeface="Helvetica" panose="020B0604020202020204" pitchFamily="34" charset="0"/>
              </a:rPr>
              <a:t>, ACE Workshop 2023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446918B-18E0-BDB6-5879-AEFF83A80EB5}"/>
              </a:ext>
            </a:extLst>
          </p:cNvPr>
          <p:cNvSpPr txBox="1"/>
          <p:nvPr/>
        </p:nvSpPr>
        <p:spPr>
          <a:xfrm>
            <a:off x="101137" y="688312"/>
            <a:ext cx="4246176" cy="2451128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Folded ring design allows placement between BTL, Booster, and PIP-II service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Room for DS and waste beam dumps </a:t>
            </a:r>
          </a:p>
          <a:p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</a:p>
          <a:p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</a:p>
          <a:p>
            <a:endParaRPr lang="en-US" sz="20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764F4E-472F-EAB5-28B3-F7F94E72549C}"/>
              </a:ext>
            </a:extLst>
          </p:cNvPr>
          <p:cNvSpPr txBox="1"/>
          <p:nvPr/>
        </p:nvSpPr>
        <p:spPr>
          <a:xfrm rot="2810091">
            <a:off x="6868464" y="2679333"/>
            <a:ext cx="12435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latin typeface="Helvetica" panose="020B0604020202020204" pitchFamily="34" charset="0"/>
                <a:cs typeface="Helvetica" panose="020B0604020202020204" pitchFamily="34" charset="0"/>
              </a:rPr>
              <a:t>PAR Injection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8ACA4D0-AEBC-57AC-AE61-0DFD293E5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1136" y="3198498"/>
            <a:ext cx="4240752" cy="1419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0CF071-6F07-C716-7324-047D3B9E8912}"/>
              </a:ext>
            </a:extLst>
          </p:cNvPr>
          <p:cNvSpPr txBox="1"/>
          <p:nvPr/>
        </p:nvSpPr>
        <p:spPr>
          <a:xfrm>
            <a:off x="6727371" y="969666"/>
            <a:ext cx="1305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Booster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1775EF5-D740-3E04-8A16-FE633CB3726E}"/>
              </a:ext>
            </a:extLst>
          </p:cNvPr>
          <p:cNvSpPr/>
          <p:nvPr/>
        </p:nvSpPr>
        <p:spPr>
          <a:xfrm rot="19027942">
            <a:off x="6506501" y="2304940"/>
            <a:ext cx="441738" cy="644332"/>
          </a:xfrm>
          <a:prstGeom prst="roundRect">
            <a:avLst/>
          </a:prstGeom>
          <a:pattFill prst="dkVert">
            <a:fgClr>
              <a:schemeClr val="accent6"/>
            </a:fgClr>
            <a:bgClr>
              <a:schemeClr val="accent6">
                <a:lumMod val="20000"/>
                <a:lumOff val="80000"/>
              </a:schemeClr>
            </a:bgClr>
          </a:pattFill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D2226E6-58F8-9577-85B2-A02CBE5363DD}"/>
              </a:ext>
            </a:extLst>
          </p:cNvPr>
          <p:cNvSpPr/>
          <p:nvPr/>
        </p:nvSpPr>
        <p:spPr>
          <a:xfrm>
            <a:off x="5754718" y="2132423"/>
            <a:ext cx="762106" cy="254196"/>
          </a:xfrm>
          <a:custGeom>
            <a:avLst/>
            <a:gdLst>
              <a:gd name="connsiteX0" fmla="*/ 0 w 737875"/>
              <a:gd name="connsiteY0" fmla="*/ 239314 h 253436"/>
              <a:gd name="connsiteX1" fmla="*/ 158872 w 737875"/>
              <a:gd name="connsiteY1" fmla="*/ 87502 h 253436"/>
              <a:gd name="connsiteX2" fmla="*/ 377763 w 737875"/>
              <a:gd name="connsiteY2" fmla="*/ 6301 h 253436"/>
              <a:gd name="connsiteX3" fmla="*/ 737875 w 737875"/>
              <a:gd name="connsiteY3" fmla="*/ 253436 h 25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7875" h="253436">
                <a:moveTo>
                  <a:pt x="0" y="239314"/>
                </a:moveTo>
                <a:cubicBezTo>
                  <a:pt x="47956" y="182825"/>
                  <a:pt x="95912" y="126337"/>
                  <a:pt x="158872" y="87502"/>
                </a:cubicBezTo>
                <a:cubicBezTo>
                  <a:pt x="221833" y="48666"/>
                  <a:pt x="281263" y="-21355"/>
                  <a:pt x="377763" y="6301"/>
                </a:cubicBezTo>
                <a:cubicBezTo>
                  <a:pt x="474263" y="33957"/>
                  <a:pt x="606069" y="143696"/>
                  <a:pt x="737875" y="253436"/>
                </a:cubicBezTo>
              </a:path>
            </a:pathLst>
          </a:cu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5FE016-2E03-CA2D-9DB1-B521BC71E54E}"/>
              </a:ext>
            </a:extLst>
          </p:cNvPr>
          <p:cNvSpPr txBox="1"/>
          <p:nvPr/>
        </p:nvSpPr>
        <p:spPr>
          <a:xfrm>
            <a:off x="5905389" y="2609738"/>
            <a:ext cx="887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DS Related</a:t>
            </a:r>
          </a:p>
        </p:txBody>
      </p:sp>
    </p:spTree>
    <p:extLst>
      <p:ext uri="{BB962C8B-B14F-4D97-AF65-F5344CB8AC3E}">
        <p14:creationId xmlns:p14="http://schemas.microsoft.com/office/powerpoint/2010/main" val="1647601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C2930C3-F8B7-247F-39D8-368B880AB42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10m uninterrupted injection straight</a:t>
                </a:r>
              </a:p>
              <a:p>
                <a:pPr marL="568325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Allows for ability to safely extract unstripped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/>
                          <m:t>H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particles</a:t>
                </a:r>
              </a:p>
              <a:p>
                <a:pPr marL="568325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Injection chicane suitable for higher energy beams, at least 1GeV</a:t>
                </a:r>
              </a:p>
              <a:p>
                <a:r>
                  <a:rPr lang="en-US" dirty="0"/>
                  <a:t>28m dipole-to-dipole injection straight with ~</a:t>
                </a:r>
                <a:r>
                  <a:rPr lang="en-US" dirty="0">
                    <a:sym typeface="Symbol" panose="05050102010706020507" pitchFamily="18" charset="2"/>
                  </a:rPr>
                  <a:t>/2 phase advance</a:t>
                </a:r>
              </a:p>
              <a:p>
                <a:pPr marL="568325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Symbol" panose="05050102010706020507" pitchFamily="18" charset="2"/>
                  </a:rPr>
                  <a:t>Leaves room for collimation downstream of injection</a:t>
                </a:r>
              </a:p>
              <a:p>
                <a:r>
                  <a:rPr lang="en-US" dirty="0">
                    <a:sym typeface="Symbol" panose="05050102010706020507" pitchFamily="18" charset="2"/>
                  </a:rPr>
                  <a:t>Long crossover straight with a 12” shift </a:t>
                </a:r>
              </a:p>
              <a:p>
                <a:pPr marL="568325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Symbol" panose="05050102010706020507" pitchFamily="18" charset="2"/>
                  </a:rPr>
                  <a:t>This means there is no shared beampipe required in the crossover region</a:t>
                </a:r>
              </a:p>
              <a:p>
                <a:r>
                  <a:rPr lang="en-US" dirty="0">
                    <a:sym typeface="Symbol" panose="05050102010706020507" pitchFamily="18" charset="2"/>
                  </a:rPr>
                  <a:t>Phase Trombone </a:t>
                </a:r>
              </a:p>
              <a:p>
                <a:pPr marL="568325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ym typeface="Symbol" panose="05050102010706020507" pitchFamily="18" charset="2"/>
                  </a:rPr>
                  <a:t>A cluster of quadrupole magnets allow the tune to be changed +/- 75 degrees without impacting the beta functions at other locations around the ring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4C2930C3-F8B7-247F-39D8-368B880AB4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7" t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200B4B54-C240-4805-BC96-4082D7B9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 Lattice Features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5CFB0-189A-21D1-3AD8-DBA8C8B93C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FDECA3B-867D-45AD-B548-C6F93DAF0A38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300BF-F1AA-D7C9-EC81-8561805AE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C49DB-118A-07DB-81E8-F3AA8E127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989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308A91-22C0-58AB-CF72-3A3F703ABD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0894" y="728663"/>
            <a:ext cx="6547925" cy="37941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00B4B54-C240-4805-BC96-4082D7B9B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 Lattice Feature Locations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5CFB0-189A-21D1-3AD8-DBA8C8B93CB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ABBA0830-6126-454A-A17E-536A43BEEA6C}" type="datetime1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300BF-F1AA-D7C9-EC81-8561805AE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B. Simons | Workshop on a Future Muon Program At Fermilab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C49DB-118A-07DB-81E8-F3AA8E127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6EAD5-EA45-3B34-A26A-A5221550B80D}"/>
              </a:ext>
            </a:extLst>
          </p:cNvPr>
          <p:cNvSpPr txBox="1"/>
          <p:nvPr/>
        </p:nvSpPr>
        <p:spPr>
          <a:xfrm>
            <a:off x="7988808" y="4273387"/>
            <a:ext cx="926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*CY Tan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B17F4F-A657-29B8-74BA-FF7E50677680}"/>
              </a:ext>
            </a:extLst>
          </p:cNvPr>
          <p:cNvSpPr/>
          <p:nvPr/>
        </p:nvSpPr>
        <p:spPr>
          <a:xfrm rot="1232452">
            <a:off x="2235889" y="3637999"/>
            <a:ext cx="2119929" cy="24786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0C30B6-8EE2-EB5E-7823-3C0700F08883}"/>
              </a:ext>
            </a:extLst>
          </p:cNvPr>
          <p:cNvSpPr/>
          <p:nvPr/>
        </p:nvSpPr>
        <p:spPr>
          <a:xfrm rot="19045863">
            <a:off x="1456944" y="1466222"/>
            <a:ext cx="883920" cy="274320"/>
          </a:xfrm>
          <a:prstGeom prst="rect">
            <a:avLst/>
          </a:prstGeom>
          <a:noFill/>
          <a:ln w="28575">
            <a:solidFill>
              <a:srgbClr val="D277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54070B-B8BE-82B6-0069-63F7627E04DA}"/>
              </a:ext>
            </a:extLst>
          </p:cNvPr>
          <p:cNvSpPr/>
          <p:nvPr/>
        </p:nvSpPr>
        <p:spPr>
          <a:xfrm rot="977071">
            <a:off x="4694388" y="1165591"/>
            <a:ext cx="1898234" cy="12832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287B6C-FBDF-3743-677F-825F2CC0AE1F}"/>
              </a:ext>
            </a:extLst>
          </p:cNvPr>
          <p:cNvSpPr/>
          <p:nvPr/>
        </p:nvSpPr>
        <p:spPr>
          <a:xfrm rot="949006">
            <a:off x="5097968" y="1287159"/>
            <a:ext cx="955239" cy="900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DADD40-0DDC-F232-01F2-CBAE6C38029F}"/>
              </a:ext>
            </a:extLst>
          </p:cNvPr>
          <p:cNvSpPr/>
          <p:nvPr/>
        </p:nvSpPr>
        <p:spPr>
          <a:xfrm rot="936796">
            <a:off x="6037326" y="1494887"/>
            <a:ext cx="556668" cy="10149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3A17C1-E41D-0A56-AEAB-970C9C77F636}"/>
              </a:ext>
            </a:extLst>
          </p:cNvPr>
          <p:cNvSpPr/>
          <p:nvPr/>
        </p:nvSpPr>
        <p:spPr>
          <a:xfrm rot="18263695">
            <a:off x="7016398" y="3171297"/>
            <a:ext cx="822960" cy="32090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E5D702-B23B-7C32-3F13-30D858B30051}"/>
              </a:ext>
            </a:extLst>
          </p:cNvPr>
          <p:cNvSpPr txBox="1"/>
          <p:nvPr/>
        </p:nvSpPr>
        <p:spPr>
          <a:xfrm>
            <a:off x="2803600" y="3273962"/>
            <a:ext cx="1858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3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Cross-over region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B22E87-A285-1027-8449-057C768E56AB}"/>
              </a:ext>
            </a:extLst>
          </p:cNvPr>
          <p:cNvSpPr txBox="1"/>
          <p:nvPr/>
        </p:nvSpPr>
        <p:spPr>
          <a:xfrm>
            <a:off x="1898904" y="1669419"/>
            <a:ext cx="1541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D2771C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Extraction Sections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E22793-6A36-19D2-A7BE-4E9DC5523B0A}"/>
              </a:ext>
            </a:extLst>
          </p:cNvPr>
          <p:cNvSpPr txBox="1"/>
          <p:nvPr/>
        </p:nvSpPr>
        <p:spPr>
          <a:xfrm>
            <a:off x="5298607" y="864230"/>
            <a:ext cx="14706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Phase Trombone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9F0016-C17D-5E14-02EA-79FD6C59DC9C}"/>
              </a:ext>
            </a:extLst>
          </p:cNvPr>
          <p:cNvSpPr txBox="1"/>
          <p:nvPr/>
        </p:nvSpPr>
        <p:spPr>
          <a:xfrm>
            <a:off x="4297081" y="1301510"/>
            <a:ext cx="14293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Injection Chicane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19B0F5-4D92-7BF7-221D-85D94BF6815F}"/>
              </a:ext>
            </a:extLst>
          </p:cNvPr>
          <p:cNvSpPr txBox="1"/>
          <p:nvPr/>
        </p:nvSpPr>
        <p:spPr>
          <a:xfrm>
            <a:off x="5810421" y="1631565"/>
            <a:ext cx="10104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Collimation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294730-32A8-5958-6A99-161E072F58A6}"/>
              </a:ext>
            </a:extLst>
          </p:cNvPr>
          <p:cNvSpPr txBox="1"/>
          <p:nvPr/>
        </p:nvSpPr>
        <p:spPr>
          <a:xfrm>
            <a:off x="6390511" y="3023102"/>
            <a:ext cx="1029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RF Sections</a:t>
            </a:r>
          </a:p>
        </p:txBody>
      </p:sp>
    </p:spTree>
    <p:extLst>
      <p:ext uri="{BB962C8B-B14F-4D97-AF65-F5344CB8AC3E}">
        <p14:creationId xmlns:p14="http://schemas.microsoft.com/office/powerpoint/2010/main" val="347153053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EAF287A1-E678-4FE0-9FCF-EA48F532BC68}" vid="{421C7CF0-187E-4DB9-A81D-5AB873029E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07C45847F990429DAB635F6337CE16" ma:contentTypeVersion="2" ma:contentTypeDescription="Create a new document." ma:contentTypeScope="" ma:versionID="83f10bf2ec3ea99667d4ccbe6bb40c23">
  <xsd:schema xmlns:xsd="http://www.w3.org/2001/XMLSchema" xmlns:xs="http://www.w3.org/2001/XMLSchema" xmlns:p="http://schemas.microsoft.com/office/2006/metadata/properties" xmlns:ns3="c2846a73-ac11-412e-92ab-09e41249ff58" targetNamespace="http://schemas.microsoft.com/office/2006/metadata/properties" ma:root="true" ma:fieldsID="461d1553c37559456a1d3e30dc61cfab" ns3:_="">
    <xsd:import namespace="c2846a73-ac11-412e-92ab-09e41249ff5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846a73-ac11-412e-92ab-09e41249ff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939876E-C223-4196-8178-EB8E77B872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846a73-ac11-412e-92ab-09e41249ff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722C30-AA65-429F-B3E0-5428926D2E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4168EB-DC42-4212-BD02-03B20C752617}">
  <ds:schemaRefs>
    <ds:schemaRef ds:uri="http://purl.org/dc/dcmitype/"/>
    <ds:schemaRef ds:uri="http://purl.org/dc/elements/1.1/"/>
    <ds:schemaRef ds:uri="http://schemas.microsoft.com/office/2006/documentManagement/types"/>
    <ds:schemaRef ds:uri="c2846a73-ac11-412e-92ab-09e41249ff58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</Template>
  <TotalTime>3008</TotalTime>
  <Words>1750</Words>
  <Application>Microsoft Office PowerPoint</Application>
  <PresentationFormat>On-screen Show (16:9)</PresentationFormat>
  <Paragraphs>346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 Math</vt:lpstr>
      <vt:lpstr>Helvetica</vt:lpstr>
      <vt:lpstr>Fermilab_PPT_090915</vt:lpstr>
      <vt:lpstr>PowerPoint Presentation</vt:lpstr>
      <vt:lpstr>Presentation Overview</vt:lpstr>
      <vt:lpstr>Selected PAR Collaboration Members</vt:lpstr>
      <vt:lpstr>Motivation for PAR </vt:lpstr>
      <vt:lpstr>Proposed Accumulator Ring: PAR</vt:lpstr>
      <vt:lpstr>PAR Design Parameter Considerations</vt:lpstr>
      <vt:lpstr>Present PAR Site Location</vt:lpstr>
      <vt:lpstr>PAR Lattice Features</vt:lpstr>
      <vt:lpstr>PAR Lattice Feature Locations</vt:lpstr>
      <vt:lpstr>Beam Distribution – Painted Injection</vt:lpstr>
      <vt:lpstr>PAR Tune Diagram</vt:lpstr>
      <vt:lpstr>Initial Tracking is Stable</vt:lpstr>
      <vt:lpstr>PAR RF Options</vt:lpstr>
      <vt:lpstr>PAR Power Modes – Nominal (To Booster)</vt:lpstr>
      <vt:lpstr>PAR With h=4 rotation: PIP2-BD</vt:lpstr>
      <vt:lpstr>PAR with single-bucket extraction: AMF </vt:lpstr>
      <vt:lpstr>PAR Pulse Schemes</vt:lpstr>
      <vt:lpstr>h=4 Injection and Snap Bunch Rotation </vt:lpstr>
      <vt:lpstr>Summary</vt:lpstr>
      <vt:lpstr>PowerPoint Presentation</vt:lpstr>
      <vt:lpstr>PowerPoint Presentation</vt:lpstr>
      <vt:lpstr>PAR Will Alternate Between Booster and DS Pulses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Simons</dc:creator>
  <cp:lastModifiedBy>Benjamin Simons</cp:lastModifiedBy>
  <cp:revision>20</cp:revision>
  <cp:lastPrinted>2014-01-20T19:40:21Z</cp:lastPrinted>
  <dcterms:created xsi:type="dcterms:W3CDTF">2023-03-23T00:38:50Z</dcterms:created>
  <dcterms:modified xsi:type="dcterms:W3CDTF">2023-03-29T15:59:00Z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0x0101004107C45847F990429DAB635F6337CE16</vt:lpwstr>
  </property>
</Properties>
</file>