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9"/>
  </p:notesMasterIdLst>
  <p:handoutMasterIdLst>
    <p:handoutMasterId r:id="rId20"/>
  </p:handoutMasterIdLst>
  <p:sldIdLst>
    <p:sldId id="265" r:id="rId3"/>
    <p:sldId id="876" r:id="rId4"/>
    <p:sldId id="867" r:id="rId5"/>
    <p:sldId id="871" r:id="rId6"/>
    <p:sldId id="872" r:id="rId7"/>
    <p:sldId id="873" r:id="rId8"/>
    <p:sldId id="874" r:id="rId9"/>
    <p:sldId id="875" r:id="rId10"/>
    <p:sldId id="877" r:id="rId11"/>
    <p:sldId id="879" r:id="rId12"/>
    <p:sldId id="882" r:id="rId13"/>
    <p:sldId id="880" r:id="rId14"/>
    <p:sldId id="881" r:id="rId15"/>
    <p:sldId id="878" r:id="rId16"/>
    <p:sldId id="883" r:id="rId17"/>
    <p:sldId id="740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10C6"/>
    <a:srgbClr val="63666A"/>
    <a:srgbClr val="AE2868"/>
    <a:srgbClr val="00FF00"/>
    <a:srgbClr val="404040"/>
    <a:srgbClr val="505050"/>
    <a:srgbClr val="004C97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11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669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ABD9A8-DE48-422C-8E57-6F2404E5148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258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7809BF7-9A88-4A93-B147-43BD3FCE9C10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494D893-022B-4431-89D0-DF365EDCCC16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369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4FA1C3FD-0A11-4FC0-AA65-B6145CD3ADAA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B2F065E-7163-476B-8FA2-BEF3A1D8F30F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F42CB16-98B5-486A-B62A-C1A3C7947FBB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92052EB5-5292-4432-9B11-3AF82AD43E22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3364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6927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491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910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ABD9A8-DE48-422C-8E57-6F2404E5148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258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7809BF7-9A88-4A93-B147-43BD3FCE9C10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494D893-022B-4431-89D0-DF365EDCCC16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369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4FA1C3FD-0A11-4FC0-AA65-B6145CD3ADAA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B2F065E-7163-476B-8FA2-BEF3A1D8F30F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F42CB16-98B5-486A-B62A-C1A3C7947FBB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92052EB5-5292-4432-9B11-3AF82AD43E22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52184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076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724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415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084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5079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5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4670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662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ABD9A8-DE48-422C-8E57-6F2404E5148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258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7809BF7-9A88-4A93-B147-43BD3FCE9C10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494D893-022B-4431-89D0-DF365EDCCC16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369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4FA1C3FD-0A11-4FC0-AA65-B6145CD3ADAA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4398963" y="9555163"/>
            <a:ext cx="3348037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B2F065E-7163-476B-8FA2-BEF3A1D8F30F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6F42CB16-98B5-486A-B62A-C1A3C7947FBB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92052EB5-5292-4432-9B11-3AF82AD43E22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 dirty="0">
              <a:ea typeface="DejaVu Sans"/>
              <a:cs typeface="DejaVu Sans"/>
            </a:endParaRPr>
          </a:p>
        </p:txBody>
      </p:sp>
      <p:sp>
        <p:nvSpPr>
          <p:cNvPr id="21513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440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0D40A94-F08D-4CD4-B29F-E34BE6CEA4DC}" type="slidenum">
              <a:rPr lang="en-US" altLang="en-US" sz="1400" smtClean="0">
                <a:ea typeface="DejaVu Sans"/>
                <a:cs typeface="DejaVu Sans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398963" y="9555163"/>
            <a:ext cx="3333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112A648-30BA-4405-A15D-D820356621FC}" type="slidenum">
              <a:rPr lang="en-US" altLang="en-US" sz="1400">
                <a:ea typeface="DejaVu Sans"/>
                <a:cs typeface="DejaVu Sans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ea typeface="DejaVu Sans"/>
              <a:cs typeface="DejaVu Sans"/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4398963" y="9555163"/>
            <a:ext cx="336708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BC2E6FDE-E650-4FCA-924B-1FF30E1E55A2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1E64C6FB-87A0-42BB-B506-B42340131B1B}" type="slidenum">
              <a:rPr lang="en-US" altLang="en-US" sz="1400"/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6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3188" y="763588"/>
            <a:ext cx="5026025" cy="37703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08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Wednesday, October 23, 2013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44C4D-BEB7-4624-8D2A-34E58A073E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10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7" r:id="rId6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3/28/2023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2203.0733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arxiv.org/abs/2203.08079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hyperlink" Target="https://arxiv.org/pdf/2203.08278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273078"/>
            <a:ext cx="7526338" cy="1282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sz="2800" b="0" dirty="0">
                <a:latin typeface="Helvetica" panose="020B0604020202020204" pitchFamily="34" charset="0"/>
                <a:ea typeface="Geneva" pitchFamily="121" charset="-128"/>
              </a:rPr>
              <a:t>CPAR Concept</a:t>
            </a:r>
            <a:br>
              <a:rPr lang="en-US" altLang="en-US" sz="2800" b="0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sz="2800" b="0" dirty="0">
                <a:latin typeface="Helvetica" panose="020B0604020202020204" pitchFamily="34" charset="0"/>
                <a:ea typeface="Geneva" pitchFamily="121" charset="-128"/>
              </a:rPr>
              <a:t>	Compact PIP-II Accumulator Ring</a:t>
            </a:r>
            <a:br>
              <a:rPr lang="en-US" altLang="en-US" sz="2800" b="0" dirty="0">
                <a:latin typeface="Helvetica" panose="020B0604020202020204" pitchFamily="34" charset="0"/>
                <a:ea typeface="Geneva" pitchFamily="121" charset="-128"/>
              </a:rPr>
            </a:br>
            <a:r>
              <a:rPr lang="en-US" altLang="en-US" sz="2800" b="0" dirty="0">
                <a:latin typeface="Helvetica" panose="020B0604020202020204" pitchFamily="34" charset="0"/>
                <a:ea typeface="Geneva" pitchFamily="121" charset="-128"/>
              </a:rPr>
              <a:t>	(for AMF proton compressor)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J. Eldred</a:t>
            </a:r>
            <a:r>
              <a:rPr lang="en-US" altLang="en-US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(building off work by Eric Prebys, also PAR group)</a:t>
            </a:r>
          </a:p>
          <a:p>
            <a:r>
              <a:rPr lang="en-US" altLang="en-US" b="1" dirty="0">
                <a:latin typeface="Helvetica" panose="020B0604020202020204" pitchFamily="34" charset="0"/>
                <a:ea typeface="Geneva" pitchFamily="121" charset="-128"/>
              </a:rPr>
              <a:t>Workshop on a Future Muon Program at Fermilab</a:t>
            </a:r>
          </a:p>
          <a:p>
            <a:r>
              <a:rPr lang="en-US" altLang="en-US" b="1" dirty="0">
                <a:latin typeface="Helvetica" panose="020B0604020202020204" pitchFamily="34" charset="0"/>
                <a:ea typeface="Geneva" pitchFamily="121" charset="-128"/>
              </a:rPr>
              <a:t>Mar 29th 2023</a:t>
            </a:r>
          </a:p>
        </p:txBody>
      </p:sp>
    </p:spTree>
    <p:extLst>
      <p:ext uri="{BB962C8B-B14F-4D97-AF65-F5344CB8AC3E}">
        <p14:creationId xmlns:p14="http://schemas.microsoft.com/office/powerpoint/2010/main" val="89136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C-PAR Concept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10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9 1">
            <a:extLst>
              <a:ext uri="{FF2B5EF4-FFF2-40B4-BE49-F238E27FC236}">
                <a16:creationId xmlns:a16="http://schemas.microsoft.com/office/drawing/2014/main" id="{F1197A84-AB46-1B96-7B02-2F56D178D44A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29"/>
            <a:ext cx="8672513" cy="52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Ben Simons talked about PIP-II Accumulator Ring (PAR) design.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A compact variant named C-PAR is extrapolated from that.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C-PAR also delivers superior results for PIP2-BD program.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  <a:hlinkClick r:id="rId3"/>
              </a:rPr>
              <a:t>“FNAL PIP-II Accumulator Ring”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  <a:hlinkClick r:id="rId4"/>
              </a:rPr>
              <a:t>“PIP2-BD: GeV Proton Beam Dump at Fermilab's PIP-II Linac”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C-PAR Parameters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Targeting a between 100 and 200m circumference.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Beam energy at 1.2 GeV (modest extension of PIP-II).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Beam emittance of only 24 pi mm </a:t>
            </a:r>
            <a:r>
              <a:rPr lang="en-US" altLang="en-US" sz="2000" b="1" dirty="0" err="1">
                <a:solidFill>
                  <a:schemeClr val="accent6"/>
                </a:solidFill>
              </a:rPr>
              <a:t>mrad</a:t>
            </a:r>
            <a:r>
              <a:rPr lang="en-US" altLang="en-US" sz="2000" b="1" dirty="0">
                <a:solidFill>
                  <a:schemeClr val="accent6"/>
                </a:solidFill>
              </a:rPr>
              <a:t> (very low-cost)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Fill eight bunches every 100 Hz and extract one bunch at 800 Hz.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Deliver 140 kW beam, 0.9e12 in 20ns every 1.25ms.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02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C-PAR Extrapolate from PAR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11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9 1">
            <a:extLst>
              <a:ext uri="{FF2B5EF4-FFF2-40B4-BE49-F238E27FC236}">
                <a16:creationId xmlns:a16="http://schemas.microsoft.com/office/drawing/2014/main" id="{F1197A84-AB46-1B96-7B02-2F56D178D44A}"/>
              </a:ext>
            </a:extLst>
          </p:cNvPr>
          <p:cNvSpPr txBox="1">
            <a:spLocks/>
          </p:cNvSpPr>
          <p:nvPr/>
        </p:nvSpPr>
        <p:spPr bwMode="auto">
          <a:xfrm>
            <a:off x="228600" y="956929"/>
            <a:ext cx="8672513" cy="52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PAR is 474m ring, designed to match Fermilab Booster.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eliminate cross-over, results in </a:t>
            </a: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237m</a:t>
            </a:r>
            <a:r>
              <a:rPr lang="en-US" altLang="en-US" sz="2000" b="1" dirty="0">
                <a:solidFill>
                  <a:schemeClr val="accent6"/>
                </a:solidFill>
              </a:rPr>
              <a:t> racetrack ring.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Another ~44m can be obtain by reducing space in bending arcs, resulting in </a:t>
            </a: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193m</a:t>
            </a:r>
            <a:r>
              <a:rPr lang="en-US" altLang="en-US" sz="2000" b="1" dirty="0">
                <a:solidFill>
                  <a:schemeClr val="accent6"/>
                </a:solidFill>
              </a:rPr>
              <a:t> (by eliminate dispersion-free requirement).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Another 30-80m could be eliminated by increasing field strength of bending magnets and/or by using fewer FODO cells, </a:t>
            </a: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110-160m.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Compare LANL PSR is 90.2m, 800 MeV injection, 100 kW.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Unlike for PAR and PSR, we don’t have a detailed accelerator lattice with components laid out for CPAR concept.</a:t>
            </a:r>
          </a:p>
        </p:txBody>
      </p:sp>
    </p:spTree>
    <p:extLst>
      <p:ext uri="{BB962C8B-B14F-4D97-AF65-F5344CB8AC3E}">
        <p14:creationId xmlns:p14="http://schemas.microsoft.com/office/powerpoint/2010/main" val="14109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reeform 3"/>
          <p:cNvSpPr>
            <a:spLocks noChangeArrowheads="1"/>
          </p:cNvSpPr>
          <p:nvPr/>
        </p:nvSpPr>
        <p:spPr bwMode="auto">
          <a:xfrm>
            <a:off x="6869113" y="5257800"/>
            <a:ext cx="346075" cy="895350"/>
          </a:xfrm>
          <a:custGeom>
            <a:avLst/>
            <a:gdLst>
              <a:gd name="T0" fmla="*/ 0 w 222250"/>
              <a:gd name="T1" fmla="*/ 0 h 723900"/>
              <a:gd name="T2" fmla="*/ 80514 w 222250"/>
              <a:gd name="T3" fmla="*/ 0 h 723900"/>
              <a:gd name="T4" fmla="*/ 80514 w 222250"/>
              <a:gd name="T5" fmla="*/ 20872 h 723900"/>
              <a:gd name="T6" fmla="*/ 0 w 222250"/>
              <a:gd name="T7" fmla="*/ 20872 h 723900"/>
              <a:gd name="T8" fmla="*/ 0 w 222250"/>
              <a:gd name="T9" fmla="*/ 0 h 7239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250"/>
              <a:gd name="T16" fmla="*/ 0 h 723900"/>
              <a:gd name="T17" fmla="*/ 222250 w 222250"/>
              <a:gd name="T18" fmla="*/ 723900 h 7239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250" h="723900">
                <a:moveTo>
                  <a:pt x="0" y="0"/>
                </a:moveTo>
                <a:lnTo>
                  <a:pt x="617" y="0"/>
                </a:lnTo>
                <a:lnTo>
                  <a:pt x="617" y="2014"/>
                </a:lnTo>
                <a:lnTo>
                  <a:pt x="0" y="201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20000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C-PAR Pulse Schemes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E57909-62AB-4CA8-A326-43A731F0570E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12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E440C7-326B-4F65-9B77-077E62D2B3D2}"/>
              </a:ext>
            </a:extLst>
          </p:cNvPr>
          <p:cNvSpPr/>
          <p:nvPr/>
        </p:nvSpPr>
        <p:spPr>
          <a:xfrm>
            <a:off x="3221274" y="1194970"/>
            <a:ext cx="2075379" cy="2018872"/>
          </a:xfrm>
          <a:prstGeom prst="ellipse">
            <a:avLst/>
          </a:prstGeom>
          <a:noFill/>
          <a:ln w="38100">
            <a:solidFill>
              <a:srgbClr val="63666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B47803-CA10-4AC9-A732-4AD676738D26}"/>
              </a:ext>
            </a:extLst>
          </p:cNvPr>
          <p:cNvSpPr/>
          <p:nvPr/>
        </p:nvSpPr>
        <p:spPr>
          <a:xfrm>
            <a:off x="4167523" y="1095647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324E8EA-1FCF-4408-8371-0EB345A96C27}"/>
              </a:ext>
            </a:extLst>
          </p:cNvPr>
          <p:cNvSpPr/>
          <p:nvPr/>
        </p:nvSpPr>
        <p:spPr>
          <a:xfrm>
            <a:off x="3455961" y="1376722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6604ECB-8FFF-4A3D-8DA4-47FE398EA4AA}"/>
              </a:ext>
            </a:extLst>
          </p:cNvPr>
          <p:cNvSpPr/>
          <p:nvPr/>
        </p:nvSpPr>
        <p:spPr>
          <a:xfrm>
            <a:off x="3207044" y="3776733"/>
            <a:ext cx="2075379" cy="2018872"/>
          </a:xfrm>
          <a:prstGeom prst="ellipse">
            <a:avLst/>
          </a:prstGeom>
          <a:noFill/>
          <a:ln w="38100">
            <a:solidFill>
              <a:srgbClr val="63666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B77ADAF-5020-4425-809A-7D3C655F7D32}"/>
              </a:ext>
            </a:extLst>
          </p:cNvPr>
          <p:cNvSpPr/>
          <p:nvPr/>
        </p:nvSpPr>
        <p:spPr>
          <a:xfrm>
            <a:off x="4153293" y="5704165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E0FF3DD-8AE3-446B-AC01-5F9A088FD1D0}"/>
              </a:ext>
            </a:extLst>
          </p:cNvPr>
          <p:cNvSpPr/>
          <p:nvPr/>
        </p:nvSpPr>
        <p:spPr>
          <a:xfrm>
            <a:off x="4153293" y="3677410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C65CE41-8B60-4AD8-8122-3FF2A8CB0A5F}"/>
              </a:ext>
            </a:extLst>
          </p:cNvPr>
          <p:cNvSpPr/>
          <p:nvPr/>
        </p:nvSpPr>
        <p:spPr>
          <a:xfrm>
            <a:off x="5190983" y="4694729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EBE095-8EE1-46F6-A256-F63CC74C92D8}"/>
              </a:ext>
            </a:extLst>
          </p:cNvPr>
          <p:cNvSpPr/>
          <p:nvPr/>
        </p:nvSpPr>
        <p:spPr>
          <a:xfrm>
            <a:off x="3119956" y="4694729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B2EC578-F4BF-4267-AC40-244CF4233756}"/>
              </a:ext>
            </a:extLst>
          </p:cNvPr>
          <p:cNvSpPr/>
          <p:nvPr/>
        </p:nvSpPr>
        <p:spPr>
          <a:xfrm>
            <a:off x="4863323" y="5435058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65AD5A2-0684-4B64-979E-6EB942C054D5}"/>
              </a:ext>
            </a:extLst>
          </p:cNvPr>
          <p:cNvSpPr/>
          <p:nvPr/>
        </p:nvSpPr>
        <p:spPr>
          <a:xfrm>
            <a:off x="4854958" y="3965598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9AA0F97-579F-4E68-9FEC-94020A1EF619}"/>
              </a:ext>
            </a:extLst>
          </p:cNvPr>
          <p:cNvSpPr/>
          <p:nvPr/>
        </p:nvSpPr>
        <p:spPr>
          <a:xfrm>
            <a:off x="3398289" y="5435058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563096C-7AAB-4534-8C2C-37F4B957CD20}"/>
              </a:ext>
            </a:extLst>
          </p:cNvPr>
          <p:cNvSpPr/>
          <p:nvPr/>
        </p:nvSpPr>
        <p:spPr>
          <a:xfrm>
            <a:off x="3389924" y="3965598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4861D4F-C20D-4A38-884C-53C81023A250}"/>
              </a:ext>
            </a:extLst>
          </p:cNvPr>
          <p:cNvSpPr/>
          <p:nvPr/>
        </p:nvSpPr>
        <p:spPr>
          <a:xfrm>
            <a:off x="3792671" y="1168905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BA54740-B74A-49E2-BCA8-026171400569}"/>
              </a:ext>
            </a:extLst>
          </p:cNvPr>
          <p:cNvSpPr/>
          <p:nvPr/>
        </p:nvSpPr>
        <p:spPr>
          <a:xfrm>
            <a:off x="3221274" y="1699918"/>
            <a:ext cx="182880" cy="182880"/>
          </a:xfrm>
          <a:prstGeom prst="ellipse">
            <a:avLst/>
          </a:prstGeom>
          <a:solidFill>
            <a:schemeClr val="accent2"/>
          </a:solidFill>
          <a:ln w="12700"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0CF990B-D860-4797-9D4F-A5202BDD96D4}"/>
              </a:ext>
            </a:extLst>
          </p:cNvPr>
          <p:cNvSpPr/>
          <p:nvPr/>
        </p:nvSpPr>
        <p:spPr>
          <a:xfrm>
            <a:off x="2937895" y="1082787"/>
            <a:ext cx="1571946" cy="712631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1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7195899-BB84-4D6D-ACC5-7068B6B93425}"/>
              </a:ext>
            </a:extLst>
          </p:cNvPr>
          <p:cNvSpPr/>
          <p:nvPr/>
        </p:nvSpPr>
        <p:spPr>
          <a:xfrm>
            <a:off x="4016133" y="3548133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CB83075-FA57-40AF-B51E-B995807BB102}"/>
              </a:ext>
            </a:extLst>
          </p:cNvPr>
          <p:cNvSpPr/>
          <p:nvPr/>
        </p:nvSpPr>
        <p:spPr>
          <a:xfrm>
            <a:off x="4717798" y="3828438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8F6559A-3E14-4196-9BBC-F854E6D94073}"/>
              </a:ext>
            </a:extLst>
          </p:cNvPr>
          <p:cNvSpPr/>
          <p:nvPr/>
        </p:nvSpPr>
        <p:spPr>
          <a:xfrm>
            <a:off x="5053823" y="4557569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8AF1D9D-D2D3-449B-8AB6-FDA7B5492C45}"/>
              </a:ext>
            </a:extLst>
          </p:cNvPr>
          <p:cNvSpPr/>
          <p:nvPr/>
        </p:nvSpPr>
        <p:spPr>
          <a:xfrm>
            <a:off x="4726163" y="5301441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103E6CE-AFDC-4A21-BCF2-F4197218BF45}"/>
              </a:ext>
            </a:extLst>
          </p:cNvPr>
          <p:cNvSpPr/>
          <p:nvPr/>
        </p:nvSpPr>
        <p:spPr>
          <a:xfrm>
            <a:off x="4016133" y="5567005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8C06DA9-BD3B-4CD7-911B-E01A65499120}"/>
              </a:ext>
            </a:extLst>
          </p:cNvPr>
          <p:cNvSpPr/>
          <p:nvPr/>
        </p:nvSpPr>
        <p:spPr>
          <a:xfrm>
            <a:off x="3261753" y="5297898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4966A42-24A8-4423-9B38-4227CE32D040}"/>
              </a:ext>
            </a:extLst>
          </p:cNvPr>
          <p:cNvSpPr/>
          <p:nvPr/>
        </p:nvSpPr>
        <p:spPr>
          <a:xfrm>
            <a:off x="2992674" y="4564992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9892D556-68E9-435A-A1AD-47264E87781D}"/>
              </a:ext>
            </a:extLst>
          </p:cNvPr>
          <p:cNvSpPr/>
          <p:nvPr/>
        </p:nvSpPr>
        <p:spPr>
          <a:xfrm>
            <a:off x="3261129" y="3822737"/>
            <a:ext cx="457200" cy="457200"/>
          </a:xfrm>
          <a:prstGeom prst="ellipse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ontent Placeholder 29">
            <a:extLst>
              <a:ext uri="{FF2B5EF4-FFF2-40B4-BE49-F238E27FC236}">
                <a16:creationId xmlns:a16="http://schemas.microsoft.com/office/drawing/2014/main" id="{2164B521-43CB-4FD5-92F2-2B5185CC4A89}"/>
              </a:ext>
            </a:extLst>
          </p:cNvPr>
          <p:cNvSpPr txBox="1">
            <a:spLocks/>
          </p:cNvSpPr>
          <p:nvPr/>
        </p:nvSpPr>
        <p:spPr bwMode="auto">
          <a:xfrm>
            <a:off x="356586" y="1299240"/>
            <a:ext cx="2476634" cy="51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b="1" dirty="0">
                <a:solidFill>
                  <a:schemeClr val="accent6"/>
                </a:solidFill>
              </a:rPr>
              <a:t>PIP2-BD mode: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5" name="Content Placeholder 29">
            <a:extLst>
              <a:ext uri="{FF2B5EF4-FFF2-40B4-BE49-F238E27FC236}">
                <a16:creationId xmlns:a16="http://schemas.microsoft.com/office/drawing/2014/main" id="{9AC9DF04-8F3B-4485-A940-A84844007351}"/>
              </a:ext>
            </a:extLst>
          </p:cNvPr>
          <p:cNvSpPr txBox="1">
            <a:spLocks/>
          </p:cNvSpPr>
          <p:nvPr/>
        </p:nvSpPr>
        <p:spPr bwMode="auto">
          <a:xfrm>
            <a:off x="5684707" y="1292070"/>
            <a:ext cx="3145931" cy="171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4-bunch merge and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100 Hz extraction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800" b="1" dirty="0">
              <a:solidFill>
                <a:schemeClr val="accent2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Four 1.2e12 bunches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consecutive RF buckets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800" b="1" dirty="0">
              <a:solidFill>
                <a:srgbClr val="63666A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63666A"/>
                </a:solidFill>
              </a:rPr>
              <a:t>100 Hz fill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2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57" name="Content Placeholder 29">
            <a:extLst>
              <a:ext uri="{FF2B5EF4-FFF2-40B4-BE49-F238E27FC236}">
                <a16:creationId xmlns:a16="http://schemas.microsoft.com/office/drawing/2014/main" id="{B55EB0F6-0217-41E2-949C-226E2D89EAFC}"/>
              </a:ext>
            </a:extLst>
          </p:cNvPr>
          <p:cNvSpPr txBox="1">
            <a:spLocks/>
          </p:cNvSpPr>
          <p:nvPr/>
        </p:nvSpPr>
        <p:spPr bwMode="auto">
          <a:xfrm>
            <a:off x="5684707" y="3747543"/>
            <a:ext cx="2909626" cy="229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800 Hz single-bunch extraction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8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Eight 0.9e12 bunches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every other RF bucket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8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rgbClr val="63666A"/>
                </a:solidFill>
              </a:rPr>
              <a:t>100 Hz fill</a:t>
            </a:r>
          </a:p>
        </p:txBody>
      </p:sp>
      <p:sp>
        <p:nvSpPr>
          <p:cNvPr id="58" name="Content Placeholder 29">
            <a:extLst>
              <a:ext uri="{FF2B5EF4-FFF2-40B4-BE49-F238E27FC236}">
                <a16:creationId xmlns:a16="http://schemas.microsoft.com/office/drawing/2014/main" id="{5664284E-8910-40B0-BA0A-31C75704FD50}"/>
              </a:ext>
            </a:extLst>
          </p:cNvPr>
          <p:cNvSpPr txBox="1">
            <a:spLocks/>
          </p:cNvSpPr>
          <p:nvPr/>
        </p:nvSpPr>
        <p:spPr bwMode="auto">
          <a:xfrm>
            <a:off x="359091" y="3753336"/>
            <a:ext cx="2379030" cy="51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b="1" dirty="0">
                <a:solidFill>
                  <a:schemeClr val="accent6"/>
                </a:solidFill>
              </a:rPr>
              <a:t>CLFV mode: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736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C-PAR Design Principles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13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9 1">
            <a:extLst>
              <a:ext uri="{FF2B5EF4-FFF2-40B4-BE49-F238E27FC236}">
                <a16:creationId xmlns:a16="http://schemas.microsoft.com/office/drawing/2014/main" id="{F1197A84-AB46-1B96-7B02-2F56D178D44A}"/>
              </a:ext>
            </a:extLst>
          </p:cNvPr>
          <p:cNvSpPr txBox="1">
            <a:spLocks/>
          </p:cNvSpPr>
          <p:nvPr/>
        </p:nvSpPr>
        <p:spPr bwMode="auto">
          <a:xfrm>
            <a:off x="242887" y="956929"/>
            <a:ext cx="8672513" cy="52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3: Increase beam energy to alleviate space-charge limit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Ring intensity increases by </a:t>
            </a:r>
            <a:r>
              <a:rPr lang="el-GR" altLang="en-US" sz="2000" b="1" dirty="0">
                <a:solidFill>
                  <a:schemeClr val="accent6"/>
                </a:solidFill>
              </a:rPr>
              <a:t>β</a:t>
            </a:r>
            <a:r>
              <a:rPr lang="en-US" altLang="en-US" sz="2000" b="1" baseline="30000" dirty="0">
                <a:solidFill>
                  <a:schemeClr val="accent6"/>
                </a:solidFill>
              </a:rPr>
              <a:t>2</a:t>
            </a:r>
            <a:r>
              <a:rPr lang="el-GR" altLang="en-US" sz="2000" b="1" dirty="0">
                <a:solidFill>
                  <a:schemeClr val="accent6"/>
                </a:solidFill>
              </a:rPr>
              <a:t>γ</a:t>
            </a:r>
            <a:r>
              <a:rPr lang="en-US" altLang="en-US" sz="2000" b="1" baseline="30000" dirty="0">
                <a:solidFill>
                  <a:schemeClr val="accent6"/>
                </a:solidFill>
              </a:rPr>
              <a:t>3</a:t>
            </a:r>
            <a:r>
              <a:rPr lang="en-US" altLang="en-US" sz="2000" b="1" dirty="0">
                <a:solidFill>
                  <a:schemeClr val="accent6"/>
                </a:solidFill>
              </a:rPr>
              <a:t>, although circumference likely 	increases by </a:t>
            </a:r>
            <a:r>
              <a:rPr lang="el-GR" altLang="en-US" sz="2000" b="1" dirty="0">
                <a:solidFill>
                  <a:schemeClr val="accent6"/>
                </a:solidFill>
              </a:rPr>
              <a:t>γ</a:t>
            </a:r>
            <a:r>
              <a:rPr lang="en-US" altLang="en-US" sz="2000" b="1" dirty="0">
                <a:solidFill>
                  <a:schemeClr val="accent6"/>
                </a:solidFill>
              </a:rPr>
              <a:t>, and energy increases by </a:t>
            </a:r>
            <a:r>
              <a:rPr lang="el-GR" altLang="en-US" sz="2000" b="1" dirty="0">
                <a:solidFill>
                  <a:schemeClr val="accent6"/>
                </a:solidFill>
              </a:rPr>
              <a:t>γ</a:t>
            </a:r>
            <a:r>
              <a:rPr lang="en-US" altLang="en-US" sz="2000" b="1" dirty="0">
                <a:solidFill>
                  <a:schemeClr val="accent6"/>
                </a:solidFill>
              </a:rPr>
              <a:t>-1 (beam power).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Bunch power goes up by factor of 1.8 from 0.8 to 1.2 GeV.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4: Maximize beam extraction rate.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If need, use a bank of extraction kickers which fire alternatingly.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Increasing number of extractions for each injection reduces 	space-charge limit and H</a:t>
            </a:r>
            <a:r>
              <a:rPr lang="en-US" altLang="en-US" sz="2000" b="1" baseline="30000" dirty="0">
                <a:solidFill>
                  <a:schemeClr val="accent6"/>
                </a:solidFill>
              </a:rPr>
              <a:t>-</a:t>
            </a:r>
            <a:r>
              <a:rPr lang="en-US" altLang="en-US" sz="2000" b="1" dirty="0">
                <a:solidFill>
                  <a:schemeClr val="accent6"/>
                </a:solidFill>
              </a:rPr>
              <a:t> injection limit relative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to delivered beam power.</a:t>
            </a:r>
          </a:p>
        </p:txBody>
      </p:sp>
    </p:spTree>
    <p:extLst>
      <p:ext uri="{BB962C8B-B14F-4D97-AF65-F5344CB8AC3E}">
        <p14:creationId xmlns:p14="http://schemas.microsoft.com/office/powerpoint/2010/main" val="2852211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7620000" y="-28575"/>
            <a:ext cx="102552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7371DA-F349-4C1E-9688-7F4329C4005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620000" y="7938"/>
            <a:ext cx="1036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CCE331F3-4EA3-4A80-9C1C-648856DBCFC4}" type="slidenum">
              <a:rPr lang="en-US" altLang="en-US" sz="1800">
                <a:solidFill>
                  <a:srgbClr val="FFFFFF"/>
                </a:solidFill>
              </a:rPr>
              <a:pPr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49A01D-C6ED-4E29-A5F1-39BF98D4FDA7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F3B0B0-2CEF-474E-8AB1-F938E2361BBF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14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4B64544-D0C7-401F-BFA0-4493E70A0E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08AD02D4-AAA5-4398-A598-F36403882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59" y="1839364"/>
            <a:ext cx="7847013" cy="2006139"/>
          </a:xfrm>
          <a:custGeom>
            <a:avLst/>
            <a:gdLst>
              <a:gd name="T0" fmla="*/ 7847013 w 7847013"/>
              <a:gd name="T1" fmla="*/ 1 h 1979613"/>
              <a:gd name="T2" fmla="*/ 3923507 w 7847013"/>
              <a:gd name="T3" fmla="*/ 1 h 1979613"/>
              <a:gd name="T4" fmla="*/ 0 w 7847013"/>
              <a:gd name="T5" fmla="*/ 1 h 1979613"/>
              <a:gd name="T6" fmla="*/ 3923507 w 7847013"/>
              <a:gd name="T7" fmla="*/ 0 h 1979613"/>
              <a:gd name="T8" fmla="*/ 0 60000 65536"/>
              <a:gd name="T9" fmla="*/ 0 60000 65536"/>
              <a:gd name="T10" fmla="*/ 0 60000 65536"/>
              <a:gd name="T11" fmla="*/ 0 60000 65536"/>
              <a:gd name="T12" fmla="*/ 0 w 7847013"/>
              <a:gd name="T13" fmla="*/ 0 h 1979613"/>
              <a:gd name="T14" fmla="*/ 7847013 w 7847013"/>
              <a:gd name="T15" fmla="*/ 1979613 h 19796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7013" h="1979613">
                <a:moveTo>
                  <a:pt x="0" y="0"/>
                </a:moveTo>
                <a:lnTo>
                  <a:pt x="21798" y="0"/>
                </a:lnTo>
                <a:lnTo>
                  <a:pt x="21798" y="5499"/>
                </a:lnTo>
                <a:lnTo>
                  <a:pt x="0" y="54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Next Iteration of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AMF Proton Compressor</a:t>
            </a:r>
          </a:p>
        </p:txBody>
      </p:sp>
    </p:spTree>
    <p:extLst>
      <p:ext uri="{BB962C8B-B14F-4D97-AF65-F5344CB8AC3E}">
        <p14:creationId xmlns:p14="http://schemas.microsoft.com/office/powerpoint/2010/main" val="2148058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Next Iteration of AMF Proton Compressor 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15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9 1">
            <a:extLst>
              <a:ext uri="{FF2B5EF4-FFF2-40B4-BE49-F238E27FC236}">
                <a16:creationId xmlns:a16="http://schemas.microsoft.com/office/drawing/2014/main" id="{F1197A84-AB46-1B96-7B02-2F56D178D44A}"/>
              </a:ext>
            </a:extLst>
          </p:cNvPr>
          <p:cNvSpPr txBox="1">
            <a:spLocks/>
          </p:cNvSpPr>
          <p:nvPr/>
        </p:nvSpPr>
        <p:spPr bwMode="auto">
          <a:xfrm>
            <a:off x="242887" y="956929"/>
            <a:ext cx="8672513" cy="52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3: Increase beam energy to alleviate space-charge limit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Should we go higher energy or greater aperture?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4: Maximize beam extraction rate.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What is a realistic extraction limit? incorporate kicker design and 	allocate real estate for kickers.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Inflector from muon production to muon FFA also has to work!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5: Reduce vertical aperture, increase horizontal aperture.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Leads to FFA-like design for AMF proton compressor.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Tracking codes and operational precedents change.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Limiting vertical aperture keeps dipoles strong, ring compact.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Increased horizontal aperture keeps bunch intensity high.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Allows beam dispersion, which may allow more compact lattice.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Alternatively, could consider bunch rotation schemes.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Vertical extraction on side opposite injection straight?</a:t>
            </a:r>
          </a:p>
        </p:txBody>
      </p:sp>
    </p:spTree>
    <p:extLst>
      <p:ext uri="{BB962C8B-B14F-4D97-AF65-F5344CB8AC3E}">
        <p14:creationId xmlns:p14="http://schemas.microsoft.com/office/powerpoint/2010/main" val="17882910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Freeform 3"/>
          <p:cNvSpPr>
            <a:spLocks noChangeArrowheads="1"/>
          </p:cNvSpPr>
          <p:nvPr/>
        </p:nvSpPr>
        <p:spPr bwMode="auto">
          <a:xfrm>
            <a:off x="6869113" y="5257800"/>
            <a:ext cx="346075" cy="895350"/>
          </a:xfrm>
          <a:custGeom>
            <a:avLst/>
            <a:gdLst>
              <a:gd name="T0" fmla="*/ 0 w 222250"/>
              <a:gd name="T1" fmla="*/ 0 h 723900"/>
              <a:gd name="T2" fmla="*/ 80514 w 222250"/>
              <a:gd name="T3" fmla="*/ 0 h 723900"/>
              <a:gd name="T4" fmla="*/ 80514 w 222250"/>
              <a:gd name="T5" fmla="*/ 20872 h 723900"/>
              <a:gd name="T6" fmla="*/ 0 w 222250"/>
              <a:gd name="T7" fmla="*/ 20872 h 723900"/>
              <a:gd name="T8" fmla="*/ 0 w 222250"/>
              <a:gd name="T9" fmla="*/ 0 h 7239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2250"/>
              <a:gd name="T16" fmla="*/ 0 h 723900"/>
              <a:gd name="T17" fmla="*/ 222250 w 222250"/>
              <a:gd name="T18" fmla="*/ 723900 h 7239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2250" h="723900">
                <a:moveTo>
                  <a:pt x="0" y="0"/>
                </a:moveTo>
                <a:lnTo>
                  <a:pt x="617" y="0"/>
                </a:lnTo>
                <a:lnTo>
                  <a:pt x="617" y="2014"/>
                </a:lnTo>
                <a:lnTo>
                  <a:pt x="0" y="2014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20000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Outlook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16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5" name="Content Placeholder 29">
            <a:extLst>
              <a:ext uri="{FF2B5EF4-FFF2-40B4-BE49-F238E27FC236}">
                <a16:creationId xmlns:a16="http://schemas.microsoft.com/office/drawing/2014/main" id="{CA59878F-F9F5-4A0A-817C-39139F9816AD}"/>
              </a:ext>
            </a:extLst>
          </p:cNvPr>
          <p:cNvSpPr txBox="1">
            <a:spLocks/>
          </p:cNvSpPr>
          <p:nvPr/>
        </p:nvSpPr>
        <p:spPr bwMode="auto">
          <a:xfrm>
            <a:off x="195189" y="1038171"/>
            <a:ext cx="8672513" cy="525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Five Strategies to Maximize Bunch Power: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1) Compactness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2) Aperture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3) Energy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4) Extraction Rate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5) Horizontal-to-Vertical Ratio</a:t>
            </a:r>
          </a:p>
          <a:p>
            <a:pPr marL="0" indent="0">
              <a:buNone/>
            </a:pPr>
            <a:endParaRPr lang="en-US" sz="18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accent6"/>
                </a:solidFill>
              </a:rPr>
              <a:t>Between the two preliminary design concepts, </a:t>
            </a: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</a:rPr>
              <a:t>100-500 kW </a:t>
            </a:r>
            <a:r>
              <a:rPr lang="en-US" sz="1800" b="1" dirty="0">
                <a:solidFill>
                  <a:schemeClr val="accent6"/>
                </a:solidFill>
              </a:rPr>
              <a:t>seems feasible.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6"/>
                </a:solidFill>
              </a:rPr>
              <a:t> - The ring is between 100-200m, between 0.8-2 GeV, 100-800 Hz.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6"/>
                </a:solidFill>
              </a:rPr>
              <a:t> - Opportunity for greater optimization.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6"/>
                </a:solidFill>
              </a:rPr>
              <a:t> - Opportunity to make designs more realistic.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6"/>
                </a:solidFill>
              </a:rPr>
              <a:t> - Opportunity to make cost-benefit analysis of different approaches.</a:t>
            </a:r>
          </a:p>
        </p:txBody>
      </p:sp>
    </p:spTree>
    <p:extLst>
      <p:ext uri="{BB962C8B-B14F-4D97-AF65-F5344CB8AC3E}">
        <p14:creationId xmlns:p14="http://schemas.microsoft.com/office/powerpoint/2010/main" val="9411718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7620000" y="-28575"/>
            <a:ext cx="102552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7371DA-F349-4C1E-9688-7F4329C4005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620000" y="7938"/>
            <a:ext cx="1036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CCE331F3-4EA3-4A80-9C1C-648856DBCFC4}" type="slidenum">
              <a:rPr lang="en-US" altLang="en-US" sz="1800">
                <a:solidFill>
                  <a:srgbClr val="FFFFFF"/>
                </a:solidFill>
              </a:rPr>
              <a:pPr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49A01D-C6ED-4E29-A5F1-39BF98D4FDA7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F3B0B0-2CEF-474E-8AB1-F938E2361BBF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4B64544-D0C7-401F-BFA0-4493E70A0E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08AD02D4-AAA5-4398-A598-F36403882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59" y="1839364"/>
            <a:ext cx="7847013" cy="2006139"/>
          </a:xfrm>
          <a:custGeom>
            <a:avLst/>
            <a:gdLst>
              <a:gd name="T0" fmla="*/ 7847013 w 7847013"/>
              <a:gd name="T1" fmla="*/ 1 h 1979613"/>
              <a:gd name="T2" fmla="*/ 3923507 w 7847013"/>
              <a:gd name="T3" fmla="*/ 1 h 1979613"/>
              <a:gd name="T4" fmla="*/ 0 w 7847013"/>
              <a:gd name="T5" fmla="*/ 1 h 1979613"/>
              <a:gd name="T6" fmla="*/ 3923507 w 7847013"/>
              <a:gd name="T7" fmla="*/ 0 h 1979613"/>
              <a:gd name="T8" fmla="*/ 0 60000 65536"/>
              <a:gd name="T9" fmla="*/ 0 60000 65536"/>
              <a:gd name="T10" fmla="*/ 0 60000 65536"/>
              <a:gd name="T11" fmla="*/ 0 60000 65536"/>
              <a:gd name="T12" fmla="*/ 0 w 7847013"/>
              <a:gd name="T13" fmla="*/ 0 h 1979613"/>
              <a:gd name="T14" fmla="*/ 7847013 w 7847013"/>
              <a:gd name="T15" fmla="*/ 1979613 h 19796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7013" h="1979613">
                <a:moveTo>
                  <a:pt x="0" y="0"/>
                </a:moveTo>
                <a:lnTo>
                  <a:pt x="21798" y="0"/>
                </a:lnTo>
                <a:lnTo>
                  <a:pt x="21798" y="5499"/>
                </a:lnTo>
                <a:lnTo>
                  <a:pt x="0" y="54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Prebys Design of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Proton Compressor</a:t>
            </a:r>
          </a:p>
        </p:txBody>
      </p:sp>
    </p:spTree>
    <p:extLst>
      <p:ext uri="{BB962C8B-B14F-4D97-AF65-F5344CB8AC3E}">
        <p14:creationId xmlns:p14="http://schemas.microsoft.com/office/powerpoint/2010/main" val="3936830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Design of Proton Compressor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Content Placeholder 29 1">
            <a:extLst>
              <a:ext uri="{FF2B5EF4-FFF2-40B4-BE49-F238E27FC236}">
                <a16:creationId xmlns:a16="http://schemas.microsoft.com/office/drawing/2014/main" id="{32A18AFD-7B51-7626-372D-BFD07DCB7693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31"/>
            <a:ext cx="8672513" cy="2627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AMF Snowmass 2022 paper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  <a:hlinkClick r:id="rId4"/>
              </a:rPr>
              <a:t>“A New Charged Lepton Flavor Violation Program at Fermilab</a:t>
            </a:r>
            <a:r>
              <a:rPr lang="en-US" altLang="en-US" sz="2000" b="1" dirty="0">
                <a:solidFill>
                  <a:schemeClr val="accent6"/>
                </a:solidFill>
                <a:hlinkClick r:id="rId4"/>
              </a:rPr>
              <a:t>”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gives a proton compressor design by Eric Prebys.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Prebys </a:t>
            </a:r>
            <a:r>
              <a:rPr lang="en-US" altLang="en-US" sz="2000" b="1" dirty="0">
                <a:solidFill>
                  <a:schemeClr val="accent6"/>
                </a:solidFill>
              </a:rPr>
              <a:t>sets the core design strategy for AMF proton compressor,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works backwards from “1MW at 0.8 GeV” vision.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Overcoming the space-charge limit in rings: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4" name="Picture 33" descr="\documentclass{article}&#10;\usepackage{amsmath}&#10;\pagestyle{empty}&#10;\begin{document}&#10;&#10;\begin{align} \nonumber&#10;\vert \Delta \nu_{sc} \vert = \frac{B n_{b} N_{b} r_{0}}{2\pi \beta \gamma^{2} \epsilon_{N}} &lt; ~&#10;\sim0.2&#10;\end{align}&#10;&#10;\end{document}" title="IguanaTex Bitmap Display">
            <a:extLst>
              <a:ext uri="{FF2B5EF4-FFF2-40B4-BE49-F238E27FC236}">
                <a16:creationId xmlns:a16="http://schemas.microsoft.com/office/drawing/2014/main" id="{CED0C991-4C8A-DD36-B48A-7E28BD96255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473326" y="4085696"/>
            <a:ext cx="3724799" cy="685714"/>
          </a:xfrm>
          <a:prstGeom prst="rect">
            <a:avLst/>
          </a:prstGeom>
        </p:spPr>
      </p:pic>
      <p:sp>
        <p:nvSpPr>
          <p:cNvPr id="40" name="Content Placeholder 29">
            <a:extLst>
              <a:ext uri="{FF2B5EF4-FFF2-40B4-BE49-F238E27FC236}">
                <a16:creationId xmlns:a16="http://schemas.microsoft.com/office/drawing/2014/main" id="{8A83B8E7-8C2E-A154-7ABC-5B6A3A855FC6}"/>
              </a:ext>
            </a:extLst>
          </p:cNvPr>
          <p:cNvSpPr txBox="1">
            <a:spLocks/>
          </p:cNvSpPr>
          <p:nvPr/>
        </p:nvSpPr>
        <p:spPr bwMode="auto">
          <a:xfrm>
            <a:off x="2167413" y="3671559"/>
            <a:ext cx="1668292" cy="29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Number of bunches</a:t>
            </a:r>
          </a:p>
        </p:txBody>
      </p:sp>
      <p:sp>
        <p:nvSpPr>
          <p:cNvPr id="43" name="Content Placeholder 29">
            <a:extLst>
              <a:ext uri="{FF2B5EF4-FFF2-40B4-BE49-F238E27FC236}">
                <a16:creationId xmlns:a16="http://schemas.microsoft.com/office/drawing/2014/main" id="{54353C58-9275-C524-43EC-6B4FA0C7D49C}"/>
              </a:ext>
            </a:extLst>
          </p:cNvPr>
          <p:cNvSpPr txBox="1">
            <a:spLocks/>
          </p:cNvSpPr>
          <p:nvPr/>
        </p:nvSpPr>
        <p:spPr bwMode="auto">
          <a:xfrm>
            <a:off x="4725473" y="3665820"/>
            <a:ext cx="1668292" cy="29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Particles per bunch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C91D0C9-C51B-D792-2656-4AA17215E980}"/>
              </a:ext>
            </a:extLst>
          </p:cNvPr>
          <p:cNvCxnSpPr>
            <a:cxnSpLocks/>
          </p:cNvCxnSpPr>
          <p:nvPr/>
        </p:nvCxnSpPr>
        <p:spPr>
          <a:xfrm flipV="1">
            <a:off x="3840059" y="4817101"/>
            <a:ext cx="320040" cy="233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465DEE5-CF12-7758-8F15-14331D961AF9}"/>
              </a:ext>
            </a:extLst>
          </p:cNvPr>
          <p:cNvCxnSpPr>
            <a:cxnSpLocks/>
          </p:cNvCxnSpPr>
          <p:nvPr/>
        </p:nvCxnSpPr>
        <p:spPr>
          <a:xfrm flipH="1" flipV="1">
            <a:off x="4651662" y="4813452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ontent Placeholder 29">
            <a:extLst>
              <a:ext uri="{FF2B5EF4-FFF2-40B4-BE49-F238E27FC236}">
                <a16:creationId xmlns:a16="http://schemas.microsoft.com/office/drawing/2014/main" id="{2E3BBFCA-81F7-8D01-9CF7-93F9A68DB680}"/>
              </a:ext>
            </a:extLst>
          </p:cNvPr>
          <p:cNvSpPr txBox="1">
            <a:spLocks/>
          </p:cNvSpPr>
          <p:nvPr/>
        </p:nvSpPr>
        <p:spPr bwMode="auto">
          <a:xfrm>
            <a:off x="4970296" y="4940603"/>
            <a:ext cx="2238317" cy="45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Transverse emittance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(prop to beam-size squared)</a:t>
            </a:r>
          </a:p>
        </p:txBody>
      </p:sp>
      <p:sp>
        <p:nvSpPr>
          <p:cNvPr id="56" name="Content Placeholder 29">
            <a:extLst>
              <a:ext uri="{FF2B5EF4-FFF2-40B4-BE49-F238E27FC236}">
                <a16:creationId xmlns:a16="http://schemas.microsoft.com/office/drawing/2014/main" id="{407643CF-7FC4-5249-0F3B-48FFA22D05D3}"/>
              </a:ext>
            </a:extLst>
          </p:cNvPr>
          <p:cNvSpPr txBox="1">
            <a:spLocks/>
          </p:cNvSpPr>
          <p:nvPr/>
        </p:nvSpPr>
        <p:spPr bwMode="auto">
          <a:xfrm>
            <a:off x="2008247" y="5003249"/>
            <a:ext cx="1772770" cy="32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Relativistic </a:t>
            </a:r>
            <a:r>
              <a:rPr lang="el-GR" altLang="en-US" sz="1200" b="1" dirty="0">
                <a:solidFill>
                  <a:schemeClr val="tx1"/>
                </a:solidFill>
              </a:rPr>
              <a:t>βγ</a:t>
            </a:r>
            <a:r>
              <a:rPr lang="en-US" altLang="en-US" sz="1200" b="1" dirty="0">
                <a:solidFill>
                  <a:schemeClr val="tx1"/>
                </a:solidFill>
              </a:rPr>
              <a:t> factors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AF9B9885-DAA8-DF03-B1D9-7BA7FD4FE46A}"/>
              </a:ext>
            </a:extLst>
          </p:cNvPr>
          <p:cNvCxnSpPr>
            <a:cxnSpLocks/>
          </p:cNvCxnSpPr>
          <p:nvPr/>
        </p:nvCxnSpPr>
        <p:spPr>
          <a:xfrm flipV="1">
            <a:off x="4407938" y="3783900"/>
            <a:ext cx="320040" cy="233089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F5E260B-8814-3F77-6068-1660476D20BC}"/>
              </a:ext>
            </a:extLst>
          </p:cNvPr>
          <p:cNvCxnSpPr>
            <a:cxnSpLocks/>
          </p:cNvCxnSpPr>
          <p:nvPr/>
        </p:nvCxnSpPr>
        <p:spPr>
          <a:xfrm flipH="1" flipV="1">
            <a:off x="3757590" y="3768235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0897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Design of Proton Compressor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5" name="Content Placeholder 29 2">
            <a:extLst>
              <a:ext uri="{FF2B5EF4-FFF2-40B4-BE49-F238E27FC236}">
                <a16:creationId xmlns:a16="http://schemas.microsoft.com/office/drawing/2014/main" id="{94810729-A2E0-4556-2B3A-26EBA03549B1}"/>
              </a:ext>
            </a:extLst>
          </p:cNvPr>
          <p:cNvSpPr txBox="1">
            <a:spLocks/>
          </p:cNvSpPr>
          <p:nvPr/>
        </p:nvSpPr>
        <p:spPr bwMode="auto">
          <a:xfrm>
            <a:off x="234209" y="1279752"/>
            <a:ext cx="1936789" cy="7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Space-charge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limit in rings:</a:t>
            </a:r>
          </a:p>
        </p:txBody>
      </p:sp>
      <p:pic>
        <p:nvPicPr>
          <p:cNvPr id="38" name="Picture 37" descr="\documentclass{article}&#10;\usepackage{amsmath}&#10;\pagestyle{empty}&#10;\begin{document}&#10;&#10;\begin{align} \nonumber&#10;N_{b} \propto \frac{t_{b}}{t_{rev}} (\beta \gamma^{2}) \epsilon_{N}&#10;\end{align}&#10;&#10;\end{document}" title="IguanaTex Bitmap Display">
            <a:extLst>
              <a:ext uri="{FF2B5EF4-FFF2-40B4-BE49-F238E27FC236}">
                <a16:creationId xmlns:a16="http://schemas.microsoft.com/office/drawing/2014/main" id="{9347E44D-D0C5-AEBB-03E9-A9DAB257001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005407" y="3479286"/>
            <a:ext cx="2382628" cy="654628"/>
          </a:xfrm>
          <a:prstGeom prst="rect">
            <a:avLst/>
          </a:prstGeom>
        </p:spPr>
      </p:pic>
      <p:sp>
        <p:nvSpPr>
          <p:cNvPr id="39" name="Content Placeholder 29 2">
            <a:extLst>
              <a:ext uri="{FF2B5EF4-FFF2-40B4-BE49-F238E27FC236}">
                <a16:creationId xmlns:a16="http://schemas.microsoft.com/office/drawing/2014/main" id="{7E23D827-3497-21A4-CE07-BAD1FA476DE1}"/>
              </a:ext>
            </a:extLst>
          </p:cNvPr>
          <p:cNvSpPr txBox="1">
            <a:spLocks/>
          </p:cNvSpPr>
          <p:nvPr/>
        </p:nvSpPr>
        <p:spPr bwMode="auto">
          <a:xfrm>
            <a:off x="234209" y="3427401"/>
            <a:ext cx="2874738" cy="7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Particles per bunch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at Space-charge limit:</a:t>
            </a:r>
          </a:p>
        </p:txBody>
      </p:sp>
      <p:pic>
        <p:nvPicPr>
          <p:cNvPr id="3" name="Picture 2" descr="\documentclass{article}&#10;\usepackage{amsmath}&#10;\pagestyle{empty}&#10;\begin{document}&#10;&#10;\begin{align} \nonumber&#10;\vert \Delta \nu_{sc} \vert = \frac{B n_{b} N_{b} r_{0}}{2\pi \beta \gamma^{2} \epsilon_{N}} &lt; ~&#10;\sim0.2&#10;\end{align}&#10;&#10;\end{document}" title="IguanaTex Bitmap Display">
            <a:extLst>
              <a:ext uri="{FF2B5EF4-FFF2-40B4-BE49-F238E27FC236}">
                <a16:creationId xmlns:a16="http://schemas.microsoft.com/office/drawing/2014/main" id="{B0C02B84-CB6A-8688-055B-A2CB074003E9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3214424" y="1432353"/>
            <a:ext cx="3724799" cy="685714"/>
          </a:xfrm>
          <a:prstGeom prst="rect">
            <a:avLst/>
          </a:prstGeom>
        </p:spPr>
      </p:pic>
      <p:sp>
        <p:nvSpPr>
          <p:cNvPr id="4" name="Content Placeholder 29">
            <a:extLst>
              <a:ext uri="{FF2B5EF4-FFF2-40B4-BE49-F238E27FC236}">
                <a16:creationId xmlns:a16="http://schemas.microsoft.com/office/drawing/2014/main" id="{F1C868F1-1FAB-85C7-6556-E91B1599AE6D}"/>
              </a:ext>
            </a:extLst>
          </p:cNvPr>
          <p:cNvSpPr txBox="1">
            <a:spLocks/>
          </p:cNvSpPr>
          <p:nvPr/>
        </p:nvSpPr>
        <p:spPr bwMode="auto">
          <a:xfrm>
            <a:off x="2908511" y="1018216"/>
            <a:ext cx="1668292" cy="29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Number of bunches</a:t>
            </a:r>
          </a:p>
        </p:txBody>
      </p:sp>
      <p:sp>
        <p:nvSpPr>
          <p:cNvPr id="5" name="Content Placeholder 29">
            <a:extLst>
              <a:ext uri="{FF2B5EF4-FFF2-40B4-BE49-F238E27FC236}">
                <a16:creationId xmlns:a16="http://schemas.microsoft.com/office/drawing/2014/main" id="{D57C3076-729E-A28C-974E-94210475AA06}"/>
              </a:ext>
            </a:extLst>
          </p:cNvPr>
          <p:cNvSpPr txBox="1">
            <a:spLocks/>
          </p:cNvSpPr>
          <p:nvPr/>
        </p:nvSpPr>
        <p:spPr bwMode="auto">
          <a:xfrm>
            <a:off x="5466571" y="1012477"/>
            <a:ext cx="1668292" cy="29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Particles per bunch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4AAC8C3-5E8D-FD9D-8409-72D8AE1AD590}"/>
              </a:ext>
            </a:extLst>
          </p:cNvPr>
          <p:cNvCxnSpPr>
            <a:cxnSpLocks/>
          </p:cNvCxnSpPr>
          <p:nvPr/>
        </p:nvCxnSpPr>
        <p:spPr>
          <a:xfrm flipV="1">
            <a:off x="4581157" y="2163758"/>
            <a:ext cx="320040" cy="233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B1118FE-2E85-DF22-D321-8F70B05EA92B}"/>
              </a:ext>
            </a:extLst>
          </p:cNvPr>
          <p:cNvCxnSpPr>
            <a:cxnSpLocks/>
          </p:cNvCxnSpPr>
          <p:nvPr/>
        </p:nvCxnSpPr>
        <p:spPr>
          <a:xfrm flipH="1" flipV="1">
            <a:off x="5392760" y="2160109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9">
            <a:extLst>
              <a:ext uri="{FF2B5EF4-FFF2-40B4-BE49-F238E27FC236}">
                <a16:creationId xmlns:a16="http://schemas.microsoft.com/office/drawing/2014/main" id="{F93F5930-F80D-34C7-EBAB-667319BA9B30}"/>
              </a:ext>
            </a:extLst>
          </p:cNvPr>
          <p:cNvSpPr txBox="1">
            <a:spLocks/>
          </p:cNvSpPr>
          <p:nvPr/>
        </p:nvSpPr>
        <p:spPr bwMode="auto">
          <a:xfrm>
            <a:off x="5711394" y="2287260"/>
            <a:ext cx="2238317" cy="45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Transverse emittance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(prop to beam-size squared)</a:t>
            </a:r>
          </a:p>
        </p:txBody>
      </p:sp>
      <p:sp>
        <p:nvSpPr>
          <p:cNvPr id="11" name="Content Placeholder 29">
            <a:extLst>
              <a:ext uri="{FF2B5EF4-FFF2-40B4-BE49-F238E27FC236}">
                <a16:creationId xmlns:a16="http://schemas.microsoft.com/office/drawing/2014/main" id="{ED047C18-0382-9297-F2F5-41AFEA71477D}"/>
              </a:ext>
            </a:extLst>
          </p:cNvPr>
          <p:cNvSpPr txBox="1">
            <a:spLocks/>
          </p:cNvSpPr>
          <p:nvPr/>
        </p:nvSpPr>
        <p:spPr bwMode="auto">
          <a:xfrm>
            <a:off x="2749345" y="2349906"/>
            <a:ext cx="1772770" cy="32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Relativistic </a:t>
            </a:r>
            <a:r>
              <a:rPr lang="el-GR" altLang="en-US" sz="1200" b="1" dirty="0">
                <a:solidFill>
                  <a:schemeClr val="tx1"/>
                </a:solidFill>
              </a:rPr>
              <a:t>βγ</a:t>
            </a:r>
            <a:r>
              <a:rPr lang="en-US" altLang="en-US" sz="1200" b="1" dirty="0">
                <a:solidFill>
                  <a:schemeClr val="tx1"/>
                </a:solidFill>
              </a:rPr>
              <a:t> factors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85E5E61-75FB-05F3-832C-DB81D2F0093E}"/>
              </a:ext>
            </a:extLst>
          </p:cNvPr>
          <p:cNvCxnSpPr>
            <a:cxnSpLocks/>
          </p:cNvCxnSpPr>
          <p:nvPr/>
        </p:nvCxnSpPr>
        <p:spPr>
          <a:xfrm flipV="1">
            <a:off x="5149036" y="1130557"/>
            <a:ext cx="320040" cy="233089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112817E-CECC-E988-714C-FAB688633A7E}"/>
              </a:ext>
            </a:extLst>
          </p:cNvPr>
          <p:cNvCxnSpPr>
            <a:cxnSpLocks/>
          </p:cNvCxnSpPr>
          <p:nvPr/>
        </p:nvCxnSpPr>
        <p:spPr>
          <a:xfrm flipH="1" flipV="1">
            <a:off x="4498688" y="1114892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9">
            <a:extLst>
              <a:ext uri="{FF2B5EF4-FFF2-40B4-BE49-F238E27FC236}">
                <a16:creationId xmlns:a16="http://schemas.microsoft.com/office/drawing/2014/main" id="{372326BB-598C-F6BC-3FDB-4ACC0EB540DF}"/>
              </a:ext>
            </a:extLst>
          </p:cNvPr>
          <p:cNvSpPr txBox="1">
            <a:spLocks/>
          </p:cNvSpPr>
          <p:nvPr/>
        </p:nvSpPr>
        <p:spPr bwMode="auto">
          <a:xfrm>
            <a:off x="3459859" y="3037116"/>
            <a:ext cx="1198146" cy="29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bunch length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8B833F3-AFD8-6721-F753-1801478DB75F}"/>
              </a:ext>
            </a:extLst>
          </p:cNvPr>
          <p:cNvCxnSpPr>
            <a:cxnSpLocks/>
          </p:cNvCxnSpPr>
          <p:nvPr/>
        </p:nvCxnSpPr>
        <p:spPr>
          <a:xfrm flipH="1" flipV="1">
            <a:off x="4582562" y="3139256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1D36043-A4D9-EBE6-A611-E4AF4664C8C2}"/>
              </a:ext>
            </a:extLst>
          </p:cNvPr>
          <p:cNvCxnSpPr>
            <a:cxnSpLocks/>
          </p:cNvCxnSpPr>
          <p:nvPr/>
        </p:nvCxnSpPr>
        <p:spPr>
          <a:xfrm flipV="1">
            <a:off x="4615386" y="4311551"/>
            <a:ext cx="320040" cy="233089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9">
            <a:extLst>
              <a:ext uri="{FF2B5EF4-FFF2-40B4-BE49-F238E27FC236}">
                <a16:creationId xmlns:a16="http://schemas.microsoft.com/office/drawing/2014/main" id="{BEFE8B3A-5080-D105-C1FD-8A131CB73A95}"/>
              </a:ext>
            </a:extLst>
          </p:cNvPr>
          <p:cNvSpPr txBox="1">
            <a:spLocks/>
          </p:cNvSpPr>
          <p:nvPr/>
        </p:nvSpPr>
        <p:spPr bwMode="auto">
          <a:xfrm>
            <a:off x="3355222" y="4486711"/>
            <a:ext cx="1300370" cy="32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revolution time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6C0193F-A957-8D37-F9DB-4751CA869E4C}"/>
              </a:ext>
            </a:extLst>
          </p:cNvPr>
          <p:cNvCxnSpPr>
            <a:cxnSpLocks/>
          </p:cNvCxnSpPr>
          <p:nvPr/>
        </p:nvCxnSpPr>
        <p:spPr>
          <a:xfrm flipH="1" flipV="1">
            <a:off x="6181866" y="3994834"/>
            <a:ext cx="318635" cy="23673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9">
            <a:extLst>
              <a:ext uri="{FF2B5EF4-FFF2-40B4-BE49-F238E27FC236}">
                <a16:creationId xmlns:a16="http://schemas.microsoft.com/office/drawing/2014/main" id="{2E5FF5B0-1E74-8D52-B62F-0B759D702385}"/>
              </a:ext>
            </a:extLst>
          </p:cNvPr>
          <p:cNvSpPr txBox="1">
            <a:spLocks/>
          </p:cNvSpPr>
          <p:nvPr/>
        </p:nvSpPr>
        <p:spPr bwMode="auto">
          <a:xfrm>
            <a:off x="6500501" y="4121985"/>
            <a:ext cx="1751538" cy="24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Transverse emittance</a:t>
            </a:r>
          </a:p>
        </p:txBody>
      </p:sp>
      <p:sp>
        <p:nvSpPr>
          <p:cNvPr id="22" name="Content Placeholder 29">
            <a:extLst>
              <a:ext uri="{FF2B5EF4-FFF2-40B4-BE49-F238E27FC236}">
                <a16:creationId xmlns:a16="http://schemas.microsoft.com/office/drawing/2014/main" id="{4DAE2D1D-648B-502C-EBCC-2B82DB95A408}"/>
              </a:ext>
            </a:extLst>
          </p:cNvPr>
          <p:cNvSpPr txBox="1">
            <a:spLocks/>
          </p:cNvSpPr>
          <p:nvPr/>
        </p:nvSpPr>
        <p:spPr bwMode="auto">
          <a:xfrm>
            <a:off x="6489885" y="4482317"/>
            <a:ext cx="1772770" cy="32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>
                <a:solidFill>
                  <a:schemeClr val="tx1"/>
                </a:solidFill>
              </a:rPr>
              <a:t>Relativistic </a:t>
            </a:r>
            <a:r>
              <a:rPr lang="el-GR" altLang="en-US" sz="1200" b="1" dirty="0">
                <a:solidFill>
                  <a:schemeClr val="tx1"/>
                </a:solidFill>
              </a:rPr>
              <a:t>βγ</a:t>
            </a:r>
            <a:r>
              <a:rPr lang="en-US" altLang="en-US" sz="1200" b="1" dirty="0">
                <a:solidFill>
                  <a:schemeClr val="tx1"/>
                </a:solidFill>
              </a:rPr>
              <a:t> factors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E1E998-21E1-0D09-DF82-B950590C87C4}"/>
              </a:ext>
            </a:extLst>
          </p:cNvPr>
          <p:cNvCxnSpPr>
            <a:cxnSpLocks/>
          </p:cNvCxnSpPr>
          <p:nvPr/>
        </p:nvCxnSpPr>
        <p:spPr>
          <a:xfrm flipH="1" flipV="1">
            <a:off x="5660210" y="4011821"/>
            <a:ext cx="761372" cy="577008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9 2">
            <a:extLst>
              <a:ext uri="{FF2B5EF4-FFF2-40B4-BE49-F238E27FC236}">
                <a16:creationId xmlns:a16="http://schemas.microsoft.com/office/drawing/2014/main" id="{11C662F8-2C6B-15DC-4D86-B5E46EDD7ECD}"/>
              </a:ext>
            </a:extLst>
          </p:cNvPr>
          <p:cNvSpPr txBox="1">
            <a:spLocks/>
          </p:cNvSpPr>
          <p:nvPr/>
        </p:nvSpPr>
        <p:spPr bwMode="auto">
          <a:xfrm>
            <a:off x="234208" y="5047937"/>
            <a:ext cx="7507335" cy="706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1: With a fixed beam energy, bunch length,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a compact ring maximizes the bunch charge.</a:t>
            </a:r>
          </a:p>
        </p:txBody>
      </p:sp>
    </p:spTree>
    <p:extLst>
      <p:ext uri="{BB962C8B-B14F-4D97-AF65-F5344CB8AC3E}">
        <p14:creationId xmlns:p14="http://schemas.microsoft.com/office/powerpoint/2010/main" val="4155832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Design of Proton Compressor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Content Placeholder 29 1">
            <a:extLst>
              <a:ext uri="{FF2B5EF4-FFF2-40B4-BE49-F238E27FC236}">
                <a16:creationId xmlns:a16="http://schemas.microsoft.com/office/drawing/2014/main" id="{75FB6A10-57D6-5D68-504B-542DFEDFD974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31"/>
            <a:ext cx="8672513" cy="74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1: With a fixed beam energy, bunch length,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a compact ring maximizes the bunch charge.</a:t>
            </a:r>
          </a:p>
        </p:txBody>
      </p:sp>
      <p:pic>
        <p:nvPicPr>
          <p:cNvPr id="25" name="Picture 24" descr="Table&#10;&#10;Description automatically generated">
            <a:extLst>
              <a:ext uri="{FF2B5EF4-FFF2-40B4-BE49-F238E27FC236}">
                <a16:creationId xmlns:a16="http://schemas.microsoft.com/office/drawing/2014/main" id="{99D8C698-C09D-3779-4E73-05EDEFD7A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65" y="1886205"/>
            <a:ext cx="8724964" cy="2143141"/>
          </a:xfrm>
          <a:prstGeom prst="rect">
            <a:avLst/>
          </a:prstGeom>
        </p:spPr>
      </p:pic>
      <p:sp>
        <p:nvSpPr>
          <p:cNvPr id="27" name="Content Placeholder 29 1">
            <a:extLst>
              <a:ext uri="{FF2B5EF4-FFF2-40B4-BE49-F238E27FC236}">
                <a16:creationId xmlns:a16="http://schemas.microsoft.com/office/drawing/2014/main" id="{22A60C76-ED2D-E873-E609-4BFD24640ACC}"/>
              </a:ext>
            </a:extLst>
          </p:cNvPr>
          <p:cNvSpPr txBox="1">
            <a:spLocks/>
          </p:cNvSpPr>
          <p:nvPr/>
        </p:nvSpPr>
        <p:spPr bwMode="auto">
          <a:xfrm>
            <a:off x="228600" y="4458391"/>
            <a:ext cx="8672513" cy="138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A ring with a circumference of 100m, performs x5 better!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2: Increase beam emittance to accommodate space-charge.</a:t>
            </a:r>
          </a:p>
        </p:txBody>
      </p:sp>
    </p:spTree>
    <p:extLst>
      <p:ext uri="{BB962C8B-B14F-4D97-AF65-F5344CB8AC3E}">
        <p14:creationId xmlns:p14="http://schemas.microsoft.com/office/powerpoint/2010/main" val="177322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Design of Proton Compressor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" name="Content Placeholder 29 1">
            <a:extLst>
              <a:ext uri="{FF2B5EF4-FFF2-40B4-BE49-F238E27FC236}">
                <a16:creationId xmlns:a16="http://schemas.microsoft.com/office/drawing/2014/main" id="{75FB6A10-57D6-5D68-504B-542DFEDFD974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31"/>
            <a:ext cx="8672513" cy="74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Strategy 1,2 : With a fixed beam energy, bunch length,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a compact, wide-aperture ring maximizes the bunch charge.</a:t>
            </a:r>
          </a:p>
        </p:txBody>
      </p:sp>
      <p:pic>
        <p:nvPicPr>
          <p:cNvPr id="25" name="Picture 24" descr="Table&#10;&#10;Description automatically generated">
            <a:extLst>
              <a:ext uri="{FF2B5EF4-FFF2-40B4-BE49-F238E27FC236}">
                <a16:creationId xmlns:a16="http://schemas.microsoft.com/office/drawing/2014/main" id="{99D8C698-C09D-3779-4E73-05EDEFD7A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65" y="1886205"/>
            <a:ext cx="8724964" cy="2143141"/>
          </a:xfrm>
          <a:prstGeom prst="rect">
            <a:avLst/>
          </a:prstGeom>
        </p:spPr>
      </p:pic>
      <p:sp>
        <p:nvSpPr>
          <p:cNvPr id="27" name="Content Placeholder 29 1">
            <a:extLst>
              <a:ext uri="{FF2B5EF4-FFF2-40B4-BE49-F238E27FC236}">
                <a16:creationId xmlns:a16="http://schemas.microsoft.com/office/drawing/2014/main" id="{22A60C76-ED2D-E873-E609-4BFD24640ACC}"/>
              </a:ext>
            </a:extLst>
          </p:cNvPr>
          <p:cNvSpPr txBox="1">
            <a:spLocks/>
          </p:cNvSpPr>
          <p:nvPr/>
        </p:nvSpPr>
        <p:spPr bwMode="auto">
          <a:xfrm>
            <a:off x="228600" y="4458391"/>
            <a:ext cx="8672513" cy="156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But we still have some ways to go!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Compare, SNS full norm. beam emittance is ~217 </a:t>
            </a:r>
            <a:r>
              <a:rPr lang="el-GR" altLang="en-US" sz="2000" b="1" dirty="0">
                <a:solidFill>
                  <a:schemeClr val="accent6"/>
                </a:solidFill>
              </a:rPr>
              <a:t>π</a:t>
            </a:r>
            <a:r>
              <a:rPr lang="en-US" altLang="en-US" sz="2000" b="1" dirty="0">
                <a:solidFill>
                  <a:schemeClr val="accent6"/>
                </a:solidFill>
              </a:rPr>
              <a:t> mm </a:t>
            </a:r>
            <a:r>
              <a:rPr lang="en-US" altLang="en-US" sz="2000" b="1" dirty="0" err="1">
                <a:solidFill>
                  <a:schemeClr val="accent6"/>
                </a:solidFill>
              </a:rPr>
              <a:t>mrad</a:t>
            </a:r>
            <a:endParaRPr lang="en-US" altLang="en-US" sz="2000" b="1" dirty="0">
              <a:solidFill>
                <a:schemeClr val="accent6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For proton compressor with same beam size, in a 100m ring,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that corresponds to </a:t>
            </a: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~405kW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SNS ring is 248m, for same circ &amp; beam size, only </a:t>
            </a: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~163 kW.</a:t>
            </a:r>
          </a:p>
        </p:txBody>
      </p:sp>
    </p:spTree>
    <p:extLst>
      <p:ext uri="{BB962C8B-B14F-4D97-AF65-F5344CB8AC3E}">
        <p14:creationId xmlns:p14="http://schemas.microsoft.com/office/powerpoint/2010/main" val="2794805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Proton Compressor - Extraction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7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" name="Picture 3" descr="A diagram of a cell phone&#10;&#10;Description automatically generated with low confidence">
            <a:extLst>
              <a:ext uri="{FF2B5EF4-FFF2-40B4-BE49-F238E27FC236}">
                <a16:creationId xmlns:a16="http://schemas.microsoft.com/office/drawing/2014/main" id="{C19F61C4-00F2-F81A-FFE2-B5157BEFE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1331157"/>
            <a:ext cx="7468352" cy="3571821"/>
          </a:xfrm>
          <a:prstGeom prst="rect">
            <a:avLst/>
          </a:prstGeom>
        </p:spPr>
      </p:pic>
      <p:sp>
        <p:nvSpPr>
          <p:cNvPr id="5" name="Content Placeholder 29 1">
            <a:extLst>
              <a:ext uri="{FF2B5EF4-FFF2-40B4-BE49-F238E27FC236}">
                <a16:creationId xmlns:a16="http://schemas.microsoft.com/office/drawing/2014/main" id="{BC953517-1843-C207-410F-5791CA804A3F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31"/>
            <a:ext cx="8672513" cy="748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Fill every bucket, every other bucket, or every X buckets.</a:t>
            </a:r>
          </a:p>
        </p:txBody>
      </p:sp>
      <p:sp>
        <p:nvSpPr>
          <p:cNvPr id="7" name="Content Placeholder 29 1">
            <a:extLst>
              <a:ext uri="{FF2B5EF4-FFF2-40B4-BE49-F238E27FC236}">
                <a16:creationId xmlns:a16="http://schemas.microsoft.com/office/drawing/2014/main" id="{FFCBE4FF-3229-740D-EDE0-DC976C95AA51}"/>
              </a:ext>
            </a:extLst>
          </p:cNvPr>
          <p:cNvSpPr txBox="1">
            <a:spLocks/>
          </p:cNvSpPr>
          <p:nvPr/>
        </p:nvSpPr>
        <p:spPr bwMode="auto">
          <a:xfrm>
            <a:off x="231667" y="4945020"/>
            <a:ext cx="8850625" cy="124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Extract each bunch one at a time, using extraction kickers with 10-30ns rise/fall time (should be possible, compare 60ns Booster kickers).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12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Single-bunch extraction at a rate of 100 Hz (compare SNS 60 Hz).</a:t>
            </a:r>
          </a:p>
        </p:txBody>
      </p:sp>
    </p:spTree>
    <p:extLst>
      <p:ext uri="{BB962C8B-B14F-4D97-AF65-F5344CB8AC3E}">
        <p14:creationId xmlns:p14="http://schemas.microsoft.com/office/powerpoint/2010/main" val="13893589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7606745" y="7938"/>
            <a:ext cx="1033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27BFD5-1794-4FD9-A037-BBC87146A6C0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289034"/>
            <a:ext cx="8686800" cy="541283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 kern="1200">
                <a:solidFill>
                  <a:srgbClr val="074184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1700" b="1">
                <a:solidFill>
                  <a:srgbClr val="074184"/>
                </a:solidFill>
                <a:latin typeface="Helvetica" charset="0"/>
                <a:ea typeface="Geneva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2400" dirty="0"/>
              <a:t>Prebys Proton Compressor – Injection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9590385-BB59-41AC-A651-98B0CD6812AD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8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8BE8B-96DA-452A-B9D9-0833C48B613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AA66A8-82D6-4BBA-A05F-BE8D0D633635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9 1">
            <a:extLst>
              <a:ext uri="{FF2B5EF4-FFF2-40B4-BE49-F238E27FC236}">
                <a16:creationId xmlns:a16="http://schemas.microsoft.com/office/drawing/2014/main" id="{F1197A84-AB46-1B96-7B02-2F56D178D44A}"/>
              </a:ext>
            </a:extLst>
          </p:cNvPr>
          <p:cNvSpPr txBox="1">
            <a:spLocks/>
          </p:cNvSpPr>
          <p:nvPr/>
        </p:nvSpPr>
        <p:spPr bwMode="auto">
          <a:xfrm>
            <a:off x="235743" y="956929"/>
            <a:ext cx="8672513" cy="5219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rgbClr val="595959"/>
                </a:solidFill>
                <a:latin typeface="Helvetica"/>
                <a:ea typeface="Geneva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200" kern="1200">
                <a:solidFill>
                  <a:srgbClr val="595959"/>
                </a:solidFill>
                <a:latin typeface="Helvetica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The PIP-II Linac designed to provide an average of 2mA, obtained from 4mA beam with ~50% chopping to match Booster buckets.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	- It’s not capable of injecting 60mA with ~97% chopping.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4">
                    <a:lumMod val="75000"/>
                  </a:schemeClr>
                </a:solidFill>
              </a:rPr>
              <a:t>Consequently Linac has to fill ~16 bunches every 6.25 Hz, with near continuous duty factor (i.e. 100ms pulses for 1MW operation).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But if we are using foil injection, this scheme is not possible because the H- foil would degrade rapidly (limit is between 3-20 </a:t>
            </a:r>
            <a:r>
              <a:rPr lang="en-US" altLang="en-US" sz="2000" b="1" dirty="0" err="1">
                <a:solidFill>
                  <a:schemeClr val="accent6">
                    <a:lumMod val="50000"/>
                  </a:schemeClr>
                </a:solidFill>
              </a:rPr>
              <a:t>ms</a:t>
            </a:r>
            <a:r>
              <a:rPr lang="en-US" altLang="en-US" sz="2000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Solutions (i.e. what I’d propose):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Need to use a linac with ~60mA pulsed operation (with chopping).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Compare to ESS linac which is 62.5 mA, 2.86 </a:t>
            </a:r>
            <a:r>
              <a:rPr lang="en-US" altLang="en-US" sz="2000" b="1" dirty="0" err="1">
                <a:solidFill>
                  <a:schemeClr val="accent6"/>
                </a:solidFill>
              </a:rPr>
              <a:t>ms</a:t>
            </a:r>
            <a:r>
              <a:rPr lang="en-US" altLang="en-US" sz="2000" b="1" dirty="0">
                <a:solidFill>
                  <a:schemeClr val="accent6"/>
                </a:solidFill>
              </a:rPr>
              <a:t> every 14Hz.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Or develop H- laser stripping technology to replace foil.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	- Being developed at SNS &amp; J-PARC (optimistically 2035?)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b="1" dirty="0">
                <a:solidFill>
                  <a:schemeClr val="accent6"/>
                </a:solidFill>
              </a:rPr>
              <a:t>- Or extract/inject at a much higher rate.</a:t>
            </a:r>
          </a:p>
        </p:txBody>
      </p:sp>
    </p:spTree>
    <p:extLst>
      <p:ext uri="{BB962C8B-B14F-4D97-AF65-F5344CB8AC3E}">
        <p14:creationId xmlns:p14="http://schemas.microsoft.com/office/powerpoint/2010/main" val="38804442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7620000" y="-28575"/>
            <a:ext cx="102552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7371DA-F349-4C1E-9688-7F4329C40053}" type="slidenum">
              <a:rPr lang="en-US" altLang="en-US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620000" y="7938"/>
            <a:ext cx="1036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CCE331F3-4EA3-4A80-9C1C-648856DBCFC4}" type="slidenum">
              <a:rPr lang="en-US" altLang="en-US" sz="1800">
                <a:solidFill>
                  <a:srgbClr val="FFFFFF"/>
                </a:solidFill>
              </a:rPr>
              <a:pPr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49A01D-C6ED-4E29-A5F1-39BF98D4FDA7}"/>
              </a:ext>
            </a:extLst>
          </p:cNvPr>
          <p:cNvSpPr txBox="1">
            <a:spLocks/>
          </p:cNvSpPr>
          <p:nvPr/>
        </p:nvSpPr>
        <p:spPr bwMode="auto">
          <a:xfrm>
            <a:off x="676275" y="6557142"/>
            <a:ext cx="5946447" cy="241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Jeffrey Eldred |</a:t>
            </a:r>
            <a:r>
              <a:rPr lang="en-US" sz="1200" dirty="0">
                <a:latin typeface="Helvetica" panose="020B0604020202020204" pitchFamily="34" charset="0"/>
                <a:cs typeface="Helvetica" panose="020B0604020202020204" pitchFamily="34" charset="0"/>
              </a:rPr>
              <a:t> CPAR Concepts</a:t>
            </a:r>
            <a:endParaRPr lang="en-US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F3B0B0-2CEF-474E-8AB1-F938E2361BBF}"/>
              </a:ext>
            </a:extLst>
          </p:cNvPr>
          <p:cNvSpPr txBox="1">
            <a:spLocks/>
          </p:cNvSpPr>
          <p:nvPr/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  <a:cs typeface="+mn-cs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600" b="1" smtClean="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9</a:t>
            </a:fld>
            <a:endParaRPr lang="en-US" altLang="en-US" sz="1600" b="1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4B64544-D0C7-401F-BFA0-4493E70A0EF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450013" y="6541375"/>
            <a:ext cx="1076325" cy="24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3/28/2023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08AD02D4-AAA5-4398-A598-F36403882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59" y="1839364"/>
            <a:ext cx="7847013" cy="2006139"/>
          </a:xfrm>
          <a:custGeom>
            <a:avLst/>
            <a:gdLst>
              <a:gd name="T0" fmla="*/ 7847013 w 7847013"/>
              <a:gd name="T1" fmla="*/ 1 h 1979613"/>
              <a:gd name="T2" fmla="*/ 3923507 w 7847013"/>
              <a:gd name="T3" fmla="*/ 1 h 1979613"/>
              <a:gd name="T4" fmla="*/ 0 w 7847013"/>
              <a:gd name="T5" fmla="*/ 1 h 1979613"/>
              <a:gd name="T6" fmla="*/ 3923507 w 7847013"/>
              <a:gd name="T7" fmla="*/ 0 h 1979613"/>
              <a:gd name="T8" fmla="*/ 0 60000 65536"/>
              <a:gd name="T9" fmla="*/ 0 60000 65536"/>
              <a:gd name="T10" fmla="*/ 0 60000 65536"/>
              <a:gd name="T11" fmla="*/ 0 60000 65536"/>
              <a:gd name="T12" fmla="*/ 0 w 7847013"/>
              <a:gd name="T13" fmla="*/ 0 h 1979613"/>
              <a:gd name="T14" fmla="*/ 7847013 w 7847013"/>
              <a:gd name="T15" fmla="*/ 1979613 h 19796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7013" h="1979613">
                <a:moveTo>
                  <a:pt x="0" y="0"/>
                </a:moveTo>
                <a:lnTo>
                  <a:pt x="21798" y="0"/>
                </a:lnTo>
                <a:lnTo>
                  <a:pt x="21798" y="5499"/>
                </a:lnTo>
                <a:lnTo>
                  <a:pt x="0" y="54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4pPr>
            <a:lvl5pPr>
              <a:spcBef>
                <a:spcPts val="3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5pPr>
            <a:lvl6pPr marL="25146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6pPr>
            <a:lvl7pPr marL="29718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7pPr>
            <a:lvl8pPr marL="34290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8pPr>
            <a:lvl9pPr marL="3886200" indent="-228600" defTabSz="45720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WenQuanYi Micro Hei"/>
                <a:cs typeface="WenQuanYi Micro Hei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C-PAR Design of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en-US" altLang="en-US" sz="4200" dirty="0">
                <a:solidFill>
                  <a:schemeClr val="tx2"/>
                </a:solidFill>
              </a:rPr>
              <a:t>Proton Compressor</a:t>
            </a:r>
          </a:p>
        </p:txBody>
      </p:sp>
    </p:spTree>
    <p:extLst>
      <p:ext uri="{BB962C8B-B14F-4D97-AF65-F5344CB8AC3E}">
        <p14:creationId xmlns:p14="http://schemas.microsoft.com/office/powerpoint/2010/main" val="1112954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81.2149"/>
  <p:tag name="ORIGINALWIDTH" val="1527.559"/>
  <p:tag name="LATEXADDIN" val="\documentclass{article}&#10;\usepackage{amsmath}&#10;\pagestyle{empty}&#10;\begin{document}&#10;&#10;\begin{align} \nonumber&#10;\vert \Delta \nu_{sc} \vert = \frac{B n_{b} N_{b} r_{0}}{2\pi \beta \gamma^{2} \epsilon_{N}} &lt; ~&#10;\sim0.2&#10;\end{align}&#10;&#10;\end{document}"/>
  <p:tag name="IGUANATEXSIZE" val="24"/>
  <p:tag name="IGUANATEXCURSOR" val="20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68.4665"/>
  <p:tag name="ORIGINALWIDTH" val="977.1279"/>
  <p:tag name="LATEXADDIN" val="\documentclass{article}&#10;\usepackage{amsmath}&#10;\pagestyle{empty}&#10;\begin{document}&#10;&#10;\begin{align} \nonumber&#10;N_{b} \propto \frac{t_{b}}{t_{rev}} (\beta \gamma^{2}) \epsilon_{N}&#10;\end{align}&#10;&#10;\end{document}"/>
  <p:tag name="IGUANATEXSIZE" val="24"/>
  <p:tag name="IGUANATEXCURSOR" val="139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81.2149"/>
  <p:tag name="ORIGINALWIDTH" val="1527.559"/>
  <p:tag name="LATEXADDIN" val="\documentclass{article}&#10;\usepackage{amsmath}&#10;\pagestyle{empty}&#10;\begin{document}&#10;&#10;\begin{align} \nonumber&#10;\vert \Delta \nu_{sc} \vert = \frac{B n_{b} N_{b} r_{0}}{2\pi \beta \gamma^{2} \epsilon_{N}} &lt; ~&#10;\sim0.2&#10;\end{align}&#10;&#10;\end{document}"/>
  <p:tag name="IGUANATEXSIZE" val="24"/>
  <p:tag name="IGUANATEXCURSOR" val="201"/>
  <p:tag name="TRANSPARENCY" val="True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83689</TotalTime>
  <Words>1343</Words>
  <Application>Microsoft Office PowerPoint</Application>
  <PresentationFormat>On-screen Show (4:3)</PresentationFormat>
  <Paragraphs>282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</vt:lpstr>
      <vt:lpstr>Times New Roman</vt:lpstr>
      <vt:lpstr>FNAL_TemplateMac_060514</vt:lpstr>
      <vt:lpstr>Fermilab: Footer Only</vt:lpstr>
      <vt:lpstr>CPAR Concept  Compact PIP-II Accumulator Ring  (for AMF proton compressor)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 Optics Update: Flexibility for Experiments</dc:title>
  <dc:creator>Alexander L. Romanov x 13883N</dc:creator>
  <cp:lastModifiedBy>jseldredphysics@gmail.com</cp:lastModifiedBy>
  <cp:revision>923</cp:revision>
  <cp:lastPrinted>2014-01-20T19:40:21Z</cp:lastPrinted>
  <dcterms:created xsi:type="dcterms:W3CDTF">2016-06-09T21:29:32Z</dcterms:created>
  <dcterms:modified xsi:type="dcterms:W3CDTF">2023-03-29T02:55:05Z</dcterms:modified>
</cp:coreProperties>
</file>