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440" r:id="rId3"/>
    <p:sldId id="439" r:id="rId4"/>
    <p:sldId id="438" r:id="rId5"/>
    <p:sldId id="431" r:id="rId6"/>
    <p:sldId id="491" r:id="rId7"/>
    <p:sldId id="3782" r:id="rId8"/>
    <p:sldId id="490" r:id="rId9"/>
    <p:sldId id="3781" r:id="rId10"/>
    <p:sldId id="492" r:id="rId11"/>
    <p:sldId id="3783" r:id="rId12"/>
    <p:sldId id="3790" r:id="rId13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33CC"/>
    <a:srgbClr val="CC0099"/>
    <a:srgbClr val="660066"/>
    <a:srgbClr val="000099"/>
    <a:srgbClr val="099B10"/>
    <a:srgbClr val="800080"/>
    <a:srgbClr val="0099CC"/>
    <a:srgbClr val="FF0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9" autoAdjust="0"/>
    <p:restoredTop sz="86304" autoAdjust="0"/>
  </p:normalViewPr>
  <p:slideViewPr>
    <p:cSldViewPr snapToGrid="0">
      <p:cViewPr varScale="1">
        <p:scale>
          <a:sx n="59" d="100"/>
          <a:sy n="59" d="100"/>
        </p:scale>
        <p:origin x="5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305"/>
        <p:guide pos="302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40" y="3474964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C0C97-C959-403F-8BF0-604148A052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57802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11/15/2016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spcBef>
                <a:spcPts val="400"/>
              </a:spcBef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"/>
              </a:spcBef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8703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219" y="6499497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29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4" y="1061863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5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3/2/23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Brice, Flaugher, Valishev  |  PIU CDG &amp; ACE</a:t>
            </a:r>
            <a:endParaRPr lang="en-US" b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5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37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Title &amp; Content">
  <p:cSld name="2_Logo Bottom: Title &amp;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228604" y="971552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736827" y="6504215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3/2/23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1530603" y="6504216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Brice, Flaugher, Valishev  |  PIU CDG &amp; ACE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222250" y="6504215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70" name="Google Shape;70;p15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6531" y="6229315"/>
            <a:ext cx="1108394" cy="26553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219076" y="6316134"/>
            <a:ext cx="7531101" cy="97367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981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59" y="0"/>
            <a:ext cx="7370763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908"/>
            <a:ext cx="919915" cy="502091"/>
          </a:xfrm>
          <a:prstGeom prst="rect">
            <a:avLst/>
          </a:prstGeom>
        </p:spPr>
      </p:pic>
      <p:pic>
        <p:nvPicPr>
          <p:cNvPr id="2050" name="Picture 2" descr="Mu2e Log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" y="59099"/>
            <a:ext cx="966035" cy="5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9" r:id="rId10"/>
    <p:sldLayoutId id="2147483723" r:id="rId11"/>
    <p:sldLayoutId id="2147483720" r:id="rId12"/>
    <p:sldLayoutId id="2147483721" r:id="rId13"/>
    <p:sldLayoutId id="2147483724" r:id="rId14"/>
    <p:sldLayoutId id="2147483725" r:id="rId15"/>
    <p:sldLayoutId id="2147483726" r:id="rId16"/>
    <p:sldLayoutId id="214748372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53" y="403537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b="1" dirty="0"/>
            </a:br>
            <a:r>
              <a:rPr lang="en-US" sz="2800" b="1" dirty="0"/>
              <a:t>PIP-II beam for</a:t>
            </a:r>
            <a:r>
              <a:rPr lang="en-US" sz="2800" b="1" dirty="0">
                <a:sym typeface="Wingdings" panose="05000000000000000000" pitchFamily="2" charset="2"/>
              </a:rPr>
              <a:t> mu2e-II </a:t>
            </a:r>
            <a:br>
              <a:rPr lang="en-US" sz="2800" b="1" dirty="0">
                <a:sym typeface="Wingdings" panose="05000000000000000000" pitchFamily="2" charset="2"/>
              </a:rPr>
            </a:br>
            <a:endParaRPr lang="en-US" sz="2800" b="1" dirty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34992" y="4756072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David </a:t>
            </a:r>
            <a:r>
              <a:rPr lang="en-US" dirty="0" err="1"/>
              <a:t>Neuffer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sz="1800" dirty="0"/>
              <a:t>March 2023</a:t>
            </a:r>
          </a:p>
          <a:p>
            <a:pPr eaLnBrk="1" hangingPunct="1"/>
            <a:endParaRPr lang="en-US" sz="1800" dirty="0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F7900D40-5290-AE8B-0828-63D7DF98E3A8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039681"/>
            <a:ext cx="4452226" cy="25502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977F89-AD49-4383-A77B-36DD2E083A0E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2" y="2039682"/>
            <a:ext cx="4411563" cy="255027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B56D35-77D9-6708-B1BD-3CCB84DB91CE}"/>
              </a:ext>
            </a:extLst>
          </p:cNvPr>
          <p:cNvSpPr txBox="1"/>
          <p:nvPr/>
        </p:nvSpPr>
        <p:spPr>
          <a:xfrm>
            <a:off x="1072234" y="4267200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F0E652-5247-CD4A-4DEE-81BC9235FCC6}"/>
              </a:ext>
            </a:extLst>
          </p:cNvPr>
          <p:cNvSpPr txBox="1"/>
          <p:nvPr/>
        </p:nvSpPr>
        <p:spPr>
          <a:xfrm>
            <a:off x="5228219" y="4276177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2028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5897-A68F-9C90-3EE7-3C24881E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3165A-F461-35B6-A6DB-C9EF45D4B2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271" y="800100"/>
            <a:ext cx="4283529" cy="5524500"/>
          </a:xfrm>
        </p:spPr>
        <p:txBody>
          <a:bodyPr/>
          <a:lstStyle/>
          <a:p>
            <a:r>
              <a:rPr lang="en-US" dirty="0"/>
              <a:t>Time line comments</a:t>
            </a:r>
          </a:p>
          <a:p>
            <a:pPr lvl="1"/>
            <a:r>
              <a:rPr lang="en-US" dirty="0"/>
              <a:t>Pre PIP-II until 2027</a:t>
            </a:r>
          </a:p>
          <a:p>
            <a:pPr lvl="2"/>
            <a:r>
              <a:rPr lang="en-US" dirty="0"/>
              <a:t>Mu2e start 2026</a:t>
            </a:r>
          </a:p>
          <a:p>
            <a:pPr lvl="1"/>
            <a:r>
              <a:rPr lang="en-US" dirty="0"/>
              <a:t>Long Shutdown</a:t>
            </a:r>
          </a:p>
          <a:p>
            <a:pPr lvl="1"/>
            <a:r>
              <a:rPr lang="en-US" dirty="0"/>
              <a:t>~2030 restart</a:t>
            </a:r>
          </a:p>
          <a:p>
            <a:r>
              <a:rPr lang="en-US" dirty="0"/>
              <a:t>ACE MI upgrade </a:t>
            </a:r>
          </a:p>
          <a:p>
            <a:pPr lvl="1"/>
            <a:r>
              <a:rPr lang="en-US" dirty="0"/>
              <a:t>Will restrict 8 GeV beam </a:t>
            </a:r>
          </a:p>
          <a:p>
            <a:pPr lvl="1"/>
            <a:r>
              <a:rPr lang="en-US" dirty="0"/>
              <a:t>Compete for beam with DUNE</a:t>
            </a:r>
          </a:p>
          <a:p>
            <a:pPr lvl="1"/>
            <a:r>
              <a:rPr lang="en-US" dirty="0"/>
              <a:t>Mu2e (2030-2040)</a:t>
            </a:r>
          </a:p>
          <a:p>
            <a:endParaRPr lang="en-US" dirty="0"/>
          </a:p>
          <a:p>
            <a:r>
              <a:rPr lang="en-US" dirty="0"/>
              <a:t>Booster Replacement </a:t>
            </a:r>
          </a:p>
          <a:p>
            <a:pPr lvl="1"/>
            <a:r>
              <a:rPr lang="en-US" dirty="0"/>
              <a:t>8 GeV RCS or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Probably with 2 GeV </a:t>
            </a:r>
            <a:r>
              <a:rPr lang="en-US" dirty="0" err="1"/>
              <a:t>Linac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CW PIP-II </a:t>
            </a:r>
          </a:p>
          <a:p>
            <a:pPr lvl="1"/>
            <a:r>
              <a:rPr lang="en-US" dirty="0"/>
              <a:t>Not in current plan?</a:t>
            </a:r>
          </a:p>
          <a:p>
            <a:pPr lvl="1"/>
            <a:r>
              <a:rPr lang="en-US" dirty="0"/>
              <a:t>2040?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ABF2B-6CF4-3DDD-63BC-0AC6D54890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4A3C1E-A799-B6D4-6A79-B153D44255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E1924-75BB-D5E4-694D-9074FAFE5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11" y="3958534"/>
            <a:ext cx="3560989" cy="2664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9D0030-A9D9-361B-30C6-987516763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89" t="3903" r="4789" b="38488"/>
          <a:stretch/>
        </p:blipFill>
        <p:spPr>
          <a:xfrm>
            <a:off x="3642550" y="800100"/>
            <a:ext cx="6009607" cy="2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24" y="824200"/>
            <a:ext cx="5335325" cy="83519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Accelerator upgrade geography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C2A1-4608-ABB1-016026188AB6}" type="datetime1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B19B5682-0827-2B4D-BA56-1FE4C70B808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DF77364-C1E3-4413-8C1A-DE74C3EE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61" y="1659393"/>
            <a:ext cx="6260399" cy="4118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9BAF9B-CA32-CFC6-ABD8-5421A2933C1C}"/>
              </a:ext>
            </a:extLst>
          </p:cNvPr>
          <p:cNvSpPr txBox="1"/>
          <p:nvPr/>
        </p:nvSpPr>
        <p:spPr>
          <a:xfrm>
            <a:off x="3028951" y="3055116"/>
            <a:ext cx="74892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75000"/>
                  </a:schemeClr>
                </a:solidFill>
              </a:rPr>
              <a:t>Delivery Ring</a:t>
            </a:r>
          </a:p>
          <a:p>
            <a:r>
              <a:rPr lang="en-US" sz="825" dirty="0">
                <a:solidFill>
                  <a:schemeClr val="accent4">
                    <a:lumMod val="75000"/>
                  </a:schemeClr>
                </a:solidFill>
              </a:rPr>
              <a:t>For  Mu2e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637604-ED12-CC98-7F83-3B119B945646}"/>
              </a:ext>
            </a:extLst>
          </p:cNvPr>
          <p:cNvCxnSpPr>
            <a:cxnSpLocks/>
          </p:cNvCxnSpPr>
          <p:nvPr/>
        </p:nvCxnSpPr>
        <p:spPr>
          <a:xfrm flipV="1">
            <a:off x="3594253" y="3194636"/>
            <a:ext cx="395054" cy="19213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2C95D9-B04B-51A6-5EF9-C063FB54EB94}"/>
              </a:ext>
            </a:extLst>
          </p:cNvPr>
          <p:cNvCxnSpPr/>
          <p:nvPr/>
        </p:nvCxnSpPr>
        <p:spPr>
          <a:xfrm flipV="1">
            <a:off x="2118167" y="3496278"/>
            <a:ext cx="1302152" cy="13976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DC9FD6-33B8-2BDB-D51F-DE26FDE242B4}"/>
              </a:ext>
            </a:extLst>
          </p:cNvPr>
          <p:cNvCxnSpPr>
            <a:cxnSpLocks/>
          </p:cNvCxnSpPr>
          <p:nvPr/>
        </p:nvCxnSpPr>
        <p:spPr>
          <a:xfrm flipV="1">
            <a:off x="3420319" y="3122994"/>
            <a:ext cx="590309" cy="373284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4AD910-56F6-4B30-3BAE-B90FB692C4EA}"/>
              </a:ext>
            </a:extLst>
          </p:cNvPr>
          <p:cNvSpPr txBox="1"/>
          <p:nvPr/>
        </p:nvSpPr>
        <p:spPr>
          <a:xfrm>
            <a:off x="3081802" y="3730853"/>
            <a:ext cx="986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8 GeV Protons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68DAAD-95DD-A2E3-1420-FFDF78487399}"/>
              </a:ext>
            </a:extLst>
          </p:cNvPr>
          <p:cNvCxnSpPr/>
          <p:nvPr/>
        </p:nvCxnSpPr>
        <p:spPr>
          <a:xfrm flipH="1">
            <a:off x="4572000" y="4647156"/>
            <a:ext cx="8392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2BF702-DD68-3481-1E13-6E7507929BAA}"/>
              </a:ext>
            </a:extLst>
          </p:cNvPr>
          <p:cNvSpPr txBox="1"/>
          <p:nvPr/>
        </p:nvSpPr>
        <p:spPr>
          <a:xfrm>
            <a:off x="4572000" y="4602109"/>
            <a:ext cx="130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 GeV extension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8C008EE-7C57-FDBD-CAAF-5E04D604F142}"/>
              </a:ext>
            </a:extLst>
          </p:cNvPr>
          <p:cNvSpPr/>
          <p:nvPr/>
        </p:nvSpPr>
        <p:spPr>
          <a:xfrm>
            <a:off x="4079631" y="4337541"/>
            <a:ext cx="527538" cy="328244"/>
          </a:xfrm>
          <a:custGeom>
            <a:avLst/>
            <a:gdLst>
              <a:gd name="connsiteX0" fmla="*/ 527538 w 527538"/>
              <a:gd name="connsiteY0" fmla="*/ 339970 h 351693"/>
              <a:gd name="connsiteX1" fmla="*/ 457200 w 527538"/>
              <a:gd name="connsiteY1" fmla="*/ 351693 h 351693"/>
              <a:gd name="connsiteX2" fmla="*/ 351692 w 527538"/>
              <a:gd name="connsiteY2" fmla="*/ 339970 h 351693"/>
              <a:gd name="connsiteX3" fmla="*/ 316523 w 527538"/>
              <a:gd name="connsiteY3" fmla="*/ 316523 h 351693"/>
              <a:gd name="connsiteX4" fmla="*/ 152400 w 527538"/>
              <a:gd name="connsiteY4" fmla="*/ 175846 h 351693"/>
              <a:gd name="connsiteX5" fmla="*/ 35169 w 527538"/>
              <a:gd name="connsiteY5" fmla="*/ 11723 h 351693"/>
              <a:gd name="connsiteX6" fmla="*/ 0 w 527538"/>
              <a:gd name="connsiteY6" fmla="*/ 0 h 35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538" h="351693">
                <a:moveTo>
                  <a:pt x="527538" y="339970"/>
                </a:moveTo>
                <a:cubicBezTo>
                  <a:pt x="504092" y="343878"/>
                  <a:pt x="480969" y="351693"/>
                  <a:pt x="457200" y="351693"/>
                </a:cubicBezTo>
                <a:cubicBezTo>
                  <a:pt x="421814" y="351693"/>
                  <a:pt x="386021" y="348552"/>
                  <a:pt x="351692" y="339970"/>
                </a:cubicBezTo>
                <a:cubicBezTo>
                  <a:pt x="338023" y="336553"/>
                  <a:pt x="327399" y="325480"/>
                  <a:pt x="316523" y="316523"/>
                </a:cubicBezTo>
                <a:cubicBezTo>
                  <a:pt x="260902" y="270717"/>
                  <a:pt x="194281" y="234479"/>
                  <a:pt x="152400" y="175846"/>
                </a:cubicBezTo>
                <a:cubicBezTo>
                  <a:pt x="113323" y="121138"/>
                  <a:pt x="79200" y="62528"/>
                  <a:pt x="35169" y="11723"/>
                </a:cubicBezTo>
                <a:cubicBezTo>
                  <a:pt x="27076" y="2385"/>
                  <a:pt x="0" y="0"/>
                  <a:pt x="0" y="0"/>
                </a:cubicBezTo>
              </a:path>
            </a:pathLst>
          </a:custGeom>
          <a:ln w="2857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F762E3-B70D-3215-3CA6-7FA16EB5DB8F}"/>
              </a:ext>
            </a:extLst>
          </p:cNvPr>
          <p:cNvCxnSpPr>
            <a:stCxn id="12" idx="6"/>
            <a:endCxn id="12" idx="5"/>
          </p:cNvCxnSpPr>
          <p:nvPr/>
        </p:nvCxnSpPr>
        <p:spPr>
          <a:xfrm>
            <a:off x="4079631" y="4337541"/>
            <a:ext cx="35169" cy="10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C02A02-57B7-19A1-697C-6A33FDFFE475}"/>
              </a:ext>
            </a:extLst>
          </p:cNvPr>
          <p:cNvCxnSpPr>
            <a:stCxn id="12" idx="5"/>
          </p:cNvCxnSpPr>
          <p:nvPr/>
        </p:nvCxnSpPr>
        <p:spPr>
          <a:xfrm flipH="1" flipV="1">
            <a:off x="4097215" y="3401365"/>
            <a:ext cx="17585" cy="94711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7CB19C3-7A60-38F9-49F0-403D91928EFA}"/>
              </a:ext>
            </a:extLst>
          </p:cNvPr>
          <p:cNvSpPr txBox="1"/>
          <p:nvPr/>
        </p:nvSpPr>
        <p:spPr>
          <a:xfrm>
            <a:off x="3832605" y="3857811"/>
            <a:ext cx="130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2 GeV to mu2e -II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380C80-ABDB-1CF2-90DE-6BBA9C7671E7}"/>
              </a:ext>
            </a:extLst>
          </p:cNvPr>
          <p:cNvSpPr/>
          <p:nvPr/>
        </p:nvSpPr>
        <p:spPr bwMode="auto">
          <a:xfrm rot="5940328">
            <a:off x="4771056" y="3566485"/>
            <a:ext cx="509901" cy="488491"/>
          </a:xfrm>
          <a:prstGeom prst="ellipse">
            <a:avLst/>
          </a:prstGeom>
          <a:noFill/>
          <a:ln w="0" cap="flat" cmpd="sng" algn="ctr">
            <a:solidFill>
              <a:srgbClr val="CC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1BB02B-C9B4-5784-84FE-0BB141744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841" y="1301184"/>
            <a:ext cx="2812507" cy="4079252"/>
          </a:xfrm>
          <a:prstGeom prst="rect">
            <a:avLst/>
          </a:prstGeom>
          <a:ln w="762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42DD21-4DA9-2A48-F0CD-B5A92C9BB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53" y="2423743"/>
            <a:ext cx="5577118" cy="18331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A0218E-3B75-0317-0C99-F07835FEE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34" y="1585914"/>
            <a:ext cx="6839767" cy="1532092"/>
          </a:xfrm>
        </p:spPr>
        <p:txBody>
          <a:bodyPr/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storage ring option that will utilize the PIP-II capabilities, help LBNF power ramp up, and enable a Dark Sector beam-based FNAL physics program.</a:t>
            </a:r>
          </a:p>
          <a:p>
            <a:endParaRPr lang="en-US" dirty="0"/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Folded ring design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2B07A-18CF-8916-959D-A8A0BCB4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PIP-II Accumulator Ring (PAR)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13A2D7-7AD3-EC0D-B7CC-F230141CCA4A}"/>
              </a:ext>
            </a:extLst>
          </p:cNvPr>
          <p:cNvSpPr txBox="1"/>
          <p:nvPr/>
        </p:nvSpPr>
        <p:spPr>
          <a:xfrm>
            <a:off x="2759635" y="2748284"/>
            <a:ext cx="6591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Injection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09141-0CD2-E341-734B-74AF17B529BC}"/>
              </a:ext>
            </a:extLst>
          </p:cNvPr>
          <p:cNvSpPr txBox="1"/>
          <p:nvPr/>
        </p:nvSpPr>
        <p:spPr>
          <a:xfrm>
            <a:off x="696158" y="3298981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Extraction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98101-763A-2CEA-AF08-D477DE4CBF2C}"/>
              </a:ext>
            </a:extLst>
          </p:cNvPr>
          <p:cNvSpPr txBox="1"/>
          <p:nvPr/>
        </p:nvSpPr>
        <p:spPr>
          <a:xfrm>
            <a:off x="4982007" y="3311667"/>
            <a:ext cx="3561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/>
              <a:t>RF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7F5B6C-4AD9-3681-BEA1-59693C0123ED}"/>
              </a:ext>
            </a:extLst>
          </p:cNvPr>
          <p:cNvSpPr txBox="1"/>
          <p:nvPr/>
        </p:nvSpPr>
        <p:spPr>
          <a:xfrm>
            <a:off x="7170765" y="3011442"/>
            <a:ext cx="455574" cy="246221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</a:rPr>
              <a:t>PAR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95E386-D272-56FD-B1E4-F60793BA771C}"/>
              </a:ext>
            </a:extLst>
          </p:cNvPr>
          <p:cNvSpPr txBox="1"/>
          <p:nvPr/>
        </p:nvSpPr>
        <p:spPr>
          <a:xfrm>
            <a:off x="8492752" y="3014978"/>
            <a:ext cx="503664" cy="246221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</a:rPr>
              <a:t>PIP-II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2C43CB-C43E-9332-F4C5-2689D7D5708E}"/>
              </a:ext>
            </a:extLst>
          </p:cNvPr>
          <p:cNvSpPr txBox="1"/>
          <p:nvPr/>
        </p:nvSpPr>
        <p:spPr>
          <a:xfrm>
            <a:off x="6185710" y="3011442"/>
            <a:ext cx="668773" cy="246221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</a:rPr>
              <a:t>Booster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52F58-8FB1-9D72-4104-A781D5A5F1CB}"/>
              </a:ext>
            </a:extLst>
          </p:cNvPr>
          <p:cNvSpPr txBox="1"/>
          <p:nvPr/>
        </p:nvSpPr>
        <p:spPr>
          <a:xfrm>
            <a:off x="6201720" y="5025865"/>
            <a:ext cx="994183" cy="400110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>
                <a:solidFill>
                  <a:schemeClr val="bg2"/>
                </a:solidFill>
              </a:rPr>
              <a:t>Booster</a:t>
            </a:r>
          </a:p>
          <a:p>
            <a:r>
              <a:rPr lang="en-US" sz="1000" b="1">
                <a:solidFill>
                  <a:schemeClr val="bg2"/>
                </a:solidFill>
              </a:rPr>
              <a:t>Transfer Line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51224D8-2E93-342E-BA67-581A399120C0}"/>
              </a:ext>
            </a:extLst>
          </p:cNvPr>
          <p:cNvCxnSpPr>
            <a:stCxn id="11" idx="2"/>
          </p:cNvCxnSpPr>
          <p:nvPr/>
        </p:nvCxnSpPr>
        <p:spPr>
          <a:xfrm>
            <a:off x="6520096" y="3257663"/>
            <a:ext cx="334386" cy="24742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8DACB2F-7E12-EF51-6FF2-C5848FEB040C}"/>
              </a:ext>
            </a:extLst>
          </p:cNvPr>
          <p:cNvCxnSpPr>
            <a:cxnSpLocks/>
          </p:cNvCxnSpPr>
          <p:nvPr/>
        </p:nvCxnSpPr>
        <p:spPr>
          <a:xfrm flipH="1">
            <a:off x="7188869" y="3257662"/>
            <a:ext cx="197640" cy="40449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FA920C-E9A5-0DEA-65B0-A15F70E39BCE}"/>
              </a:ext>
            </a:extLst>
          </p:cNvPr>
          <p:cNvCxnSpPr>
            <a:cxnSpLocks/>
          </p:cNvCxnSpPr>
          <p:nvPr/>
        </p:nvCxnSpPr>
        <p:spPr>
          <a:xfrm flipH="1">
            <a:off x="8212772" y="3263161"/>
            <a:ext cx="529407" cy="33364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4B61E7-03D7-1F32-8CC3-657E9320E0D5}"/>
              </a:ext>
            </a:extLst>
          </p:cNvPr>
          <p:cNvCxnSpPr>
            <a:cxnSpLocks/>
          </p:cNvCxnSpPr>
          <p:nvPr/>
        </p:nvCxnSpPr>
        <p:spPr>
          <a:xfrm flipV="1">
            <a:off x="6687289" y="4543533"/>
            <a:ext cx="0" cy="482332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1EE87CCA-263D-3D09-8DDB-9ECC8DE66C7A}"/>
              </a:ext>
            </a:extLst>
          </p:cNvPr>
          <p:cNvSpPr txBox="1">
            <a:spLocks/>
          </p:cNvSpPr>
          <p:nvPr/>
        </p:nvSpPr>
        <p:spPr>
          <a:xfrm>
            <a:off x="179048" y="4161432"/>
            <a:ext cx="5950618" cy="138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0505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50505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Needs to be commissioned at the same time as PIP-II if it is to improve LBNF power ramp up. Funding needs to start asap to be ready on this timescale</a:t>
            </a:r>
          </a:p>
          <a:p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BF256C2-8888-0188-1D5A-645606B36B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3/2/23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6D4B8D8-E7E8-622B-3608-29E7302DC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Brice, Flaugher, Valishev  |  PIU CDG &amp; ACE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1B27794-30B2-B0C0-ED7E-45FD188456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113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Performance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02501"/>
              </p:ext>
            </p:extLst>
          </p:nvPr>
        </p:nvGraphicFramePr>
        <p:xfrm>
          <a:off x="336260" y="840600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 Beam Power to Booster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17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N/A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1.6 MW CW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N/A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4.4×10</a:t>
                      </a:r>
                      <a:r>
                        <a:rPr lang="en-US" sz="16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6.8×10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170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GeV Program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Beam Power @ 60-120 GeV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Upgrade Potential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&gt;2.0-2.4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68347" y="5826407"/>
            <a:ext cx="607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</a:rPr>
              <a:t>*NOvA operations at 120 GeV</a:t>
            </a:r>
          </a:p>
        </p:txBody>
      </p:sp>
    </p:spTree>
    <p:extLst>
      <p:ext uri="{BB962C8B-B14F-4D97-AF65-F5344CB8AC3E}">
        <p14:creationId xmlns:p14="http://schemas.microsoft.com/office/powerpoint/2010/main" val="23908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status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9965" y="800100"/>
            <a:ext cx="8068235" cy="5524500"/>
          </a:xfrm>
        </p:spPr>
        <p:txBody>
          <a:bodyPr/>
          <a:lstStyle/>
          <a:p>
            <a:r>
              <a:rPr lang="en-US" dirty="0"/>
              <a:t>800 MeV-2ma </a:t>
            </a:r>
            <a:r>
              <a:rPr lang="en-US" dirty="0" err="1"/>
              <a:t>cw</a:t>
            </a:r>
            <a:r>
              <a:rPr lang="en-US" dirty="0"/>
              <a:t>-capable  H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err="1"/>
              <a:t>linac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Initially 17 ma (15 kW)</a:t>
            </a:r>
          </a:p>
          <a:p>
            <a:r>
              <a:rPr lang="en-US" dirty="0"/>
              <a:t>On trajectory toward construction –completion in ~2029</a:t>
            </a:r>
          </a:p>
          <a:p>
            <a:pPr lvl="1"/>
            <a:r>
              <a:rPr lang="en-US" dirty="0"/>
              <a:t>CD-0 </a:t>
            </a:r>
            <a:r>
              <a:rPr lang="en-US" dirty="0">
                <a:sym typeface="Wingdings" panose="05000000000000000000" pitchFamily="2" charset="2"/>
              </a:rPr>
              <a:t> CD-1 (6/2018)  CD2 (12/2020)  CD3(4/2022)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major accelerator project for </a:t>
            </a:r>
            <a:r>
              <a:rPr lang="en-US" dirty="0" err="1">
                <a:sym typeface="Wingdings" panose="05000000000000000000" pitchFamily="2" charset="2"/>
              </a:rPr>
              <a:t>Fermilab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Purpose of PIP-II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upgraded intensity of injector for LBNF/DUNE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uses ~8--17 kW to produce &gt; 1MW at 60—120 GeV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with “PIP-III” (8 GeV RCS?) can provide &gt;2MW at 60—120 GeV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Platform for future high-intensity program</a:t>
            </a:r>
            <a:endParaRPr lang="en-US" b="1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upgradeable to ~1.6MW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Could provide up to 100 kW beam for  mu2e-II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first identified user of high-intensity program</a:t>
            </a:r>
          </a:p>
          <a:p>
            <a:pPr marL="800100" lvl="1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910" y="800100"/>
            <a:ext cx="8672513" cy="5619750"/>
          </a:xfrm>
        </p:spPr>
        <p:txBody>
          <a:bodyPr>
            <a:normAutofit/>
          </a:bodyPr>
          <a:lstStyle/>
          <a:p>
            <a:r>
              <a:rPr lang="en-US" dirty="0" err="1"/>
              <a:t>Cryoplant</a:t>
            </a:r>
            <a:r>
              <a:rPr lang="en-US" dirty="0"/>
              <a:t> with capacity for CW operations </a:t>
            </a:r>
          </a:p>
          <a:p>
            <a:r>
              <a:rPr lang="en-US" sz="2200" dirty="0"/>
              <a:t>PIP-II Source can produce arbitrary bunch structures with: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Peak current ≤ 5 mA</a:t>
            </a:r>
          </a:p>
          <a:p>
            <a:pPr lvl="1"/>
            <a:r>
              <a:rPr lang="en-US" sz="2000" dirty="0" err="1">
                <a:solidFill>
                  <a:srgbClr val="0033CC"/>
                </a:solidFill>
              </a:rPr>
              <a:t>cw</a:t>
            </a:r>
            <a:r>
              <a:rPr lang="en-US" sz="2000" dirty="0">
                <a:solidFill>
                  <a:srgbClr val="0033CC"/>
                </a:solidFill>
              </a:rPr>
              <a:t> Average current ≤2 mA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Can deliver 800-MeV protons directly to a second generation Mu2e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Mu2e-II</a:t>
            </a:r>
          </a:p>
          <a:p>
            <a:pPr lvl="1"/>
            <a:r>
              <a:rPr lang="en-US" dirty="0"/>
              <a:t>Use PIP-II (800 MeV) as </a:t>
            </a:r>
            <a:r>
              <a:rPr lang="en-US" dirty="0" err="1"/>
              <a:t>cw</a:t>
            </a:r>
            <a:r>
              <a:rPr lang="en-US" dirty="0"/>
              <a:t> beam source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Reuse as much as possible of the baseline Mu2e experiment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Follow similar experimental scenario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Improve </a:t>
            </a:r>
            <a:r>
              <a:rPr lang="en-US" dirty="0">
                <a:solidFill>
                  <a:srgbClr val="0033CC"/>
                </a:solidFill>
              </a:rPr>
              <a:t> if possible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9/12/16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721" y="971550"/>
            <a:ext cx="8544844" cy="5059363"/>
          </a:xfrm>
        </p:spPr>
        <p:txBody>
          <a:bodyPr>
            <a:normAutofit/>
          </a:bodyPr>
          <a:lstStyle/>
          <a:p>
            <a:r>
              <a:rPr lang="en-US" dirty="0"/>
              <a:t>Possible beam structure (100 kW):</a:t>
            </a:r>
          </a:p>
          <a:p>
            <a:pPr lvl="1"/>
            <a:r>
              <a:rPr lang="en-US" dirty="0"/>
              <a:t>162.5 MHz chopped beam (~2</a:t>
            </a:r>
            <a:r>
              <a:rPr lang="en-US" dirty="0">
                <a:sym typeface="Symbol"/>
              </a:rPr>
              <a:t> 10</a:t>
            </a:r>
            <a:r>
              <a:rPr lang="en-US" baseline="30000" dirty="0">
                <a:sym typeface="Symbol"/>
              </a:rPr>
              <a:t>8 </a:t>
            </a:r>
            <a:r>
              <a:rPr lang="en-US" dirty="0">
                <a:sym typeface="Symbol"/>
              </a:rPr>
              <a:t>/bunch @ 5ma)</a:t>
            </a:r>
            <a:endParaRPr lang="en-US" dirty="0"/>
          </a:p>
          <a:p>
            <a:pPr lvl="1"/>
            <a:r>
              <a:rPr lang="en-US" dirty="0"/>
              <a:t>Pulse length: </a:t>
            </a:r>
          </a:p>
          <a:p>
            <a:pPr lvl="2"/>
            <a:r>
              <a:rPr lang="en-US" dirty="0"/>
              <a:t>~50 </a:t>
            </a:r>
            <a:r>
              <a:rPr lang="en-US" dirty="0" err="1"/>
              <a:t>nsec</a:t>
            </a:r>
            <a:r>
              <a:rPr lang="en-US" dirty="0"/>
              <a:t> (8 bunches)  </a:t>
            </a:r>
            <a:r>
              <a:rPr lang="en-US" dirty="0">
                <a:sym typeface="Wingdings" panose="05000000000000000000" pitchFamily="2" charset="2"/>
              </a:rPr>
              <a:t>100ns (16 bunches </a:t>
            </a:r>
            <a:r>
              <a:rPr lang="en-US" dirty="0">
                <a:sym typeface="Symbol"/>
              </a:rPr>
              <a:t>@ 2.3ma)</a:t>
            </a:r>
            <a:endParaRPr lang="en-US" dirty="0"/>
          </a:p>
          <a:p>
            <a:pPr lvl="2"/>
            <a:r>
              <a:rPr lang="en-US" dirty="0"/>
              <a:t>Pulse rate: 1.69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sec</a:t>
            </a:r>
            <a:r>
              <a:rPr lang="en-US" dirty="0"/>
              <a:t> </a:t>
            </a:r>
            <a:r>
              <a:rPr lang="en-US" baseline="30000" dirty="0"/>
              <a:t>-1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10^15 p/s</a:t>
            </a:r>
          </a:p>
          <a:p>
            <a:pPr lvl="1"/>
            <a:r>
              <a:rPr lang="en-US" dirty="0"/>
              <a:t>Three-year run achieves &gt;\single event sensitivity of </a:t>
            </a:r>
            <a:r>
              <a:rPr lang="en-US" b="1" dirty="0">
                <a:solidFill>
                  <a:srgbClr val="C00000"/>
                </a:solidFill>
              </a:rPr>
              <a:t>2×10</a:t>
            </a:r>
            <a:r>
              <a:rPr lang="en-US" b="1" baseline="30000" dirty="0">
                <a:solidFill>
                  <a:srgbClr val="C00000"/>
                </a:solidFill>
              </a:rPr>
              <a:t>-18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Mu2e-II Beam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55638" y="3609347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20 Hz</a:t>
            </a:r>
          </a:p>
        </p:txBody>
      </p:sp>
      <p:pic>
        <p:nvPicPr>
          <p:cNvPr id="9" name="Picture 8" descr="figformu2e-16bunches.gif"/>
          <p:cNvPicPr>
            <a:picLocks noChangeAspect="1"/>
          </p:cNvPicPr>
          <p:nvPr/>
        </p:nvPicPr>
        <p:blipFill>
          <a:blip r:embed="rId3" cstate="print"/>
          <a:srcRect b="39804"/>
          <a:stretch>
            <a:fillRect/>
          </a:stretch>
        </p:blipFill>
        <p:spPr>
          <a:xfrm>
            <a:off x="2137471" y="2729753"/>
            <a:ext cx="5299364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9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A0BA1A-D596-B306-C73C-7A0CE494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>
                <a:sym typeface="Wingdings" panose="05000000000000000000" pitchFamily="2" charset="2"/>
              </a:rPr>
              <a:t> Mu2e-II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72C3F-8CBF-0EA3-F2FA-19FBAE809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PIP-II </a:t>
            </a:r>
            <a:r>
              <a:rPr lang="en-US" dirty="0" err="1"/>
              <a:t>linac</a:t>
            </a:r>
            <a:r>
              <a:rPr lang="en-US" dirty="0"/>
              <a:t> switch to </a:t>
            </a:r>
            <a:r>
              <a:rPr lang="en-US" dirty="0" err="1"/>
              <a:t>cw</a:t>
            </a:r>
            <a:r>
              <a:rPr lang="en-US" dirty="0"/>
              <a:t> operation</a:t>
            </a:r>
          </a:p>
          <a:p>
            <a:pPr lvl="1"/>
            <a:r>
              <a:rPr lang="en-US" dirty="0"/>
              <a:t>Not in initial construction –</a:t>
            </a:r>
          </a:p>
          <a:p>
            <a:pPr lvl="1"/>
            <a:r>
              <a:rPr lang="en-US" dirty="0"/>
              <a:t>Not very expensive (?) – E </a:t>
            </a:r>
            <a:r>
              <a:rPr lang="en-US" dirty="0" err="1"/>
              <a:t>Pozdeyev</a:t>
            </a:r>
            <a:endParaRPr lang="en-US" dirty="0"/>
          </a:p>
          <a:p>
            <a:pPr lvl="2"/>
            <a:r>
              <a:rPr lang="en-US" dirty="0"/>
              <a:t>New </a:t>
            </a:r>
            <a:r>
              <a:rPr lang="en-US" dirty="0" err="1"/>
              <a:t>cw</a:t>
            </a:r>
            <a:r>
              <a:rPr lang="en-US" dirty="0"/>
              <a:t> MEBT chopper</a:t>
            </a:r>
          </a:p>
          <a:p>
            <a:pPr lvl="2"/>
            <a:r>
              <a:rPr lang="en-US" sz="1800" dirty="0">
                <a:solidFill>
                  <a:srgbClr val="242424"/>
                </a:solidFill>
                <a:effectLst/>
                <a:latin typeface="inherit"/>
                <a:ea typeface="Calibri" panose="020F0502020204030204" pitchFamily="34" charset="0"/>
                <a:cs typeface="Calibri" panose="020F0502020204030204" pitchFamily="34" charset="0"/>
              </a:rPr>
              <a:t>Impact of operating CW on timing and triggering, beam intensity instrumentation .</a:t>
            </a:r>
            <a:endParaRPr lang="en-US" dirty="0"/>
          </a:p>
          <a:p>
            <a:pPr lvl="2"/>
            <a:r>
              <a:rPr lang="en-US" dirty="0"/>
              <a:t>~10M$ ?</a:t>
            </a:r>
          </a:p>
          <a:p>
            <a:pPr lvl="1"/>
            <a:r>
              <a:rPr lang="en-US" dirty="0"/>
              <a:t>Non-trivial to implement</a:t>
            </a:r>
          </a:p>
          <a:p>
            <a:pPr lvl="2"/>
            <a:r>
              <a:rPr lang="en-US" dirty="0"/>
              <a:t>Operation with simultaneous </a:t>
            </a:r>
            <a:r>
              <a:rPr lang="en-US" dirty="0" err="1"/>
              <a:t>cw</a:t>
            </a:r>
            <a:r>
              <a:rPr lang="en-US" dirty="0"/>
              <a:t> and pulsed for DUNE</a:t>
            </a:r>
          </a:p>
          <a:p>
            <a:pPr lvl="1"/>
            <a:r>
              <a:rPr lang="en-US" dirty="0"/>
              <a:t>Some interruption to baseline operation (DUNE ?)</a:t>
            </a:r>
          </a:p>
          <a:p>
            <a:r>
              <a:rPr lang="en-US" dirty="0"/>
              <a:t>Requires PIP-II to Mu2e-II beamline</a:t>
            </a:r>
          </a:p>
          <a:p>
            <a:pPr lvl="1"/>
            <a:r>
              <a:rPr lang="en-US" dirty="0"/>
              <a:t>Not included in PIP-II </a:t>
            </a:r>
          </a:p>
          <a:p>
            <a:pPr lvl="1"/>
            <a:r>
              <a:rPr lang="en-US" dirty="0"/>
              <a:t>Fast Switching magnet</a:t>
            </a:r>
          </a:p>
          <a:p>
            <a:pPr lvl="1"/>
            <a:r>
              <a:rPr lang="en-US" dirty="0"/>
              <a:t>Not expensive, but not cheap</a:t>
            </a:r>
          </a:p>
          <a:p>
            <a:pPr lvl="2"/>
            <a:r>
              <a:rPr lang="en-US" dirty="0"/>
              <a:t>&lt; 25—50 M$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7B451C-E92C-7F1C-0946-1D4248FBED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2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849F3-D611-4F59-A065-7C5D6917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24" y="824200"/>
            <a:ext cx="5335325" cy="83519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Accelerator beamline geography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2E6A-459D-4305-BE02-67B2E7E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A65-C2A1-4608-ABB1-016026188AB6}" type="datetime1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1724D-EE4D-4CD1-AB12-85864B1532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A6A3A-A152-4D3F-8485-63AF7DD2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B19B5682-0827-2B4D-BA56-1FE4C70B808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DF77364-C1E3-4413-8C1A-DE74C3EEC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65" y="1659393"/>
            <a:ext cx="6260399" cy="4118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9BAF9B-CA32-CFC6-ABD8-5421A2933C1C}"/>
              </a:ext>
            </a:extLst>
          </p:cNvPr>
          <p:cNvSpPr txBox="1"/>
          <p:nvPr/>
        </p:nvSpPr>
        <p:spPr>
          <a:xfrm>
            <a:off x="3028951" y="3055116"/>
            <a:ext cx="74892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75000"/>
                  </a:schemeClr>
                </a:solidFill>
              </a:rPr>
              <a:t>Delivery Ring</a:t>
            </a:r>
          </a:p>
          <a:p>
            <a:r>
              <a:rPr lang="en-US" sz="825" dirty="0">
                <a:solidFill>
                  <a:schemeClr val="accent4">
                    <a:lumMod val="75000"/>
                  </a:schemeClr>
                </a:solidFill>
              </a:rPr>
              <a:t>For  Mu2e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2637604-ED12-CC98-7F83-3B119B945646}"/>
              </a:ext>
            </a:extLst>
          </p:cNvPr>
          <p:cNvCxnSpPr>
            <a:cxnSpLocks/>
          </p:cNvCxnSpPr>
          <p:nvPr/>
        </p:nvCxnSpPr>
        <p:spPr>
          <a:xfrm flipV="1">
            <a:off x="3594253" y="3194636"/>
            <a:ext cx="395054" cy="192131"/>
          </a:xfrm>
          <a:prstGeom prst="straightConnector1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2C95D9-B04B-51A6-5EF9-C063FB54EB94}"/>
              </a:ext>
            </a:extLst>
          </p:cNvPr>
          <p:cNvCxnSpPr/>
          <p:nvPr/>
        </p:nvCxnSpPr>
        <p:spPr>
          <a:xfrm flipV="1">
            <a:off x="2118167" y="3496278"/>
            <a:ext cx="1302152" cy="13976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DC9FD6-33B8-2BDB-D51F-DE26FDE242B4}"/>
              </a:ext>
            </a:extLst>
          </p:cNvPr>
          <p:cNvCxnSpPr>
            <a:cxnSpLocks/>
          </p:cNvCxnSpPr>
          <p:nvPr/>
        </p:nvCxnSpPr>
        <p:spPr>
          <a:xfrm flipV="1">
            <a:off x="3420319" y="3122994"/>
            <a:ext cx="590309" cy="373284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4AD910-56F6-4B30-3BAE-B90FB692C4EA}"/>
              </a:ext>
            </a:extLst>
          </p:cNvPr>
          <p:cNvSpPr txBox="1"/>
          <p:nvPr/>
        </p:nvSpPr>
        <p:spPr>
          <a:xfrm>
            <a:off x="3081802" y="3730853"/>
            <a:ext cx="986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accent2">
                    <a:lumMod val="75000"/>
                  </a:schemeClr>
                </a:solidFill>
              </a:rPr>
              <a:t>8 GeV Protons</a:t>
            </a:r>
          </a:p>
        </p:txBody>
      </p:sp>
    </p:spTree>
    <p:extLst>
      <p:ext uri="{BB962C8B-B14F-4D97-AF65-F5344CB8AC3E}">
        <p14:creationId xmlns:p14="http://schemas.microsoft.com/office/powerpoint/2010/main" val="4304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658CF-6620-81C0-E2E5-AF425EAA5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90884"/>
            <a:ext cx="8686800" cy="427877"/>
          </a:xfrm>
        </p:spPr>
        <p:txBody>
          <a:bodyPr/>
          <a:lstStyle/>
          <a:p>
            <a:r>
              <a:rPr lang="en-US" dirty="0"/>
              <a:t>Proton Intensity Upgrade and Mu2e-II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4AD4E-75E5-550D-A515-C1FC20D1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689721"/>
          </a:xfrm>
        </p:spPr>
        <p:txBody>
          <a:bodyPr/>
          <a:lstStyle/>
          <a:p>
            <a:r>
              <a:rPr lang="en-US" dirty="0"/>
              <a:t>Fermilab exercise to discuss intensity upgrades after PIP-II</a:t>
            </a:r>
          </a:p>
          <a:p>
            <a:pPr lvl="1"/>
            <a:r>
              <a:rPr lang="en-US" dirty="0"/>
              <a:t>Priority is beam to DUNE as fast as possible</a:t>
            </a:r>
          </a:p>
          <a:p>
            <a:pPr lvl="2"/>
            <a:r>
              <a:rPr lang="en-US" dirty="0"/>
              <a:t>Mass ordering and CP violation phase</a:t>
            </a:r>
          </a:p>
          <a:p>
            <a:r>
              <a:rPr lang="en-US" dirty="0"/>
              <a:t>Fastest intensity upgrade is shortening MI cycle time</a:t>
            </a:r>
          </a:p>
          <a:p>
            <a:pPr lvl="1"/>
            <a:r>
              <a:rPr lang="en-US" dirty="0"/>
              <a:t>1.2 s cycle </a:t>
            </a:r>
            <a:r>
              <a:rPr lang="en-US" dirty="0">
                <a:sym typeface="Wingdings" panose="05000000000000000000" pitchFamily="2" charset="2"/>
              </a:rPr>
              <a:t> 0.9 0.7 s   (1.2 MW  2.0 MW)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Possible upgrade scenario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MI cycle time upgrade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Keep Booster – add PAR ring (0.8 GeV ring)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Later – Replace Booster by RCS or </a:t>
            </a:r>
            <a:r>
              <a:rPr lang="en-US" dirty="0" err="1">
                <a:sym typeface="Wingdings" panose="05000000000000000000" pitchFamily="2" charset="2"/>
              </a:rPr>
              <a:t>Linac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Upgrade PIP-II to ~2 GeV; add RCS or extend </a:t>
            </a:r>
            <a:r>
              <a:rPr lang="en-US" dirty="0" err="1">
                <a:sym typeface="Wingdings" panose="05000000000000000000" pitchFamily="2" charset="2"/>
              </a:rPr>
              <a:t>Linac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5DB69-475A-96CC-9250-6B03561DE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24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4E0EC3-14C6-6128-A604-C4994D64A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70839"/>
              </p:ext>
            </p:extLst>
          </p:nvPr>
        </p:nvGraphicFramePr>
        <p:xfrm>
          <a:off x="658697" y="1467639"/>
          <a:ext cx="7826606" cy="246888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626922">
                  <a:extLst>
                    <a:ext uri="{9D8B030D-6E8A-4147-A177-3AD203B41FA5}">
                      <a16:colId xmlns:a16="http://schemas.microsoft.com/office/drawing/2014/main" val="3453081702"/>
                    </a:ext>
                  </a:extLst>
                </a:gridCol>
                <a:gridCol w="1299921">
                  <a:extLst>
                    <a:ext uri="{9D8B030D-6E8A-4147-A177-3AD203B41FA5}">
                      <a16:colId xmlns:a16="http://schemas.microsoft.com/office/drawing/2014/main" val="2654366885"/>
                    </a:ext>
                  </a:extLst>
                </a:gridCol>
                <a:gridCol w="1299921">
                  <a:extLst>
                    <a:ext uri="{9D8B030D-6E8A-4147-A177-3AD203B41FA5}">
                      <a16:colId xmlns:a16="http://schemas.microsoft.com/office/drawing/2014/main" val="2335025871"/>
                    </a:ext>
                  </a:extLst>
                </a:gridCol>
                <a:gridCol w="1299921">
                  <a:extLst>
                    <a:ext uri="{9D8B030D-6E8A-4147-A177-3AD203B41FA5}">
                      <a16:colId xmlns:a16="http://schemas.microsoft.com/office/drawing/2014/main" val="1670991774"/>
                    </a:ext>
                  </a:extLst>
                </a:gridCol>
                <a:gridCol w="1299921">
                  <a:extLst>
                    <a:ext uri="{9D8B030D-6E8A-4147-A177-3AD203B41FA5}">
                      <a16:colId xmlns:a16="http://schemas.microsoft.com/office/drawing/2014/main" val="13651166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Booster Intensity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876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Scenario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Present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PIP-II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010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MI 120 GeV ramp time (s)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1.333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1600" b="1" i="0" u="none" strike="noStrike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0.7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97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Booster intensity (10</a:t>
                      </a:r>
                      <a:r>
                        <a:rPr lang="en-US" sz="1600" b="1" u="none" strike="noStrike" baseline="300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4.5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6.5</a:t>
                      </a:r>
                      <a:endParaRPr lang="en-US" sz="12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6.5</a:t>
                      </a:r>
                      <a:endParaRPr lang="en-US" sz="12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5409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Booster ramp rate (Hz)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406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batches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8212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MI power at 120 GeV (MW)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0.865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1.25</a:t>
                      </a:r>
                      <a:endParaRPr lang="en-US" sz="1600" b="0" i="0" u="none" strike="noStrike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1.666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rgbClr val="FF0000"/>
                          </a:solidFill>
                          <a:effectLst/>
                        </a:rPr>
                        <a:t>2.142</a:t>
                      </a:r>
                      <a:endParaRPr lang="en-US" sz="16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336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Booster cycles for 8 GeV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7027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Available 8 GeV power (kW)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105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33393E-AC80-2A21-FE67-E39014A9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7" y="110911"/>
            <a:ext cx="8686800" cy="427877"/>
          </a:xfrm>
        </p:spPr>
        <p:txBody>
          <a:bodyPr/>
          <a:lstStyle/>
          <a:p>
            <a:r>
              <a:rPr lang="en-US" dirty="0"/>
              <a:t>MI beam power in numbers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7195-DCA9-D04C-808A-9FAD2DFBC2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3/2/23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2CF3-B106-3B51-8DFD-76DF8421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3980347-BC18-DFCD-4194-469B46B872F3}"/>
              </a:ext>
            </a:extLst>
          </p:cNvPr>
          <p:cNvSpPr txBox="1">
            <a:spLocks/>
          </p:cNvSpPr>
          <p:nvPr/>
        </p:nvSpPr>
        <p:spPr>
          <a:xfrm>
            <a:off x="228604" y="4671733"/>
            <a:ext cx="8672513" cy="90363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Minimum cycle is 0.65 s</a:t>
            </a:r>
          </a:p>
          <a:p>
            <a:pPr lvl="1"/>
            <a:r>
              <a:rPr lang="en-US" sz="1400" b="1" dirty="0"/>
              <a:t>Slip-stacking in the RR requires 12 20-Hz Booster ticks for 12 injections + 1 tick for slipping: 13×1/20Hz = 0.65s</a:t>
            </a:r>
          </a:p>
          <a:p>
            <a:pPr lvl="1"/>
            <a:r>
              <a:rPr lang="en-US" sz="1400" b="1" dirty="0"/>
              <a:t>This leaves very little beam for 8 GeV program</a:t>
            </a:r>
          </a:p>
          <a:p>
            <a:pPr lvl="1"/>
            <a:r>
              <a:rPr lang="en-US" sz="1400" b="1" dirty="0"/>
              <a:t>Only 1 tick for 8GeV with 0.7 s cycle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080CD-8A4A-400A-BCAD-40EF1561A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Brice, Flaugher, Valishev  |  PIU CDG &amp; ACE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09658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Estrangelo Edess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82075</TotalTime>
  <Words>886</Words>
  <Application>Microsoft Office PowerPoint</Application>
  <PresentationFormat>On-screen Show (4:3)</PresentationFormat>
  <Paragraphs>239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Comic Sans MS</vt:lpstr>
      <vt:lpstr>Estrangelo Edessa</vt:lpstr>
      <vt:lpstr>Franklin Gothic Medium</vt:lpstr>
      <vt:lpstr>Helvetica</vt:lpstr>
      <vt:lpstr>Helvetica Neue</vt:lpstr>
      <vt:lpstr>inherit</vt:lpstr>
      <vt:lpstr>Symbol</vt:lpstr>
      <vt:lpstr>Times New Roman</vt:lpstr>
      <vt:lpstr>Wingdings</vt:lpstr>
      <vt:lpstr>Default Design</vt:lpstr>
      <vt:lpstr> PIP-II beam for mu2e-II  </vt:lpstr>
      <vt:lpstr>PIP-II Performance Goals</vt:lpstr>
      <vt:lpstr>PIP-II status </vt:lpstr>
      <vt:lpstr>PIP-II and Next Generation Mu2e</vt:lpstr>
      <vt:lpstr>Mu2e-II Beam formation</vt:lpstr>
      <vt:lpstr>PIP-II  Mu2e-II</vt:lpstr>
      <vt:lpstr>Accelerator beamline geography</vt:lpstr>
      <vt:lpstr>Proton Intensity Upgrade and Mu2e-II</vt:lpstr>
      <vt:lpstr>MI beam power in numbers</vt:lpstr>
      <vt:lpstr>PowerPoint Presentation</vt:lpstr>
      <vt:lpstr>Accelerator upgrade geography</vt:lpstr>
      <vt:lpstr>PIP-II Accumulator Ring (PAR)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David Neuffer</cp:lastModifiedBy>
  <cp:revision>2190</cp:revision>
  <cp:lastPrinted>2012-07-18T17:25:35Z</cp:lastPrinted>
  <dcterms:created xsi:type="dcterms:W3CDTF">2003-09-15T21:58:19Z</dcterms:created>
  <dcterms:modified xsi:type="dcterms:W3CDTF">2023-03-29T20:17:27Z</dcterms:modified>
</cp:coreProperties>
</file>