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6" r:id="rId6"/>
    <p:sldId id="260" r:id="rId7"/>
    <p:sldId id="284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2" r:id="rId23"/>
    <p:sldId id="2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A8B5"/>
    <a:srgbClr val="0560B3"/>
    <a:srgbClr val="08A7EE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18" autoAdjust="0"/>
    <p:restoredTop sz="73658" autoAdjust="0"/>
  </p:normalViewPr>
  <p:slideViewPr>
    <p:cSldViewPr snapToGrid="0" snapToObjects="1">
      <p:cViewPr varScale="1">
        <p:scale>
          <a:sx n="175" d="100"/>
          <a:sy n="175" d="100"/>
        </p:scale>
        <p:origin x="160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y9f/Documents/Projects/Post_Irradiation_Examination/Tungsten/LANL_Rod/Irradiation_Condition/Temperature/WRodIrrTempCal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y9f/Documents/Projects/Post_Irradiation_Examination/Tungsten/LANL_Rod/Irradiation_Condition/Dose/W_rods_calc5_sandbox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Rod 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Sheet1!$A$3:$A$14</c:f>
              <c:numCache>
                <c:formatCode>General</c:formatCode>
                <c:ptCount val="12"/>
                <c:pt idx="0">
                  <c:v>4.8259999999999997E-2</c:v>
                </c:pt>
                <c:pt idx="1">
                  <c:v>0.30225999999999997</c:v>
                </c:pt>
                <c:pt idx="2">
                  <c:v>0.68325999999999998</c:v>
                </c:pt>
                <c:pt idx="3">
                  <c:v>1.06426</c:v>
                </c:pt>
                <c:pt idx="4">
                  <c:v>1.44526</c:v>
                </c:pt>
                <c:pt idx="5">
                  <c:v>1.82626</c:v>
                </c:pt>
                <c:pt idx="6">
                  <c:v>4.9047400000000003</c:v>
                </c:pt>
                <c:pt idx="7">
                  <c:v>4.5846999999999998</c:v>
                </c:pt>
                <c:pt idx="8">
                  <c:v>4.2037000000000004</c:v>
                </c:pt>
                <c:pt idx="9">
                  <c:v>3.8227000000000002</c:v>
                </c:pt>
                <c:pt idx="10">
                  <c:v>3.4417</c:v>
                </c:pt>
                <c:pt idx="11">
                  <c:v>0.17526</c:v>
                </c:pt>
              </c:numCache>
            </c:numRef>
          </c:xVal>
          <c:yVal>
            <c:numRef>
              <c:f>Sheet1!$B$3:$B$14</c:f>
              <c:numCache>
                <c:formatCode>General</c:formatCode>
                <c:ptCount val="12"/>
                <c:pt idx="0">
                  <c:v>271</c:v>
                </c:pt>
                <c:pt idx="1">
                  <c:v>261</c:v>
                </c:pt>
                <c:pt idx="2">
                  <c:v>251</c:v>
                </c:pt>
                <c:pt idx="3">
                  <c:v>219</c:v>
                </c:pt>
                <c:pt idx="4">
                  <c:v>188</c:v>
                </c:pt>
                <c:pt idx="5">
                  <c:v>149</c:v>
                </c:pt>
                <c:pt idx="6">
                  <c:v>50</c:v>
                </c:pt>
                <c:pt idx="7">
                  <c:v>50</c:v>
                </c:pt>
                <c:pt idx="8">
                  <c:v>52</c:v>
                </c:pt>
                <c:pt idx="9">
                  <c:v>57</c:v>
                </c:pt>
                <c:pt idx="10">
                  <c:v>65</c:v>
                </c:pt>
                <c:pt idx="11">
                  <c:v>271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B46-A34D-9B95-9F104F195D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5325120"/>
        <c:axId val="1535327200"/>
      </c:scatterChart>
      <c:valAx>
        <c:axId val="1535325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 from Beam Centerline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5327200"/>
        <c:crosses val="autoZero"/>
        <c:crossBetween val="midCat"/>
      </c:valAx>
      <c:valAx>
        <c:axId val="1535327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Irradiation Temperature (C)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53251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DPA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final!$R$2:$R$24</c:f>
              <c:numCache>
                <c:formatCode>0.0</c:formatCode>
                <c:ptCount val="23"/>
                <c:pt idx="0">
                  <c:v>-11</c:v>
                </c:pt>
                <c:pt idx="1">
                  <c:v>-10</c:v>
                </c:pt>
                <c:pt idx="2">
                  <c:v>-9</c:v>
                </c:pt>
                <c:pt idx="3">
                  <c:v>-8</c:v>
                </c:pt>
                <c:pt idx="4">
                  <c:v>-7</c:v>
                </c:pt>
                <c:pt idx="5">
                  <c:v>-6</c:v>
                </c:pt>
                <c:pt idx="6">
                  <c:v>-5</c:v>
                </c:pt>
                <c:pt idx="7">
                  <c:v>-4</c:v>
                </c:pt>
                <c:pt idx="8">
                  <c:v>-3</c:v>
                </c:pt>
                <c:pt idx="9">
                  <c:v>-2</c:v>
                </c:pt>
                <c:pt idx="10">
                  <c:v>-1</c:v>
                </c:pt>
                <c:pt idx="11">
                  <c:v>0</c:v>
                </c:pt>
                <c:pt idx="12">
                  <c:v>1</c:v>
                </c:pt>
                <c:pt idx="13">
                  <c:v>2</c:v>
                </c:pt>
                <c:pt idx="14">
                  <c:v>3</c:v>
                </c:pt>
                <c:pt idx="15">
                  <c:v>4</c:v>
                </c:pt>
                <c:pt idx="16">
                  <c:v>5</c:v>
                </c:pt>
                <c:pt idx="17">
                  <c:v>6</c:v>
                </c:pt>
                <c:pt idx="18">
                  <c:v>7</c:v>
                </c:pt>
                <c:pt idx="19">
                  <c:v>8</c:v>
                </c:pt>
                <c:pt idx="20">
                  <c:v>9</c:v>
                </c:pt>
                <c:pt idx="21">
                  <c:v>10</c:v>
                </c:pt>
                <c:pt idx="22">
                  <c:v>11</c:v>
                </c:pt>
              </c:numCache>
            </c:numRef>
          </c:cat>
          <c:val>
            <c:numRef>
              <c:f>final!$U$2:$U$24</c:f>
              <c:numCache>
                <c:formatCode>0.00</c:formatCode>
                <c:ptCount val="23"/>
                <c:pt idx="0">
                  <c:v>2.4690002756785656</c:v>
                </c:pt>
                <c:pt idx="1">
                  <c:v>2.4690067464143368</c:v>
                </c:pt>
                <c:pt idx="2">
                  <c:v>2.469121255518623</c:v>
                </c:pt>
                <c:pt idx="3">
                  <c:v>2.4706006209981561</c:v>
                </c:pt>
                <c:pt idx="4">
                  <c:v>2.4845179375493682</c:v>
                </c:pt>
                <c:pt idx="5">
                  <c:v>2.5794938185895564</c:v>
                </c:pt>
                <c:pt idx="6">
                  <c:v>3.0468304963083148</c:v>
                </c:pt>
                <c:pt idx="7">
                  <c:v>4.6883276730645278</c:v>
                </c:pt>
                <c:pt idx="8">
                  <c:v>8.7293828230370902</c:v>
                </c:pt>
                <c:pt idx="9">
                  <c:v>15.438966284295631</c:v>
                </c:pt>
                <c:pt idx="10">
                  <c:v>22.203916641811801</c:v>
                </c:pt>
                <c:pt idx="11">
                  <c:v>24.523145667255832</c:v>
                </c:pt>
                <c:pt idx="12">
                  <c:v>20.570046099310638</c:v>
                </c:pt>
                <c:pt idx="13">
                  <c:v>13.380277557161673</c:v>
                </c:pt>
                <c:pt idx="14">
                  <c:v>7.2996550414784211</c:v>
                </c:pt>
                <c:pt idx="15">
                  <c:v>4.0397061380443642</c:v>
                </c:pt>
                <c:pt idx="16">
                  <c:v>2.8440959279970661</c:v>
                </c:pt>
                <c:pt idx="17">
                  <c:v>2.5347882374707371</c:v>
                </c:pt>
                <c:pt idx="18">
                  <c:v>2.4774744719493094</c:v>
                </c:pt>
                <c:pt idx="19">
                  <c:v>2.4698017436609971</c:v>
                </c:pt>
                <c:pt idx="20">
                  <c:v>2.4690557079165623</c:v>
                </c:pt>
                <c:pt idx="21">
                  <c:v>2.4690028428686306</c:v>
                </c:pt>
                <c:pt idx="22">
                  <c:v>2.4690001065504186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D6-3147-BDEC-9A9DB05483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0239888"/>
        <c:axId val="24950719"/>
      </c:lineChart>
      <c:catAx>
        <c:axId val="2010239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50719"/>
        <c:crosses val="autoZero"/>
        <c:auto val="1"/>
        <c:lblAlgn val="ctr"/>
        <c:lblOffset val="100"/>
        <c:noMultiLvlLbl val="0"/>
      </c:catAx>
      <c:valAx>
        <c:axId val="24950719"/>
        <c:scaling>
          <c:orientation val="minMax"/>
          <c:max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239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09393-EE53-E946-897B-20B312670A72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2FDA3-F2F2-A94F-A58B-1B0360E20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29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057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E41318-D6EF-49B1-BF81-9D32C3173DC7}"/>
              </a:ext>
            </a:extLst>
          </p:cNvPr>
          <p:cNvGrpSpPr/>
          <p:nvPr userDrawn="1"/>
        </p:nvGrpSpPr>
        <p:grpSpPr>
          <a:xfrm>
            <a:off x="9958640" y="3480010"/>
            <a:ext cx="1411536" cy="1640492"/>
            <a:chOff x="10541671" y="3480317"/>
            <a:chExt cx="1307492" cy="1519571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D96983B-0498-459E-B5DF-4E16EA9FF583}"/>
                </a:ext>
              </a:extLst>
            </p:cNvPr>
            <p:cNvSpPr/>
            <p:nvPr userDrawn="1"/>
          </p:nvSpPr>
          <p:spPr>
            <a:xfrm rot="5400000">
              <a:off x="10435631" y="3586357"/>
              <a:ext cx="1519571" cy="1307492"/>
            </a:xfrm>
            <a:prstGeom prst="hexagon">
              <a:avLst>
                <a:gd name="adj" fmla="val 29245"/>
                <a:gd name="vf" fmla="val 115470"/>
              </a:avLst>
            </a:prstGeom>
            <a:gradFill>
              <a:gsLst>
                <a:gs pos="48700">
                  <a:srgbClr val="0C7E7E"/>
                </a:gs>
                <a:gs pos="0">
                  <a:srgbClr val="006D67"/>
                </a:gs>
                <a:gs pos="100000">
                  <a:srgbClr val="138689"/>
                </a:gs>
              </a:gsLst>
              <a:lin ang="13500000" scaled="1"/>
            </a:gradFill>
            <a:ln w="12700">
              <a:solidFill>
                <a:srgbClr val="64A8B5"/>
              </a:solidFill>
              <a:miter lim="800000"/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Graphic 13">
              <a:extLst>
                <a:ext uri="{FF2B5EF4-FFF2-40B4-BE49-F238E27FC236}">
                  <a16:creationId xmlns:a16="http://schemas.microsoft.com/office/drawing/2014/main" id="{A3C1FB02-4A5D-4345-97D6-FA319242C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35967" y="3920644"/>
              <a:ext cx="1146890" cy="603060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F5A45A8C-7B43-450B-B52B-E0BCA3F255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7662613-1E13-4001-8843-A22DF0E42F2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26242" y="5382918"/>
            <a:ext cx="1661444" cy="42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30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441314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510018"/>
            <a:ext cx="5486400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510018"/>
            <a:ext cx="5486400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131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427212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6696" y="1510018"/>
            <a:ext cx="3610478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510018"/>
            <a:ext cx="3608418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510018"/>
            <a:ext cx="3608418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7413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78285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588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503521"/>
            <a:ext cx="3541945" cy="4113087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864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 gree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19" y="1061548"/>
            <a:ext cx="11487913" cy="579645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2903" y="1061548"/>
            <a:ext cx="4569329" cy="5476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8327" y="2439399"/>
            <a:ext cx="6590749" cy="4098561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8" y="1200079"/>
            <a:ext cx="656944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A4A8ECE-C685-4987-A5C3-58EECB462B72}"/>
              </a:ext>
            </a:extLst>
          </p:cNvPr>
          <p:cNvSpPr/>
          <p:nvPr userDrawn="1"/>
        </p:nvSpPr>
        <p:spPr>
          <a:xfrm>
            <a:off x="7192903" y="0"/>
            <a:ext cx="4999097" cy="6537960"/>
          </a:xfrm>
          <a:custGeom>
            <a:avLst/>
            <a:gdLst>
              <a:gd name="connsiteX0" fmla="*/ 0 w 4999097"/>
              <a:gd name="connsiteY0" fmla="*/ 0 h 6537960"/>
              <a:gd name="connsiteX1" fmla="*/ 4999097 w 4999097"/>
              <a:gd name="connsiteY1" fmla="*/ 0 h 6537960"/>
              <a:gd name="connsiteX2" fmla="*/ 4999097 w 4999097"/>
              <a:gd name="connsiteY2" fmla="*/ 6537960 h 6537960"/>
              <a:gd name="connsiteX3" fmla="*/ 4569328 w 4999097"/>
              <a:gd name="connsiteY3" fmla="*/ 6537960 h 6537960"/>
              <a:gd name="connsiteX4" fmla="*/ 4569328 w 4999097"/>
              <a:gd name="connsiteY4" fmla="*/ 1099648 h 6537960"/>
              <a:gd name="connsiteX5" fmla="*/ 0 w 4999097"/>
              <a:gd name="connsiteY5" fmla="*/ 1099648 h 6537960"/>
              <a:gd name="connsiteX6" fmla="*/ 0 w 4999097"/>
              <a:gd name="connsiteY6" fmla="*/ 0 h 653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9097" h="6537960">
                <a:moveTo>
                  <a:pt x="0" y="0"/>
                </a:moveTo>
                <a:lnTo>
                  <a:pt x="4999097" y="0"/>
                </a:lnTo>
                <a:lnTo>
                  <a:pt x="4999097" y="6537960"/>
                </a:lnTo>
                <a:lnTo>
                  <a:pt x="4569328" y="6537960"/>
                </a:lnTo>
                <a:lnTo>
                  <a:pt x="4569328" y="1099648"/>
                </a:lnTo>
                <a:lnTo>
                  <a:pt x="0" y="109964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62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line title Content with picture gree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19" y="1061548"/>
            <a:ext cx="11487913" cy="579645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2903" y="1061548"/>
            <a:ext cx="4569329" cy="5476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8327" y="2123096"/>
            <a:ext cx="6750567" cy="4480178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8" y="1200079"/>
            <a:ext cx="6847025" cy="692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A4A8ECE-C685-4987-A5C3-58EECB462B72}"/>
              </a:ext>
            </a:extLst>
          </p:cNvPr>
          <p:cNvSpPr/>
          <p:nvPr userDrawn="1"/>
        </p:nvSpPr>
        <p:spPr>
          <a:xfrm>
            <a:off x="7192903" y="0"/>
            <a:ext cx="4999097" cy="6537960"/>
          </a:xfrm>
          <a:custGeom>
            <a:avLst/>
            <a:gdLst>
              <a:gd name="connsiteX0" fmla="*/ 0 w 4999097"/>
              <a:gd name="connsiteY0" fmla="*/ 0 h 6537960"/>
              <a:gd name="connsiteX1" fmla="*/ 4999097 w 4999097"/>
              <a:gd name="connsiteY1" fmla="*/ 0 h 6537960"/>
              <a:gd name="connsiteX2" fmla="*/ 4999097 w 4999097"/>
              <a:gd name="connsiteY2" fmla="*/ 6537960 h 6537960"/>
              <a:gd name="connsiteX3" fmla="*/ 4569328 w 4999097"/>
              <a:gd name="connsiteY3" fmla="*/ 6537960 h 6537960"/>
              <a:gd name="connsiteX4" fmla="*/ 4569328 w 4999097"/>
              <a:gd name="connsiteY4" fmla="*/ 1099648 h 6537960"/>
              <a:gd name="connsiteX5" fmla="*/ 0 w 4999097"/>
              <a:gd name="connsiteY5" fmla="*/ 1099648 h 6537960"/>
              <a:gd name="connsiteX6" fmla="*/ 0 w 4999097"/>
              <a:gd name="connsiteY6" fmla="*/ 0 h 653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9097" h="6537960">
                <a:moveTo>
                  <a:pt x="0" y="0"/>
                </a:moveTo>
                <a:lnTo>
                  <a:pt x="4999097" y="0"/>
                </a:lnTo>
                <a:lnTo>
                  <a:pt x="4999097" y="6537960"/>
                </a:lnTo>
                <a:lnTo>
                  <a:pt x="4569328" y="6537960"/>
                </a:lnTo>
                <a:lnTo>
                  <a:pt x="4569328" y="1099648"/>
                </a:lnTo>
                <a:lnTo>
                  <a:pt x="0" y="109964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17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20" y="1061548"/>
            <a:ext cx="11917681" cy="547641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769" y="1061548"/>
            <a:ext cx="4569329" cy="5476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4293" y="2434969"/>
            <a:ext cx="6912597" cy="4102991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547" y="1197864"/>
            <a:ext cx="6890257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299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1 line title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20" y="1061548"/>
            <a:ext cx="11917681" cy="547641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54263" y="1061548"/>
            <a:ext cx="4569329" cy="5476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5105" y="2136808"/>
            <a:ext cx="6590749" cy="4401152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05" y="1197864"/>
            <a:ext cx="6569449" cy="7176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156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ine title Content with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20" y="1061548"/>
            <a:ext cx="11917681" cy="547641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54263" y="1061548"/>
            <a:ext cx="4569329" cy="5476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5105" y="2400300"/>
            <a:ext cx="6821312" cy="413766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05" y="1197864"/>
            <a:ext cx="6821312" cy="10237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39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19"/>
            <a:ext cx="11430000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9850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637CE4E-4BAE-48A7-8D72-4077E262AA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05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647C6F43-7893-4B91-ACE1-361CC63A2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12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EAEA976D-4F6E-45E4-BB2B-528E5F7E2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71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line title Content w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3731AE4-4172-4D78-B847-E9DC76CF8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6473952"/>
            <a:ext cx="1088136" cy="26088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56C1841-4413-4AF7-BA7D-9B3033762A72}"/>
              </a:ext>
            </a:extLst>
          </p:cNvPr>
          <p:cNvSpPr/>
          <p:nvPr userDrawn="1"/>
        </p:nvSpPr>
        <p:spPr>
          <a:xfrm>
            <a:off x="6031924" y="3569334"/>
            <a:ext cx="5759647" cy="3288665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02BB18-66F2-4BE2-AAC8-C7C310FDDF7F}"/>
              </a:ext>
            </a:extLst>
          </p:cNvPr>
          <p:cNvSpPr/>
          <p:nvPr userDrawn="1"/>
        </p:nvSpPr>
        <p:spPr>
          <a:xfrm>
            <a:off x="6432353" y="-1"/>
            <a:ext cx="5759647" cy="3288665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1013" y="505527"/>
            <a:ext cx="5329879" cy="2770437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1"/>
            <a:ext cx="5911397" cy="699714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9768" y="1152940"/>
            <a:ext cx="5373874" cy="5625592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924185B-449C-4A9C-8023-9C8C30499A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31924" y="3575554"/>
            <a:ext cx="5748969" cy="2770776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85D7318-24F7-4DFE-A45A-C54BCFADED84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02C364-70E4-4D7A-8904-3011CE6A868D}"/>
              </a:ext>
            </a:extLst>
          </p:cNvPr>
          <p:cNvSpPr/>
          <p:nvPr userDrawn="1"/>
        </p:nvSpPr>
        <p:spPr>
          <a:xfrm>
            <a:off x="-4391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FDBFD9B-8311-47C0-BBE5-4D8A347DDFF0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585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- discu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19"/>
            <a:ext cx="11000232" cy="1014984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851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4071B01-7761-4948-BCB6-A1756C938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6473952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33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19"/>
            <a:ext cx="11430000" cy="72898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155700"/>
            <a:ext cx="11430000" cy="4545813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11219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ine titl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0149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640950"/>
            <a:ext cx="5431021" cy="250347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2417A8-62C4-4366-91E2-26F11E3A977D}"/>
              </a:ext>
            </a:extLst>
          </p:cNvPr>
          <p:cNvGrpSpPr/>
          <p:nvPr userDrawn="1"/>
        </p:nvGrpSpPr>
        <p:grpSpPr>
          <a:xfrm>
            <a:off x="9958640" y="3480010"/>
            <a:ext cx="1411536" cy="1640492"/>
            <a:chOff x="10541671" y="3480317"/>
            <a:chExt cx="1307492" cy="1519571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46CC5DE-B92B-40D5-9D7B-AA6B7072E235}"/>
                </a:ext>
              </a:extLst>
            </p:cNvPr>
            <p:cNvSpPr/>
            <p:nvPr userDrawn="1"/>
          </p:nvSpPr>
          <p:spPr>
            <a:xfrm rot="5400000">
              <a:off x="10435631" y="3586357"/>
              <a:ext cx="1519571" cy="1307492"/>
            </a:xfrm>
            <a:prstGeom prst="hexagon">
              <a:avLst>
                <a:gd name="adj" fmla="val 29245"/>
                <a:gd name="vf" fmla="val 115470"/>
              </a:avLst>
            </a:prstGeom>
            <a:gradFill>
              <a:gsLst>
                <a:gs pos="48700">
                  <a:srgbClr val="0C7E7E"/>
                </a:gs>
                <a:gs pos="0">
                  <a:srgbClr val="006D67"/>
                </a:gs>
                <a:gs pos="100000">
                  <a:srgbClr val="138689"/>
                </a:gs>
              </a:gsLst>
              <a:lin ang="13500000" scaled="1"/>
            </a:gradFill>
            <a:ln w="12700">
              <a:solidFill>
                <a:srgbClr val="64A8B5"/>
              </a:solidFill>
              <a:miter lim="800000"/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Graphic 13">
              <a:extLst>
                <a:ext uri="{FF2B5EF4-FFF2-40B4-BE49-F238E27FC236}">
                  <a16:creationId xmlns:a16="http://schemas.microsoft.com/office/drawing/2014/main" id="{03970860-A418-4CC0-A257-74430DF059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35967" y="3920644"/>
              <a:ext cx="1146890" cy="603060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B21041CA-DA1D-417F-8F31-A802AAB4D8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Line titl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1352479"/>
            <a:ext cx="5413469" cy="6308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 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176530"/>
            <a:ext cx="5431021" cy="296789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0C23E9-033F-402D-8519-833325EC7409}"/>
              </a:ext>
            </a:extLst>
          </p:cNvPr>
          <p:cNvGrpSpPr/>
          <p:nvPr userDrawn="1"/>
        </p:nvGrpSpPr>
        <p:grpSpPr>
          <a:xfrm>
            <a:off x="9958640" y="3480010"/>
            <a:ext cx="1411536" cy="1640492"/>
            <a:chOff x="10541671" y="3480317"/>
            <a:chExt cx="1307492" cy="1519571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5D47CFE8-BA83-4429-BC70-ACA0C8095B41}"/>
                </a:ext>
              </a:extLst>
            </p:cNvPr>
            <p:cNvSpPr/>
            <p:nvPr userDrawn="1"/>
          </p:nvSpPr>
          <p:spPr>
            <a:xfrm rot="5400000">
              <a:off x="10435631" y="3586357"/>
              <a:ext cx="1519571" cy="1307492"/>
            </a:xfrm>
            <a:prstGeom prst="hexagon">
              <a:avLst>
                <a:gd name="adj" fmla="val 29245"/>
                <a:gd name="vf" fmla="val 115470"/>
              </a:avLst>
            </a:prstGeom>
            <a:gradFill>
              <a:gsLst>
                <a:gs pos="48700">
                  <a:srgbClr val="0C7E7E"/>
                </a:gs>
                <a:gs pos="0">
                  <a:srgbClr val="006D67"/>
                </a:gs>
                <a:gs pos="100000">
                  <a:srgbClr val="138689"/>
                </a:gs>
              </a:gsLst>
              <a:lin ang="13500000" scaled="1"/>
            </a:gradFill>
            <a:ln w="12700">
              <a:solidFill>
                <a:srgbClr val="64A8B5"/>
              </a:solidFill>
              <a:miter lim="800000"/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Graphic 13">
              <a:extLst>
                <a:ext uri="{FF2B5EF4-FFF2-40B4-BE49-F238E27FC236}">
                  <a16:creationId xmlns:a16="http://schemas.microsoft.com/office/drawing/2014/main" id="{34A65229-E5EF-4B34-B5D7-8BE42D062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35967" y="3920644"/>
              <a:ext cx="1146890" cy="603060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370E6034-F76A-45A4-8614-7CF57F0AFE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16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1014984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5163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heade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381931" cy="1014984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2147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425236" cy="1017586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4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07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101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CECC100-04C4-4A07-9C9E-27A373DAA85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11480" y="6473952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8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3" r:id="rId20"/>
    <p:sldLayoutId id="2147483685" r:id="rId21"/>
    <p:sldLayoutId id="2147483686" r:id="rId22"/>
    <p:sldLayoutId id="2147483693" r:id="rId23"/>
    <p:sldLayoutId id="2147483694" r:id="rId2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g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tif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C4D69-3196-4C2B-AF4B-F78BC130F4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Tungsten as Target Material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C8ABB3-63B9-413C-8BBB-363A447A8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Yongjoong</a:t>
            </a:r>
            <a:r>
              <a:rPr lang="en-US" dirty="0"/>
              <a:t> Lee</a:t>
            </a:r>
          </a:p>
          <a:p>
            <a:endParaRPr lang="en-US" dirty="0"/>
          </a:p>
          <a:p>
            <a:r>
              <a:rPr lang="en-US" dirty="0"/>
              <a:t>Workshop on a Future Muon Program </a:t>
            </a:r>
            <a:r>
              <a:rPr lang="en-US"/>
              <a:t>at Fermilab, March 28, 2023</a:t>
            </a:r>
          </a:p>
        </p:txBody>
      </p:sp>
    </p:spTree>
    <p:extLst>
      <p:ext uri="{BB962C8B-B14F-4D97-AF65-F5344CB8AC3E}">
        <p14:creationId xmlns:p14="http://schemas.microsoft.com/office/powerpoint/2010/main" val="1386261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ECF2B-FA26-9934-B503-78FEA537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626008"/>
          </a:xfrm>
        </p:spPr>
        <p:txBody>
          <a:bodyPr/>
          <a:lstStyle/>
          <a:p>
            <a:r>
              <a:rPr lang="en-US" dirty="0"/>
              <a:t>Proton irradiated tungsten - STIP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CCDFA-1DAA-16F1-83DF-90D63219D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819" y="1033693"/>
            <a:ext cx="5507832" cy="1348781"/>
          </a:xfrm>
        </p:spPr>
        <p:txBody>
          <a:bodyPr/>
          <a:lstStyle/>
          <a:p>
            <a:r>
              <a:rPr lang="en-US" dirty="0" err="1"/>
              <a:t>Schweizerische</a:t>
            </a:r>
            <a:r>
              <a:rPr lang="en-US" dirty="0"/>
              <a:t> Intensive </a:t>
            </a:r>
            <a:r>
              <a:rPr lang="en-US" dirty="0" err="1"/>
              <a:t>Neutronen</a:t>
            </a:r>
            <a:r>
              <a:rPr lang="en-US" dirty="0"/>
              <a:t> Quelle (SINQ) Target Irradiation Program (STIP)</a:t>
            </a:r>
          </a:p>
          <a:p>
            <a:pPr lvl="1"/>
            <a:r>
              <a:rPr lang="en-US" dirty="0"/>
              <a:t>560 MeV proton beam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E00A2-ED93-CF7E-BBEA-23B0BB2A3C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8351" y="1033693"/>
            <a:ext cx="5504688" cy="1348781"/>
          </a:xfrm>
        </p:spPr>
        <p:txBody>
          <a:bodyPr/>
          <a:lstStyle/>
          <a:p>
            <a:r>
              <a:rPr lang="en-US" dirty="0"/>
              <a:t>Rolled tungsten samples were irradiated</a:t>
            </a:r>
          </a:p>
          <a:p>
            <a:pPr lvl="1"/>
            <a:r>
              <a:rPr lang="en-US" dirty="0"/>
              <a:t>STIP-II (2000-2001): 10.2-35.0 </a:t>
            </a:r>
            <a:r>
              <a:rPr lang="en-US" dirty="0" err="1"/>
              <a:t>dpa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STIP-V (2007-2008): 1.3-28.0 </a:t>
            </a:r>
            <a:r>
              <a:rPr lang="en-US" dirty="0" err="1"/>
              <a:t>dpa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F8081B-D5F8-62C1-6F59-83BAC39F6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18" y="2515840"/>
            <a:ext cx="3806039" cy="3845357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BED8ADA6-DAD3-1FAB-3380-12E49F95E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89202"/>
            <a:ext cx="5081333" cy="35726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179F99-EFDA-15D7-6FD8-E44FCA23239E}"/>
              </a:ext>
            </a:extLst>
          </p:cNvPr>
          <p:cNvSpPr txBox="1"/>
          <p:nvPr/>
        </p:nvSpPr>
        <p:spPr>
          <a:xfrm>
            <a:off x="4984157" y="6190381"/>
            <a:ext cx="222368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Image: Y. Dai (PSI)</a:t>
            </a:r>
          </a:p>
        </p:txBody>
      </p:sp>
    </p:spTree>
    <p:extLst>
      <p:ext uri="{BB962C8B-B14F-4D97-AF65-F5344CB8AC3E}">
        <p14:creationId xmlns:p14="http://schemas.microsoft.com/office/powerpoint/2010/main" val="4067925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EE4CD-B6B0-F47A-0010-D4EE9097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induced hardening and embrittlement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7DC16-FBEF-E97F-82D1-47E76C11B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1984247"/>
          </a:xfrm>
        </p:spPr>
        <p:txBody>
          <a:bodyPr/>
          <a:lstStyle/>
          <a:p>
            <a:r>
              <a:rPr lang="en-US" dirty="0"/>
              <a:t>3-point bend tests (STIP-V):</a:t>
            </a:r>
          </a:p>
          <a:p>
            <a:pPr lvl="1"/>
            <a:r>
              <a:rPr lang="en-US" dirty="0"/>
              <a:t>For &gt; 1.3 </a:t>
            </a:r>
            <a:r>
              <a:rPr lang="en-US" dirty="0" err="1"/>
              <a:t>dpa</a:t>
            </a:r>
            <a:r>
              <a:rPr lang="en-US" dirty="0"/>
              <a:t>, DBTT is higher than 500 C</a:t>
            </a:r>
          </a:p>
          <a:p>
            <a:pPr lvl="1"/>
            <a:r>
              <a:rPr lang="en-US" dirty="0"/>
              <a:t>Flexural strength reduces by ~1/2 for &gt; 1.3 </a:t>
            </a:r>
            <a:r>
              <a:rPr lang="en-US" dirty="0" err="1"/>
              <a:t>dpa</a:t>
            </a:r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9C673-B32E-408E-81C3-0B99C6A9C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1984247"/>
          </a:xfrm>
        </p:spPr>
        <p:txBody>
          <a:bodyPr/>
          <a:lstStyle/>
          <a:p>
            <a:r>
              <a:rPr lang="en-US" dirty="0"/>
              <a:t>Tensile tests (STIP-II)</a:t>
            </a:r>
          </a:p>
          <a:p>
            <a:pPr lvl="1"/>
            <a:r>
              <a:rPr lang="en-US" dirty="0"/>
              <a:t>For &gt; 10.2 </a:t>
            </a:r>
            <a:r>
              <a:rPr lang="en-US" dirty="0" err="1"/>
              <a:t>dpa</a:t>
            </a:r>
            <a:r>
              <a:rPr lang="en-US" dirty="0"/>
              <a:t>, UTS is reduced by ~1/2</a:t>
            </a:r>
          </a:p>
          <a:p>
            <a:pPr lvl="1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79F1D5-6DC3-3884-AB2C-97F9313F0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06" y="3188080"/>
            <a:ext cx="4111403" cy="2515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E0038D-5F58-28D7-B9D0-149502624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314" y="3139137"/>
            <a:ext cx="3450657" cy="33971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51F28A-A038-DDA7-FA8C-008BE7688FCB}"/>
              </a:ext>
            </a:extLst>
          </p:cNvPr>
          <p:cNvSpPr txBox="1"/>
          <p:nvPr/>
        </p:nvSpPr>
        <p:spPr>
          <a:xfrm>
            <a:off x="6590775" y="2398247"/>
            <a:ext cx="480612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S. Saito et al., </a:t>
            </a:r>
          </a:p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Nuclear Materials and Energy 34 (2023) 101338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7A717B-3371-451D-2848-831E246FA418}"/>
              </a:ext>
            </a:extLst>
          </p:cNvPr>
          <p:cNvSpPr txBox="1"/>
          <p:nvPr/>
        </p:nvSpPr>
        <p:spPr>
          <a:xfrm>
            <a:off x="1125162" y="5819044"/>
            <a:ext cx="379142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J. </a:t>
            </a:r>
            <a:r>
              <a:rPr lang="en-US" sz="1600" dirty="0" err="1">
                <a:latin typeface="+mn-lt"/>
              </a:rPr>
              <a:t>Habainy</a:t>
            </a:r>
            <a:r>
              <a:rPr lang="en-US" sz="1600" dirty="0">
                <a:latin typeface="+mn-lt"/>
              </a:rPr>
              <a:t> et al., </a:t>
            </a:r>
          </a:p>
          <a:p>
            <a:pPr algn="l">
              <a:lnSpc>
                <a:spcPct val="90000"/>
              </a:lnSpc>
            </a:pPr>
            <a:r>
              <a:rPr lang="en-US" sz="1600" dirty="0"/>
              <a:t>J of Nuclear Materials 514 (2019) 189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6151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452CE-D122-73B9-2E91-A241D2A73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irradiation near recrystallization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DD0C3-D429-4F26-65D4-66AF9B020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992" y="1035175"/>
            <a:ext cx="5507832" cy="2218322"/>
          </a:xfrm>
        </p:spPr>
        <p:txBody>
          <a:bodyPr/>
          <a:lstStyle/>
          <a:p>
            <a:r>
              <a:rPr lang="en-US" dirty="0"/>
              <a:t>Tungsten irradiated in HIFR slightly below recrystallization temperature</a:t>
            </a:r>
          </a:p>
          <a:p>
            <a:pPr lvl="1"/>
            <a:r>
              <a:rPr lang="en-US" dirty="0"/>
              <a:t>Gd thermal neutron shield</a:t>
            </a:r>
          </a:p>
          <a:p>
            <a:pPr lvl="1"/>
            <a:r>
              <a:rPr lang="en-US" dirty="0"/>
              <a:t>Fast neutron fluence: 3.4-3.7e25 n/m</a:t>
            </a:r>
            <a:r>
              <a:rPr lang="en-US" baseline="30000" dirty="0"/>
              <a:t>2</a:t>
            </a:r>
            <a:r>
              <a:rPr lang="en-US" dirty="0"/>
              <a:t> (0.7 </a:t>
            </a:r>
            <a:r>
              <a:rPr lang="en-US" dirty="0" err="1"/>
              <a:t>dpa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0.7% Re transmutation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8D9FA-1316-9984-2964-F2C0413D9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2177" y="1040589"/>
            <a:ext cx="5504688" cy="2918161"/>
          </a:xfrm>
        </p:spPr>
        <p:txBody>
          <a:bodyPr/>
          <a:lstStyle/>
          <a:p>
            <a:r>
              <a:rPr lang="en-US" dirty="0"/>
              <a:t>Irradiation at 1000 C did not induce hardening </a:t>
            </a:r>
          </a:p>
          <a:p>
            <a:pPr lvl="1"/>
            <a:r>
              <a:rPr lang="en-US" dirty="0"/>
              <a:t>Decrease in UTS and increase in TE</a:t>
            </a:r>
          </a:p>
          <a:p>
            <a:pPr lvl="1"/>
            <a:r>
              <a:rPr lang="en-US" dirty="0">
                <a:effectLst/>
                <a:latin typeface="Times" pitchFamily="2" charset="0"/>
              </a:rPr>
              <a:t>“Softening due to the recovery and recrystallization of SR W materials and hardening due to the formation of irradiation defect clusters were balanced during irradiation at 1000 °C, and ductility was exhibited without an increase in strength.” </a:t>
            </a:r>
            <a:r>
              <a:rPr lang="en-US" dirty="0">
                <a:effectLst/>
                <a:latin typeface="+mn-lt"/>
              </a:rPr>
              <a:t>[T. Miyazawa et al., </a:t>
            </a:r>
            <a:r>
              <a:rPr lang="en-US" sz="1800" dirty="0"/>
              <a:t>J of Nuclear Materials 542 (2020) 152505]</a:t>
            </a:r>
            <a:endParaRPr lang="en-US" sz="1800" dirty="0">
              <a:latin typeface="+mn-lt"/>
            </a:endParaRPr>
          </a:p>
          <a:p>
            <a:pPr lvl="1"/>
            <a:endParaRPr lang="en-US" dirty="0">
              <a:effectLst/>
              <a:latin typeface="Times" pitchFamily="2" charset="0"/>
            </a:endParaRP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01960-FB9E-8ACD-302C-80DC4858E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020" y="4098601"/>
            <a:ext cx="7772400" cy="262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7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20C5F-A557-B2FB-402F-396A364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about Mu2e target operating at sub-recrystallization temperature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273B8-4EF7-E297-C770-1E280903D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819" y="1327028"/>
            <a:ext cx="5507832" cy="4969738"/>
          </a:xfrm>
        </p:spPr>
        <p:txBody>
          <a:bodyPr/>
          <a:lstStyle/>
          <a:p>
            <a:r>
              <a:rPr lang="en-US" dirty="0"/>
              <a:t>Rotating hollow cylinder target: </a:t>
            </a:r>
          </a:p>
          <a:p>
            <a:pPr lvl="1"/>
            <a:r>
              <a:rPr lang="en-US" dirty="0"/>
              <a:t>A hollow cylinder made of tungsten</a:t>
            </a:r>
          </a:p>
          <a:p>
            <a:pPr lvl="1"/>
            <a:r>
              <a:rPr lang="en-US" dirty="0"/>
              <a:t>Outer cylinder diameter: 150 mm</a:t>
            </a:r>
          </a:p>
          <a:p>
            <a:pPr lvl="1"/>
            <a:r>
              <a:rPr lang="en-US" dirty="0"/>
              <a:t>Wall thickness: 6.3 mm </a:t>
            </a:r>
          </a:p>
          <a:p>
            <a:pPr lvl="1"/>
            <a:r>
              <a:rPr lang="en-US" dirty="0"/>
              <a:t>Length: 160 mm</a:t>
            </a:r>
          </a:p>
          <a:p>
            <a:r>
              <a:rPr lang="en-US" dirty="0"/>
              <a:t>10% loss in muon/pion yield compared to TDR target concept (ɸ6.3 mm x L160 mm)</a:t>
            </a:r>
          </a:p>
          <a:p>
            <a:r>
              <a:rPr lang="en-US" dirty="0"/>
              <a:t>Maximum steady temperature</a:t>
            </a:r>
          </a:p>
          <a:p>
            <a:pPr lvl="1"/>
            <a:r>
              <a:rPr lang="en-US" dirty="0"/>
              <a:t>TDR: 1957 C</a:t>
            </a:r>
          </a:p>
          <a:p>
            <a:pPr lvl="1"/>
            <a:r>
              <a:rPr lang="en-US" dirty="0"/>
              <a:t>Rotating hollow cylinder: 903 C</a:t>
            </a:r>
          </a:p>
          <a:p>
            <a:r>
              <a:rPr lang="en-US" dirty="0"/>
              <a:t>Peak maximum principal stress</a:t>
            </a:r>
          </a:p>
          <a:p>
            <a:pPr lvl="1"/>
            <a:r>
              <a:rPr lang="en-US" dirty="0"/>
              <a:t>TDR: 16.1 MPa</a:t>
            </a:r>
          </a:p>
          <a:p>
            <a:pPr lvl="1"/>
            <a:r>
              <a:rPr lang="en-US" dirty="0"/>
              <a:t>Rotating hollow cylinder: 8.3 MPa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6BABD-33C3-5451-7584-39823766D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979" y="1132342"/>
            <a:ext cx="5710527" cy="2679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4C28CB-BB3B-E0A8-759F-96E03D0278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51"/>
          <a:stretch/>
        </p:blipFill>
        <p:spPr>
          <a:xfrm>
            <a:off x="5932940" y="4292752"/>
            <a:ext cx="2674466" cy="1917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4F6911-F2D1-35B4-4636-8DD2F957AE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51"/>
          <a:stretch/>
        </p:blipFill>
        <p:spPr>
          <a:xfrm>
            <a:off x="8999095" y="4292752"/>
            <a:ext cx="2674466" cy="191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44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E92A2-FAED-A22B-7B53-034980D2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induced thermal diffusivity decrease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D8CCD3-81EC-9F86-A064-7E3C41B7EA7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US" dirty="0"/>
                  <a:t>Thermal diffusivity: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Decrease of thermal diffusivity due to:</a:t>
                </a:r>
              </a:p>
              <a:p>
                <a:pPr lvl="1"/>
                <a:r>
                  <a:rPr lang="en-US" dirty="0"/>
                  <a:t>Displacement damage</a:t>
                </a:r>
              </a:p>
              <a:p>
                <a:pPr lvl="2"/>
                <a:r>
                  <a:rPr lang="en-US" dirty="0"/>
                  <a:t>Saturates at &gt; 1 </a:t>
                </a:r>
                <a:r>
                  <a:rPr lang="en-US" dirty="0" err="1"/>
                  <a:t>dpa</a:t>
                </a:r>
                <a:endParaRPr lang="en-US" dirty="0"/>
              </a:p>
              <a:p>
                <a:pPr lvl="1"/>
                <a:r>
                  <a:rPr lang="en-US" dirty="0"/>
                  <a:t>Solid transmutation </a:t>
                </a:r>
              </a:p>
              <a:p>
                <a:pPr lvl="2"/>
                <a:r>
                  <a:rPr lang="en-US" dirty="0"/>
                  <a:t>Rhenium production via thermal neutron capture and beat decay</a:t>
                </a:r>
              </a:p>
              <a:p>
                <a:r>
                  <a:rPr lang="en-US" dirty="0"/>
                  <a:t>Loss of thermal conductivity increases energy deposition driven steady thermomechanical stress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D8CCD3-81EC-9F86-A064-7E3C41B7EA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2">
            <a:extLst>
              <a:ext uri="{FF2B5EF4-FFF2-40B4-BE49-F238E27FC236}">
                <a16:creationId xmlns:a16="http://schemas.microsoft.com/office/drawing/2014/main" id="{2BD9CBFD-CB1A-7C82-E50B-138CC03AD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0156" y="1289303"/>
            <a:ext cx="4418381" cy="33136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F3E18E-0140-6632-3405-40586ECC61A8}"/>
              </a:ext>
            </a:extLst>
          </p:cNvPr>
          <p:cNvSpPr txBox="1"/>
          <p:nvPr/>
        </p:nvSpPr>
        <p:spPr>
          <a:xfrm>
            <a:off x="7782686" y="4858923"/>
            <a:ext cx="1843774" cy="4801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J. </a:t>
            </a:r>
            <a:r>
              <a:rPr lang="en-US" sz="1400" dirty="0" err="1">
                <a:latin typeface="+mn-lt"/>
              </a:rPr>
              <a:t>Habainy</a:t>
            </a:r>
            <a:r>
              <a:rPr lang="en-US" sz="1400" dirty="0">
                <a:latin typeface="+mn-lt"/>
              </a:rPr>
              <a:t> et al.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JNM 509 (2018) 140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7991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4D130-AC15-3BE3-C471-C800A303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Tungsten Fatigue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A8E72-611D-CBEC-CD86-C799106C9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819" y="980730"/>
            <a:ext cx="5507832" cy="1275156"/>
          </a:xfrm>
        </p:spPr>
        <p:txBody>
          <a:bodyPr/>
          <a:lstStyle/>
          <a:p>
            <a:r>
              <a:rPr lang="en-US" dirty="0"/>
              <a:t>The fatigue S-N curve data point are highly stochastic, posing challenges with lifetime estimates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0176A-EEC2-6AE3-B52E-7222C31D1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932" y="745841"/>
            <a:ext cx="4299044" cy="2460414"/>
          </a:xfrm>
          <a:prstGeom prst="rect">
            <a:avLst/>
          </a:prstGeom>
        </p:spPr>
      </p:pic>
      <p:pic>
        <p:nvPicPr>
          <p:cNvPr id="7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A23BBEE9-C16B-E302-2FA0-3582E34BE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932" y="3635995"/>
            <a:ext cx="4299044" cy="24761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389467-928E-F130-2701-6403F7AB1830}"/>
              </a:ext>
            </a:extLst>
          </p:cNvPr>
          <p:cNvSpPr txBox="1"/>
          <p:nvPr/>
        </p:nvSpPr>
        <p:spPr>
          <a:xfrm>
            <a:off x="6182220" y="3062692"/>
            <a:ext cx="1843774" cy="4801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J. </a:t>
            </a:r>
            <a:r>
              <a:rPr lang="en-US" sz="1400" dirty="0" err="1">
                <a:latin typeface="+mn-lt"/>
              </a:rPr>
              <a:t>Habainy</a:t>
            </a:r>
            <a:r>
              <a:rPr lang="en-US" sz="1400" dirty="0">
                <a:latin typeface="+mn-lt"/>
              </a:rPr>
              <a:t> et al.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JNM 465 (2015) 438</a:t>
            </a:r>
            <a:endParaRPr lang="en-US" sz="14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CDEA80-A33F-1633-CD4F-5B6ECACDFB48}"/>
              </a:ext>
            </a:extLst>
          </p:cNvPr>
          <p:cNvSpPr txBox="1"/>
          <p:nvPr/>
        </p:nvSpPr>
        <p:spPr>
          <a:xfrm>
            <a:off x="6231913" y="6112159"/>
            <a:ext cx="1744388" cy="4801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J. </a:t>
            </a:r>
            <a:r>
              <a:rPr lang="en-US" sz="1400" dirty="0" err="1">
                <a:latin typeface="+mn-lt"/>
              </a:rPr>
              <a:t>Habainy</a:t>
            </a:r>
            <a:r>
              <a:rPr lang="en-US" sz="1400" dirty="0">
                <a:latin typeface="+mn-lt"/>
              </a:rPr>
              <a:t> et al.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JNM 506 (2018) 83</a:t>
            </a:r>
            <a:endParaRPr lang="en-US" sz="1400" dirty="0">
              <a:latin typeface="+mn-lt"/>
            </a:endParaRPr>
          </a:p>
        </p:txBody>
      </p:sp>
      <p:pic>
        <p:nvPicPr>
          <p:cNvPr id="10" name="Video 7">
            <a:hlinkClick r:id="" action="ppaction://media"/>
            <a:extLst>
              <a:ext uri="{FF2B5EF4-FFF2-40B4-BE49-F238E27FC236}">
                <a16:creationId xmlns:a16="http://schemas.microsoft.com/office/drawing/2014/main" id="{A466716A-4044-EF33-6381-035A872A2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024" y="2250412"/>
            <a:ext cx="5063708" cy="315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9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AE3A5-B4F1-C67A-C3E0-A87F7D69C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Irradiated Tungsten Rods at LANSCE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9240F-AE28-EFAC-3E00-D106BB277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950977"/>
            <a:ext cx="5507832" cy="2950463"/>
          </a:xfrm>
        </p:spPr>
        <p:txBody>
          <a:bodyPr/>
          <a:lstStyle/>
          <a:p>
            <a:r>
              <a:rPr lang="en-US" dirty="0"/>
              <a:t>Samples:</a:t>
            </a:r>
          </a:p>
          <a:p>
            <a:pPr lvl="1"/>
            <a:r>
              <a:rPr lang="en-US" dirty="0"/>
              <a:t>Irradiated: 10 rods</a:t>
            </a:r>
          </a:p>
          <a:p>
            <a:pPr lvl="1"/>
            <a:r>
              <a:rPr lang="en-US" dirty="0"/>
              <a:t>Control: 2 rods</a:t>
            </a:r>
          </a:p>
          <a:p>
            <a:r>
              <a:rPr lang="en-US" dirty="0"/>
              <a:t>Rod dimension:</a:t>
            </a:r>
          </a:p>
          <a:p>
            <a:pPr lvl="1"/>
            <a:r>
              <a:rPr lang="en-US" dirty="0"/>
              <a:t>Diameter: 2.6 mm</a:t>
            </a:r>
          </a:p>
          <a:p>
            <a:pPr lvl="1"/>
            <a:r>
              <a:rPr lang="en-US" dirty="0"/>
              <a:t>Length: 106 mm</a:t>
            </a:r>
          </a:p>
          <a:p>
            <a:r>
              <a:rPr lang="en-US" dirty="0"/>
              <a:t>More samples will be shipped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5C17F3C2-C83B-B076-322D-AAB43616B9F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900341" y="892750"/>
            <a:ext cx="4834071" cy="332568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DB460A-C432-FD3B-96CC-3CF7538C5C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756"/>
          <a:stretch/>
        </p:blipFill>
        <p:spPr>
          <a:xfrm>
            <a:off x="6999606" y="4096512"/>
            <a:ext cx="4727259" cy="2353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95F35-A037-93D3-516C-41E9DE84B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763" y="4066951"/>
            <a:ext cx="3084576" cy="2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17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9F78-310D-C7EE-B54A-EFFBC919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dose and temperature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527AA-5F9D-7A49-D072-71C8D80DC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0596" y="885605"/>
            <a:ext cx="5507832" cy="2746731"/>
          </a:xfrm>
        </p:spPr>
        <p:txBody>
          <a:bodyPr/>
          <a:lstStyle/>
          <a:p>
            <a:r>
              <a:rPr lang="en-US" sz="1800" dirty="0"/>
              <a:t>Irradiation Profile:</a:t>
            </a:r>
          </a:p>
          <a:p>
            <a:pPr lvl="1"/>
            <a:r>
              <a:rPr lang="en-US" sz="1600" dirty="0"/>
              <a:t>Max DPA: 25</a:t>
            </a:r>
          </a:p>
          <a:p>
            <a:pPr lvl="1"/>
            <a:r>
              <a:rPr lang="en-US" sz="1600" dirty="0"/>
              <a:t>Max irradiation temperature: 271 C</a:t>
            </a:r>
          </a:p>
          <a:p>
            <a:pPr lvl="1"/>
            <a:r>
              <a:rPr lang="en-US" sz="1600" dirty="0"/>
              <a:t>H(He)-</a:t>
            </a:r>
            <a:r>
              <a:rPr lang="en-US" sz="1600" dirty="0" err="1"/>
              <a:t>appm</a:t>
            </a:r>
            <a:r>
              <a:rPr lang="en-US" sz="1600" dirty="0"/>
              <a:t>/DPA = 447(83)</a:t>
            </a:r>
          </a:p>
          <a:p>
            <a:r>
              <a:rPr lang="en-US" sz="1800" dirty="0"/>
              <a:t>Pre-extraction autoradiography completed</a:t>
            </a:r>
          </a:p>
          <a:p>
            <a:r>
              <a:rPr lang="en-US" sz="1800" dirty="0"/>
              <a:t>Pre-extraction X-ray CT in progress</a:t>
            </a:r>
          </a:p>
          <a:p>
            <a:r>
              <a:rPr lang="en-US" sz="1800" dirty="0"/>
              <a:t>Elastic modulus measurement – Measurement on dummy rods to start soon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D05A4CB-8385-4D33-87C6-CD1A0BECBB40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1242592" y="3632336"/>
          <a:ext cx="4469128" cy="3225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2CC419C-43FD-EB7A-16F0-289CA0A8DC72}"/>
              </a:ext>
            </a:extLst>
          </p:cNvPr>
          <p:cNvGraphicFramePr>
            <a:graphicFrameLocks/>
          </p:cNvGraphicFramePr>
          <p:nvPr/>
        </p:nvGraphicFramePr>
        <p:xfrm>
          <a:off x="6742176" y="3267890"/>
          <a:ext cx="5045491" cy="3225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 descr="A picture containing blur&#10;&#10;Description automatically generated">
            <a:extLst>
              <a:ext uri="{FF2B5EF4-FFF2-40B4-BE49-F238E27FC236}">
                <a16:creationId xmlns:a16="http://schemas.microsoft.com/office/drawing/2014/main" id="{65961B88-AC68-BA40-EFA0-5587207A7E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71" t="11809" b="10933"/>
          <a:stretch/>
        </p:blipFill>
        <p:spPr>
          <a:xfrm>
            <a:off x="8874928" y="322388"/>
            <a:ext cx="2816476" cy="322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52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C7C98-7FBE-CE9D-1639-847BBBFC7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WC-ball loaded bend fatigue tests on miniature discs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3C576-1C39-5EBF-66F2-EB93F5B35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1618008"/>
            <a:ext cx="5507832" cy="2088861"/>
          </a:xfrm>
        </p:spPr>
        <p:txBody>
          <a:bodyPr/>
          <a:lstStyle/>
          <a:p>
            <a:r>
              <a:rPr lang="en-US" dirty="0"/>
              <a:t>Miniature disc samples can be cut from small diameter tungsten rods </a:t>
            </a:r>
          </a:p>
          <a:p>
            <a:pPr lvl="1"/>
            <a:r>
              <a:rPr lang="en-US" dirty="0"/>
              <a:t>Each cut location correlates to different </a:t>
            </a:r>
            <a:r>
              <a:rPr lang="en-US" dirty="0" err="1"/>
              <a:t>dpa</a:t>
            </a:r>
            <a:r>
              <a:rPr lang="en-US" dirty="0"/>
              <a:t> =&gt; Large S-N data points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39546D-6E24-5E51-82C2-E238E43D1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13" y="4380166"/>
            <a:ext cx="5333595" cy="133052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090FFF8-D818-0B47-B8E6-F092BA51B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967" y="1289303"/>
            <a:ext cx="3691507" cy="305325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8D77C18-077B-53DF-2176-4F6336AA5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869" y="1444753"/>
            <a:ext cx="2295787" cy="40493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D9C089-3508-00C9-11CE-1451D1E40E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54" t="8937" r="12226" b="9122"/>
          <a:stretch/>
        </p:blipFill>
        <p:spPr>
          <a:xfrm>
            <a:off x="6631218" y="4507532"/>
            <a:ext cx="2064193" cy="21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21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55AD9-F335-5017-E0F2-842AF1881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WC-ball loaded bend fatigue tests on miniature discs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EBFF4-177B-14F4-91D2-413F3AB13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566927"/>
          </a:xfrm>
        </p:spPr>
        <p:txBody>
          <a:bodyPr/>
          <a:lstStyle/>
          <a:p>
            <a:r>
              <a:rPr lang="en-US" dirty="0"/>
              <a:t>Feasibility study with TEM sample</a:t>
            </a:r>
          </a:p>
        </p:txBody>
      </p:sp>
      <p:pic>
        <p:nvPicPr>
          <p:cNvPr id="6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91770DCE-95CC-CEE7-064B-37794A8204A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476776" y="1539722"/>
            <a:ext cx="6269138" cy="4571556"/>
          </a:xfrm>
        </p:spPr>
      </p:pic>
    </p:spTree>
    <p:extLst>
      <p:ext uri="{BB962C8B-B14F-4D97-AF65-F5344CB8AC3E}">
        <p14:creationId xmlns:p14="http://schemas.microsoft.com/office/powerpoint/2010/main" val="2675270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75862-7FF5-0689-AB51-17A3BBE70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Tungsten as spallation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13D42-C7A6-4C5E-F35C-A52D558EB5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High melting point</a:t>
            </a:r>
          </a:p>
          <a:p>
            <a:r>
              <a:rPr lang="en-US" dirty="0"/>
              <a:t>Good thermal conductivity</a:t>
            </a:r>
          </a:p>
          <a:p>
            <a:r>
              <a:rPr lang="en-US" dirty="0"/>
              <a:t>High Mechanical strength</a:t>
            </a:r>
          </a:p>
          <a:p>
            <a:r>
              <a:rPr lang="en-US" dirty="0"/>
              <a:t>High atomic/nucleon density</a:t>
            </a:r>
          </a:p>
          <a:p>
            <a:r>
              <a:rPr lang="en-US" dirty="0"/>
              <a:t>High nuclear reaction probability with proton beam</a:t>
            </a:r>
          </a:p>
          <a:p>
            <a:pPr lvl="1"/>
            <a:r>
              <a:rPr lang="en-US" dirty="0"/>
              <a:t>High inelastic scattering cross section</a:t>
            </a:r>
          </a:p>
          <a:p>
            <a:r>
              <a:rPr lang="en-US" dirty="0"/>
              <a:t>Largely available commercially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92A86E8-1F17-8FBF-4B5F-C4B4EB545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983" y="1331628"/>
            <a:ext cx="6188689" cy="40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42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51E97-B223-FAC4-69B6-4A1D63B1D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Bend fatigue tests with notched W-cantilever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BC83A-8D22-D9A0-6EAA-D4DAB6616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2405352"/>
          </a:xfrm>
        </p:spPr>
        <p:txBody>
          <a:bodyPr/>
          <a:lstStyle/>
          <a:p>
            <a:r>
              <a:rPr lang="en-US" dirty="0"/>
              <a:t>Notches made with diamond wire saw</a:t>
            </a:r>
          </a:p>
          <a:p>
            <a:pPr lvl="1"/>
            <a:r>
              <a:rPr lang="en-US" dirty="0"/>
              <a:t>Notch on chosen DPA points with 10 mm spacing</a:t>
            </a:r>
          </a:p>
          <a:p>
            <a:pPr lvl="1"/>
            <a:r>
              <a:rPr lang="en-US" dirty="0"/>
              <a:t>About 18 data points per each chosen DPA </a:t>
            </a:r>
          </a:p>
          <a:p>
            <a:pPr lvl="1"/>
            <a:r>
              <a:rPr lang="en-US" dirty="0"/>
              <a:t>Wire diameter: 0.125 mm</a:t>
            </a:r>
          </a:p>
          <a:p>
            <a:pPr lvl="1"/>
            <a:r>
              <a:rPr lang="en-US" dirty="0"/>
              <a:t>Notch depth: 0.65 mm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1C171D-A206-17D5-ADF2-5BF3E5F951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1317698"/>
          </a:xfrm>
        </p:spPr>
        <p:txBody>
          <a:bodyPr/>
          <a:lstStyle/>
          <a:p>
            <a:r>
              <a:rPr lang="en-US" dirty="0"/>
              <a:t>Two actuators for fully reversible loads</a:t>
            </a:r>
          </a:p>
          <a:p>
            <a:pPr lvl="1"/>
            <a:r>
              <a:rPr lang="en-US" dirty="0"/>
              <a:t>Piezo controller has max 75 Vdc excitation: corresponding to 0–30-micron displacement 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7A6077DF-49D5-FF6F-C471-C1B5E2AC5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57" y="3054346"/>
            <a:ext cx="4124041" cy="3093031"/>
          </a:xfrm>
          <a:prstGeom prst="rect">
            <a:avLst/>
          </a:prstGeom>
        </p:spPr>
      </p:pic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DC64226-98AC-F0B0-1E10-EB4879A3A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9" y="3870801"/>
            <a:ext cx="5015698" cy="231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41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7CE79-2DCE-40F4-FA2B-78552329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Bend fatigue tests with notched W-cantilever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1727AC-DDFE-6CC6-B033-38785223C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191385" y="-504715"/>
            <a:ext cx="5569453" cy="8607337"/>
          </a:xfrm>
        </p:spPr>
      </p:pic>
    </p:spTree>
    <p:extLst>
      <p:ext uri="{BB962C8B-B14F-4D97-AF65-F5344CB8AC3E}">
        <p14:creationId xmlns:p14="http://schemas.microsoft.com/office/powerpoint/2010/main" val="2189483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18BC8-D46B-B06B-8C10-FA2F36AB7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Bend fatigue tests with notched W-cantilever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C6CE9-49CA-8A6C-86A4-868DB5FB8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1014984"/>
          </a:xfrm>
        </p:spPr>
        <p:txBody>
          <a:bodyPr/>
          <a:lstStyle/>
          <a:p>
            <a:r>
              <a:rPr lang="en-US" dirty="0"/>
              <a:t>20 um lateral displacement will yield &gt;1000 </a:t>
            </a:r>
            <a:r>
              <a:rPr lang="en-US" dirty="0" err="1"/>
              <a:t>Mpa</a:t>
            </a:r>
            <a:r>
              <a:rPr lang="en-US" dirty="0"/>
              <a:t> tensile load on the notch </a:t>
            </a:r>
          </a:p>
        </p:txBody>
      </p:sp>
      <p:pic>
        <p:nvPicPr>
          <p:cNvPr id="5" name="W_rod_fatigue_disp_snotch">
            <a:hlinkClick r:id="" action="ppaction://media"/>
            <a:extLst>
              <a:ext uri="{FF2B5EF4-FFF2-40B4-BE49-F238E27FC236}">
                <a16:creationId xmlns:a16="http://schemas.microsoft.com/office/drawing/2014/main" id="{4F04E84B-A519-8EAF-0415-54961B783D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469104" y="2956297"/>
            <a:ext cx="5503863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DDBEDF-934A-3CDD-9D32-74BA2E27987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219035" y="2302251"/>
            <a:ext cx="5503863" cy="33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9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A5742-95E1-EDC9-8FE5-06103CD5D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B3B9D1-83C6-6C61-EB0B-470F91212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23909"/>
            <a:ext cx="11430000" cy="5371416"/>
          </a:xfrm>
        </p:spPr>
        <p:txBody>
          <a:bodyPr/>
          <a:lstStyle/>
          <a:p>
            <a:r>
              <a:rPr lang="en-US" dirty="0"/>
              <a:t>Characteristics of proton irradiated tungsten in accelerator environment are not well understood</a:t>
            </a:r>
          </a:p>
          <a:p>
            <a:pPr lvl="1"/>
            <a:r>
              <a:rPr lang="en-US" dirty="0"/>
              <a:t>Radiation induced hardening and embrittlement </a:t>
            </a:r>
          </a:p>
          <a:p>
            <a:pPr lvl="2"/>
            <a:r>
              <a:rPr lang="en-US" b="1" dirty="0">
                <a:solidFill>
                  <a:srgbClr val="00B050"/>
                </a:solidFill>
              </a:rPr>
              <a:t>Limited data available</a:t>
            </a:r>
          </a:p>
          <a:p>
            <a:pPr lvl="1"/>
            <a:r>
              <a:rPr lang="en-US" dirty="0"/>
              <a:t>Radiation induced reduction in thermal diffusivity</a:t>
            </a:r>
          </a:p>
          <a:p>
            <a:pPr lvl="2"/>
            <a:r>
              <a:rPr lang="en-US" b="1" dirty="0">
                <a:solidFill>
                  <a:srgbClr val="00B050"/>
                </a:solidFill>
              </a:rPr>
              <a:t>Limited data available</a:t>
            </a:r>
          </a:p>
          <a:p>
            <a:pPr lvl="1"/>
            <a:r>
              <a:rPr lang="en-US" dirty="0"/>
              <a:t>Radiation induced change of fatigue endurance limit  </a:t>
            </a:r>
          </a:p>
          <a:p>
            <a:pPr lvl="2"/>
            <a:r>
              <a:rPr lang="en-US" dirty="0"/>
              <a:t>Fatigue tests will be performed on proton irradiated tungsten rods from LANSCE</a:t>
            </a:r>
          </a:p>
          <a:p>
            <a:pPr lvl="3"/>
            <a:r>
              <a:rPr lang="en-US" dirty="0"/>
              <a:t>Notched tungsten cantilever rods with bending loads</a:t>
            </a:r>
          </a:p>
          <a:p>
            <a:pPr lvl="3"/>
            <a:r>
              <a:rPr lang="en-US" dirty="0"/>
              <a:t>TEM disc sized samples with ball bending loads</a:t>
            </a:r>
          </a:p>
          <a:p>
            <a:r>
              <a:rPr lang="en-US" dirty="0"/>
              <a:t>Increasing set of PIE data will improve the predictability of high-power tungsten target designs for spallation neutrons and muon productions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780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3700-A71D-D963-EC2D-905BE870E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563169"/>
          </a:xfrm>
        </p:spPr>
        <p:txBody>
          <a:bodyPr/>
          <a:lstStyle/>
          <a:p>
            <a:r>
              <a:rPr lang="en-US" dirty="0"/>
              <a:t>Tungsten spallation targets in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7EBBA-0957-AF21-08D8-2A23221E3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819" y="1008918"/>
            <a:ext cx="5507832" cy="2850800"/>
          </a:xfrm>
        </p:spPr>
        <p:txBody>
          <a:bodyPr/>
          <a:lstStyle/>
          <a:p>
            <a:r>
              <a:rPr lang="en-US" dirty="0"/>
              <a:t>ISIS TS1 Target</a:t>
            </a:r>
          </a:p>
          <a:p>
            <a:pPr lvl="1"/>
            <a:r>
              <a:rPr lang="en-US" dirty="0"/>
              <a:t>Water cooled tantalum clad target</a:t>
            </a:r>
          </a:p>
          <a:p>
            <a:pPr lvl="1"/>
            <a:r>
              <a:rPr lang="en-US" dirty="0"/>
              <a:t>160 kW proton beam power </a:t>
            </a:r>
          </a:p>
          <a:p>
            <a:r>
              <a:rPr lang="en-US" dirty="0"/>
              <a:t>ISIS TS2 Target</a:t>
            </a:r>
          </a:p>
          <a:p>
            <a:pPr lvl="1"/>
            <a:r>
              <a:rPr lang="en-US" dirty="0"/>
              <a:t>Water cooled tantalum clad target</a:t>
            </a:r>
          </a:p>
          <a:p>
            <a:pPr lvl="1"/>
            <a:r>
              <a:rPr lang="en-US" dirty="0"/>
              <a:t>32 kW proton beam power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EA474-8DF9-1D06-81F1-565764E01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1493" y="936694"/>
            <a:ext cx="5504688" cy="2367514"/>
          </a:xfrm>
        </p:spPr>
        <p:txBody>
          <a:bodyPr/>
          <a:lstStyle/>
          <a:p>
            <a:r>
              <a:rPr lang="en-US" dirty="0"/>
              <a:t>LANSCE Lujan Center Target</a:t>
            </a:r>
          </a:p>
          <a:p>
            <a:pPr lvl="1"/>
            <a:r>
              <a:rPr lang="en-US" dirty="0"/>
              <a:t>Water cooled tantalum clad target </a:t>
            </a:r>
          </a:p>
          <a:p>
            <a:pPr lvl="1"/>
            <a:r>
              <a:rPr lang="en-US" dirty="0"/>
              <a:t>100 kW proton beam power</a:t>
            </a:r>
          </a:p>
          <a:p>
            <a:r>
              <a:rPr lang="en-US" dirty="0"/>
              <a:t>CSNS target</a:t>
            </a:r>
          </a:p>
          <a:p>
            <a:pPr lvl="1"/>
            <a:r>
              <a:rPr lang="en-US" dirty="0"/>
              <a:t>Water cooled tantalum clad target</a:t>
            </a:r>
          </a:p>
          <a:p>
            <a:pPr lvl="1"/>
            <a:r>
              <a:rPr lang="en-US" dirty="0"/>
              <a:t>100 kW proton beam power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33BA0B-9FFB-A8D8-1FD9-B2535B775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87" y="4011818"/>
            <a:ext cx="3264146" cy="2144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BCE95F-AEAF-2086-33E7-9741855A7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497" y="4446802"/>
            <a:ext cx="3703992" cy="15673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EABBFB-C6B2-7279-0D28-8F1652C2E5AC}"/>
              </a:ext>
            </a:extLst>
          </p:cNvPr>
          <p:cNvSpPr txBox="1"/>
          <p:nvPr/>
        </p:nvSpPr>
        <p:spPr>
          <a:xfrm>
            <a:off x="1929635" y="2000353"/>
            <a:ext cx="8332730" cy="8679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latin typeface="+mn-lt"/>
              </a:rPr>
              <a:t>To remove heat deposited by proton beam, </a:t>
            </a:r>
          </a:p>
          <a:p>
            <a:pPr algn="ctr">
              <a:lnSpc>
                <a:spcPct val="90000"/>
              </a:lnSpc>
            </a:pPr>
            <a:r>
              <a:rPr lang="en-US" sz="2800" dirty="0">
                <a:latin typeface="+mn-lt"/>
              </a:rPr>
              <a:t>tungsten volumes are volume-cooled by water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17672-E455-E419-3B32-0C5275DE8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3837" y="3304207"/>
            <a:ext cx="2656296" cy="3279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8F8B6D-7562-E0EF-1CE0-73B13EB590C4}"/>
              </a:ext>
            </a:extLst>
          </p:cNvPr>
          <p:cNvSpPr txBox="1"/>
          <p:nvPr/>
        </p:nvSpPr>
        <p:spPr>
          <a:xfrm>
            <a:off x="6182220" y="3482367"/>
            <a:ext cx="272863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Nelson, A. T. et al.  </a:t>
            </a:r>
          </a:p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J. of </a:t>
            </a:r>
            <a:r>
              <a:rPr lang="en-US" sz="1600" dirty="0" err="1">
                <a:latin typeface="+mn-lt"/>
              </a:rPr>
              <a:t>Nucl</a:t>
            </a:r>
            <a:r>
              <a:rPr lang="en-US" sz="1600" dirty="0">
                <a:latin typeface="+mn-lt"/>
              </a:rPr>
              <a:t>. Mat. 431 (2012)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594EC5-065C-9736-BEDF-200F151AFD1E}"/>
              </a:ext>
            </a:extLst>
          </p:cNvPr>
          <p:cNvSpPr txBox="1"/>
          <p:nvPr/>
        </p:nvSpPr>
        <p:spPr>
          <a:xfrm>
            <a:off x="876371" y="3396411"/>
            <a:ext cx="443262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D. Wilcox, SNS Target Simulations Workshop</a:t>
            </a:r>
          </a:p>
          <a:p>
            <a:pPr algn="l">
              <a:lnSpc>
                <a:spcPct val="90000"/>
              </a:lnSpc>
            </a:pPr>
            <a:r>
              <a:rPr lang="en-US" sz="1600" dirty="0"/>
              <a:t>Apr 6, 2021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440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807F6-9CC0-3D6A-46AC-FC031F18A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Tungsten spallation targets in design and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B5438-259E-51CF-5B81-3E59559D01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ESS Target</a:t>
            </a:r>
          </a:p>
          <a:p>
            <a:pPr lvl="1"/>
            <a:r>
              <a:rPr lang="en-US" dirty="0"/>
              <a:t>Rotating helium cooled “naked” target</a:t>
            </a:r>
          </a:p>
          <a:p>
            <a:pPr lvl="1"/>
            <a:r>
              <a:rPr lang="en-US" dirty="0"/>
              <a:t>5 MW proton beam power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9EBCC-B5E9-7144-8F48-F297AF50A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1984247"/>
          </a:xfrm>
        </p:spPr>
        <p:txBody>
          <a:bodyPr/>
          <a:lstStyle/>
          <a:p>
            <a:r>
              <a:rPr lang="en-US" dirty="0"/>
              <a:t>STS Target</a:t>
            </a:r>
          </a:p>
          <a:p>
            <a:pPr lvl="1"/>
            <a:r>
              <a:rPr lang="en-US" dirty="0"/>
              <a:t>Rotating water-cooled tantalum clad target with edge-cooling </a:t>
            </a:r>
          </a:p>
          <a:p>
            <a:pPr lvl="1"/>
            <a:r>
              <a:rPr lang="en-US" dirty="0"/>
              <a:t>700 kW proton beam power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8D22BE-8D01-5A09-E06A-005BF85BF4D9}"/>
              </a:ext>
            </a:extLst>
          </p:cNvPr>
          <p:cNvGrpSpPr/>
          <p:nvPr/>
        </p:nvGrpSpPr>
        <p:grpSpPr>
          <a:xfrm>
            <a:off x="6096000" y="3982340"/>
            <a:ext cx="5838672" cy="2442615"/>
            <a:chOff x="1786844" y="4209591"/>
            <a:chExt cx="6081765" cy="26093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E53A43A-A0EF-4943-07BD-A5D58570C777}"/>
                </a:ext>
              </a:extLst>
            </p:cNvPr>
            <p:cNvGrpSpPr/>
            <p:nvPr/>
          </p:nvGrpSpPr>
          <p:grpSpPr>
            <a:xfrm>
              <a:off x="1786844" y="4209591"/>
              <a:ext cx="6081765" cy="2609387"/>
              <a:chOff x="935628" y="4146274"/>
              <a:chExt cx="5035042" cy="2187613"/>
            </a:xfrm>
          </p:grpSpPr>
          <p:pic>
            <p:nvPicPr>
              <p:cNvPr id="9" name="Picture 6">
                <a:extLst>
                  <a:ext uri="{FF2B5EF4-FFF2-40B4-BE49-F238E27FC236}">
                    <a16:creationId xmlns:a16="http://schemas.microsoft.com/office/drawing/2014/main" id="{D444003A-E7ED-A227-F86F-839C2EB722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137" b="90000" l="1549" r="95465">
                            <a14:foregroundMark x1="21350" y1="18039" x2="21350" y2="18039"/>
                            <a14:foregroundMark x1="84181" y1="56078" x2="84181" y2="56078"/>
                            <a14:foregroundMark x1="79867" y1="49216" x2="79867" y2="49216"/>
                            <a14:foregroundMark x1="89934" y1="55686" x2="89934" y2="55686"/>
                            <a14:foregroundMark x1="92699" y1="72353" x2="92699" y2="72353"/>
                            <a14:foregroundMark x1="94690" y1="70588" x2="94690" y2="70588"/>
                            <a14:foregroundMark x1="95243" y1="65294" x2="95243" y2="65294"/>
                            <a14:foregroundMark x1="94801" y1="65490" x2="94801" y2="65490"/>
                            <a14:foregroundMark x1="93142" y1="88235" x2="93142" y2="88235"/>
                            <a14:foregroundMark x1="93142" y1="84706" x2="93142" y2="84706"/>
                            <a14:foregroundMark x1="92035" y1="89608" x2="92035" y2="89608"/>
                            <a14:foregroundMark x1="92810" y1="89804" x2="92810" y2="89804"/>
                            <a14:foregroundMark x1="91372" y1="89020" x2="91372" y2="89020"/>
                            <a14:foregroundMark x1="81527" y1="84510" x2="81527" y2="84510"/>
                            <a14:foregroundMark x1="80752" y1="83725" x2="80752" y2="83725"/>
                            <a14:foregroundMark x1="79646" y1="83333" x2="79646" y2="83333"/>
                            <a14:foregroundMark x1="61173" y1="37451" x2="61173" y2="37451"/>
                            <a14:foregroundMark x1="64270" y1="38431" x2="64270" y2="38431"/>
                            <a14:foregroundMark x1="67257" y1="40392" x2="67257" y2="40392"/>
                            <a14:foregroundMark x1="72124" y1="44902" x2="72345" y2="44902"/>
                            <a14:foregroundMark x1="10066" y1="14118" x2="10066" y2="14118"/>
                            <a14:foregroundMark x1="59956" y1="35882" x2="59956" y2="35882"/>
                            <a14:foregroundMark x1="57412" y1="33922" x2="57412" y2="33922"/>
                            <a14:foregroundMark x1="55642" y1="34118" x2="55642" y2="34118"/>
                            <a14:foregroundMark x1="54093" y1="33333" x2="54093" y2="33333"/>
                            <a14:foregroundMark x1="52323" y1="32941" x2="52323" y2="32941"/>
                            <a14:foregroundMark x1="50442" y1="30784" x2="50442" y2="30784"/>
                            <a14:foregroundMark x1="48894" y1="29608" x2="48894" y2="29608"/>
                            <a14:foregroundMark x1="46681" y1="28824" x2="46681" y2="28824"/>
                            <a14:foregroundMark x1="11615" y1="14118" x2="11615" y2="14118"/>
                            <a14:foregroundMark x1="11504" y1="12745" x2="11504" y2="12745"/>
                            <a14:foregroundMark x1="12721" y1="8824" x2="12721" y2="8824"/>
                            <a14:foregroundMark x1="13606" y1="7843" x2="13606" y2="7843"/>
                            <a14:foregroundMark x1="13053" y1="9608" x2="13053" y2="9608"/>
                            <a14:foregroundMark x1="7080" y1="14510" x2="7080" y2="14510"/>
                            <a14:foregroundMark x1="3319" y1="22745" x2="3319" y2="22745"/>
                            <a14:foregroundMark x1="1659" y1="22157" x2="1659" y2="22157"/>
                            <a14:foregroundMark x1="5531" y1="15098" x2="5531" y2="15098"/>
                            <a14:foregroundMark x1="4757" y1="16078" x2="4757" y2="16078"/>
                            <a14:foregroundMark x1="3872" y1="16863" x2="3872" y2="16863"/>
                            <a14:foregroundMark x1="21571" y1="5490" x2="21571" y2="5490"/>
                            <a14:foregroundMark x1="23341" y1="6667" x2="23341" y2="6667"/>
                            <a14:foregroundMark x1="92699" y1="56667" x2="92699" y2="56667"/>
                            <a14:foregroundMark x1="93252" y1="58039" x2="93252" y2="58039"/>
                            <a14:foregroundMark x1="94358" y1="56863" x2="94358" y2="56863"/>
                            <a14:foregroundMark x1="93142" y1="55882" x2="93142" y2="55882"/>
                            <a14:foregroundMark x1="87279" y1="54314" x2="87279" y2="54314"/>
                            <a14:foregroundMark x1="93252" y1="66471" x2="93252" y2="66471"/>
                            <a14:foregroundMark x1="94801" y1="81373" x2="94801" y2="81373"/>
                            <a14:foregroundMark x1="94690" y1="75882" x2="94690" y2="75882"/>
                            <a14:foregroundMark x1="94469" y1="86863" x2="94469" y2="86863"/>
                            <a14:foregroundMark x1="95243" y1="84118" x2="95243" y2="84118"/>
                            <a14:foregroundMark x1="95354" y1="79608" x2="95354" y2="79608"/>
                            <a14:foregroundMark x1="94580" y1="62745" x2="94580" y2="62745"/>
                            <a14:foregroundMark x1="92588" y1="55490" x2="92588" y2="55490"/>
                            <a14:foregroundMark x1="95465" y1="58039" x2="95465" y2="58039"/>
                            <a14:foregroundMark x1="94358" y1="56078" x2="94358" y2="56078"/>
                            <a14:foregroundMark x1="92146" y1="52745" x2="92146" y2="52745"/>
                            <a14:foregroundMark x1="30863" y1="11961" x2="30863" y2="11961"/>
                            <a14:foregroundMark x1="29867" y1="11569" x2="29867" y2="11569"/>
                            <a14:foregroundMark x1="28429" y1="10588" x2="28429" y2="10588"/>
                            <a14:foregroundMark x1="27655" y1="9412" x2="27655" y2="9412"/>
                            <a14:foregroundMark x1="26327" y1="8627" x2="26327" y2="8627"/>
                            <a14:foregroundMark x1="24889" y1="7843" x2="24889" y2="7843"/>
                            <a14:foregroundMark x1="20686" y1="4706" x2="20686" y2="4706"/>
                            <a14:foregroundMark x1="17920" y1="3137" x2="17920" y2="3137"/>
                            <a14:backgroundMark x1="4314" y1="3529" x2="4314" y2="3529"/>
                            <a14:backgroundMark x1="26770" y1="1961" x2="26770" y2="1961"/>
                            <a14:backgroundMark x1="4425" y1="4510" x2="4425" y2="45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7386" y="4295533"/>
                <a:ext cx="3613082" cy="20383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: Rounded Corners 16">
                <a:extLst>
                  <a:ext uri="{FF2B5EF4-FFF2-40B4-BE49-F238E27FC236}">
                    <a16:creationId xmlns:a16="http://schemas.microsoft.com/office/drawing/2014/main" id="{A6DF0D39-F894-DFF5-1852-4C1770EEF866}"/>
                  </a:ext>
                </a:extLst>
              </p:cNvPr>
              <p:cNvSpPr/>
              <p:nvPr/>
            </p:nvSpPr>
            <p:spPr>
              <a:xfrm>
                <a:off x="3095977" y="4146274"/>
                <a:ext cx="1073073" cy="330227"/>
              </a:xfrm>
              <a:prstGeom prst="roundRect">
                <a:avLst/>
              </a:prstGeom>
              <a:solidFill>
                <a:srgbClr val="92D050"/>
              </a:solidFill>
              <a:ln w="19050">
                <a:solidFill>
                  <a:schemeClr val="accent1">
                    <a:lumMod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>
                    <a:solidFill>
                      <a:schemeClr val="tx1"/>
                    </a:solidFill>
                  </a:rPr>
                  <a:t>Inconel 718</a:t>
                </a:r>
              </a:p>
            </p:txBody>
          </p:sp>
          <p:sp>
            <p:nvSpPr>
              <p:cNvPr id="11" name="Rectangle: Rounded Corners 17">
                <a:extLst>
                  <a:ext uri="{FF2B5EF4-FFF2-40B4-BE49-F238E27FC236}">
                    <a16:creationId xmlns:a16="http://schemas.microsoft.com/office/drawing/2014/main" id="{4C4F306B-C541-1793-0754-6510E79DFD80}"/>
                  </a:ext>
                </a:extLst>
              </p:cNvPr>
              <p:cNvSpPr/>
              <p:nvPr/>
            </p:nvSpPr>
            <p:spPr>
              <a:xfrm>
                <a:off x="4493853" y="4477817"/>
                <a:ext cx="867754" cy="330227"/>
              </a:xfrm>
              <a:prstGeom prst="roundRect">
                <a:avLst/>
              </a:prstGeom>
              <a:solidFill>
                <a:srgbClr val="92D050"/>
              </a:solidFill>
              <a:ln w="19050">
                <a:solidFill>
                  <a:schemeClr val="accent1">
                    <a:lumMod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>
                    <a:solidFill>
                      <a:schemeClr val="tx1"/>
                    </a:solidFill>
                  </a:rPr>
                  <a:t> Copper</a:t>
                </a:r>
              </a:p>
            </p:txBody>
          </p:sp>
          <p:sp>
            <p:nvSpPr>
              <p:cNvPr id="12" name="Rectangle: Rounded Corners 18">
                <a:extLst>
                  <a:ext uri="{FF2B5EF4-FFF2-40B4-BE49-F238E27FC236}">
                    <a16:creationId xmlns:a16="http://schemas.microsoft.com/office/drawing/2014/main" id="{919ED38B-E7B9-F75C-881E-BAD4A119693F}"/>
                  </a:ext>
                </a:extLst>
              </p:cNvPr>
              <p:cNvSpPr/>
              <p:nvPr/>
            </p:nvSpPr>
            <p:spPr>
              <a:xfrm>
                <a:off x="2526029" y="5878461"/>
                <a:ext cx="885850" cy="330227"/>
              </a:xfrm>
              <a:prstGeom prst="roundRect">
                <a:avLst/>
              </a:prstGeom>
              <a:solidFill>
                <a:srgbClr val="92D050"/>
              </a:solidFill>
              <a:ln w="19050">
                <a:solidFill>
                  <a:schemeClr val="accent1">
                    <a:lumMod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>
                    <a:solidFill>
                      <a:schemeClr val="tx1"/>
                    </a:solidFill>
                  </a:rPr>
                  <a:t>Tungsten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46DD2ABF-3B28-7593-ADCB-62E21D065B62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flipV="1">
                <a:off x="2968955" y="5368834"/>
                <a:ext cx="490419" cy="509626"/>
              </a:xfrm>
              <a:prstGeom prst="straightConnector1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86DFFFF-EC7C-EA18-D84B-6933D1EE42A1}"/>
                  </a:ext>
                </a:extLst>
              </p:cNvPr>
              <p:cNvCxnSpPr>
                <a:cxnSpLocks/>
                <a:stCxn id="11" idx="1"/>
              </p:cNvCxnSpPr>
              <p:nvPr/>
            </p:nvCxnSpPr>
            <p:spPr>
              <a:xfrm flipH="1">
                <a:off x="3822581" y="4642931"/>
                <a:ext cx="671272" cy="617755"/>
              </a:xfrm>
              <a:prstGeom prst="straightConnector1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21DC6D98-07C1-F35F-09EF-C50DAAC08DD6}"/>
                  </a:ext>
                </a:extLst>
              </p:cNvPr>
              <p:cNvCxnSpPr>
                <a:cxnSpLocks/>
                <a:stCxn id="10" idx="1"/>
              </p:cNvCxnSpPr>
              <p:nvPr/>
            </p:nvCxnSpPr>
            <p:spPr>
              <a:xfrm flipH="1">
                <a:off x="2637543" y="4311388"/>
                <a:ext cx="458434" cy="187451"/>
              </a:xfrm>
              <a:prstGeom prst="straightConnector1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EAAC54D-5A73-AEE3-F681-7B1764E3AD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2403" y="5588851"/>
                <a:ext cx="8019" cy="575826"/>
              </a:xfrm>
              <a:prstGeom prst="straightConnector1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  <a:miter lim="800000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B131C3F-9C75-B83F-969F-940D8B7CCA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60659" y="5330450"/>
                <a:ext cx="3452076" cy="948002"/>
              </a:xfrm>
              <a:prstGeom prst="straightConnector1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  <a:miter lim="800000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B2E192BA-81E9-4629-749C-EE32CA50A5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5191" y="4606194"/>
                <a:ext cx="15116" cy="460507"/>
              </a:xfrm>
              <a:prstGeom prst="straightConnector1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  <a:miter lim="800000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7A7795-3731-C73F-504E-979ABD0BD6FE}"/>
                  </a:ext>
                </a:extLst>
              </p:cNvPr>
              <p:cNvSpPr txBox="1"/>
              <p:nvPr/>
            </p:nvSpPr>
            <p:spPr>
              <a:xfrm>
                <a:off x="2063123" y="5476629"/>
                <a:ext cx="573048" cy="1625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400">
                    <a:latin typeface="+mn-lt"/>
                  </a:rPr>
                  <a:t>475mm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E0125AA-51D3-7F0E-91E1-E31B35DE16B0}"/>
                  </a:ext>
                </a:extLst>
              </p:cNvPr>
              <p:cNvSpPr txBox="1"/>
              <p:nvPr/>
            </p:nvSpPr>
            <p:spPr>
              <a:xfrm>
                <a:off x="5436329" y="5789736"/>
                <a:ext cx="534341" cy="1938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400">
                    <a:latin typeface="+mn-lt"/>
                  </a:rPr>
                  <a:t>75mm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1E1EE41-24F4-5E93-E2FC-4FE3A40BE818}"/>
                  </a:ext>
                </a:extLst>
              </p:cNvPr>
              <p:cNvSpPr txBox="1"/>
              <p:nvPr/>
            </p:nvSpPr>
            <p:spPr>
              <a:xfrm>
                <a:off x="935628" y="4794121"/>
                <a:ext cx="534341" cy="1625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>
                  <a:lnSpc>
                    <a:spcPct val="90000"/>
                  </a:lnSpc>
                </a:pPr>
                <a:r>
                  <a:rPr lang="en-US" sz="1400">
                    <a:latin typeface="+mn-lt"/>
                  </a:rPr>
                  <a:t>60mm</a:t>
                </a: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8B52EE6-ADCB-DA41-D659-2AD28A033698}"/>
                </a:ext>
              </a:extLst>
            </p:cNvPr>
            <p:cNvCxnSpPr/>
            <p:nvPr/>
          </p:nvCxnSpPr>
          <p:spPr>
            <a:xfrm flipH="1" flipV="1">
              <a:off x="2421022" y="4749800"/>
              <a:ext cx="601578" cy="15240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5DF2B1-08C0-2F05-9410-AD73D880D61E}"/>
                </a:ext>
              </a:extLst>
            </p:cNvPr>
            <p:cNvCxnSpPr/>
            <p:nvPr/>
          </p:nvCxnSpPr>
          <p:spPr>
            <a:xfrm flipH="1" flipV="1">
              <a:off x="2397309" y="5307477"/>
              <a:ext cx="601578" cy="15240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02D478E-F39F-4C31-DB9C-0E63D52101C9}"/>
              </a:ext>
            </a:extLst>
          </p:cNvPr>
          <p:cNvSpPr txBox="1"/>
          <p:nvPr/>
        </p:nvSpPr>
        <p:spPr>
          <a:xfrm>
            <a:off x="2087150" y="2009301"/>
            <a:ext cx="8308685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+mn-lt"/>
              </a:rPr>
              <a:t>High power targets are rotating: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Distribute steady beam load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Distribute radiation damage rate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Large surface area for passive decay heat removal</a:t>
            </a:r>
          </a:p>
        </p:txBody>
      </p:sp>
      <p:pic>
        <p:nvPicPr>
          <p:cNvPr id="25" name="VID_20220215_182026">
            <a:hlinkClick r:id="" action="ppaction://media"/>
            <a:extLst>
              <a:ext uri="{FF2B5EF4-FFF2-40B4-BE49-F238E27FC236}">
                <a16:creationId xmlns:a16="http://schemas.microsoft.com/office/drawing/2014/main" id="{6381E524-6B0B-7AFF-7F42-B4DF08C5B0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6670" y="3616815"/>
            <a:ext cx="4697594" cy="264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4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7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C55DC-DFD3-5444-64DA-207FEBDB4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materials cooling -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3C8CE-8429-C300-58C1-18DB4CFE4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768" y="914666"/>
            <a:ext cx="5507832" cy="2629815"/>
          </a:xfrm>
        </p:spPr>
        <p:txBody>
          <a:bodyPr/>
          <a:lstStyle/>
          <a:p>
            <a:r>
              <a:rPr lang="en-US" dirty="0"/>
              <a:t>Lower beam intensity </a:t>
            </a:r>
          </a:p>
          <a:p>
            <a:r>
              <a:rPr lang="en-US" dirty="0"/>
              <a:t>Tungsten erodes aggressively in water in accelerator and target environments</a:t>
            </a:r>
          </a:p>
          <a:p>
            <a:r>
              <a:rPr lang="en-US" dirty="0"/>
              <a:t>Tungsten block is clad or canned in ductile clothing material</a:t>
            </a:r>
          </a:p>
          <a:p>
            <a:pPr lvl="1"/>
            <a:r>
              <a:rPr lang="en-US" dirty="0"/>
              <a:t>Protecting tungsten from erosion</a:t>
            </a:r>
          </a:p>
          <a:p>
            <a:pPr lvl="1"/>
            <a:r>
              <a:rPr lang="en-US" dirty="0"/>
              <a:t>Crack arrest at the bimetallic interface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49D90-9F55-59DF-5F05-184EC999C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3" r="9636"/>
          <a:stretch/>
        </p:blipFill>
        <p:spPr>
          <a:xfrm rot="5400000">
            <a:off x="8778372" y="545019"/>
            <a:ext cx="2739888" cy="25779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4CCC8D-C3BA-A866-830E-6EB4E86399B5}"/>
              </a:ext>
            </a:extLst>
          </p:cNvPr>
          <p:cNvSpPr txBox="1"/>
          <p:nvPr/>
        </p:nvSpPr>
        <p:spPr>
          <a:xfrm>
            <a:off x="9670911" y="3066594"/>
            <a:ext cx="2263761" cy="4801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M. J. Baumgartner et al.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AccApp’03 (2003) 399</a:t>
            </a:r>
            <a:endParaRPr lang="en-US" sz="14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52E270-ECE5-9E0B-3480-7B8289B3F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316" y="3203956"/>
            <a:ext cx="1712181" cy="2501305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96C497A1-446C-E564-7ACA-11EE68E2A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3544481"/>
            <a:ext cx="3227832" cy="3078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656692-A1F1-7E80-F52B-C584544FA9A7}"/>
              </a:ext>
            </a:extLst>
          </p:cNvPr>
          <p:cNvSpPr txBox="1"/>
          <p:nvPr/>
        </p:nvSpPr>
        <p:spPr>
          <a:xfrm>
            <a:off x="6398723" y="5989629"/>
            <a:ext cx="1843774" cy="4801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S. </a:t>
            </a:r>
            <a:r>
              <a:rPr lang="en-US" sz="1400" dirty="0" err="1">
                <a:latin typeface="+mn-lt"/>
              </a:rPr>
              <a:t>Maloy</a:t>
            </a:r>
            <a:r>
              <a:rPr lang="en-US" sz="1400" dirty="0">
                <a:latin typeface="+mn-lt"/>
              </a:rPr>
              <a:t> et al.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JNM 431 (2012) 140</a:t>
            </a:r>
            <a:endParaRPr lang="en-US" sz="1400" dirty="0">
              <a:latin typeface="+mn-lt"/>
            </a:endParaRPr>
          </a:p>
        </p:txBody>
      </p:sp>
      <p:pic>
        <p:nvPicPr>
          <p:cNvPr id="11" name="Picture 10" descr="A sailboat on the water&#10;&#10;Description automatically generated with low confidence">
            <a:extLst>
              <a:ext uri="{FF2B5EF4-FFF2-40B4-BE49-F238E27FC236}">
                <a16:creationId xmlns:a16="http://schemas.microsoft.com/office/drawing/2014/main" id="{10B3A989-DE8F-955C-8A1A-E43C7C66EF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87" y="3544481"/>
            <a:ext cx="3795037" cy="284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49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4EE84-11F5-353C-30E4-504A7B04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materials cooling - Helium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4801F-DC54-A504-381C-B80A40B3E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887941"/>
            <a:ext cx="5507832" cy="3023659"/>
          </a:xfrm>
        </p:spPr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Low radiolysis product</a:t>
            </a:r>
          </a:p>
          <a:p>
            <a:pPr lvl="1"/>
            <a:r>
              <a:rPr lang="en-US" dirty="0"/>
              <a:t>Reduced decay heat due to negligeable thermalization of neutrons in the coolant</a:t>
            </a:r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Leak tight design</a:t>
            </a:r>
          </a:p>
          <a:p>
            <a:pPr lvl="1"/>
            <a:r>
              <a:rPr lang="en-US" dirty="0"/>
              <a:t>Higher operational pressure than water</a:t>
            </a:r>
          </a:p>
          <a:p>
            <a:pPr lvl="1"/>
            <a:r>
              <a:rPr lang="en-US" dirty="0"/>
              <a:t>Loop purification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DD7D0C-C70F-B90A-AC0F-75AC0FDAB0E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37" y="3795693"/>
            <a:ext cx="3333463" cy="2787988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E0495D-607C-7587-50E9-43B4BCB9E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601" y="1430900"/>
            <a:ext cx="5551887" cy="4199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4FF573-B045-6049-8EE3-02FF10953845}"/>
              </a:ext>
            </a:extLst>
          </p:cNvPr>
          <p:cNvSpPr txBox="1"/>
          <p:nvPr/>
        </p:nvSpPr>
        <p:spPr>
          <a:xfrm>
            <a:off x="5972967" y="5909734"/>
            <a:ext cx="564455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J-PARC Neutrino Target – 750 kW@30 GeV </a:t>
            </a:r>
          </a:p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[T. </a:t>
            </a:r>
            <a:r>
              <a:rPr lang="en-US" sz="1600" dirty="0" err="1">
                <a:latin typeface="+mn-lt"/>
              </a:rPr>
              <a:t>Nakadaira</a:t>
            </a:r>
            <a:r>
              <a:rPr lang="en-US" sz="1600" dirty="0">
                <a:latin typeface="+mn-lt"/>
              </a:rPr>
              <a:t>, J </a:t>
            </a:r>
            <a:r>
              <a:rPr lang="en-US" sz="1600" dirty="0" err="1">
                <a:latin typeface="+mn-lt"/>
              </a:rPr>
              <a:t>Radioanal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Nucl</a:t>
            </a:r>
            <a:r>
              <a:rPr lang="en-US" sz="1600" dirty="0">
                <a:latin typeface="+mn-lt"/>
              </a:rPr>
              <a:t> Chem 305 (2015) 777]</a:t>
            </a:r>
          </a:p>
        </p:txBody>
      </p:sp>
    </p:spTree>
    <p:extLst>
      <p:ext uri="{BB962C8B-B14F-4D97-AF65-F5344CB8AC3E}">
        <p14:creationId xmlns:p14="http://schemas.microsoft.com/office/powerpoint/2010/main" val="3831516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9BAA-A3A1-230B-168D-C46775AD8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thoughts about gas cooled rolling W bearing Mu2e target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1CDD9-5BDE-FB3F-EEBF-E9E03200F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819" y="1304399"/>
            <a:ext cx="5507832" cy="5139944"/>
          </a:xfrm>
        </p:spPr>
        <p:txBody>
          <a:bodyPr/>
          <a:lstStyle/>
          <a:p>
            <a:r>
              <a:rPr lang="en-US" dirty="0"/>
              <a:t>Target Configuration</a:t>
            </a:r>
          </a:p>
          <a:p>
            <a:pPr lvl="1"/>
            <a:r>
              <a:rPr lang="en-US" dirty="0"/>
              <a:t>Stainless steel tube inner diameter: 0.43”</a:t>
            </a:r>
          </a:p>
          <a:p>
            <a:pPr lvl="1"/>
            <a:r>
              <a:rPr lang="en-US" dirty="0"/>
              <a:t>WC bearing diameter: 0.375”</a:t>
            </a:r>
          </a:p>
          <a:p>
            <a:pPr lvl="1"/>
            <a:r>
              <a:rPr lang="en-US" dirty="0"/>
              <a:t>Loop length: 8 m</a:t>
            </a:r>
          </a:p>
          <a:p>
            <a:pPr lvl="1"/>
            <a:r>
              <a:rPr lang="en-US" dirty="0"/>
              <a:t>Flow rate: 2.35 cfm = 4.0 m3/h</a:t>
            </a:r>
          </a:p>
          <a:p>
            <a:pPr lvl="1"/>
            <a:r>
              <a:rPr lang="en-US" dirty="0"/>
              <a:t>Filling pressure: 90 psi = 6.12 atm</a:t>
            </a:r>
          </a:p>
          <a:p>
            <a:r>
              <a:rPr lang="en-US" dirty="0"/>
              <a:t>For standing bearings:</a:t>
            </a:r>
          </a:p>
          <a:p>
            <a:pPr lvl="1"/>
            <a:r>
              <a:rPr lang="en-US" dirty="0"/>
              <a:t>Total pressure drop in the loop: </a:t>
            </a:r>
            <a:r>
              <a:rPr lang="en-US" b="1" dirty="0">
                <a:solidFill>
                  <a:srgbClr val="FF0000"/>
                </a:solidFill>
              </a:rPr>
              <a:t>14 bar</a:t>
            </a:r>
          </a:p>
          <a:p>
            <a:pPr lvl="1"/>
            <a:r>
              <a:rPr lang="en-US" dirty="0"/>
              <a:t>Wall heat transfer coefficient: </a:t>
            </a:r>
            <a:r>
              <a:rPr lang="en-US" b="1" dirty="0"/>
              <a:t>1024</a:t>
            </a:r>
            <a:r>
              <a:rPr lang="en-US" dirty="0"/>
              <a:t> W/m2/C</a:t>
            </a:r>
          </a:p>
          <a:p>
            <a:r>
              <a:rPr lang="en-US" dirty="0"/>
              <a:t>For moving bearings at half the flow speed</a:t>
            </a:r>
          </a:p>
          <a:p>
            <a:pPr lvl="1"/>
            <a:r>
              <a:rPr lang="en-US" dirty="0"/>
              <a:t>Total pressure drop in the loop: </a:t>
            </a:r>
            <a:r>
              <a:rPr lang="en-US" b="1" dirty="0">
                <a:solidFill>
                  <a:srgbClr val="FF0000"/>
                </a:solidFill>
              </a:rPr>
              <a:t>3.8 bar</a:t>
            </a:r>
          </a:p>
          <a:p>
            <a:pPr lvl="1"/>
            <a:r>
              <a:rPr lang="en-US" dirty="0"/>
              <a:t>Wall heat transfer coefficient: </a:t>
            </a:r>
            <a:r>
              <a:rPr lang="en-US" b="1" dirty="0"/>
              <a:t>624</a:t>
            </a:r>
            <a:r>
              <a:rPr lang="en-US" dirty="0"/>
              <a:t> W/m2/C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0387FF-8505-452F-717B-C1DAA938F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1493" y="1304399"/>
            <a:ext cx="5504688" cy="1148515"/>
          </a:xfrm>
        </p:spPr>
        <p:txBody>
          <a:bodyPr/>
          <a:lstStyle/>
          <a:p>
            <a:r>
              <a:rPr lang="en-US" dirty="0"/>
              <a:t>Concerns with:</a:t>
            </a:r>
          </a:p>
          <a:p>
            <a:pPr lvl="1"/>
            <a:r>
              <a:rPr lang="en-US" dirty="0"/>
              <a:t>High pressure drop</a:t>
            </a:r>
          </a:p>
          <a:p>
            <a:pPr lvl="1"/>
            <a:r>
              <a:rPr lang="en-US" dirty="0"/>
              <a:t>Not sufficient wall heat transfer coefficient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5CBD3A0-9D58-6C68-C1EA-C8F9F8A12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875" y="2588459"/>
            <a:ext cx="3121962" cy="2706367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6E0EF18-8E24-FF56-40CB-A905CC950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043" y="3648003"/>
            <a:ext cx="3121962" cy="270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25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A4BDC-1B91-2158-F24F-4BB91EBA9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materials cooling – Passive radiation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E4404-2F34-FED2-6918-5920F6BED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1868970"/>
          </a:xfrm>
        </p:spPr>
        <p:txBody>
          <a:bodyPr/>
          <a:lstStyle/>
          <a:p>
            <a:r>
              <a:rPr lang="en-US" dirty="0"/>
              <a:t>High operational temperature</a:t>
            </a:r>
          </a:p>
          <a:p>
            <a:r>
              <a:rPr lang="en-US" dirty="0"/>
              <a:t>Simplified cooling configuration</a:t>
            </a:r>
          </a:p>
          <a:p>
            <a:r>
              <a:rPr lang="en-US" dirty="0"/>
              <a:t>Potential issues with oxidation and sublimation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31A02-1716-27E6-7032-6D58FA8A8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1868970"/>
          </a:xfrm>
        </p:spPr>
        <p:txBody>
          <a:bodyPr/>
          <a:lstStyle/>
          <a:p>
            <a:r>
              <a:rPr lang="en-US" dirty="0"/>
              <a:t>CERN-ISOLDE spallation source</a:t>
            </a:r>
          </a:p>
          <a:p>
            <a:pPr lvl="1"/>
            <a:r>
              <a:rPr lang="en-US" dirty="0"/>
              <a:t>1.4 GeV/2 </a:t>
            </a:r>
            <a:r>
              <a:rPr lang="en-US" dirty="0" err="1"/>
              <a:t>uA</a:t>
            </a:r>
            <a:r>
              <a:rPr lang="en-US" dirty="0"/>
              <a:t> proton beam (2.8 kW)</a:t>
            </a:r>
          </a:p>
          <a:p>
            <a:pPr lvl="1"/>
            <a:r>
              <a:rPr lang="en-US" dirty="0"/>
              <a:t>567 W in W</a:t>
            </a:r>
          </a:p>
          <a:p>
            <a:pPr lvl="1"/>
            <a:r>
              <a:rPr lang="en-US" dirty="0"/>
              <a:t>2300 C at W core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AF714-7D7C-BB33-D05E-DCB207BD4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09" y="3469174"/>
            <a:ext cx="7772400" cy="2747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A9F5EC-610E-ADAD-DD23-8643860AC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409" y="3429000"/>
            <a:ext cx="3479772" cy="27873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EDF2B5-62EF-63AB-5E6C-A4409F459A69}"/>
              </a:ext>
            </a:extLst>
          </p:cNvPr>
          <p:cNvSpPr txBox="1"/>
          <p:nvPr/>
        </p:nvSpPr>
        <p:spPr>
          <a:xfrm>
            <a:off x="2122393" y="6371766"/>
            <a:ext cx="770114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J. P. Ramos et al., </a:t>
            </a:r>
            <a:r>
              <a:rPr lang="en-US" sz="1600" dirty="0" err="1">
                <a:latin typeface="+mn-lt"/>
              </a:rPr>
              <a:t>Nucl</a:t>
            </a:r>
            <a:r>
              <a:rPr lang="en-US" sz="1600" dirty="0">
                <a:latin typeface="+mn-lt"/>
              </a:rPr>
              <a:t>. Inst. And Methods in Phys. Research B 463 (2020) 357</a:t>
            </a:r>
          </a:p>
        </p:txBody>
      </p:sp>
    </p:spTree>
    <p:extLst>
      <p:ext uri="{BB962C8B-B14F-4D97-AF65-F5344CB8AC3E}">
        <p14:creationId xmlns:p14="http://schemas.microsoft.com/office/powerpoint/2010/main" val="276400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1749C-CCB8-552F-1374-7D346559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Tungsten with proton radiation damage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5DDCE-15D8-E20B-0F3E-786102553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1444752"/>
            <a:ext cx="5507832" cy="4831001"/>
          </a:xfrm>
        </p:spPr>
        <p:txBody>
          <a:bodyPr/>
          <a:lstStyle/>
          <a:p>
            <a:r>
              <a:rPr lang="en-US" dirty="0"/>
              <a:t>Main concerns with radiation damage</a:t>
            </a:r>
          </a:p>
          <a:p>
            <a:pPr lvl="1"/>
            <a:r>
              <a:rPr lang="en-US" dirty="0"/>
              <a:t>Radiation induced hardening and embrittlement </a:t>
            </a:r>
          </a:p>
          <a:p>
            <a:pPr lvl="2"/>
            <a:r>
              <a:rPr lang="en-US" b="1" dirty="0">
                <a:solidFill>
                  <a:srgbClr val="00B050"/>
                </a:solidFill>
              </a:rPr>
              <a:t>Some data available</a:t>
            </a:r>
          </a:p>
          <a:p>
            <a:pPr lvl="1"/>
            <a:r>
              <a:rPr lang="en-US" dirty="0"/>
              <a:t>Radiation induced reduction in thermal diffusivity</a:t>
            </a:r>
          </a:p>
          <a:p>
            <a:pPr lvl="2"/>
            <a:r>
              <a:rPr lang="en-US" b="1" dirty="0">
                <a:solidFill>
                  <a:srgbClr val="00B050"/>
                </a:solidFill>
              </a:rPr>
              <a:t>Some data available</a:t>
            </a:r>
            <a:endParaRPr lang="en-US" dirty="0"/>
          </a:p>
          <a:p>
            <a:pPr lvl="1"/>
            <a:r>
              <a:rPr lang="en-US" dirty="0"/>
              <a:t>Radiation induced change of elastic modulus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No data with dedicated tests</a:t>
            </a:r>
          </a:p>
          <a:p>
            <a:pPr lvl="1"/>
            <a:r>
              <a:rPr lang="en-US" dirty="0"/>
              <a:t>Radiation induced change of fatigue endurance limit 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No data</a:t>
            </a:r>
          </a:p>
          <a:p>
            <a:pPr lvl="1"/>
            <a:r>
              <a:rPr lang="en-US" dirty="0"/>
              <a:t>Decay heat and tungsten oxidation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9315D2-F830-8DCA-B3C4-3F96209EB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031" y="2043683"/>
            <a:ext cx="5507833" cy="2159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9AF8F2-9283-B77A-C462-3CA48C51D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632" y="1876592"/>
            <a:ext cx="2974630" cy="2756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C6019C-46FB-6067-3D39-780BC1127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779" y="1949058"/>
            <a:ext cx="4076336" cy="2566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FBA205-9BEA-5096-7EF1-D715999F3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157" y="2043683"/>
            <a:ext cx="4651579" cy="2281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28CB8B-5AA9-0586-C027-4428AFD42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4394" y="1796794"/>
            <a:ext cx="2778598" cy="307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7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RNL">
  <a:themeElements>
    <a:clrScheme name="190913 ORNL test palette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3A3AF"/>
      </a:accent1>
      <a:accent2>
        <a:srgbClr val="85B248"/>
      </a:accent2>
      <a:accent3>
        <a:srgbClr val="2685C0"/>
      </a:accent3>
      <a:accent4>
        <a:srgbClr val="DDAC53"/>
      </a:accent4>
      <a:accent5>
        <a:srgbClr val="919785"/>
      </a:accent5>
      <a:accent6>
        <a:srgbClr val="CB4D3D"/>
      </a:accent6>
      <a:hlink>
        <a:srgbClr val="397D52"/>
      </a:hlink>
      <a:folHlink>
        <a:srgbClr val="00AAE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-Experience ORNL 2022-0518" id="{A2B9D5F2-B8A9-4DD4-9912-3B68DCA6422A}" vid="{F30427FC-7527-44A9-8488-BD8CC0463E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</Template>
  <TotalTime>3131</TotalTime>
  <Words>1289</Words>
  <Application>Microsoft Macintosh PowerPoint</Application>
  <PresentationFormat>Widescreen</PresentationFormat>
  <Paragraphs>206</Paragraphs>
  <Slides>23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Cambria Math</vt:lpstr>
      <vt:lpstr>Century Gothic</vt:lpstr>
      <vt:lpstr>Times</vt:lpstr>
      <vt:lpstr>ORNL</vt:lpstr>
      <vt:lpstr>Tungsten as Target Material</vt:lpstr>
      <vt:lpstr>Tungsten as spallation material</vt:lpstr>
      <vt:lpstr>Tungsten spallation targets in operation</vt:lpstr>
      <vt:lpstr>Tungsten spallation targets in design and construction</vt:lpstr>
      <vt:lpstr>Target materials cooling - Water</vt:lpstr>
      <vt:lpstr>Target materials cooling - Helium</vt:lpstr>
      <vt:lpstr>Some thoughts about gas cooled rolling W bearing Mu2e target concept</vt:lpstr>
      <vt:lpstr>Target materials cooling – Passive radiation </vt:lpstr>
      <vt:lpstr>Tungsten with proton radiation damage</vt:lpstr>
      <vt:lpstr>Proton irradiated tungsten - STIP</vt:lpstr>
      <vt:lpstr>Radiation induced hardening and embrittlement  </vt:lpstr>
      <vt:lpstr>Neutron irradiation near recrystallization temperature</vt:lpstr>
      <vt:lpstr>Thoughts about Mu2e target operating at sub-recrystallization temperature </vt:lpstr>
      <vt:lpstr>Radiation induced thermal diffusivity decrease</vt:lpstr>
      <vt:lpstr>Tungsten Fatigue</vt:lpstr>
      <vt:lpstr>Proton Irradiated Tungsten Rods at LANSCE</vt:lpstr>
      <vt:lpstr>Radiation dose and temperature profile</vt:lpstr>
      <vt:lpstr>WC-ball loaded bend fatigue tests on miniature discs</vt:lpstr>
      <vt:lpstr>WC-ball loaded bend fatigue tests on miniature discs</vt:lpstr>
      <vt:lpstr>Bend fatigue tests with notched W-cantilever</vt:lpstr>
      <vt:lpstr>Bend fatigue tests with notched W-cantilever</vt:lpstr>
      <vt:lpstr>Bend fatigue tests with notched W-cantilever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Tungsten as Target Material</dc:title>
  <dc:creator>Lee, Yong Joong</dc:creator>
  <cp:lastModifiedBy>Lee, Yong Joong</cp:lastModifiedBy>
  <cp:revision>34</cp:revision>
  <cp:lastPrinted>2022-02-08T14:36:52Z</cp:lastPrinted>
  <dcterms:created xsi:type="dcterms:W3CDTF">2023-03-17T18:55:01Z</dcterms:created>
  <dcterms:modified xsi:type="dcterms:W3CDTF">2023-03-28T13:40:50Z</dcterms:modified>
</cp:coreProperties>
</file>