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61" r:id="rId2"/>
    <p:sldId id="264" r:id="rId3"/>
    <p:sldId id="278" r:id="rId4"/>
    <p:sldId id="265" r:id="rId5"/>
    <p:sldId id="284" r:id="rId6"/>
    <p:sldId id="289" r:id="rId7"/>
    <p:sldId id="290" r:id="rId8"/>
    <p:sldId id="285" r:id="rId9"/>
    <p:sldId id="286" r:id="rId10"/>
    <p:sldId id="275" r:id="rId11"/>
    <p:sldId id="274" r:id="rId12"/>
    <p:sldId id="276" r:id="rId13"/>
    <p:sldId id="283" r:id="rId14"/>
    <p:sldId id="282" r:id="rId15"/>
    <p:sldId id="291" r:id="rId16"/>
    <p:sldId id="272" r:id="rId17"/>
    <p:sldId id="280" r:id="rId18"/>
    <p:sldId id="279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4" autoAdjust="0"/>
    <p:restoredTop sz="89784" autoAdjust="0"/>
  </p:normalViewPr>
  <p:slideViewPr>
    <p:cSldViewPr>
      <p:cViewPr>
        <p:scale>
          <a:sx n="90" d="100"/>
          <a:sy n="90" d="100"/>
        </p:scale>
        <p:origin x="-144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epeoples$\Discoverer%20Queries\Elmi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FY12 FTEs by Division</a:t>
            </a:r>
            <a:r>
              <a:rPr lang="en-US" baseline="0" dirty="0"/>
              <a:t> 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RLS Plan</c:v>
          </c:tx>
          <c:invertIfNegative val="0"/>
          <c:cat>
            <c:strRef>
              <c:f>'Pivot Table'!$H$2:$H$8</c:f>
              <c:strCache>
                <c:ptCount val="7"/>
                <c:pt idx="0">
                  <c:v>AD</c:v>
                </c:pt>
                <c:pt idx="1">
                  <c:v>APC</c:v>
                </c:pt>
                <c:pt idx="2">
                  <c:v>PPD</c:v>
                </c:pt>
                <c:pt idx="3">
                  <c:v>TD</c:v>
                </c:pt>
                <c:pt idx="4">
                  <c:v>FESS</c:v>
                </c:pt>
                <c:pt idx="5">
                  <c:v>CS</c:v>
                </c:pt>
                <c:pt idx="6">
                  <c:v>DIR</c:v>
                </c:pt>
              </c:strCache>
            </c:strRef>
          </c:cat>
          <c:val>
            <c:numRef>
              <c:f>'Pivot Table'!$G$2:$G$8</c:f>
              <c:numCache>
                <c:formatCode>0.00</c:formatCode>
                <c:ptCount val="7"/>
                <c:pt idx="0">
                  <c:v>41.174773755656105</c:v>
                </c:pt>
                <c:pt idx="1">
                  <c:v>2.6885746606334844</c:v>
                </c:pt>
                <c:pt idx="2">
                  <c:v>0.96266968325791857</c:v>
                </c:pt>
                <c:pt idx="3">
                  <c:v>2.9678733031674209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v>Actual</c:v>
          </c:tx>
          <c:invertIfNegative val="0"/>
          <c:cat>
            <c:strRef>
              <c:f>'Pivot Table'!$H$2:$H$8</c:f>
              <c:strCache>
                <c:ptCount val="7"/>
                <c:pt idx="0">
                  <c:v>AD</c:v>
                </c:pt>
                <c:pt idx="1">
                  <c:v>APC</c:v>
                </c:pt>
                <c:pt idx="2">
                  <c:v>PPD</c:v>
                </c:pt>
                <c:pt idx="3">
                  <c:v>TD</c:v>
                </c:pt>
                <c:pt idx="4">
                  <c:v>FESS</c:v>
                </c:pt>
                <c:pt idx="5">
                  <c:v>CS</c:v>
                </c:pt>
                <c:pt idx="6">
                  <c:v>DIR</c:v>
                </c:pt>
              </c:strCache>
            </c:strRef>
          </c:cat>
          <c:val>
            <c:numRef>
              <c:f>'Pivot Table'!$I$2:$I$8</c:f>
              <c:numCache>
                <c:formatCode>0.00</c:formatCode>
                <c:ptCount val="7"/>
                <c:pt idx="0">
                  <c:v>30.935888009050387</c:v>
                </c:pt>
                <c:pt idx="1">
                  <c:v>1.6349547511312188</c:v>
                </c:pt>
                <c:pt idx="2">
                  <c:v>1.2627262443438907</c:v>
                </c:pt>
                <c:pt idx="3">
                  <c:v>3.1044966063348407</c:v>
                </c:pt>
                <c:pt idx="4">
                  <c:v>0.27403846153846112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83264"/>
        <c:axId val="147485056"/>
      </c:barChart>
      <c:catAx>
        <c:axId val="14748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7485056"/>
        <c:crosses val="autoZero"/>
        <c:auto val="1"/>
        <c:lblAlgn val="ctr"/>
        <c:lblOffset val="100"/>
        <c:noMultiLvlLbl val="0"/>
      </c:catAx>
      <c:valAx>
        <c:axId val="147485056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47483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FY12 FTEs by OHAP Category </a:t>
            </a:r>
            <a:endParaRPr lang="en-US" dirty="0" smtClean="0"/>
          </a:p>
        </c:rich>
      </c:tx>
      <c:layout>
        <c:manualLayout>
          <c:xMode val="edge"/>
          <c:yMode val="edge"/>
          <c:x val="0.27944703594515147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Table'!$G$18</c:f>
              <c:strCache>
                <c:ptCount val="1"/>
                <c:pt idx="0">
                  <c:v>RLS Plan</c:v>
                </c:pt>
              </c:strCache>
            </c:strRef>
          </c:tx>
          <c:invertIfNegative val="0"/>
          <c:cat>
            <c:strRef>
              <c:f>'Pivot Table'!$F$19:$F$35</c:f>
              <c:strCache>
                <c:ptCount val="17"/>
                <c:pt idx="0">
                  <c:v>Alignment</c:v>
                </c:pt>
                <c:pt idx="1">
                  <c:v>Civil Engineer</c:v>
                </c:pt>
                <c:pt idx="2">
                  <c:v>Contractor</c:v>
                </c:pt>
                <c:pt idx="3">
                  <c:v>Design</c:v>
                </c:pt>
                <c:pt idx="4">
                  <c:v>Electrical Engineer</c:v>
                </c:pt>
                <c:pt idx="5">
                  <c:v>Electrical Technician</c:v>
                </c:pt>
                <c:pt idx="6">
                  <c:v>Facilities Management</c:v>
                </c:pt>
                <c:pt idx="7">
                  <c:v>Guest Scientist</c:v>
                </c:pt>
                <c:pt idx="8">
                  <c:v>Information Technology</c:v>
                </c:pt>
                <c:pt idx="9">
                  <c:v>Mechanical Engineer</c:v>
                </c:pt>
                <c:pt idx="10">
                  <c:v>Mechanical Technician</c:v>
                </c:pt>
                <c:pt idx="11">
                  <c:v>Operations</c:v>
                </c:pt>
                <c:pt idx="12">
                  <c:v>Other Technical</c:v>
                </c:pt>
                <c:pt idx="13">
                  <c:v>Postdoctoral Research Associate</c:v>
                </c:pt>
                <c:pt idx="14">
                  <c:v>Procurement</c:v>
                </c:pt>
                <c:pt idx="15">
                  <c:v>Project Management</c:v>
                </c:pt>
                <c:pt idx="16">
                  <c:v>Scientist</c:v>
                </c:pt>
              </c:strCache>
            </c:strRef>
          </c:cat>
          <c:val>
            <c:numRef>
              <c:f>'Pivot Table'!$G$19:$G$35</c:f>
              <c:numCache>
                <c:formatCode>0.00</c:formatCode>
                <c:ptCount val="17"/>
                <c:pt idx="0">
                  <c:v>0.1787330316742082</c:v>
                </c:pt>
                <c:pt idx="1">
                  <c:v>0.31375565610859729</c:v>
                </c:pt>
                <c:pt idx="2">
                  <c:v>0.2845192307692308</c:v>
                </c:pt>
                <c:pt idx="3">
                  <c:v>1.5721210407239816</c:v>
                </c:pt>
                <c:pt idx="4">
                  <c:v>10.821804298642537</c:v>
                </c:pt>
                <c:pt idx="5">
                  <c:v>10.807630090497737</c:v>
                </c:pt>
                <c:pt idx="6">
                  <c:v>0.1</c:v>
                </c:pt>
                <c:pt idx="7">
                  <c:v>0</c:v>
                </c:pt>
                <c:pt idx="8">
                  <c:v>0.47574095022624435</c:v>
                </c:pt>
                <c:pt idx="9">
                  <c:v>2.66</c:v>
                </c:pt>
                <c:pt idx="10">
                  <c:v>8.1467194570135693</c:v>
                </c:pt>
                <c:pt idx="11">
                  <c:v>1.6004355203619911</c:v>
                </c:pt>
                <c:pt idx="12">
                  <c:v>0.81118212669683254</c:v>
                </c:pt>
                <c:pt idx="13">
                  <c:v>0</c:v>
                </c:pt>
                <c:pt idx="14">
                  <c:v>4.0497737556561109E-2</c:v>
                </c:pt>
                <c:pt idx="15">
                  <c:v>4.4796380090497752E-2</c:v>
                </c:pt>
                <c:pt idx="16">
                  <c:v>9.9316176470588253</c:v>
                </c:pt>
              </c:numCache>
            </c:numRef>
          </c:val>
        </c:ser>
        <c:ser>
          <c:idx val="1"/>
          <c:order val="1"/>
          <c:tx>
            <c:strRef>
              <c:f>'Pivot Table'!$H$18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cat>
            <c:strRef>
              <c:f>'Pivot Table'!$F$19:$F$35</c:f>
              <c:strCache>
                <c:ptCount val="17"/>
                <c:pt idx="0">
                  <c:v>Alignment</c:v>
                </c:pt>
                <c:pt idx="1">
                  <c:v>Civil Engineer</c:v>
                </c:pt>
                <c:pt idx="2">
                  <c:v>Contractor</c:v>
                </c:pt>
                <c:pt idx="3">
                  <c:v>Design</c:v>
                </c:pt>
                <c:pt idx="4">
                  <c:v>Electrical Engineer</c:v>
                </c:pt>
                <c:pt idx="5">
                  <c:v>Electrical Technician</c:v>
                </c:pt>
                <c:pt idx="6">
                  <c:v>Facilities Management</c:v>
                </c:pt>
                <c:pt idx="7">
                  <c:v>Guest Scientist</c:v>
                </c:pt>
                <c:pt idx="8">
                  <c:v>Information Technology</c:v>
                </c:pt>
                <c:pt idx="9">
                  <c:v>Mechanical Engineer</c:v>
                </c:pt>
                <c:pt idx="10">
                  <c:v>Mechanical Technician</c:v>
                </c:pt>
                <c:pt idx="11">
                  <c:v>Operations</c:v>
                </c:pt>
                <c:pt idx="12">
                  <c:v>Other Technical</c:v>
                </c:pt>
                <c:pt idx="13">
                  <c:v>Postdoctoral Research Associate</c:v>
                </c:pt>
                <c:pt idx="14">
                  <c:v>Procurement</c:v>
                </c:pt>
                <c:pt idx="15">
                  <c:v>Project Management</c:v>
                </c:pt>
                <c:pt idx="16">
                  <c:v>Scientist</c:v>
                </c:pt>
              </c:strCache>
            </c:strRef>
          </c:cat>
          <c:val>
            <c:numRef>
              <c:f>'Pivot Table'!$H$19:$H$35</c:f>
              <c:numCache>
                <c:formatCode>0.00</c:formatCode>
                <c:ptCount val="17"/>
                <c:pt idx="0">
                  <c:v>1.0000000000000002E-2</c:v>
                </c:pt>
                <c:pt idx="1">
                  <c:v>0.19</c:v>
                </c:pt>
                <c:pt idx="3">
                  <c:v>1.58</c:v>
                </c:pt>
                <c:pt idx="4">
                  <c:v>8.3500000000000014</c:v>
                </c:pt>
                <c:pt idx="5">
                  <c:v>10.4</c:v>
                </c:pt>
                <c:pt idx="6">
                  <c:v>8.8800904977375597E-2</c:v>
                </c:pt>
                <c:pt idx="7">
                  <c:v>0.17036199095022625</c:v>
                </c:pt>
                <c:pt idx="8">
                  <c:v>8.0000000000000016E-2</c:v>
                </c:pt>
                <c:pt idx="9">
                  <c:v>2.7800000000000002</c:v>
                </c:pt>
                <c:pt idx="10">
                  <c:v>3.9899999999999998</c:v>
                </c:pt>
                <c:pt idx="11">
                  <c:v>3.08</c:v>
                </c:pt>
                <c:pt idx="12">
                  <c:v>1.8900000000000001</c:v>
                </c:pt>
                <c:pt idx="13">
                  <c:v>0.14000000000000001</c:v>
                </c:pt>
                <c:pt idx="15">
                  <c:v>0.24000000000000002</c:v>
                </c:pt>
                <c:pt idx="16">
                  <c:v>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61024"/>
        <c:axId val="147762560"/>
      </c:barChart>
      <c:catAx>
        <c:axId val="14776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7762560"/>
        <c:crosses val="autoZero"/>
        <c:auto val="1"/>
        <c:lblAlgn val="ctr"/>
        <c:lblOffset val="100"/>
        <c:noMultiLvlLbl val="0"/>
      </c:catAx>
      <c:valAx>
        <c:axId val="147762560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47761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FY13</a:t>
            </a:r>
            <a:r>
              <a:rPr lang="en-US" baseline="0"/>
              <a:t> FTEs by Division</a:t>
            </a:r>
            <a:endParaRPr lang="en-US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D/S/C Allocations</c:v>
          </c:tx>
          <c:spPr>
            <a:solidFill>
              <a:srgbClr val="FFC000"/>
            </a:solidFill>
          </c:spPr>
          <c:invertIfNegative val="0"/>
          <c:cat>
            <c:strRef>
              <c:f>'Oct 2012 RLS Information'!$B$185:$F$185</c:f>
              <c:strCache>
                <c:ptCount val="5"/>
                <c:pt idx="0">
                  <c:v>AD</c:v>
                </c:pt>
                <c:pt idx="1">
                  <c:v>APC</c:v>
                </c:pt>
                <c:pt idx="2">
                  <c:v>PPD</c:v>
                </c:pt>
                <c:pt idx="3">
                  <c:v>TD</c:v>
                </c:pt>
                <c:pt idx="4">
                  <c:v>Total</c:v>
                </c:pt>
              </c:strCache>
            </c:strRef>
          </c:cat>
          <c:val>
            <c:numRef>
              <c:f>'Oct 2012 RLS Information'!$B$189:$F$189</c:f>
              <c:numCache>
                <c:formatCode>0.00</c:formatCode>
                <c:ptCount val="5"/>
                <c:pt idx="0">
                  <c:v>20.18</c:v>
                </c:pt>
                <c:pt idx="1">
                  <c:v>1.6</c:v>
                </c:pt>
                <c:pt idx="2">
                  <c:v>0.22000000000000003</c:v>
                </c:pt>
                <c:pt idx="3">
                  <c:v>1.28</c:v>
                </c:pt>
                <c:pt idx="4">
                  <c:v>22.279999999999998</c:v>
                </c:pt>
              </c:numCache>
            </c:numRef>
          </c:val>
        </c:ser>
        <c:ser>
          <c:idx val="2"/>
          <c:order val="1"/>
          <c:tx>
            <c:v>RLS Plan</c:v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'Oct 2012 RLS Information'!$B$185:$F$185</c:f>
              <c:strCache>
                <c:ptCount val="5"/>
                <c:pt idx="0">
                  <c:v>AD</c:v>
                </c:pt>
                <c:pt idx="1">
                  <c:v>APC</c:v>
                </c:pt>
                <c:pt idx="2">
                  <c:v>PPD</c:v>
                </c:pt>
                <c:pt idx="3">
                  <c:v>TD</c:v>
                </c:pt>
                <c:pt idx="4">
                  <c:v>Total</c:v>
                </c:pt>
              </c:strCache>
            </c:strRef>
          </c:cat>
          <c:val>
            <c:numRef>
              <c:f>'Oct 2012 RLS Information'!$B$190:$F$190</c:f>
              <c:numCache>
                <c:formatCode>0.00</c:formatCode>
                <c:ptCount val="5"/>
                <c:pt idx="0">
                  <c:v>22.028608597285075</c:v>
                </c:pt>
                <c:pt idx="1">
                  <c:v>1.7441346153846147</c:v>
                </c:pt>
                <c:pt idx="2">
                  <c:v>0.21215497737556563</c:v>
                </c:pt>
                <c:pt idx="3">
                  <c:v>1.8479807692307693</c:v>
                </c:pt>
                <c:pt idx="4">
                  <c:v>25.832878959276034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36832"/>
        <c:axId val="103738368"/>
      </c:barChart>
      <c:catAx>
        <c:axId val="10373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3738368"/>
        <c:crosses val="autoZero"/>
        <c:auto val="1"/>
        <c:lblAlgn val="ctr"/>
        <c:lblOffset val="100"/>
        <c:noMultiLvlLbl val="0"/>
      </c:catAx>
      <c:valAx>
        <c:axId val="10373836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03736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[Elmie.xlsx]Pivot Table!PivotTable2</c:name>
    <c:fmtId val="19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'Pivot Table'!$D$1:$D$2</c:f>
              <c:strCache>
                <c:ptCount val="1"/>
                <c:pt idx="0">
                  <c:v>AD</c:v>
                </c:pt>
              </c:strCache>
            </c:strRef>
          </c:tx>
          <c:invertIfNegative val="0"/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Table'!$D$3:$D$16</c:f>
              <c:numCache>
                <c:formatCode>0.00</c:formatCode>
                <c:ptCount val="13"/>
                <c:pt idx="0">
                  <c:v>12.357142857142861</c:v>
                </c:pt>
                <c:pt idx="1">
                  <c:v>27.697278911564606</c:v>
                </c:pt>
                <c:pt idx="2">
                  <c:v>30.9115646258503</c:v>
                </c:pt>
                <c:pt idx="3">
                  <c:v>22.019727891156439</c:v>
                </c:pt>
                <c:pt idx="4">
                  <c:v>30.966666666666598</c:v>
                </c:pt>
                <c:pt idx="5">
                  <c:v>27.697278911564602</c:v>
                </c:pt>
                <c:pt idx="6">
                  <c:v>30.981292517006782</c:v>
                </c:pt>
                <c:pt idx="7">
                  <c:v>35.664285714285676</c:v>
                </c:pt>
                <c:pt idx="8">
                  <c:v>27.073129251700646</c:v>
                </c:pt>
                <c:pt idx="9">
                  <c:v>31.076190476190451</c:v>
                </c:pt>
                <c:pt idx="10">
                  <c:v>35.192176870748256</c:v>
                </c:pt>
                <c:pt idx="11">
                  <c:v>31.525850340136007</c:v>
                </c:pt>
                <c:pt idx="12">
                  <c:v>28.909863945578181</c:v>
                </c:pt>
              </c:numCache>
            </c:numRef>
          </c:val>
        </c:ser>
        <c:ser>
          <c:idx val="1"/>
          <c:order val="1"/>
          <c:tx>
            <c:strRef>
              <c:f>'Pivot Table'!$E$1:$E$2</c:f>
              <c:strCache>
                <c:ptCount val="1"/>
                <c:pt idx="0">
                  <c:v>APC</c:v>
                </c:pt>
              </c:strCache>
            </c:strRef>
          </c:tx>
          <c:invertIfNegative val="0"/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Table'!$E$3:$E$16</c:f>
              <c:numCache>
                <c:formatCode>0.00</c:formatCode>
                <c:ptCount val="13"/>
                <c:pt idx="0">
                  <c:v>0.30952380952380965</c:v>
                </c:pt>
                <c:pt idx="1">
                  <c:v>1.3571428571428574</c:v>
                </c:pt>
                <c:pt idx="2">
                  <c:v>2.9755102040816328</c:v>
                </c:pt>
                <c:pt idx="3">
                  <c:v>2.6564625850340136</c:v>
                </c:pt>
                <c:pt idx="4">
                  <c:v>3.1020408163265305</c:v>
                </c:pt>
                <c:pt idx="5">
                  <c:v>2.0884353741496597</c:v>
                </c:pt>
                <c:pt idx="6">
                  <c:v>2.1020408163265309</c:v>
                </c:pt>
                <c:pt idx="7">
                  <c:v>1.9149659863945585</c:v>
                </c:pt>
                <c:pt idx="8">
                  <c:v>0.85034013605442194</c:v>
                </c:pt>
                <c:pt idx="9">
                  <c:v>0.92244897959183669</c:v>
                </c:pt>
                <c:pt idx="10">
                  <c:v>-1.6156462585034004</c:v>
                </c:pt>
                <c:pt idx="11">
                  <c:v>1.3693877551020412</c:v>
                </c:pt>
                <c:pt idx="12">
                  <c:v>1.6312925170068029</c:v>
                </c:pt>
              </c:numCache>
            </c:numRef>
          </c:val>
        </c:ser>
        <c:ser>
          <c:idx val="2"/>
          <c:order val="2"/>
          <c:tx>
            <c:strRef>
              <c:f>'Pivot Table'!$F$1:$F$2</c:f>
              <c:strCache>
                <c:ptCount val="1"/>
                <c:pt idx="0">
                  <c:v>FESS</c:v>
                </c:pt>
              </c:strCache>
            </c:strRef>
          </c:tx>
          <c:invertIfNegative val="0"/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Table'!$F$3:$F$16</c:f>
              <c:numCache>
                <c:formatCode>General</c:formatCode>
                <c:ptCount val="13"/>
                <c:pt idx="3" formatCode="0.00">
                  <c:v>0.27210884353741499</c:v>
                </c:pt>
                <c:pt idx="4" formatCode="0.00">
                  <c:v>0.45578231292517007</c:v>
                </c:pt>
                <c:pt idx="5" formatCode="0.00">
                  <c:v>0.21768707482993196</c:v>
                </c:pt>
                <c:pt idx="6" formatCode="0.00">
                  <c:v>0.14285714285714288</c:v>
                </c:pt>
                <c:pt idx="7" formatCode="0.00">
                  <c:v>0.32312925170068035</c:v>
                </c:pt>
                <c:pt idx="8" formatCode="0.00">
                  <c:v>0.3401360544217687</c:v>
                </c:pt>
                <c:pt idx="9" formatCode="0.00">
                  <c:v>0.31972789115646266</c:v>
                </c:pt>
                <c:pt idx="10" formatCode="0.00">
                  <c:v>0.34013605442176864</c:v>
                </c:pt>
                <c:pt idx="11" formatCode="0.00">
                  <c:v>0.36734693877551017</c:v>
                </c:pt>
                <c:pt idx="12" formatCode="0.00">
                  <c:v>0.51700680272108845</c:v>
                </c:pt>
              </c:numCache>
            </c:numRef>
          </c:val>
        </c:ser>
        <c:ser>
          <c:idx val="3"/>
          <c:order val="3"/>
          <c:tx>
            <c:strRef>
              <c:f>'Pivot Table'!$G$1:$G$2</c:f>
              <c:strCache>
                <c:ptCount val="1"/>
                <c:pt idx="0">
                  <c:v>PPD</c:v>
                </c:pt>
              </c:strCache>
            </c:strRef>
          </c:tx>
          <c:invertIfNegative val="0"/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Table'!$G$3:$G$16</c:f>
              <c:numCache>
                <c:formatCode>0.00</c:formatCode>
                <c:ptCount val="13"/>
                <c:pt idx="0">
                  <c:v>0.52721088435374153</c:v>
                </c:pt>
                <c:pt idx="1">
                  <c:v>1.2312925170068028</c:v>
                </c:pt>
                <c:pt idx="2">
                  <c:v>1.0340136054421767</c:v>
                </c:pt>
                <c:pt idx="3">
                  <c:v>1.7823129251700682</c:v>
                </c:pt>
                <c:pt idx="4">
                  <c:v>1.6156462585034013</c:v>
                </c:pt>
                <c:pt idx="5">
                  <c:v>0.59863945578231281</c:v>
                </c:pt>
                <c:pt idx="6">
                  <c:v>0.10884353741496598</c:v>
                </c:pt>
                <c:pt idx="7">
                  <c:v>1.2108843537414964</c:v>
                </c:pt>
                <c:pt idx="8">
                  <c:v>1.3163265306122447</c:v>
                </c:pt>
                <c:pt idx="9">
                  <c:v>1.3197278911564625</c:v>
                </c:pt>
                <c:pt idx="10">
                  <c:v>1.2380952380952379</c:v>
                </c:pt>
                <c:pt idx="11">
                  <c:v>1.0748299319727894</c:v>
                </c:pt>
                <c:pt idx="12">
                  <c:v>2.1292517006802725</c:v>
                </c:pt>
              </c:numCache>
            </c:numRef>
          </c:val>
        </c:ser>
        <c:ser>
          <c:idx val="4"/>
          <c:order val="4"/>
          <c:tx>
            <c:strRef>
              <c:f>'Pivot Table'!$H$1:$H$2</c:f>
              <c:strCache>
                <c:ptCount val="1"/>
                <c:pt idx="0">
                  <c:v>TD</c:v>
                </c:pt>
              </c:strCache>
            </c:strRef>
          </c:tx>
          <c:invertIfNegative val="0"/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Table'!$H$3:$H$16</c:f>
              <c:numCache>
                <c:formatCode>0.00</c:formatCode>
                <c:ptCount val="13"/>
                <c:pt idx="0">
                  <c:v>4.5068027210884374</c:v>
                </c:pt>
                <c:pt idx="1">
                  <c:v>4.5544217687074813</c:v>
                </c:pt>
                <c:pt idx="2">
                  <c:v>3.4965986394557818</c:v>
                </c:pt>
                <c:pt idx="3">
                  <c:v>2.5697278911564636</c:v>
                </c:pt>
                <c:pt idx="4">
                  <c:v>2.229591836734695</c:v>
                </c:pt>
                <c:pt idx="5">
                  <c:v>3.0697278911564623</c:v>
                </c:pt>
                <c:pt idx="6">
                  <c:v>2.2619047619047632</c:v>
                </c:pt>
                <c:pt idx="7">
                  <c:v>6.4727891156462594</c:v>
                </c:pt>
                <c:pt idx="8">
                  <c:v>2.1020408163265305</c:v>
                </c:pt>
                <c:pt idx="9">
                  <c:v>1.6190476190476195</c:v>
                </c:pt>
                <c:pt idx="10">
                  <c:v>1.357142857142857</c:v>
                </c:pt>
                <c:pt idx="11">
                  <c:v>1.4795918367346936</c:v>
                </c:pt>
                <c:pt idx="12">
                  <c:v>1.6190476190476195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858944"/>
        <c:axId val="129868928"/>
        <c:axId val="0"/>
      </c:bar3DChart>
      <c:catAx>
        <c:axId val="129858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29868928"/>
        <c:crosses val="autoZero"/>
        <c:auto val="1"/>
        <c:lblAlgn val="ctr"/>
        <c:lblOffset val="100"/>
        <c:noMultiLvlLbl val="0"/>
      </c:catAx>
      <c:valAx>
        <c:axId val="12986892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29858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[Elmie.xlsx]Pivot Table!PivotTable2</c:name>
    <c:fmtId val="27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</c:pivotFmts>
    <c:plotArea>
      <c:layout>
        <c:manualLayout>
          <c:layoutTarget val="inner"/>
          <c:xMode val="edge"/>
          <c:yMode val="edge"/>
          <c:x val="5.248889834716608E-2"/>
          <c:y val="5.5168346246806554E-2"/>
          <c:w val="0.72169488543661775"/>
          <c:h val="0.88645817849237296"/>
        </c:manualLayout>
      </c:layout>
      <c:lineChart>
        <c:grouping val="standard"/>
        <c:varyColors val="0"/>
        <c:ser>
          <c:idx val="0"/>
          <c:order val="0"/>
          <c:tx>
            <c:strRef>
              <c:f>'Pivot Table'!$D$1:$D$2</c:f>
              <c:strCache>
                <c:ptCount val="1"/>
                <c:pt idx="0">
                  <c:v>Alignment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Table'!$D$3:$D$16</c:f>
              <c:numCache>
                <c:formatCode>General</c:formatCode>
                <c:ptCount val="13"/>
                <c:pt idx="8" formatCode="0.00">
                  <c:v>9.8639455782312965E-2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'Pivot Table'!$E$1:$E$2</c:f>
              <c:strCache>
                <c:ptCount val="1"/>
                <c:pt idx="0">
                  <c:v>Civil Engineer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Table'!$E$3:$E$16</c:f>
              <c:numCache>
                <c:formatCode>General</c:formatCode>
                <c:ptCount val="13"/>
                <c:pt idx="3" formatCode="0.00">
                  <c:v>0.27210884353741499</c:v>
                </c:pt>
                <c:pt idx="4" formatCode="0.00">
                  <c:v>0.45578231292517007</c:v>
                </c:pt>
                <c:pt idx="5" formatCode="0.00">
                  <c:v>0.21768707482993196</c:v>
                </c:pt>
                <c:pt idx="6" formatCode="0.00">
                  <c:v>0.13605442176870747</c:v>
                </c:pt>
                <c:pt idx="7" formatCode="0.00">
                  <c:v>0.15646258503401361</c:v>
                </c:pt>
                <c:pt idx="8" formatCode="0.00">
                  <c:v>0.26530612244897955</c:v>
                </c:pt>
                <c:pt idx="9" formatCode="0.00">
                  <c:v>0.12925170068027211</c:v>
                </c:pt>
                <c:pt idx="10" formatCode="0.00">
                  <c:v>0.19727891156462585</c:v>
                </c:pt>
                <c:pt idx="11" formatCode="0.00">
                  <c:v>0.15646258503401364</c:v>
                </c:pt>
                <c:pt idx="12" formatCode="0.00">
                  <c:v>0.20408163265306123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'Pivot Table'!$F$1:$F$2</c:f>
              <c:strCache>
                <c:ptCount val="1"/>
                <c:pt idx="0">
                  <c:v>Design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Table'!$F$3:$F$16</c:f>
              <c:numCache>
                <c:formatCode>0.00</c:formatCode>
                <c:ptCount val="13"/>
                <c:pt idx="0">
                  <c:v>0.4149659863945579</c:v>
                </c:pt>
                <c:pt idx="1">
                  <c:v>0.80952380952380965</c:v>
                </c:pt>
                <c:pt idx="2">
                  <c:v>1.1870748299319731</c:v>
                </c:pt>
                <c:pt idx="3">
                  <c:v>1.129251700680272</c:v>
                </c:pt>
                <c:pt idx="4">
                  <c:v>2.6530612244897966</c:v>
                </c:pt>
                <c:pt idx="5">
                  <c:v>1.581632653061225</c:v>
                </c:pt>
                <c:pt idx="6">
                  <c:v>1.9863945578231295</c:v>
                </c:pt>
                <c:pt idx="7">
                  <c:v>1.8945578231292528</c:v>
                </c:pt>
                <c:pt idx="8">
                  <c:v>1.2040816326530612</c:v>
                </c:pt>
                <c:pt idx="9">
                  <c:v>1.6836734693877558</c:v>
                </c:pt>
                <c:pt idx="10">
                  <c:v>1.8690476190476193</c:v>
                </c:pt>
                <c:pt idx="11">
                  <c:v>1.153061224489796</c:v>
                </c:pt>
                <c:pt idx="12">
                  <c:v>1.3809523809523814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'Pivot Table'!$G$1:$G$2</c:f>
              <c:strCache>
                <c:ptCount val="1"/>
                <c:pt idx="0">
                  <c:v>Electrical Engineer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Table'!$G$3:$G$16</c:f>
              <c:numCache>
                <c:formatCode>0.00</c:formatCode>
                <c:ptCount val="13"/>
                <c:pt idx="0">
                  <c:v>3.8214285714285707</c:v>
                </c:pt>
                <c:pt idx="1">
                  <c:v>6.7482993197278924</c:v>
                </c:pt>
                <c:pt idx="2">
                  <c:v>7.9642857142857153</c:v>
                </c:pt>
                <c:pt idx="3">
                  <c:v>6.4914965986394524</c:v>
                </c:pt>
                <c:pt idx="4">
                  <c:v>9.0789115646258516</c:v>
                </c:pt>
                <c:pt idx="5">
                  <c:v>7.7687074829931984</c:v>
                </c:pt>
                <c:pt idx="6">
                  <c:v>8.3894557823129201</c:v>
                </c:pt>
                <c:pt idx="7">
                  <c:v>9.9023809523809518</c:v>
                </c:pt>
                <c:pt idx="8">
                  <c:v>7.3588435374149661</c:v>
                </c:pt>
                <c:pt idx="9">
                  <c:v>6.7227891156462549</c:v>
                </c:pt>
                <c:pt idx="10">
                  <c:v>10.901360544217685</c:v>
                </c:pt>
                <c:pt idx="11">
                  <c:v>8.5561224489795915</c:v>
                </c:pt>
                <c:pt idx="12">
                  <c:v>6.6683673469387763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'Pivot Table'!$H$1:$H$2</c:f>
              <c:strCache>
                <c:ptCount val="1"/>
                <c:pt idx="0">
                  <c:v>Electrical Technician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Table'!$H$3:$H$16</c:f>
              <c:numCache>
                <c:formatCode>0.00</c:formatCode>
                <c:ptCount val="13"/>
                <c:pt idx="0">
                  <c:v>5.1360544217687067</c:v>
                </c:pt>
                <c:pt idx="1">
                  <c:v>11.493197278911564</c:v>
                </c:pt>
                <c:pt idx="2">
                  <c:v>8.2091836734693899</c:v>
                </c:pt>
                <c:pt idx="3">
                  <c:v>5.646258503401361</c:v>
                </c:pt>
                <c:pt idx="4">
                  <c:v>8.2517006802721102</c:v>
                </c:pt>
                <c:pt idx="5">
                  <c:v>8.2210884353741491</c:v>
                </c:pt>
                <c:pt idx="6">
                  <c:v>10.416666666666671</c:v>
                </c:pt>
                <c:pt idx="7">
                  <c:v>12.761904761904757</c:v>
                </c:pt>
                <c:pt idx="8">
                  <c:v>9.2823129251700696</c:v>
                </c:pt>
                <c:pt idx="9">
                  <c:v>11.557823129251705</c:v>
                </c:pt>
                <c:pt idx="10">
                  <c:v>10.585034013605446</c:v>
                </c:pt>
                <c:pt idx="11">
                  <c:v>9.7993197278911559</c:v>
                </c:pt>
                <c:pt idx="12">
                  <c:v>10.996598639455783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'Pivot Table'!$I$1:$I$2</c:f>
              <c:strCache>
                <c:ptCount val="1"/>
                <c:pt idx="0">
                  <c:v>Facilities Management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Table'!$I$3:$I$16</c:f>
              <c:numCache>
                <c:formatCode>General</c:formatCode>
                <c:ptCount val="13"/>
                <c:pt idx="6" formatCode="0.00">
                  <c:v>6.8027210884353748E-3</c:v>
                </c:pt>
                <c:pt idx="7" formatCode="0.00">
                  <c:v>0.12925170068027209</c:v>
                </c:pt>
                <c:pt idx="8" formatCode="0.00">
                  <c:v>7.4829931972789115E-2</c:v>
                </c:pt>
                <c:pt idx="9" formatCode="0.00">
                  <c:v>0.19047619047619052</c:v>
                </c:pt>
                <c:pt idx="10" formatCode="0.00">
                  <c:v>0.1428571428571429</c:v>
                </c:pt>
                <c:pt idx="11" formatCode="0.00">
                  <c:v>0.21088435374149667</c:v>
                </c:pt>
                <c:pt idx="12" formatCode="0.00">
                  <c:v>0.31292517006802734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'Pivot Table'!$J$1:$J$2</c:f>
              <c:strCache>
                <c:ptCount val="1"/>
                <c:pt idx="0">
                  <c:v>Guest Scientist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Table'!$J$3:$J$16</c:f>
              <c:numCache>
                <c:formatCode>General</c:formatCode>
                <c:ptCount val="13"/>
                <c:pt idx="4" formatCode="0.00">
                  <c:v>5.4421768707482977E-2</c:v>
                </c:pt>
                <c:pt idx="7" formatCode="0.00">
                  <c:v>0.21088435374149664</c:v>
                </c:pt>
                <c:pt idx="8" formatCode="0.00">
                  <c:v>4.7619047619047623E-2</c:v>
                </c:pt>
                <c:pt idx="9" formatCode="0.00">
                  <c:v>0.24217687074829936</c:v>
                </c:pt>
                <c:pt idx="10" formatCode="0.00">
                  <c:v>0.49659863945578231</c:v>
                </c:pt>
                <c:pt idx="11" formatCode="0.00">
                  <c:v>0.46122448979591846</c:v>
                </c:pt>
                <c:pt idx="12" formatCode="0.00">
                  <c:v>0.53605442176870755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'Pivot Table'!$K$1:$K$2</c:f>
              <c:strCache>
                <c:ptCount val="1"/>
                <c:pt idx="0">
                  <c:v>Information Technology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Table'!$K$3:$K$16</c:f>
              <c:numCache>
                <c:formatCode>0.00</c:formatCode>
                <c:ptCount val="13"/>
                <c:pt idx="0">
                  <c:v>1.7006802721088437E-3</c:v>
                </c:pt>
                <c:pt idx="1">
                  <c:v>2.0408163265306124E-2</c:v>
                </c:pt>
                <c:pt idx="3">
                  <c:v>2.3809523809523812E-2</c:v>
                </c:pt>
                <c:pt idx="5">
                  <c:v>1.0204081632653062E-2</c:v>
                </c:pt>
                <c:pt idx="6">
                  <c:v>6.8027210884353748E-3</c:v>
                </c:pt>
                <c:pt idx="7">
                  <c:v>2.7210884353741489E-2</c:v>
                </c:pt>
                <c:pt idx="9">
                  <c:v>0.51700680272108845</c:v>
                </c:pt>
                <c:pt idx="10">
                  <c:v>0.29931972789115652</c:v>
                </c:pt>
                <c:pt idx="11">
                  <c:v>1.3605442176870748E-2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'Pivot Table'!$L$1:$L$2</c:f>
              <c:strCache>
                <c:ptCount val="1"/>
                <c:pt idx="0">
                  <c:v>Mechanical Engineer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Table'!$L$3:$L$16</c:f>
              <c:numCache>
                <c:formatCode>0.00</c:formatCode>
                <c:ptCount val="13"/>
                <c:pt idx="0">
                  <c:v>1.3945578231292521</c:v>
                </c:pt>
                <c:pt idx="1">
                  <c:v>2.4251700680272115</c:v>
                </c:pt>
                <c:pt idx="2">
                  <c:v>3.7006802721088441</c:v>
                </c:pt>
                <c:pt idx="3">
                  <c:v>2.4625850340136046</c:v>
                </c:pt>
                <c:pt idx="4">
                  <c:v>3.197278911564625</c:v>
                </c:pt>
                <c:pt idx="5">
                  <c:v>2.8843537414965996</c:v>
                </c:pt>
                <c:pt idx="6">
                  <c:v>2.462585034013606</c:v>
                </c:pt>
                <c:pt idx="7">
                  <c:v>3.2074829931972784</c:v>
                </c:pt>
                <c:pt idx="8">
                  <c:v>2.7040816326530615</c:v>
                </c:pt>
                <c:pt idx="9">
                  <c:v>2.3435374149659864</c:v>
                </c:pt>
                <c:pt idx="10">
                  <c:v>2.2891156462585038</c:v>
                </c:pt>
                <c:pt idx="11">
                  <c:v>1.7891156462585038</c:v>
                </c:pt>
                <c:pt idx="12">
                  <c:v>2.5442176870748292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'Pivot Table'!$M$1:$M$2</c:f>
              <c:strCache>
                <c:ptCount val="1"/>
                <c:pt idx="0">
                  <c:v>Mechanical Technician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Table'!$M$3:$M$16</c:f>
              <c:numCache>
                <c:formatCode>0.00</c:formatCode>
                <c:ptCount val="13"/>
                <c:pt idx="0">
                  <c:v>3.2857142857142869</c:v>
                </c:pt>
                <c:pt idx="1">
                  <c:v>7.0646258503401365</c:v>
                </c:pt>
                <c:pt idx="2">
                  <c:v>5.6190476190476222</c:v>
                </c:pt>
                <c:pt idx="3">
                  <c:v>4.5000000000000009</c:v>
                </c:pt>
                <c:pt idx="4">
                  <c:v>4.8163265306122467</c:v>
                </c:pt>
                <c:pt idx="5">
                  <c:v>2.3367346938775513</c:v>
                </c:pt>
                <c:pt idx="6">
                  <c:v>1.9285714285714293</c:v>
                </c:pt>
                <c:pt idx="7">
                  <c:v>5.0136054421768712</c:v>
                </c:pt>
                <c:pt idx="8">
                  <c:v>2.8129251700680262</c:v>
                </c:pt>
                <c:pt idx="9">
                  <c:v>2.4013605442176873</c:v>
                </c:pt>
                <c:pt idx="10">
                  <c:v>1.9081632653061227</c:v>
                </c:pt>
                <c:pt idx="11">
                  <c:v>2.6700680272108834</c:v>
                </c:pt>
                <c:pt idx="12">
                  <c:v>3.4523809523809526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'Pivot Table'!$N$1:$N$2</c:f>
              <c:strCache>
                <c:ptCount val="1"/>
                <c:pt idx="0">
                  <c:v>Operations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Table'!$N$3:$N$16</c:f>
              <c:numCache>
                <c:formatCode>0.00</c:formatCode>
                <c:ptCount val="13"/>
                <c:pt idx="0">
                  <c:v>1.3809523809523809</c:v>
                </c:pt>
                <c:pt idx="1">
                  <c:v>2.3945578231292513</c:v>
                </c:pt>
                <c:pt idx="2">
                  <c:v>3.0136054421768708</c:v>
                </c:pt>
                <c:pt idx="3">
                  <c:v>2.4251700680272124</c:v>
                </c:pt>
                <c:pt idx="4">
                  <c:v>2.1768707482993204</c:v>
                </c:pt>
                <c:pt idx="5">
                  <c:v>2.5748299319727885</c:v>
                </c:pt>
                <c:pt idx="6">
                  <c:v>2.7755102040816331</c:v>
                </c:pt>
                <c:pt idx="7">
                  <c:v>2.5578231292517004</c:v>
                </c:pt>
                <c:pt idx="8">
                  <c:v>2.3367346938775508</c:v>
                </c:pt>
                <c:pt idx="9">
                  <c:v>4.2397959183673466</c:v>
                </c:pt>
                <c:pt idx="10">
                  <c:v>4.0850340136054406</c:v>
                </c:pt>
                <c:pt idx="11">
                  <c:v>4.4268707482993195</c:v>
                </c:pt>
                <c:pt idx="12">
                  <c:v>2.6496598639455788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'Pivot Table'!$O$1:$O$2</c:f>
              <c:strCache>
                <c:ptCount val="1"/>
                <c:pt idx="0">
                  <c:v>Other Technical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Table'!$O$3:$O$16</c:f>
              <c:numCache>
                <c:formatCode>0.00</c:formatCode>
                <c:ptCount val="13"/>
                <c:pt idx="0">
                  <c:v>1.7619047619047619</c:v>
                </c:pt>
                <c:pt idx="1">
                  <c:v>1.6394557823129252</c:v>
                </c:pt>
                <c:pt idx="2">
                  <c:v>1.7074829931972788</c:v>
                </c:pt>
                <c:pt idx="3">
                  <c:v>1.3520408163265309</c:v>
                </c:pt>
                <c:pt idx="4">
                  <c:v>1.0051020408163265</c:v>
                </c:pt>
                <c:pt idx="5">
                  <c:v>2.2397959183673466</c:v>
                </c:pt>
                <c:pt idx="6">
                  <c:v>1.9353741496598642</c:v>
                </c:pt>
                <c:pt idx="7">
                  <c:v>3.9523809523809526</c:v>
                </c:pt>
                <c:pt idx="8">
                  <c:v>1.6394557823129248</c:v>
                </c:pt>
                <c:pt idx="9">
                  <c:v>1.5204081632653068</c:v>
                </c:pt>
                <c:pt idx="10">
                  <c:v>1.0952380952380951</c:v>
                </c:pt>
                <c:pt idx="11">
                  <c:v>1.2414965986394553</c:v>
                </c:pt>
                <c:pt idx="12">
                  <c:v>1.5986394557823134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'Pivot Table'!$P$1:$P$2</c:f>
              <c:strCache>
                <c:ptCount val="1"/>
                <c:pt idx="0">
                  <c:v>Postdoctoral Res Assoc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Table'!$P$3:$P$16</c:f>
              <c:numCache>
                <c:formatCode>General</c:formatCode>
                <c:ptCount val="13"/>
                <c:pt idx="2" formatCode="0.00">
                  <c:v>0.70748299319727881</c:v>
                </c:pt>
                <c:pt idx="3" formatCode="0.00">
                  <c:v>0.9251700680272108</c:v>
                </c:pt>
                <c:pt idx="4" formatCode="0.00">
                  <c:v>1.0340136054421767</c:v>
                </c:pt>
                <c:pt idx="5" formatCode="0.00">
                  <c:v>0.92517006802721069</c:v>
                </c:pt>
                <c:pt idx="6" formatCode="0.00">
                  <c:v>1.0340136054421767</c:v>
                </c:pt>
                <c:pt idx="10" formatCode="0.00">
                  <c:v>-2.9523809523809526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'Pivot Table'!$Q$1:$Q$2</c:f>
              <c:strCache>
                <c:ptCount val="1"/>
                <c:pt idx="0">
                  <c:v>Project Management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Table'!$Q$3:$Q$16</c:f>
              <c:numCache>
                <c:formatCode>0.00</c:formatCode>
                <c:ptCount val="13"/>
                <c:pt idx="0">
                  <c:v>4.0816326530612262E-2</c:v>
                </c:pt>
                <c:pt idx="1">
                  <c:v>0.19047619047619052</c:v>
                </c:pt>
                <c:pt idx="2">
                  <c:v>0.17687074829931967</c:v>
                </c:pt>
                <c:pt idx="3">
                  <c:v>1.3605442176870748E-2</c:v>
                </c:pt>
                <c:pt idx="4">
                  <c:v>6.8027210884353734E-2</c:v>
                </c:pt>
                <c:pt idx="6">
                  <c:v>1.3605442176870748E-2</c:v>
                </c:pt>
                <c:pt idx="7">
                  <c:v>8.8435374149659893E-2</c:v>
                </c:pt>
                <c:pt idx="8">
                  <c:v>0.27210884353741505</c:v>
                </c:pt>
                <c:pt idx="9">
                  <c:v>4.7619047619047623E-2</c:v>
                </c:pt>
                <c:pt idx="10">
                  <c:v>0.74149659863945572</c:v>
                </c:pt>
                <c:pt idx="11">
                  <c:v>0.54421768707482998</c:v>
                </c:pt>
                <c:pt idx="12">
                  <c:v>0.69387755102040805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'Pivot Table'!$R$1:$R$2</c:f>
              <c:strCache>
                <c:ptCount val="1"/>
                <c:pt idx="0">
                  <c:v>Scientist</c:v>
                </c:pt>
              </c:strCache>
            </c:strRef>
          </c:tx>
          <c:cat>
            <c:strRef>
              <c:f>'Pivot Table'!$C$3:$C$16</c:f>
              <c:strCache>
                <c:ptCount val="13"/>
                <c:pt idx="0">
                  <c:v>9/1/2011</c:v>
                </c:pt>
                <c:pt idx="1">
                  <c:v>10/1/2011</c:v>
                </c:pt>
                <c:pt idx="2">
                  <c:v>11/1/2011</c:v>
                </c:pt>
                <c:pt idx="3">
                  <c:v>12/1/2011</c:v>
                </c:pt>
                <c:pt idx="4">
                  <c:v>1/1/2012</c:v>
                </c:pt>
                <c:pt idx="5">
                  <c:v>2/1/2012</c:v>
                </c:pt>
                <c:pt idx="6">
                  <c:v>3/1/2012</c:v>
                </c:pt>
                <c:pt idx="7">
                  <c:v>4/1/2012</c:v>
                </c:pt>
                <c:pt idx="8">
                  <c:v>5/1/2012</c:v>
                </c:pt>
                <c:pt idx="9">
                  <c:v>6/1/2012</c:v>
                </c:pt>
                <c:pt idx="10">
                  <c:v>7/1/2012</c:v>
                </c:pt>
                <c:pt idx="11">
                  <c:v>8/1/2012</c:v>
                </c:pt>
                <c:pt idx="12">
                  <c:v>9/1/2012</c:v>
                </c:pt>
              </c:strCache>
            </c:strRef>
          </c:cat>
          <c:val>
            <c:numRef>
              <c:f>'Pivot Table'!$R$3:$R$16</c:f>
              <c:numCache>
                <c:formatCode>0.00</c:formatCode>
                <c:ptCount val="13"/>
                <c:pt idx="0">
                  <c:v>0.46258503401360546</c:v>
                </c:pt>
                <c:pt idx="1">
                  <c:v>2.0374149659863954</c:v>
                </c:pt>
                <c:pt idx="2">
                  <c:v>6.1319727891156477</c:v>
                </c:pt>
                <c:pt idx="3">
                  <c:v>4.0588435374149663</c:v>
                </c:pt>
                <c:pt idx="4">
                  <c:v>5.5782312925170068</c:v>
                </c:pt>
                <c:pt idx="5">
                  <c:v>4.9115646258503389</c:v>
                </c:pt>
                <c:pt idx="6">
                  <c:v>4.4914965986394568</c:v>
                </c:pt>
                <c:pt idx="7">
                  <c:v>5.5544217687074813</c:v>
                </c:pt>
                <c:pt idx="8">
                  <c:v>3.5034013605442191</c:v>
                </c:pt>
                <c:pt idx="9">
                  <c:v>2.8959183673469391</c:v>
                </c:pt>
                <c:pt idx="10">
                  <c:v>3.6190476190476182</c:v>
                </c:pt>
                <c:pt idx="11">
                  <c:v>4.0462585034013605</c:v>
                </c:pt>
                <c:pt idx="12">
                  <c:v>3.7687074829931975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058112"/>
        <c:axId val="130059648"/>
      </c:lineChart>
      <c:catAx>
        <c:axId val="13005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0059648"/>
        <c:crosses val="autoZero"/>
        <c:auto val="1"/>
        <c:lblAlgn val="ctr"/>
        <c:lblOffset val="100"/>
        <c:noMultiLvlLbl val="0"/>
      </c:catAx>
      <c:valAx>
        <c:axId val="130059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0058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pivotSource>
    <c:name>[Elmie.xlsx]Pivot Table!PivotTable2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FY12 Actual FTEs By Division</a:t>
            </a:r>
          </a:p>
        </c:rich>
      </c:tx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482400637420323"/>
          <c:y val="0.12853657715862438"/>
          <c:w val="0.85243789838770168"/>
          <c:h val="0.7039245575072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'Pivot Table'!$D$1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'Pivot Table'!$C$2:$C$15</c:f>
              <c:strCache>
                <c:ptCount val="13"/>
                <c:pt idx="0">
                  <c:v>AD</c:v>
                </c:pt>
                <c:pt idx="1">
                  <c:v>APC</c:v>
                </c:pt>
                <c:pt idx="2">
                  <c:v>FESS</c:v>
                </c:pt>
                <c:pt idx="3">
                  <c:v>PPD</c:v>
                </c:pt>
                <c:pt idx="4">
                  <c:v>TD</c:v>
                </c:pt>
                <c:pt idx="5">
                  <c:v>DIR</c:v>
                </c:pt>
                <c:pt idx="6">
                  <c:v>WDRS</c:v>
                </c:pt>
                <c:pt idx="7">
                  <c:v>BSS</c:v>
                </c:pt>
                <c:pt idx="8">
                  <c:v>CMS</c:v>
                </c:pt>
                <c:pt idx="9">
                  <c:v>ESH</c:v>
                </c:pt>
                <c:pt idx="10">
                  <c:v>FS</c:v>
                </c:pt>
                <c:pt idx="11">
                  <c:v>CPA</c:v>
                </c:pt>
                <c:pt idx="12">
                  <c:v>CS</c:v>
                </c:pt>
              </c:strCache>
            </c:strRef>
          </c:cat>
          <c:val>
            <c:numRef>
              <c:f>'Pivot Table'!$D$2:$D$15</c:f>
              <c:numCache>
                <c:formatCode>0.00</c:formatCode>
                <c:ptCount val="13"/>
                <c:pt idx="0">
                  <c:v>30.935888009050373</c:v>
                </c:pt>
                <c:pt idx="1">
                  <c:v>1.6349547511312188</c:v>
                </c:pt>
                <c:pt idx="2">
                  <c:v>0.27403846153846112</c:v>
                </c:pt>
                <c:pt idx="3">
                  <c:v>1.2627262443438907</c:v>
                </c:pt>
                <c:pt idx="4">
                  <c:v>3.1044966063348407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421696"/>
        <c:axId val="129423232"/>
      </c:barChart>
      <c:catAx>
        <c:axId val="129421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9423232"/>
        <c:crosses val="autoZero"/>
        <c:auto val="1"/>
        <c:lblAlgn val="ctr"/>
        <c:lblOffset val="100"/>
        <c:noMultiLvlLbl val="0"/>
      </c:catAx>
      <c:valAx>
        <c:axId val="12942323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29421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[FY12 Information and Oct PMG Charts.xlsx]Pivot Table!PivotTable2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Actual FY12 </a:t>
            </a:r>
            <a:r>
              <a:rPr lang="en-US" dirty="0"/>
              <a:t>FTEs by OHAP</a:t>
            </a:r>
            <a:r>
              <a:rPr lang="en-US" baseline="0" dirty="0"/>
              <a:t> Category</a:t>
            </a:r>
            <a:endParaRPr lang="en-US" dirty="0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  <c:spPr>
          <a:solidFill>
            <a:schemeClr val="bg1">
              <a:lumMod val="50000"/>
            </a:schemeClr>
          </a:solidFill>
        </c:spPr>
        <c:marker>
          <c:symbol val="none"/>
        </c:marker>
      </c:pivotFmt>
      <c:pivotFmt>
        <c:idx val="35"/>
        <c:spPr>
          <a:solidFill>
            <a:schemeClr val="bg1">
              <a:lumMod val="50000"/>
            </a:schemeClr>
          </a:solidFill>
        </c:spPr>
        <c:marker>
          <c:symbol val="none"/>
        </c:marker>
      </c:pivotFmt>
      <c:pivotFmt>
        <c:idx val="36"/>
        <c:spPr>
          <a:solidFill>
            <a:schemeClr val="bg1">
              <a:lumMod val="50000"/>
            </a:schemeClr>
          </a:solidFill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Table'!$D$1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'Pivot Table'!$C$2:$C$17</c:f>
              <c:strCache>
                <c:ptCount val="15"/>
                <c:pt idx="0">
                  <c:v>Alignment</c:v>
                </c:pt>
                <c:pt idx="1">
                  <c:v>Civil Engineer</c:v>
                </c:pt>
                <c:pt idx="2">
                  <c:v>Design</c:v>
                </c:pt>
                <c:pt idx="3">
                  <c:v>Electrical Engineer</c:v>
                </c:pt>
                <c:pt idx="4">
                  <c:v>Electrical Technician</c:v>
                </c:pt>
                <c:pt idx="5">
                  <c:v>Facilities Management</c:v>
                </c:pt>
                <c:pt idx="6">
                  <c:v>Guest Scientist</c:v>
                </c:pt>
                <c:pt idx="7">
                  <c:v>Information Technology</c:v>
                </c:pt>
                <c:pt idx="8">
                  <c:v>Mechanical Engineer</c:v>
                </c:pt>
                <c:pt idx="9">
                  <c:v>Mechanical Technician</c:v>
                </c:pt>
                <c:pt idx="10">
                  <c:v>Operations</c:v>
                </c:pt>
                <c:pt idx="11">
                  <c:v>Other Technical</c:v>
                </c:pt>
                <c:pt idx="12">
                  <c:v>Postdoctoral Res Assoc</c:v>
                </c:pt>
                <c:pt idx="13">
                  <c:v>Project Management</c:v>
                </c:pt>
                <c:pt idx="14">
                  <c:v>Scientist</c:v>
                </c:pt>
              </c:strCache>
            </c:strRef>
          </c:cat>
          <c:val>
            <c:numRef>
              <c:f>'Pivot Table'!$D$2:$D$17</c:f>
              <c:numCache>
                <c:formatCode>0.00</c:formatCode>
                <c:ptCount val="15"/>
                <c:pt idx="0">
                  <c:v>8.2013574660633488E-3</c:v>
                </c:pt>
                <c:pt idx="1">
                  <c:v>0.18212669683257895</c:v>
                </c:pt>
                <c:pt idx="2">
                  <c:v>1.57536764705882</c:v>
                </c:pt>
                <c:pt idx="3">
                  <c:v>8.3454468325793183</c:v>
                </c:pt>
                <c:pt idx="4">
                  <c:v>10.173359728506808</c:v>
                </c:pt>
                <c:pt idx="5">
                  <c:v>8.8800904977375597E-2</c:v>
                </c:pt>
                <c:pt idx="6">
                  <c:v>0.17036199095022625</c:v>
                </c:pt>
                <c:pt idx="7">
                  <c:v>7.6498868778280521E-2</c:v>
                </c:pt>
                <c:pt idx="8">
                  <c:v>2.7774321266968305</c:v>
                </c:pt>
                <c:pt idx="9">
                  <c:v>3.9751131221719382</c:v>
                </c:pt>
                <c:pt idx="10">
                  <c:v>3.0794683257918489</c:v>
                </c:pt>
                <c:pt idx="11">
                  <c:v>1.8864536199094972</c:v>
                </c:pt>
                <c:pt idx="12">
                  <c:v>0.13914027149321254</c:v>
                </c:pt>
                <c:pt idx="13">
                  <c:v>0.24038461538461536</c:v>
                </c:pt>
                <c:pt idx="14">
                  <c:v>4.2453619909502276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526784"/>
        <c:axId val="129532672"/>
      </c:barChart>
      <c:catAx>
        <c:axId val="129526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9532672"/>
        <c:crosses val="autoZero"/>
        <c:auto val="1"/>
        <c:lblAlgn val="ctr"/>
        <c:lblOffset val="100"/>
        <c:noMultiLvlLbl val="0"/>
      </c:catAx>
      <c:valAx>
        <c:axId val="12953267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29526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D9E51-7EF3-4364-82B3-7E9F71B7C4A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33813-63D8-45A5-8935-59A97C90C353}">
      <dgm:prSet phldrT="[Text]" custT="1"/>
      <dgm:spPr/>
      <dgm:t>
        <a:bodyPr/>
        <a:lstStyle/>
        <a:p>
          <a:r>
            <a:rPr lang="en-US" sz="1400" b="1" dirty="0" smtClean="0"/>
            <a:t>1-2 Weeks</a:t>
          </a:r>
          <a:endParaRPr lang="en-US" sz="1400" b="1" dirty="0"/>
        </a:p>
      </dgm:t>
    </dgm:pt>
    <dgm:pt modelId="{667EF661-BC7E-4B00-9842-32ADEA0E2919}" type="parTrans" cxnId="{E0F3E112-6A88-453E-B799-0D812BA613F3}">
      <dgm:prSet/>
      <dgm:spPr/>
      <dgm:t>
        <a:bodyPr/>
        <a:lstStyle/>
        <a:p>
          <a:endParaRPr lang="en-US"/>
        </a:p>
      </dgm:t>
    </dgm:pt>
    <dgm:pt modelId="{A82A6FA3-6A19-4743-8FE4-D57756A2BF25}" type="sibTrans" cxnId="{E0F3E112-6A88-453E-B799-0D812BA613F3}">
      <dgm:prSet/>
      <dgm:spPr/>
      <dgm:t>
        <a:bodyPr/>
        <a:lstStyle/>
        <a:p>
          <a:endParaRPr lang="en-US"/>
        </a:p>
      </dgm:t>
    </dgm:pt>
    <dgm:pt modelId="{DB6DD0AD-3222-4C8D-A4C7-81DCD5C6B898}">
      <dgm:prSet phldrT="[Text]" custT="1"/>
      <dgm:spPr/>
      <dgm:t>
        <a:bodyPr/>
        <a:lstStyle/>
        <a:p>
          <a:r>
            <a:rPr lang="en-US" sz="1400" b="1" dirty="0" smtClean="0"/>
            <a:t>2 Weeks</a:t>
          </a:r>
          <a:endParaRPr lang="en-US" sz="1400" b="1" dirty="0"/>
        </a:p>
      </dgm:t>
    </dgm:pt>
    <dgm:pt modelId="{95B85790-3CCC-4032-A74C-971F665E994F}" type="parTrans" cxnId="{DD13B517-9AAE-4A21-BFCF-4E92AAF57DFE}">
      <dgm:prSet/>
      <dgm:spPr/>
      <dgm:t>
        <a:bodyPr/>
        <a:lstStyle/>
        <a:p>
          <a:endParaRPr lang="en-US"/>
        </a:p>
      </dgm:t>
    </dgm:pt>
    <dgm:pt modelId="{F2351D56-1F99-4BEB-BA00-34AF9CE1D3AE}" type="sibTrans" cxnId="{DD13B517-9AAE-4A21-BFCF-4E92AAF57DFE}">
      <dgm:prSet/>
      <dgm:spPr/>
      <dgm:t>
        <a:bodyPr/>
        <a:lstStyle/>
        <a:p>
          <a:endParaRPr lang="en-US"/>
        </a:p>
      </dgm:t>
    </dgm:pt>
    <dgm:pt modelId="{D0AE17D8-FEDD-44E0-9FEA-8A848F4B137F}">
      <dgm:prSet phldrT="[Text]" custT="1"/>
      <dgm:spPr/>
      <dgm:t>
        <a:bodyPr/>
        <a:lstStyle/>
        <a:p>
          <a:r>
            <a:rPr lang="en-US" sz="1400" b="1" dirty="0" smtClean="0"/>
            <a:t>1 Week</a:t>
          </a:r>
          <a:endParaRPr lang="en-US" sz="1400" b="1" dirty="0"/>
        </a:p>
      </dgm:t>
    </dgm:pt>
    <dgm:pt modelId="{06861243-5A29-43CC-9903-E5BDD3A44F91}" type="parTrans" cxnId="{14149F60-D50F-4CFC-BEDA-D73ED8E26FE9}">
      <dgm:prSet/>
      <dgm:spPr/>
      <dgm:t>
        <a:bodyPr/>
        <a:lstStyle/>
        <a:p>
          <a:endParaRPr lang="en-US"/>
        </a:p>
      </dgm:t>
    </dgm:pt>
    <dgm:pt modelId="{E605F9A8-594F-4DDE-AC80-45C463BBB63F}" type="sibTrans" cxnId="{14149F60-D50F-4CFC-BEDA-D73ED8E26FE9}">
      <dgm:prSet/>
      <dgm:spPr/>
      <dgm:t>
        <a:bodyPr/>
        <a:lstStyle/>
        <a:p>
          <a:endParaRPr lang="en-US"/>
        </a:p>
      </dgm:t>
    </dgm:pt>
    <dgm:pt modelId="{1A2BE116-F3EE-43A4-AE3E-57D2B0F299C5}">
      <dgm:prSet phldrT="[Text]" custT="1"/>
      <dgm:spPr/>
      <dgm:t>
        <a:bodyPr/>
        <a:lstStyle/>
        <a:p>
          <a:r>
            <a:rPr lang="en-US" sz="1400" b="1" dirty="0" smtClean="0"/>
            <a:t>3 Weeks</a:t>
          </a:r>
          <a:endParaRPr lang="en-US" sz="1400" b="1" dirty="0"/>
        </a:p>
      </dgm:t>
    </dgm:pt>
    <dgm:pt modelId="{4FD20C1F-E2C7-4835-92D5-DA47042787CE}" type="parTrans" cxnId="{AD66EFCA-1BE5-4A2A-B805-BCE531DD1531}">
      <dgm:prSet/>
      <dgm:spPr/>
      <dgm:t>
        <a:bodyPr/>
        <a:lstStyle/>
        <a:p>
          <a:endParaRPr lang="en-US"/>
        </a:p>
      </dgm:t>
    </dgm:pt>
    <dgm:pt modelId="{C0784179-6BED-4807-B7AC-43D73952E928}" type="sibTrans" cxnId="{AD66EFCA-1BE5-4A2A-B805-BCE531DD1531}">
      <dgm:prSet/>
      <dgm:spPr/>
      <dgm:t>
        <a:bodyPr/>
        <a:lstStyle/>
        <a:p>
          <a:endParaRPr lang="en-US"/>
        </a:p>
      </dgm:t>
    </dgm:pt>
    <dgm:pt modelId="{DCB2E778-180D-45FD-842F-5E3E2281CC6E}">
      <dgm:prSet phldrT="[Text]" custT="1"/>
      <dgm:spPr/>
      <dgm:t>
        <a:bodyPr/>
        <a:lstStyle/>
        <a:p>
          <a:r>
            <a:rPr lang="en-US" sz="1400" b="1" dirty="0" smtClean="0"/>
            <a:t>Strategically delay tasks based on priority due to funding constraints</a:t>
          </a:r>
          <a:endParaRPr lang="en-US" sz="1400" b="1" dirty="0"/>
        </a:p>
      </dgm:t>
    </dgm:pt>
    <dgm:pt modelId="{CAE1DD72-C3A8-4EF0-A6F5-6637C9487984}" type="sibTrans" cxnId="{80EED785-A0CD-453E-9EC7-09FCD59DB305}">
      <dgm:prSet/>
      <dgm:spPr/>
      <dgm:t>
        <a:bodyPr/>
        <a:lstStyle/>
        <a:p>
          <a:endParaRPr lang="en-US"/>
        </a:p>
      </dgm:t>
    </dgm:pt>
    <dgm:pt modelId="{492FAE54-4246-4FAA-8589-C983824249D4}" type="parTrans" cxnId="{80EED785-A0CD-453E-9EC7-09FCD59DB305}">
      <dgm:prSet/>
      <dgm:spPr/>
      <dgm:t>
        <a:bodyPr/>
        <a:lstStyle/>
        <a:p>
          <a:endParaRPr lang="en-US"/>
        </a:p>
      </dgm:t>
    </dgm:pt>
    <dgm:pt modelId="{9B601CB9-FB19-4D14-95EF-66E9DCE1AEAC}">
      <dgm:prSet phldrT="[Text]" custT="1"/>
      <dgm:spPr/>
      <dgm:t>
        <a:bodyPr/>
        <a:lstStyle/>
        <a:p>
          <a:r>
            <a:rPr lang="en-US" sz="1400" b="1" dirty="0" smtClean="0"/>
            <a:t>Verify changes with managers</a:t>
          </a:r>
          <a:endParaRPr lang="en-US" sz="1400" b="1" dirty="0"/>
        </a:p>
      </dgm:t>
    </dgm:pt>
    <dgm:pt modelId="{95135D6D-594D-493A-926D-EE8DA33C1E8E}" type="sibTrans" cxnId="{00BA340F-87BF-4001-8B8C-30C80C2BCDBA}">
      <dgm:prSet/>
      <dgm:spPr/>
      <dgm:t>
        <a:bodyPr/>
        <a:lstStyle/>
        <a:p>
          <a:endParaRPr lang="en-US"/>
        </a:p>
      </dgm:t>
    </dgm:pt>
    <dgm:pt modelId="{2E8BEDA3-D84F-4115-BDA2-8BED31FF8B9F}" type="parTrans" cxnId="{00BA340F-87BF-4001-8B8C-30C80C2BCDBA}">
      <dgm:prSet/>
      <dgm:spPr/>
      <dgm:t>
        <a:bodyPr/>
        <a:lstStyle/>
        <a:p>
          <a:endParaRPr lang="en-US"/>
        </a:p>
      </dgm:t>
    </dgm:pt>
    <dgm:pt modelId="{C19DDD61-8978-4B03-B2F8-99DE78AAF10B}">
      <dgm:prSet phldrT="[Text]" custT="1"/>
      <dgm:spPr/>
      <dgm:t>
        <a:bodyPr/>
        <a:lstStyle/>
        <a:p>
          <a:r>
            <a:rPr lang="en-US" sz="1400" b="1" dirty="0" smtClean="0"/>
            <a:t>Upload new estimates &amp; logic</a:t>
          </a:r>
          <a:endParaRPr lang="en-US" sz="1400" b="1" dirty="0"/>
        </a:p>
      </dgm:t>
    </dgm:pt>
    <dgm:pt modelId="{CDB698A3-091F-4F1F-AA13-F842E03A481A}" type="sibTrans" cxnId="{04081CB2-0780-4F0D-87B8-0B9001F157D7}">
      <dgm:prSet/>
      <dgm:spPr/>
      <dgm:t>
        <a:bodyPr/>
        <a:lstStyle/>
        <a:p>
          <a:endParaRPr lang="en-US"/>
        </a:p>
      </dgm:t>
    </dgm:pt>
    <dgm:pt modelId="{C5BC7F08-33D1-4F82-B665-AB51816D2601}" type="parTrans" cxnId="{04081CB2-0780-4F0D-87B8-0B9001F157D7}">
      <dgm:prSet/>
      <dgm:spPr/>
      <dgm:t>
        <a:bodyPr/>
        <a:lstStyle/>
        <a:p>
          <a:endParaRPr lang="en-US"/>
        </a:p>
      </dgm:t>
    </dgm:pt>
    <dgm:pt modelId="{ACF06054-C857-4814-8BFE-1E3C462A5245}">
      <dgm:prSet phldrT="[Text]" custT="1"/>
      <dgm:spPr/>
      <dgm:t>
        <a:bodyPr/>
        <a:lstStyle/>
        <a:p>
          <a:r>
            <a:rPr lang="en-US" sz="1400" b="1" dirty="0" smtClean="0"/>
            <a:t>Review cost estimates &amp; logic with managers</a:t>
          </a:r>
          <a:endParaRPr lang="en-US" sz="1400" b="1" dirty="0"/>
        </a:p>
      </dgm:t>
    </dgm:pt>
    <dgm:pt modelId="{1730C20C-1C2B-4A8D-9EFA-4AFBFE4EDB8B}" type="sibTrans" cxnId="{76C75988-69A4-4213-9BDF-C02818604014}">
      <dgm:prSet/>
      <dgm:spPr/>
      <dgm:t>
        <a:bodyPr/>
        <a:lstStyle/>
        <a:p>
          <a:endParaRPr lang="en-US"/>
        </a:p>
      </dgm:t>
    </dgm:pt>
    <dgm:pt modelId="{26A0E952-964E-40D1-8E97-732C990AFAE1}" type="parTrans" cxnId="{76C75988-69A4-4213-9BDF-C02818604014}">
      <dgm:prSet/>
      <dgm:spPr/>
      <dgm:t>
        <a:bodyPr/>
        <a:lstStyle/>
        <a:p>
          <a:endParaRPr lang="en-US"/>
        </a:p>
      </dgm:t>
    </dgm:pt>
    <dgm:pt modelId="{58C6E0D2-B6C8-4790-AC8F-6A2030C43A07}">
      <dgm:prSet phldrT="[Text]" custT="1"/>
      <dgm:spPr/>
      <dgm:t>
        <a:bodyPr/>
        <a:lstStyle/>
        <a:p>
          <a:r>
            <a:rPr lang="en-US" sz="1400" b="1" dirty="0" smtClean="0"/>
            <a:t>Baseline RLS to use for reference in tracking progress</a:t>
          </a:r>
          <a:endParaRPr lang="en-US" sz="1400" b="1" dirty="0"/>
        </a:p>
      </dgm:t>
    </dgm:pt>
    <dgm:pt modelId="{F6BE37D0-6BDE-4477-8E10-93298D5A47A8}" type="parTrans" cxnId="{9ED92EA5-302B-47EC-B325-4227733D3FAF}">
      <dgm:prSet/>
      <dgm:spPr/>
      <dgm:t>
        <a:bodyPr/>
        <a:lstStyle/>
        <a:p>
          <a:endParaRPr lang="en-US"/>
        </a:p>
      </dgm:t>
    </dgm:pt>
    <dgm:pt modelId="{2740A5AB-84D5-4A7E-B468-2D01710DAB80}" type="sibTrans" cxnId="{9ED92EA5-302B-47EC-B325-4227733D3FAF}">
      <dgm:prSet/>
      <dgm:spPr/>
      <dgm:t>
        <a:bodyPr/>
        <a:lstStyle/>
        <a:p>
          <a:endParaRPr lang="en-US"/>
        </a:p>
      </dgm:t>
    </dgm:pt>
    <dgm:pt modelId="{B1482FDC-6168-4ECA-93AC-256A897B3C3A}" type="pres">
      <dgm:prSet presAssocID="{CA8D9E51-7EF3-4364-82B3-7E9F71B7C4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71C126-99D2-418E-B230-C61D9004933D}" type="pres">
      <dgm:prSet presAssocID="{ACF06054-C857-4814-8BFE-1E3C462A5245}" presName="node" presStyleLbl="node1" presStyleIdx="0" presStyleCnt="5" custScaleY="93190" custLinFactNeighborX="2097" custLinFactNeighborY="-32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0DEA6-7070-4E53-BBA2-34B3CF2CD537}" type="pres">
      <dgm:prSet presAssocID="{1730C20C-1C2B-4A8D-9EFA-4AFBFE4EDB8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6DB59AB-AFBA-4585-924D-3A0B442E221C}" type="pres">
      <dgm:prSet presAssocID="{1730C20C-1C2B-4A8D-9EFA-4AFBFE4EDB8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5BC2111-37B2-4881-B76D-A4EF9BC7FBFE}" type="pres">
      <dgm:prSet presAssocID="{C19DDD61-8978-4B03-B2F8-99DE78AAF10B}" presName="node" presStyleLbl="node1" presStyleIdx="1" presStyleCnt="5" custScaleY="93190" custLinFactNeighborX="2097" custLinFactNeighborY="-32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ABBEA-18FD-41AE-8A96-FBA60859C1DF}" type="pres">
      <dgm:prSet presAssocID="{CDB698A3-091F-4F1F-AA13-F842E03A481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191E9B9-2244-46D5-880E-5243F8F93341}" type="pres">
      <dgm:prSet presAssocID="{CDB698A3-091F-4F1F-AA13-F842E03A481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8BA20B7-CF64-4F8D-AFD6-C8E5F0C1D701}" type="pres">
      <dgm:prSet presAssocID="{9B601CB9-FB19-4D14-95EF-66E9DCE1AEAC}" presName="node" presStyleLbl="node1" presStyleIdx="2" presStyleCnt="5" custScaleY="93190" custLinFactNeighborX="2097" custLinFactNeighborY="-32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2F53-C143-476B-9929-BC6B36B72DD1}" type="pres">
      <dgm:prSet presAssocID="{95135D6D-594D-493A-926D-EE8DA33C1E8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5C0A170-AAA9-47F9-952F-5A44B85A347C}" type="pres">
      <dgm:prSet presAssocID="{95135D6D-594D-493A-926D-EE8DA33C1E8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6A1751F-154C-4ADE-B2F0-67628145C261}" type="pres">
      <dgm:prSet presAssocID="{DCB2E778-180D-45FD-842F-5E3E2281CC6E}" presName="node" presStyleLbl="node1" presStyleIdx="3" presStyleCnt="5" custScaleX="118146" custScaleY="93190" custLinFactNeighborX="2097" custLinFactNeighborY="-32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B63D0-FF92-4984-BAE9-CB4AB4788C29}" type="pres">
      <dgm:prSet presAssocID="{CAE1DD72-C3A8-4EF0-A6F5-6637C948798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F63D969-C920-4098-8E23-A2193F213C3F}" type="pres">
      <dgm:prSet presAssocID="{CAE1DD72-C3A8-4EF0-A6F5-6637C948798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81C44AB-623B-47D9-8C72-A830C2676F2A}" type="pres">
      <dgm:prSet presAssocID="{58C6E0D2-B6C8-4790-AC8F-6A2030C43A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948A6-7CD2-4C0A-82E0-D5A2590BB2CC}" type="presOf" srcId="{CAE1DD72-C3A8-4EF0-A6F5-6637C9487984}" destId="{FF63D969-C920-4098-8E23-A2193F213C3F}" srcOrd="1" destOrd="0" presId="urn:microsoft.com/office/officeart/2005/8/layout/process1"/>
    <dgm:cxn modelId="{E0F3E112-6A88-453E-B799-0D812BA613F3}" srcId="{ACF06054-C857-4814-8BFE-1E3C462A5245}" destId="{F5633813-63D8-45A5-8935-59A97C90C353}" srcOrd="0" destOrd="0" parTransId="{667EF661-BC7E-4B00-9842-32ADEA0E2919}" sibTransId="{A82A6FA3-6A19-4743-8FE4-D57756A2BF25}"/>
    <dgm:cxn modelId="{60FDBA14-B873-4ECC-ADA9-909B8EC42C17}" type="presOf" srcId="{DB6DD0AD-3222-4C8D-A4C7-81DCD5C6B898}" destId="{D5BC2111-37B2-4881-B76D-A4EF9BC7FBFE}" srcOrd="0" destOrd="1" presId="urn:microsoft.com/office/officeart/2005/8/layout/process1"/>
    <dgm:cxn modelId="{C40C46AC-6586-4A59-80F8-B48BD8D2B87F}" type="presOf" srcId="{CAE1DD72-C3A8-4EF0-A6F5-6637C9487984}" destId="{B73B63D0-FF92-4984-BAE9-CB4AB4788C29}" srcOrd="0" destOrd="0" presId="urn:microsoft.com/office/officeart/2005/8/layout/process1"/>
    <dgm:cxn modelId="{91E99B90-12E7-49CF-8A93-CEDC9465D9C9}" type="presOf" srcId="{D0AE17D8-FEDD-44E0-9FEA-8A848F4B137F}" destId="{68BA20B7-CF64-4F8D-AFD6-C8E5F0C1D701}" srcOrd="0" destOrd="1" presId="urn:microsoft.com/office/officeart/2005/8/layout/process1"/>
    <dgm:cxn modelId="{45F53781-4763-4D54-B4FA-961D534A5048}" type="presOf" srcId="{ACF06054-C857-4814-8BFE-1E3C462A5245}" destId="{2B71C126-99D2-418E-B230-C61D9004933D}" srcOrd="0" destOrd="0" presId="urn:microsoft.com/office/officeart/2005/8/layout/process1"/>
    <dgm:cxn modelId="{7FF5F1FE-A4BA-42AA-B42A-194F13EC35C0}" type="presOf" srcId="{1730C20C-1C2B-4A8D-9EFA-4AFBFE4EDB8B}" destId="{60B0DEA6-7070-4E53-BBA2-34B3CF2CD537}" srcOrd="0" destOrd="0" presId="urn:microsoft.com/office/officeart/2005/8/layout/process1"/>
    <dgm:cxn modelId="{4CAF0AD1-C140-4F05-9EBC-34CDAD3BEF2B}" type="presOf" srcId="{CDB698A3-091F-4F1F-AA13-F842E03A481A}" destId="{A191E9B9-2244-46D5-880E-5243F8F93341}" srcOrd="1" destOrd="0" presId="urn:microsoft.com/office/officeart/2005/8/layout/process1"/>
    <dgm:cxn modelId="{9AA8CCDE-B07C-42DE-876F-C66B88D3F4B4}" type="presOf" srcId="{95135D6D-594D-493A-926D-EE8DA33C1E8E}" destId="{51542F53-C143-476B-9929-BC6B36B72DD1}" srcOrd="0" destOrd="0" presId="urn:microsoft.com/office/officeart/2005/8/layout/process1"/>
    <dgm:cxn modelId="{80EED785-A0CD-453E-9EC7-09FCD59DB305}" srcId="{CA8D9E51-7EF3-4364-82B3-7E9F71B7C4A4}" destId="{DCB2E778-180D-45FD-842F-5E3E2281CC6E}" srcOrd="3" destOrd="0" parTransId="{492FAE54-4246-4FAA-8589-C983824249D4}" sibTransId="{CAE1DD72-C3A8-4EF0-A6F5-6637C9487984}"/>
    <dgm:cxn modelId="{14149F60-D50F-4CFC-BEDA-D73ED8E26FE9}" srcId="{9B601CB9-FB19-4D14-95EF-66E9DCE1AEAC}" destId="{D0AE17D8-FEDD-44E0-9FEA-8A848F4B137F}" srcOrd="0" destOrd="0" parTransId="{06861243-5A29-43CC-9903-E5BDD3A44F91}" sibTransId="{E605F9A8-594F-4DDE-AC80-45C463BBB63F}"/>
    <dgm:cxn modelId="{110446FF-8C21-400B-B267-5CA4B09928E7}" type="presOf" srcId="{F5633813-63D8-45A5-8935-59A97C90C353}" destId="{2B71C126-99D2-418E-B230-C61D9004933D}" srcOrd="0" destOrd="1" presId="urn:microsoft.com/office/officeart/2005/8/layout/process1"/>
    <dgm:cxn modelId="{22FFBEBF-3C05-489D-93EE-272FC22B74DB}" type="presOf" srcId="{58C6E0D2-B6C8-4790-AC8F-6A2030C43A07}" destId="{B81C44AB-623B-47D9-8C72-A830C2676F2A}" srcOrd="0" destOrd="0" presId="urn:microsoft.com/office/officeart/2005/8/layout/process1"/>
    <dgm:cxn modelId="{A78A1E58-9073-4904-B302-04B32899FA1A}" type="presOf" srcId="{1730C20C-1C2B-4A8D-9EFA-4AFBFE4EDB8B}" destId="{86DB59AB-AFBA-4585-924D-3A0B442E221C}" srcOrd="1" destOrd="0" presId="urn:microsoft.com/office/officeart/2005/8/layout/process1"/>
    <dgm:cxn modelId="{3100255B-FE84-4707-A358-B534F70EB5FE}" type="presOf" srcId="{DCB2E778-180D-45FD-842F-5E3E2281CC6E}" destId="{96A1751F-154C-4ADE-B2F0-67628145C261}" srcOrd="0" destOrd="0" presId="urn:microsoft.com/office/officeart/2005/8/layout/process1"/>
    <dgm:cxn modelId="{DD13B517-9AAE-4A21-BFCF-4E92AAF57DFE}" srcId="{C19DDD61-8978-4B03-B2F8-99DE78AAF10B}" destId="{DB6DD0AD-3222-4C8D-A4C7-81DCD5C6B898}" srcOrd="0" destOrd="0" parTransId="{95B85790-3CCC-4032-A74C-971F665E994F}" sibTransId="{F2351D56-1F99-4BEB-BA00-34AF9CE1D3AE}"/>
    <dgm:cxn modelId="{AD66EFCA-1BE5-4A2A-B805-BCE531DD1531}" srcId="{DCB2E778-180D-45FD-842F-5E3E2281CC6E}" destId="{1A2BE116-F3EE-43A4-AE3E-57D2B0F299C5}" srcOrd="0" destOrd="0" parTransId="{4FD20C1F-E2C7-4835-92D5-DA47042787CE}" sibTransId="{C0784179-6BED-4807-B7AC-43D73952E928}"/>
    <dgm:cxn modelId="{79C91030-8AC6-42CE-A51C-A9010DAEBACB}" type="presOf" srcId="{9B601CB9-FB19-4D14-95EF-66E9DCE1AEAC}" destId="{68BA20B7-CF64-4F8D-AFD6-C8E5F0C1D701}" srcOrd="0" destOrd="0" presId="urn:microsoft.com/office/officeart/2005/8/layout/process1"/>
    <dgm:cxn modelId="{71E74E61-6661-413B-9814-3D365FBBA231}" type="presOf" srcId="{CDB698A3-091F-4F1F-AA13-F842E03A481A}" destId="{7E6ABBEA-18FD-41AE-8A96-FBA60859C1DF}" srcOrd="0" destOrd="0" presId="urn:microsoft.com/office/officeart/2005/8/layout/process1"/>
    <dgm:cxn modelId="{76C75988-69A4-4213-9BDF-C02818604014}" srcId="{CA8D9E51-7EF3-4364-82B3-7E9F71B7C4A4}" destId="{ACF06054-C857-4814-8BFE-1E3C462A5245}" srcOrd="0" destOrd="0" parTransId="{26A0E952-964E-40D1-8E97-732C990AFAE1}" sibTransId="{1730C20C-1C2B-4A8D-9EFA-4AFBFE4EDB8B}"/>
    <dgm:cxn modelId="{88A877BE-B807-467A-BEEF-B2D356BF0D92}" type="presOf" srcId="{C19DDD61-8978-4B03-B2F8-99DE78AAF10B}" destId="{D5BC2111-37B2-4881-B76D-A4EF9BC7FBFE}" srcOrd="0" destOrd="0" presId="urn:microsoft.com/office/officeart/2005/8/layout/process1"/>
    <dgm:cxn modelId="{00BA340F-87BF-4001-8B8C-30C80C2BCDBA}" srcId="{CA8D9E51-7EF3-4364-82B3-7E9F71B7C4A4}" destId="{9B601CB9-FB19-4D14-95EF-66E9DCE1AEAC}" srcOrd="2" destOrd="0" parTransId="{2E8BEDA3-D84F-4115-BDA2-8BED31FF8B9F}" sibTransId="{95135D6D-594D-493A-926D-EE8DA33C1E8E}"/>
    <dgm:cxn modelId="{687EE650-5737-4FD8-BE42-84BA489EBE2A}" type="presOf" srcId="{95135D6D-594D-493A-926D-EE8DA33C1E8E}" destId="{55C0A170-AAA9-47F9-952F-5A44B85A347C}" srcOrd="1" destOrd="0" presId="urn:microsoft.com/office/officeart/2005/8/layout/process1"/>
    <dgm:cxn modelId="{C2794B5D-69E6-4890-9D43-D34421BF5308}" type="presOf" srcId="{CA8D9E51-7EF3-4364-82B3-7E9F71B7C4A4}" destId="{B1482FDC-6168-4ECA-93AC-256A897B3C3A}" srcOrd="0" destOrd="0" presId="urn:microsoft.com/office/officeart/2005/8/layout/process1"/>
    <dgm:cxn modelId="{9ED92EA5-302B-47EC-B325-4227733D3FAF}" srcId="{CA8D9E51-7EF3-4364-82B3-7E9F71B7C4A4}" destId="{58C6E0D2-B6C8-4790-AC8F-6A2030C43A07}" srcOrd="4" destOrd="0" parTransId="{F6BE37D0-6BDE-4477-8E10-93298D5A47A8}" sibTransId="{2740A5AB-84D5-4A7E-B468-2D01710DAB80}"/>
    <dgm:cxn modelId="{04081CB2-0780-4F0D-87B8-0B9001F157D7}" srcId="{CA8D9E51-7EF3-4364-82B3-7E9F71B7C4A4}" destId="{C19DDD61-8978-4B03-B2F8-99DE78AAF10B}" srcOrd="1" destOrd="0" parTransId="{C5BC7F08-33D1-4F82-B665-AB51816D2601}" sibTransId="{CDB698A3-091F-4F1F-AA13-F842E03A481A}"/>
    <dgm:cxn modelId="{B45320E6-6E62-4D88-966D-FD7EAF21467C}" type="presOf" srcId="{1A2BE116-F3EE-43A4-AE3E-57D2B0F299C5}" destId="{96A1751F-154C-4ADE-B2F0-67628145C261}" srcOrd="0" destOrd="1" presId="urn:microsoft.com/office/officeart/2005/8/layout/process1"/>
    <dgm:cxn modelId="{C5637254-24F4-440D-9A96-D323C656FAE1}" type="presParOf" srcId="{B1482FDC-6168-4ECA-93AC-256A897B3C3A}" destId="{2B71C126-99D2-418E-B230-C61D9004933D}" srcOrd="0" destOrd="0" presId="urn:microsoft.com/office/officeart/2005/8/layout/process1"/>
    <dgm:cxn modelId="{B6868ADA-6283-493E-AE6C-039C67BBDD3A}" type="presParOf" srcId="{B1482FDC-6168-4ECA-93AC-256A897B3C3A}" destId="{60B0DEA6-7070-4E53-BBA2-34B3CF2CD537}" srcOrd="1" destOrd="0" presId="urn:microsoft.com/office/officeart/2005/8/layout/process1"/>
    <dgm:cxn modelId="{34404FBF-8252-478F-930F-D1E2D6271E29}" type="presParOf" srcId="{60B0DEA6-7070-4E53-BBA2-34B3CF2CD537}" destId="{86DB59AB-AFBA-4585-924D-3A0B442E221C}" srcOrd="0" destOrd="0" presId="urn:microsoft.com/office/officeart/2005/8/layout/process1"/>
    <dgm:cxn modelId="{05CC2C32-811C-4B6C-ACAD-DDDFE3C20650}" type="presParOf" srcId="{B1482FDC-6168-4ECA-93AC-256A897B3C3A}" destId="{D5BC2111-37B2-4881-B76D-A4EF9BC7FBFE}" srcOrd="2" destOrd="0" presId="urn:microsoft.com/office/officeart/2005/8/layout/process1"/>
    <dgm:cxn modelId="{8CCE0FD6-DBDA-45BA-9E98-B7D21D86F6B2}" type="presParOf" srcId="{B1482FDC-6168-4ECA-93AC-256A897B3C3A}" destId="{7E6ABBEA-18FD-41AE-8A96-FBA60859C1DF}" srcOrd="3" destOrd="0" presId="urn:microsoft.com/office/officeart/2005/8/layout/process1"/>
    <dgm:cxn modelId="{365156FF-AD94-48CF-B0EB-EA218BF4D1E4}" type="presParOf" srcId="{7E6ABBEA-18FD-41AE-8A96-FBA60859C1DF}" destId="{A191E9B9-2244-46D5-880E-5243F8F93341}" srcOrd="0" destOrd="0" presId="urn:microsoft.com/office/officeart/2005/8/layout/process1"/>
    <dgm:cxn modelId="{2E9685BB-F4DB-4D32-963F-9E48E3C56E2D}" type="presParOf" srcId="{B1482FDC-6168-4ECA-93AC-256A897B3C3A}" destId="{68BA20B7-CF64-4F8D-AFD6-C8E5F0C1D701}" srcOrd="4" destOrd="0" presId="urn:microsoft.com/office/officeart/2005/8/layout/process1"/>
    <dgm:cxn modelId="{433126D3-4A21-4EB1-8468-6642E6DC2653}" type="presParOf" srcId="{B1482FDC-6168-4ECA-93AC-256A897B3C3A}" destId="{51542F53-C143-476B-9929-BC6B36B72DD1}" srcOrd="5" destOrd="0" presId="urn:microsoft.com/office/officeart/2005/8/layout/process1"/>
    <dgm:cxn modelId="{1AAD5C7C-B802-44FA-8F2C-1DA6740F3211}" type="presParOf" srcId="{51542F53-C143-476B-9929-BC6B36B72DD1}" destId="{55C0A170-AAA9-47F9-952F-5A44B85A347C}" srcOrd="0" destOrd="0" presId="urn:microsoft.com/office/officeart/2005/8/layout/process1"/>
    <dgm:cxn modelId="{FF0B992B-5EB8-4BDB-AEE9-F420B45E82C3}" type="presParOf" srcId="{B1482FDC-6168-4ECA-93AC-256A897B3C3A}" destId="{96A1751F-154C-4ADE-B2F0-67628145C261}" srcOrd="6" destOrd="0" presId="urn:microsoft.com/office/officeart/2005/8/layout/process1"/>
    <dgm:cxn modelId="{3598D4DD-D654-4970-B89B-DBDCBBEDADAC}" type="presParOf" srcId="{B1482FDC-6168-4ECA-93AC-256A897B3C3A}" destId="{B73B63D0-FF92-4984-BAE9-CB4AB4788C29}" srcOrd="7" destOrd="0" presId="urn:microsoft.com/office/officeart/2005/8/layout/process1"/>
    <dgm:cxn modelId="{F0B8F3CD-60DE-4754-AF8B-E78207CF1B39}" type="presParOf" srcId="{B73B63D0-FF92-4984-BAE9-CB4AB4788C29}" destId="{FF63D969-C920-4098-8E23-A2193F213C3F}" srcOrd="0" destOrd="0" presId="urn:microsoft.com/office/officeart/2005/8/layout/process1"/>
    <dgm:cxn modelId="{C5D240D7-FCFD-42BB-A2FA-ABA9D8C00BD0}" type="presParOf" srcId="{B1482FDC-6168-4ECA-93AC-256A897B3C3A}" destId="{B81C44AB-623B-47D9-8C72-A830C2676F2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7AC56-E880-44D3-881F-E0DA10C18EA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14731-D0DE-470C-9BF4-430BCFCFB695}">
      <dgm:prSet phldrT="[Text]" custT="1"/>
      <dgm:spPr/>
      <dgm:t>
        <a:bodyPr/>
        <a:lstStyle/>
        <a:p>
          <a:r>
            <a:rPr lang="en-US" sz="1100" dirty="0" smtClean="0"/>
            <a:t>Delay M&amp;S purchases w/lowest priority</a:t>
          </a:r>
          <a:endParaRPr lang="en-US" sz="1100" dirty="0"/>
        </a:p>
      </dgm:t>
    </dgm:pt>
    <dgm:pt modelId="{7B7A0C2F-D077-4503-AB15-B3626F9E5E4D}" type="parTrans" cxnId="{4991256B-B9FA-45EB-A741-CCB1F7ED151F}">
      <dgm:prSet/>
      <dgm:spPr/>
      <dgm:t>
        <a:bodyPr/>
        <a:lstStyle/>
        <a:p>
          <a:endParaRPr lang="en-US"/>
        </a:p>
      </dgm:t>
    </dgm:pt>
    <dgm:pt modelId="{F130CA9C-E3CD-4D12-8775-F7EAF1E6DD9E}" type="sibTrans" cxnId="{4991256B-B9FA-45EB-A741-CCB1F7ED151F}">
      <dgm:prSet/>
      <dgm:spPr/>
      <dgm:t>
        <a:bodyPr/>
        <a:lstStyle/>
        <a:p>
          <a:endParaRPr lang="en-US"/>
        </a:p>
      </dgm:t>
    </dgm:pt>
    <dgm:pt modelId="{FDF4FC64-D1AA-468F-84FE-5E1536838980}">
      <dgm:prSet phldrT="[Text]" custT="1"/>
      <dgm:spPr/>
      <dgm:t>
        <a:bodyPr/>
        <a:lstStyle/>
        <a:p>
          <a:r>
            <a:rPr lang="en-US" sz="1100" dirty="0" smtClean="0"/>
            <a:t>Check if meets guidance (apply overhead)</a:t>
          </a:r>
          <a:endParaRPr lang="en-US" sz="1100" dirty="0"/>
        </a:p>
      </dgm:t>
    </dgm:pt>
    <dgm:pt modelId="{1B72FFAD-B20C-4A73-81CF-C747E1C3C500}" type="parTrans" cxnId="{2B6DF4E1-E8B5-43CE-B015-D7AB058C414D}">
      <dgm:prSet/>
      <dgm:spPr/>
      <dgm:t>
        <a:bodyPr/>
        <a:lstStyle/>
        <a:p>
          <a:endParaRPr lang="en-US"/>
        </a:p>
      </dgm:t>
    </dgm:pt>
    <dgm:pt modelId="{5A37AA56-3174-4230-92D4-6626CA830742}" type="sibTrans" cxnId="{2B6DF4E1-E8B5-43CE-B015-D7AB058C414D}">
      <dgm:prSet/>
      <dgm:spPr/>
      <dgm:t>
        <a:bodyPr/>
        <a:lstStyle/>
        <a:p>
          <a:endParaRPr lang="en-US"/>
        </a:p>
      </dgm:t>
    </dgm:pt>
    <dgm:pt modelId="{ED313371-1575-4ECE-9772-63722137C678}">
      <dgm:prSet phldrT="[Text]" custT="1"/>
      <dgm:spPr/>
      <dgm:t>
        <a:bodyPr/>
        <a:lstStyle/>
        <a:p>
          <a:r>
            <a:rPr lang="en-US" sz="1100" dirty="0" smtClean="0"/>
            <a:t>Delay effort w/lowest priority</a:t>
          </a:r>
          <a:endParaRPr lang="en-US" sz="1100" dirty="0"/>
        </a:p>
      </dgm:t>
    </dgm:pt>
    <dgm:pt modelId="{E6743F54-7588-44EE-AA8F-28EE722323D0}" type="parTrans" cxnId="{8974ED26-DF06-4E64-BF7B-F529EA8A111E}">
      <dgm:prSet/>
      <dgm:spPr/>
      <dgm:t>
        <a:bodyPr/>
        <a:lstStyle/>
        <a:p>
          <a:endParaRPr lang="en-US"/>
        </a:p>
      </dgm:t>
    </dgm:pt>
    <dgm:pt modelId="{449FB313-BA59-4D87-9D4B-41948A689015}" type="sibTrans" cxnId="{8974ED26-DF06-4E64-BF7B-F529EA8A111E}">
      <dgm:prSet/>
      <dgm:spPr/>
      <dgm:t>
        <a:bodyPr/>
        <a:lstStyle/>
        <a:p>
          <a:endParaRPr lang="en-US"/>
        </a:p>
      </dgm:t>
    </dgm:pt>
    <dgm:pt modelId="{C1561CA2-B63E-49F7-B341-87348EF2AFF2}">
      <dgm:prSet phldrT="[Text]" custT="1"/>
      <dgm:spPr/>
      <dgm:t>
        <a:bodyPr/>
        <a:lstStyle/>
        <a:p>
          <a:r>
            <a:rPr lang="en-US" sz="1100" dirty="0" smtClean="0"/>
            <a:t>Check if meets guidance (apply overhead)</a:t>
          </a:r>
          <a:endParaRPr lang="en-US" sz="1100" dirty="0"/>
        </a:p>
      </dgm:t>
    </dgm:pt>
    <dgm:pt modelId="{4E851E53-8E7E-4539-B20F-61280DF54E82}" type="parTrans" cxnId="{7962DEFC-1B74-4219-BCED-A79233D8EE5C}">
      <dgm:prSet/>
      <dgm:spPr/>
      <dgm:t>
        <a:bodyPr/>
        <a:lstStyle/>
        <a:p>
          <a:endParaRPr lang="en-US"/>
        </a:p>
      </dgm:t>
    </dgm:pt>
    <dgm:pt modelId="{B68D7B84-143D-4092-89BD-A37B53F63B71}" type="sibTrans" cxnId="{7962DEFC-1B74-4219-BCED-A79233D8EE5C}">
      <dgm:prSet/>
      <dgm:spPr/>
      <dgm:t>
        <a:bodyPr/>
        <a:lstStyle/>
        <a:p>
          <a:endParaRPr lang="en-US"/>
        </a:p>
      </dgm:t>
    </dgm:pt>
    <dgm:pt modelId="{45BFB4A7-FF41-4E13-9914-90BFED5845DF}" type="pres">
      <dgm:prSet presAssocID="{B017AC56-E880-44D3-881F-E0DA10C18E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4767EC-EFC2-431D-A296-2691AD98495C}" type="pres">
      <dgm:prSet presAssocID="{4E614731-D0DE-470C-9BF4-430BCFCFB6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40446-D86A-40A1-8183-DD233FDD302E}" type="pres">
      <dgm:prSet presAssocID="{4E614731-D0DE-470C-9BF4-430BCFCFB695}" presName="spNode" presStyleCnt="0"/>
      <dgm:spPr/>
    </dgm:pt>
    <dgm:pt modelId="{FA1AAAF4-C982-497C-843B-17CBC1813F43}" type="pres">
      <dgm:prSet presAssocID="{F130CA9C-E3CD-4D12-8775-F7EAF1E6DD9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D6AC908-82C2-4DB7-9C38-0328A6E60F7D}" type="pres">
      <dgm:prSet presAssocID="{FDF4FC64-D1AA-468F-84FE-5E15368389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4C26B-A8CC-415F-9F0F-D956FD9C64E1}" type="pres">
      <dgm:prSet presAssocID="{FDF4FC64-D1AA-468F-84FE-5E1536838980}" presName="spNode" presStyleCnt="0"/>
      <dgm:spPr/>
    </dgm:pt>
    <dgm:pt modelId="{653984BC-A3E0-4401-8949-F73AEBA631F5}" type="pres">
      <dgm:prSet presAssocID="{5A37AA56-3174-4230-92D4-6626CA83074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B30CAE4-AE50-4994-8C18-7499D1979503}" type="pres">
      <dgm:prSet presAssocID="{ED313371-1575-4ECE-9772-63722137C6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BF37D-6E1E-487A-92C1-DD1718D58F0E}" type="pres">
      <dgm:prSet presAssocID="{ED313371-1575-4ECE-9772-63722137C678}" presName="spNode" presStyleCnt="0"/>
      <dgm:spPr/>
    </dgm:pt>
    <dgm:pt modelId="{6782E1B1-47C9-4683-B95B-4EB619D0F7A5}" type="pres">
      <dgm:prSet presAssocID="{449FB313-BA59-4D87-9D4B-41948A68901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3FE3DBF8-AC3B-4D67-A4E2-A3334073FC0B}" type="pres">
      <dgm:prSet presAssocID="{C1561CA2-B63E-49F7-B341-87348EF2AF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84A71-36E1-4911-9552-2C0EF42832A1}" type="pres">
      <dgm:prSet presAssocID="{C1561CA2-B63E-49F7-B341-87348EF2AFF2}" presName="spNode" presStyleCnt="0"/>
      <dgm:spPr/>
    </dgm:pt>
    <dgm:pt modelId="{05A72B3B-55EF-4629-8D77-9B3BC18ED58E}" type="pres">
      <dgm:prSet presAssocID="{B68D7B84-143D-4092-89BD-A37B53F63B71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35A1DBB-B242-4D33-9CBA-9A95BBFC3964}" type="presOf" srcId="{B68D7B84-143D-4092-89BD-A37B53F63B71}" destId="{05A72B3B-55EF-4629-8D77-9B3BC18ED58E}" srcOrd="0" destOrd="0" presId="urn:microsoft.com/office/officeart/2005/8/layout/cycle5"/>
    <dgm:cxn modelId="{2B6DF4E1-E8B5-43CE-B015-D7AB058C414D}" srcId="{B017AC56-E880-44D3-881F-E0DA10C18EA4}" destId="{FDF4FC64-D1AA-468F-84FE-5E1536838980}" srcOrd="1" destOrd="0" parTransId="{1B72FFAD-B20C-4A73-81CF-C747E1C3C500}" sibTransId="{5A37AA56-3174-4230-92D4-6626CA830742}"/>
    <dgm:cxn modelId="{92AE9529-AC96-4680-AD21-FA3DB9F59EB0}" type="presOf" srcId="{FDF4FC64-D1AA-468F-84FE-5E1536838980}" destId="{AD6AC908-82C2-4DB7-9C38-0328A6E60F7D}" srcOrd="0" destOrd="0" presId="urn:microsoft.com/office/officeart/2005/8/layout/cycle5"/>
    <dgm:cxn modelId="{7962DEFC-1B74-4219-BCED-A79233D8EE5C}" srcId="{B017AC56-E880-44D3-881F-E0DA10C18EA4}" destId="{C1561CA2-B63E-49F7-B341-87348EF2AFF2}" srcOrd="3" destOrd="0" parTransId="{4E851E53-8E7E-4539-B20F-61280DF54E82}" sibTransId="{B68D7B84-143D-4092-89BD-A37B53F63B71}"/>
    <dgm:cxn modelId="{8974ED26-DF06-4E64-BF7B-F529EA8A111E}" srcId="{B017AC56-E880-44D3-881F-E0DA10C18EA4}" destId="{ED313371-1575-4ECE-9772-63722137C678}" srcOrd="2" destOrd="0" parTransId="{E6743F54-7588-44EE-AA8F-28EE722323D0}" sibTransId="{449FB313-BA59-4D87-9D4B-41948A689015}"/>
    <dgm:cxn modelId="{6840BF14-9710-4184-A61E-858FBF4CACC8}" type="presOf" srcId="{4E614731-D0DE-470C-9BF4-430BCFCFB695}" destId="{874767EC-EFC2-431D-A296-2691AD98495C}" srcOrd="0" destOrd="0" presId="urn:microsoft.com/office/officeart/2005/8/layout/cycle5"/>
    <dgm:cxn modelId="{46E4BC50-BFD6-4828-858D-47C57D812AD6}" type="presOf" srcId="{F130CA9C-E3CD-4D12-8775-F7EAF1E6DD9E}" destId="{FA1AAAF4-C982-497C-843B-17CBC1813F43}" srcOrd="0" destOrd="0" presId="urn:microsoft.com/office/officeart/2005/8/layout/cycle5"/>
    <dgm:cxn modelId="{020471F0-D054-4DD4-8B37-2B7AE5265306}" type="presOf" srcId="{B017AC56-E880-44D3-881F-E0DA10C18EA4}" destId="{45BFB4A7-FF41-4E13-9914-90BFED5845DF}" srcOrd="0" destOrd="0" presId="urn:microsoft.com/office/officeart/2005/8/layout/cycle5"/>
    <dgm:cxn modelId="{B2FD4A6A-2B6C-4E35-B1BE-76162C6D25B9}" type="presOf" srcId="{5A37AA56-3174-4230-92D4-6626CA830742}" destId="{653984BC-A3E0-4401-8949-F73AEBA631F5}" srcOrd="0" destOrd="0" presId="urn:microsoft.com/office/officeart/2005/8/layout/cycle5"/>
    <dgm:cxn modelId="{4991256B-B9FA-45EB-A741-CCB1F7ED151F}" srcId="{B017AC56-E880-44D3-881F-E0DA10C18EA4}" destId="{4E614731-D0DE-470C-9BF4-430BCFCFB695}" srcOrd="0" destOrd="0" parTransId="{7B7A0C2F-D077-4503-AB15-B3626F9E5E4D}" sibTransId="{F130CA9C-E3CD-4D12-8775-F7EAF1E6DD9E}"/>
    <dgm:cxn modelId="{B24F4C85-89CD-44D0-A8C7-F27D42CAC794}" type="presOf" srcId="{449FB313-BA59-4D87-9D4B-41948A689015}" destId="{6782E1B1-47C9-4683-B95B-4EB619D0F7A5}" srcOrd="0" destOrd="0" presId="urn:microsoft.com/office/officeart/2005/8/layout/cycle5"/>
    <dgm:cxn modelId="{43E63362-02B0-4E32-BC0C-093870325E55}" type="presOf" srcId="{ED313371-1575-4ECE-9772-63722137C678}" destId="{3B30CAE4-AE50-4994-8C18-7499D1979503}" srcOrd="0" destOrd="0" presId="urn:microsoft.com/office/officeart/2005/8/layout/cycle5"/>
    <dgm:cxn modelId="{E26A97B4-D78B-49BA-8AAE-D8E46CD29D60}" type="presOf" srcId="{C1561CA2-B63E-49F7-B341-87348EF2AFF2}" destId="{3FE3DBF8-AC3B-4D67-A4E2-A3334073FC0B}" srcOrd="0" destOrd="0" presId="urn:microsoft.com/office/officeart/2005/8/layout/cycle5"/>
    <dgm:cxn modelId="{8B031044-133C-4988-816C-6B243C9AC749}" type="presParOf" srcId="{45BFB4A7-FF41-4E13-9914-90BFED5845DF}" destId="{874767EC-EFC2-431D-A296-2691AD98495C}" srcOrd="0" destOrd="0" presId="urn:microsoft.com/office/officeart/2005/8/layout/cycle5"/>
    <dgm:cxn modelId="{2D73E314-3EE2-426E-A494-8692C32C5A9C}" type="presParOf" srcId="{45BFB4A7-FF41-4E13-9914-90BFED5845DF}" destId="{0A240446-D86A-40A1-8183-DD233FDD302E}" srcOrd="1" destOrd="0" presId="urn:microsoft.com/office/officeart/2005/8/layout/cycle5"/>
    <dgm:cxn modelId="{F5D55E6E-AE6D-4B36-952D-B075BAF40274}" type="presParOf" srcId="{45BFB4A7-FF41-4E13-9914-90BFED5845DF}" destId="{FA1AAAF4-C982-497C-843B-17CBC1813F43}" srcOrd="2" destOrd="0" presId="urn:microsoft.com/office/officeart/2005/8/layout/cycle5"/>
    <dgm:cxn modelId="{4198D7B5-3160-45C0-8C7B-FEBA27CA6715}" type="presParOf" srcId="{45BFB4A7-FF41-4E13-9914-90BFED5845DF}" destId="{AD6AC908-82C2-4DB7-9C38-0328A6E60F7D}" srcOrd="3" destOrd="0" presId="urn:microsoft.com/office/officeart/2005/8/layout/cycle5"/>
    <dgm:cxn modelId="{92ABD3DD-B68B-40EF-BBF9-B1E131D354D8}" type="presParOf" srcId="{45BFB4A7-FF41-4E13-9914-90BFED5845DF}" destId="{AE84C26B-A8CC-415F-9F0F-D956FD9C64E1}" srcOrd="4" destOrd="0" presId="urn:microsoft.com/office/officeart/2005/8/layout/cycle5"/>
    <dgm:cxn modelId="{DC195A03-42A8-42E3-BFAC-621161DD9424}" type="presParOf" srcId="{45BFB4A7-FF41-4E13-9914-90BFED5845DF}" destId="{653984BC-A3E0-4401-8949-F73AEBA631F5}" srcOrd="5" destOrd="0" presId="urn:microsoft.com/office/officeart/2005/8/layout/cycle5"/>
    <dgm:cxn modelId="{EB890EC5-CAFD-4089-B060-CB05CD13CC8F}" type="presParOf" srcId="{45BFB4A7-FF41-4E13-9914-90BFED5845DF}" destId="{3B30CAE4-AE50-4994-8C18-7499D1979503}" srcOrd="6" destOrd="0" presId="urn:microsoft.com/office/officeart/2005/8/layout/cycle5"/>
    <dgm:cxn modelId="{CB5A3273-E430-49F1-9999-FE1DC93FE4D0}" type="presParOf" srcId="{45BFB4A7-FF41-4E13-9914-90BFED5845DF}" destId="{237BF37D-6E1E-487A-92C1-DD1718D58F0E}" srcOrd="7" destOrd="0" presId="urn:microsoft.com/office/officeart/2005/8/layout/cycle5"/>
    <dgm:cxn modelId="{E2AC28A6-5F82-4C17-BB00-3A1B53EF49DF}" type="presParOf" srcId="{45BFB4A7-FF41-4E13-9914-90BFED5845DF}" destId="{6782E1B1-47C9-4683-B95B-4EB619D0F7A5}" srcOrd="8" destOrd="0" presId="urn:microsoft.com/office/officeart/2005/8/layout/cycle5"/>
    <dgm:cxn modelId="{30D1D3C5-FB32-4D9D-B314-E67109066DFD}" type="presParOf" srcId="{45BFB4A7-FF41-4E13-9914-90BFED5845DF}" destId="{3FE3DBF8-AC3B-4D67-A4E2-A3334073FC0B}" srcOrd="9" destOrd="0" presId="urn:microsoft.com/office/officeart/2005/8/layout/cycle5"/>
    <dgm:cxn modelId="{10B77D62-7481-4603-92EE-745BC602ED8F}" type="presParOf" srcId="{45BFB4A7-FF41-4E13-9914-90BFED5845DF}" destId="{A6384A71-36E1-4911-9552-2C0EF42832A1}" srcOrd="10" destOrd="0" presId="urn:microsoft.com/office/officeart/2005/8/layout/cycle5"/>
    <dgm:cxn modelId="{7DAF5248-7884-4291-B824-1E3F84773B44}" type="presParOf" srcId="{45BFB4A7-FF41-4E13-9914-90BFED5845DF}" destId="{05A72B3B-55EF-4629-8D77-9B3BC18ED58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3FC587-C460-4696-8E9C-BE18DD022C6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BF428C-231A-4052-AABB-9B0225ACAB58}">
      <dgm:prSet phldrT="[Text]" custT="1"/>
      <dgm:spPr/>
      <dgm:t>
        <a:bodyPr/>
        <a:lstStyle/>
        <a:p>
          <a:pPr algn="l"/>
          <a:r>
            <a:rPr lang="en-US" sz="1200" dirty="0" smtClean="0"/>
            <a:t>Extract M&amp;S and Labor needs from RLS</a:t>
          </a:r>
          <a:endParaRPr lang="en-US" sz="1200" dirty="0"/>
        </a:p>
      </dgm:t>
    </dgm:pt>
    <dgm:pt modelId="{7371BFB1-8B19-487A-8BD5-B2926A860915}" type="parTrans" cxnId="{820D7321-474E-4213-8220-66349E38A528}">
      <dgm:prSet/>
      <dgm:spPr/>
      <dgm:t>
        <a:bodyPr/>
        <a:lstStyle/>
        <a:p>
          <a:endParaRPr lang="en-US"/>
        </a:p>
      </dgm:t>
    </dgm:pt>
    <dgm:pt modelId="{77FE7659-09AE-437B-898E-BABC466C7E92}" type="sibTrans" cxnId="{820D7321-474E-4213-8220-66349E38A528}">
      <dgm:prSet/>
      <dgm:spPr/>
      <dgm:t>
        <a:bodyPr/>
        <a:lstStyle/>
        <a:p>
          <a:endParaRPr lang="en-US"/>
        </a:p>
      </dgm:t>
    </dgm:pt>
    <dgm:pt modelId="{62B94D40-93AF-47BE-822B-6542A1E3B35D}">
      <dgm:prSet phldrT="[Text]" custT="1"/>
      <dgm:spPr/>
      <dgm:t>
        <a:bodyPr/>
        <a:lstStyle/>
        <a:p>
          <a:pPr algn="l"/>
          <a:r>
            <a:rPr lang="en-US" sz="1200" dirty="0" smtClean="0"/>
            <a:t>Check RLS numbers w/managers</a:t>
          </a:r>
          <a:endParaRPr lang="en-US" sz="1200" dirty="0"/>
        </a:p>
      </dgm:t>
    </dgm:pt>
    <dgm:pt modelId="{78D9D45E-C7F5-40A3-9534-506C1B828AE1}" type="parTrans" cxnId="{333BCD26-4709-49B9-BE29-4DFA48594B71}">
      <dgm:prSet/>
      <dgm:spPr/>
      <dgm:t>
        <a:bodyPr/>
        <a:lstStyle/>
        <a:p>
          <a:endParaRPr lang="en-US"/>
        </a:p>
      </dgm:t>
    </dgm:pt>
    <dgm:pt modelId="{69508857-DFA3-4471-8EF8-EF7350C73FA6}" type="sibTrans" cxnId="{333BCD26-4709-49B9-BE29-4DFA48594B71}">
      <dgm:prSet/>
      <dgm:spPr/>
      <dgm:t>
        <a:bodyPr/>
        <a:lstStyle/>
        <a:p>
          <a:endParaRPr lang="en-US"/>
        </a:p>
      </dgm:t>
    </dgm:pt>
    <dgm:pt modelId="{766BD014-AAC2-480A-ABEA-F1DBB014D454}">
      <dgm:prSet phldrT="[Text]" custT="1"/>
      <dgm:spPr/>
      <dgm:t>
        <a:bodyPr/>
        <a:lstStyle/>
        <a:p>
          <a:pPr algn="l"/>
          <a:r>
            <a:rPr lang="en-US" sz="1200" dirty="0" smtClean="0"/>
            <a:t>Provide budget sheet to D/S/C</a:t>
          </a:r>
          <a:endParaRPr lang="en-US" sz="1200" dirty="0"/>
        </a:p>
      </dgm:t>
    </dgm:pt>
    <dgm:pt modelId="{BEAE67EB-647C-4666-947A-A669AD303818}" type="parTrans" cxnId="{379861DD-262A-4FCC-BA50-9A85AB5C9B99}">
      <dgm:prSet/>
      <dgm:spPr/>
      <dgm:t>
        <a:bodyPr/>
        <a:lstStyle/>
        <a:p>
          <a:endParaRPr lang="en-US"/>
        </a:p>
      </dgm:t>
    </dgm:pt>
    <dgm:pt modelId="{B5B4F28C-81CA-4077-A94B-8FD0C6F5B3E0}" type="sibTrans" cxnId="{379861DD-262A-4FCC-BA50-9A85AB5C9B99}">
      <dgm:prSet/>
      <dgm:spPr/>
      <dgm:t>
        <a:bodyPr/>
        <a:lstStyle/>
        <a:p>
          <a:endParaRPr lang="en-US"/>
        </a:p>
      </dgm:t>
    </dgm:pt>
    <dgm:pt modelId="{1D7F296A-03BB-4EE4-BC4E-69F3FB2A23CC}">
      <dgm:prSet phldrT="[Text]" custT="1"/>
      <dgm:spPr/>
      <dgm:t>
        <a:bodyPr/>
        <a:lstStyle/>
        <a:p>
          <a:pPr algn="l"/>
          <a:r>
            <a:rPr lang="en-US" sz="1200" dirty="0" smtClean="0"/>
            <a:t>Modify numbers as needed</a:t>
          </a:r>
          <a:endParaRPr lang="en-US" sz="1200" dirty="0"/>
        </a:p>
      </dgm:t>
    </dgm:pt>
    <dgm:pt modelId="{19337243-3FEB-44DC-BB18-A6D16D17DBEB}" type="parTrans" cxnId="{4543E8D7-3418-48CE-8D71-D6471BE0B211}">
      <dgm:prSet/>
      <dgm:spPr/>
      <dgm:t>
        <a:bodyPr/>
        <a:lstStyle/>
        <a:p>
          <a:endParaRPr lang="en-US"/>
        </a:p>
      </dgm:t>
    </dgm:pt>
    <dgm:pt modelId="{CB5264BC-8909-4CEA-BAE0-DDF644E319C2}" type="sibTrans" cxnId="{4543E8D7-3418-48CE-8D71-D6471BE0B211}">
      <dgm:prSet/>
      <dgm:spPr/>
      <dgm:t>
        <a:bodyPr/>
        <a:lstStyle/>
        <a:p>
          <a:endParaRPr lang="en-US"/>
        </a:p>
      </dgm:t>
    </dgm:pt>
    <dgm:pt modelId="{4371097D-0DEA-4D8B-97E7-422FE82544D4}">
      <dgm:prSet phldrT="[Text]" custT="1"/>
      <dgm:spPr/>
      <dgm:t>
        <a:bodyPr/>
        <a:lstStyle/>
        <a:p>
          <a:pPr algn="l"/>
          <a:r>
            <a:rPr lang="en-US" sz="1200" dirty="0" smtClean="0"/>
            <a:t>SWF and M&amp;S w/overhead</a:t>
          </a:r>
          <a:endParaRPr lang="en-US" sz="1200" dirty="0"/>
        </a:p>
      </dgm:t>
    </dgm:pt>
    <dgm:pt modelId="{00621DE4-32F6-4B4C-9E91-35FE5910C5D2}" type="parTrans" cxnId="{8D3DB065-39C0-461C-94ED-E0A2C38BF887}">
      <dgm:prSet/>
      <dgm:spPr/>
      <dgm:t>
        <a:bodyPr/>
        <a:lstStyle/>
        <a:p>
          <a:endParaRPr lang="en-US"/>
        </a:p>
      </dgm:t>
    </dgm:pt>
    <dgm:pt modelId="{AE36EAB0-AF60-4C8B-87AA-88784426B892}" type="sibTrans" cxnId="{8D3DB065-39C0-461C-94ED-E0A2C38BF887}">
      <dgm:prSet/>
      <dgm:spPr/>
      <dgm:t>
        <a:bodyPr/>
        <a:lstStyle/>
        <a:p>
          <a:endParaRPr lang="en-US"/>
        </a:p>
      </dgm:t>
    </dgm:pt>
    <dgm:pt modelId="{A4B26818-04EB-40CB-8A04-F1896C482FF1}">
      <dgm:prSet phldrT="[Text]" custT="1"/>
      <dgm:spPr/>
      <dgm:t>
        <a:bodyPr/>
        <a:lstStyle/>
        <a:p>
          <a:pPr algn="l"/>
          <a:r>
            <a:rPr lang="en-US" sz="1200" dirty="0" smtClean="0"/>
            <a:t>FTE % and names</a:t>
          </a:r>
          <a:endParaRPr lang="en-US" sz="1200" dirty="0"/>
        </a:p>
      </dgm:t>
    </dgm:pt>
    <dgm:pt modelId="{F069F0B5-21CD-425C-AA95-6D4B25B58C19}" type="parTrans" cxnId="{35CA9A21-45A9-441A-A15C-66ED852680BA}">
      <dgm:prSet/>
      <dgm:spPr/>
      <dgm:t>
        <a:bodyPr/>
        <a:lstStyle/>
        <a:p>
          <a:endParaRPr lang="en-US"/>
        </a:p>
      </dgm:t>
    </dgm:pt>
    <dgm:pt modelId="{CF88659C-080F-43D9-98B4-113B68CA37A2}" type="sibTrans" cxnId="{35CA9A21-45A9-441A-A15C-66ED852680BA}">
      <dgm:prSet/>
      <dgm:spPr/>
      <dgm:t>
        <a:bodyPr/>
        <a:lstStyle/>
        <a:p>
          <a:endParaRPr lang="en-US"/>
        </a:p>
      </dgm:t>
    </dgm:pt>
    <dgm:pt modelId="{857A9564-66D8-45CB-830C-106F2C568E31}">
      <dgm:prSet phldrT="[Text]" custT="1"/>
      <dgm:spPr/>
      <dgm:t>
        <a:bodyPr/>
        <a:lstStyle/>
        <a:p>
          <a:pPr algn="l"/>
          <a:r>
            <a:rPr lang="en-US" sz="1200" dirty="0" smtClean="0"/>
            <a:t>OHAP Role in place of name</a:t>
          </a:r>
          <a:endParaRPr lang="en-US" sz="1200" dirty="0"/>
        </a:p>
      </dgm:t>
    </dgm:pt>
    <dgm:pt modelId="{613D5DAE-3FC1-4CCE-9424-A9B74DD4572B}" type="parTrans" cxnId="{E90FCBB8-F1F8-48F0-A2DD-26F10AAA97AA}">
      <dgm:prSet/>
      <dgm:spPr/>
      <dgm:t>
        <a:bodyPr/>
        <a:lstStyle/>
        <a:p>
          <a:endParaRPr lang="en-US"/>
        </a:p>
      </dgm:t>
    </dgm:pt>
    <dgm:pt modelId="{D795B831-21A1-486E-BB65-BB7DB74704F8}" type="sibTrans" cxnId="{E90FCBB8-F1F8-48F0-A2DD-26F10AAA97AA}">
      <dgm:prSet/>
      <dgm:spPr/>
      <dgm:t>
        <a:bodyPr/>
        <a:lstStyle/>
        <a:p>
          <a:endParaRPr lang="en-US"/>
        </a:p>
      </dgm:t>
    </dgm:pt>
    <dgm:pt modelId="{BE0F82C3-19D2-4797-AAD4-E915EFB7ECDB}">
      <dgm:prSet phldrT="[Text]" custT="1"/>
      <dgm:spPr/>
      <dgm:t>
        <a:bodyPr/>
        <a:lstStyle/>
        <a:p>
          <a:pPr algn="l"/>
          <a:r>
            <a:rPr lang="en-US" sz="1200" dirty="0" smtClean="0"/>
            <a:t>D/S/C provide PIP w/labor allocations by FTE%, name and OHAP category/role</a:t>
          </a:r>
          <a:endParaRPr lang="en-US" sz="1200" dirty="0"/>
        </a:p>
      </dgm:t>
    </dgm:pt>
    <dgm:pt modelId="{3AA43EA2-F845-4E3D-ABAB-F508457A29B4}" type="parTrans" cxnId="{E5503938-598D-4471-862E-FC8C29A5B316}">
      <dgm:prSet/>
      <dgm:spPr/>
      <dgm:t>
        <a:bodyPr/>
        <a:lstStyle/>
        <a:p>
          <a:endParaRPr lang="en-US"/>
        </a:p>
      </dgm:t>
    </dgm:pt>
    <dgm:pt modelId="{C95DF8FB-EFE5-4F94-B7BF-13680A5277CA}" type="sibTrans" cxnId="{E5503938-598D-4471-862E-FC8C29A5B316}">
      <dgm:prSet/>
      <dgm:spPr/>
      <dgm:t>
        <a:bodyPr/>
        <a:lstStyle/>
        <a:p>
          <a:endParaRPr lang="en-US"/>
        </a:p>
      </dgm:t>
    </dgm:pt>
    <dgm:pt modelId="{A6EEBFE7-9BE8-4EFC-A969-AD89F2F60CAD}">
      <dgm:prSet phldrT="[Text]" custT="1"/>
      <dgm:spPr/>
      <dgm:t>
        <a:bodyPr/>
        <a:lstStyle/>
        <a:p>
          <a:pPr algn="l"/>
          <a:r>
            <a:rPr lang="en-US" sz="1200" dirty="0" smtClean="0"/>
            <a:t>Review labor allocations and provide modifications to D/S/C</a:t>
          </a:r>
          <a:endParaRPr lang="en-US" sz="1200" dirty="0"/>
        </a:p>
      </dgm:t>
    </dgm:pt>
    <dgm:pt modelId="{5EEABE1F-A865-42CD-BB66-A2389FAFF93A}" type="parTrans" cxnId="{A6C68044-E97B-4E2F-898D-274D46439BB2}">
      <dgm:prSet/>
      <dgm:spPr/>
      <dgm:t>
        <a:bodyPr/>
        <a:lstStyle/>
        <a:p>
          <a:endParaRPr lang="en-US"/>
        </a:p>
      </dgm:t>
    </dgm:pt>
    <dgm:pt modelId="{083C909F-47AB-46A6-BC4A-BF60583EE2B9}" type="sibTrans" cxnId="{A6C68044-E97B-4E2F-898D-274D46439BB2}">
      <dgm:prSet/>
      <dgm:spPr/>
      <dgm:t>
        <a:bodyPr/>
        <a:lstStyle/>
        <a:p>
          <a:endParaRPr lang="en-US"/>
        </a:p>
      </dgm:t>
    </dgm:pt>
    <dgm:pt modelId="{86029234-A3D9-4A8C-807A-288848BF728F}">
      <dgm:prSet phldrT="[Text]" custT="1"/>
      <dgm:spPr/>
      <dgm:t>
        <a:bodyPr/>
        <a:lstStyle/>
        <a:p>
          <a:pPr algn="l"/>
          <a:r>
            <a:rPr lang="en-US" sz="1200" dirty="0" smtClean="0"/>
            <a:t>Provide task codes for allocations to D/S/C</a:t>
          </a:r>
          <a:endParaRPr lang="en-US" sz="1200" dirty="0"/>
        </a:p>
      </dgm:t>
    </dgm:pt>
    <dgm:pt modelId="{ED87A45F-A52E-4B28-B3D1-97E485CA22AF}" type="parTrans" cxnId="{32BA6993-5514-49C5-9AAF-A0A44A253821}">
      <dgm:prSet/>
      <dgm:spPr/>
      <dgm:t>
        <a:bodyPr/>
        <a:lstStyle/>
        <a:p>
          <a:endParaRPr lang="en-US"/>
        </a:p>
      </dgm:t>
    </dgm:pt>
    <dgm:pt modelId="{FDB0C2B7-A18B-4390-9804-CE32D9BA7932}" type="sibTrans" cxnId="{32BA6993-5514-49C5-9AAF-A0A44A253821}">
      <dgm:prSet/>
      <dgm:spPr/>
      <dgm:t>
        <a:bodyPr/>
        <a:lstStyle/>
        <a:p>
          <a:endParaRPr lang="en-US"/>
        </a:p>
      </dgm:t>
    </dgm:pt>
    <dgm:pt modelId="{A72D2186-B0C3-4E15-B8CA-580AF6CCA01E}">
      <dgm:prSet phldrT="[Text]" custT="1"/>
      <dgm:spPr/>
      <dgm:t>
        <a:bodyPr/>
        <a:lstStyle/>
        <a:p>
          <a:pPr algn="l"/>
          <a:r>
            <a:rPr lang="en-US" sz="1200" dirty="0" smtClean="0"/>
            <a:t>Upload allocations to RLS</a:t>
          </a:r>
          <a:endParaRPr lang="en-US" sz="1200" dirty="0"/>
        </a:p>
      </dgm:t>
    </dgm:pt>
    <dgm:pt modelId="{1E3F6862-FD77-4974-A396-75AA8E47119F}" type="parTrans" cxnId="{86F06E0E-2E90-41A8-8A47-B15E3D5D6706}">
      <dgm:prSet/>
      <dgm:spPr/>
      <dgm:t>
        <a:bodyPr/>
        <a:lstStyle/>
        <a:p>
          <a:endParaRPr lang="en-US"/>
        </a:p>
      </dgm:t>
    </dgm:pt>
    <dgm:pt modelId="{779FEC9E-F79F-404F-9B42-F251A5C92A9B}" type="sibTrans" cxnId="{86F06E0E-2E90-41A8-8A47-B15E3D5D6706}">
      <dgm:prSet/>
      <dgm:spPr/>
      <dgm:t>
        <a:bodyPr/>
        <a:lstStyle/>
        <a:p>
          <a:endParaRPr lang="en-US"/>
        </a:p>
      </dgm:t>
    </dgm:pt>
    <dgm:pt modelId="{74E578D7-07CC-4149-AD46-88B3E3D496B2}">
      <dgm:prSet phldrT="[Text]" custT="1"/>
      <dgm:spPr/>
      <dgm:t>
        <a:bodyPr/>
        <a:lstStyle/>
        <a:p>
          <a:pPr algn="l"/>
          <a:r>
            <a:rPr lang="en-US" sz="1200" dirty="0" smtClean="0"/>
            <a:t>Use names and FTE %</a:t>
          </a:r>
          <a:endParaRPr lang="en-US" sz="1200" dirty="0"/>
        </a:p>
      </dgm:t>
    </dgm:pt>
    <dgm:pt modelId="{F339C2C2-DA82-46CD-8CB8-DAD70B18141A}" type="parTrans" cxnId="{D700886E-99C1-48D9-9398-5EA346E28FDD}">
      <dgm:prSet/>
      <dgm:spPr/>
      <dgm:t>
        <a:bodyPr/>
        <a:lstStyle/>
        <a:p>
          <a:endParaRPr lang="en-US"/>
        </a:p>
      </dgm:t>
    </dgm:pt>
    <dgm:pt modelId="{E7B795CF-92D8-41D1-9463-75CDE2FDCC52}" type="sibTrans" cxnId="{D700886E-99C1-48D9-9398-5EA346E28FDD}">
      <dgm:prSet/>
      <dgm:spPr/>
      <dgm:t>
        <a:bodyPr/>
        <a:lstStyle/>
        <a:p>
          <a:endParaRPr lang="en-US"/>
        </a:p>
      </dgm:t>
    </dgm:pt>
    <dgm:pt modelId="{D4A26AC8-278A-4EAE-A777-1AFD03159213}">
      <dgm:prSet phldrT="[Text]" custT="1"/>
      <dgm:spPr/>
      <dgm:t>
        <a:bodyPr/>
        <a:lstStyle/>
        <a:p>
          <a:pPr algn="l"/>
          <a:r>
            <a:rPr lang="en-US" sz="1200" dirty="0" smtClean="0"/>
            <a:t>Schedule modification process (last steps)</a:t>
          </a:r>
          <a:endParaRPr lang="en-US" sz="1200" dirty="0"/>
        </a:p>
      </dgm:t>
    </dgm:pt>
    <dgm:pt modelId="{E9967401-DC80-4833-A034-2E69184F85C1}" type="parTrans" cxnId="{E031CB2D-A3C1-452A-B13F-BCBF6B3A4890}">
      <dgm:prSet/>
      <dgm:spPr/>
      <dgm:t>
        <a:bodyPr/>
        <a:lstStyle/>
        <a:p>
          <a:endParaRPr lang="en-US"/>
        </a:p>
      </dgm:t>
    </dgm:pt>
    <dgm:pt modelId="{33E0F8C8-F112-493C-9D20-27EBB26BAC74}" type="sibTrans" cxnId="{E031CB2D-A3C1-452A-B13F-BCBF6B3A4890}">
      <dgm:prSet/>
      <dgm:spPr/>
      <dgm:t>
        <a:bodyPr/>
        <a:lstStyle/>
        <a:p>
          <a:endParaRPr lang="en-US"/>
        </a:p>
      </dgm:t>
    </dgm:pt>
    <dgm:pt modelId="{2871AA7F-20FC-44DF-812A-5B9F264CE6AB}">
      <dgm:prSet phldrT="[Text]" custT="1"/>
      <dgm:spPr/>
      <dgm:t>
        <a:bodyPr/>
        <a:lstStyle/>
        <a:p>
          <a:pPr algn="l"/>
          <a:r>
            <a:rPr lang="en-US" sz="1200" dirty="0" smtClean="0"/>
            <a:t>Present FY plan to all stakeholders</a:t>
          </a:r>
          <a:endParaRPr lang="en-US" sz="1200" dirty="0"/>
        </a:p>
      </dgm:t>
    </dgm:pt>
    <dgm:pt modelId="{D75A71AC-B514-45B0-BFCA-333DFC7CEAE5}" type="parTrans" cxnId="{C9045807-356B-4A8F-AFA7-C9D396F56736}">
      <dgm:prSet/>
      <dgm:spPr/>
      <dgm:t>
        <a:bodyPr/>
        <a:lstStyle/>
        <a:p>
          <a:endParaRPr lang="en-US"/>
        </a:p>
      </dgm:t>
    </dgm:pt>
    <dgm:pt modelId="{2B6D534A-E4AC-4610-8C47-0DE8DBDED577}" type="sibTrans" cxnId="{C9045807-356B-4A8F-AFA7-C9D396F56736}">
      <dgm:prSet/>
      <dgm:spPr/>
      <dgm:t>
        <a:bodyPr/>
        <a:lstStyle/>
        <a:p>
          <a:endParaRPr lang="en-US"/>
        </a:p>
      </dgm:t>
    </dgm:pt>
    <dgm:pt modelId="{33F063B2-F580-41F5-93DC-541D84643730}" type="pres">
      <dgm:prSet presAssocID="{993FC587-C460-4696-8E9C-BE18DD022C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B18994-778B-4EEA-AAB7-E0D20FA51D57}" type="pres">
      <dgm:prSet presAssocID="{2ABF428C-231A-4052-AABB-9B0225ACAB58}" presName="node" presStyleLbl="node1" presStyleIdx="0" presStyleCnt="8" custScaleY="6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4D8DB-E4B3-4893-9ECF-E9A6F0B622A2}" type="pres">
      <dgm:prSet presAssocID="{77FE7659-09AE-437B-898E-BABC466C7E92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AC52ECA-12D2-403D-883D-22D0302B2527}" type="pres">
      <dgm:prSet presAssocID="{77FE7659-09AE-437B-898E-BABC466C7E9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0082D59B-AB22-401C-94E5-363C8164BE18}" type="pres">
      <dgm:prSet presAssocID="{62B94D40-93AF-47BE-822B-6542A1E3B35D}" presName="node" presStyleLbl="node1" presStyleIdx="1" presStyleCnt="8" custScaleY="6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00DF3-5182-48F7-8006-64C3651D171E}" type="pres">
      <dgm:prSet presAssocID="{69508857-DFA3-4471-8EF8-EF7350C73FA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307293C-9512-442F-A965-1985CA8B26BE}" type="pres">
      <dgm:prSet presAssocID="{69508857-DFA3-4471-8EF8-EF7350C73FA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7CC8B58-77AF-4FBC-B26E-E0071E2A2143}" type="pres">
      <dgm:prSet presAssocID="{766BD014-AAC2-480A-ABEA-F1DBB014D454}" presName="node" presStyleLbl="node1" presStyleIdx="2" presStyleCnt="8" custScaleY="6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56E1B-601F-49E5-A93D-89AD9CB6934B}" type="pres">
      <dgm:prSet presAssocID="{B5B4F28C-81CA-4077-A94B-8FD0C6F5B3E0}" presName="sibTrans" presStyleLbl="sibTrans2D1" presStyleIdx="2" presStyleCnt="7"/>
      <dgm:spPr/>
      <dgm:t>
        <a:bodyPr/>
        <a:lstStyle/>
        <a:p>
          <a:endParaRPr lang="en-US"/>
        </a:p>
      </dgm:t>
    </dgm:pt>
    <dgm:pt modelId="{163E81DC-F8B1-4C4E-AE2D-AF0D0CCC298F}" type="pres">
      <dgm:prSet presAssocID="{B5B4F28C-81CA-4077-A94B-8FD0C6F5B3E0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768EC3F9-103F-411E-99B4-558185099CFD}" type="pres">
      <dgm:prSet presAssocID="{BE0F82C3-19D2-4797-AAD4-E915EFB7ECDB}" presName="node" presStyleLbl="node1" presStyleIdx="3" presStyleCnt="8" custScaleY="6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7B3A4-353B-46CA-8185-C60FB492FFA3}" type="pres">
      <dgm:prSet presAssocID="{C95DF8FB-EFE5-4F94-B7BF-13680A5277CA}" presName="sibTrans" presStyleLbl="sibTrans2D1" presStyleIdx="3" presStyleCnt="7"/>
      <dgm:spPr/>
      <dgm:t>
        <a:bodyPr/>
        <a:lstStyle/>
        <a:p>
          <a:endParaRPr lang="en-US"/>
        </a:p>
      </dgm:t>
    </dgm:pt>
    <dgm:pt modelId="{2F38AF1B-1A43-4761-886A-904857E1DFBA}" type="pres">
      <dgm:prSet presAssocID="{C95DF8FB-EFE5-4F94-B7BF-13680A5277C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08AEFA00-FD92-4583-82C3-9F6F655A13BD}" type="pres">
      <dgm:prSet presAssocID="{A6EEBFE7-9BE8-4EFC-A969-AD89F2F60CAD}" presName="node" presStyleLbl="node1" presStyleIdx="4" presStyleCnt="8" custScaleY="6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6828B-0253-423B-B087-A9A2C0A5C595}" type="pres">
      <dgm:prSet presAssocID="{083C909F-47AB-46A6-BC4A-BF60583EE2B9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25B4F05-B187-436D-A888-DEBA5B5976A8}" type="pres">
      <dgm:prSet presAssocID="{083C909F-47AB-46A6-BC4A-BF60583EE2B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1049C798-DD5B-4D80-ADB5-7B2A15EA6FAA}" type="pres">
      <dgm:prSet presAssocID="{86029234-A3D9-4A8C-807A-288848BF728F}" presName="node" presStyleLbl="node1" presStyleIdx="5" presStyleCnt="8" custScaleY="6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63B45-B7AF-40E6-9123-719F748A5F00}" type="pres">
      <dgm:prSet presAssocID="{FDB0C2B7-A18B-4390-9804-CE32D9BA7932}" presName="sibTrans" presStyleLbl="sibTrans2D1" presStyleIdx="5" presStyleCnt="7"/>
      <dgm:spPr/>
      <dgm:t>
        <a:bodyPr/>
        <a:lstStyle/>
        <a:p>
          <a:endParaRPr lang="en-US"/>
        </a:p>
      </dgm:t>
    </dgm:pt>
    <dgm:pt modelId="{5996AD7C-829C-4A5E-AD4E-CFAD1B0F193A}" type="pres">
      <dgm:prSet presAssocID="{FDB0C2B7-A18B-4390-9804-CE32D9BA793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2BCBBE2-63FC-412D-AF09-5B0224DE1FB2}" type="pres">
      <dgm:prSet presAssocID="{A72D2186-B0C3-4E15-B8CA-580AF6CCA01E}" presName="node" presStyleLbl="node1" presStyleIdx="6" presStyleCnt="8" custScaleY="6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54A81-E7F3-472F-B082-E50B72153886}" type="pres">
      <dgm:prSet presAssocID="{779FEC9E-F79F-404F-9B42-F251A5C92A9B}" presName="sibTrans" presStyleLbl="sibTrans2D1" presStyleIdx="6" presStyleCnt="7"/>
      <dgm:spPr/>
      <dgm:t>
        <a:bodyPr/>
        <a:lstStyle/>
        <a:p>
          <a:endParaRPr lang="en-US"/>
        </a:p>
      </dgm:t>
    </dgm:pt>
    <dgm:pt modelId="{8E36B0F0-870C-4B01-8FC5-0770706EA5BB}" type="pres">
      <dgm:prSet presAssocID="{779FEC9E-F79F-404F-9B42-F251A5C92A9B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D6141DA3-57BA-45D1-B848-AA4DDD5EC357}" type="pres">
      <dgm:prSet presAssocID="{2871AA7F-20FC-44DF-812A-5B9F264CE6AB}" presName="node" presStyleLbl="node1" presStyleIdx="7" presStyleCnt="8" custScaleY="6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3E8D7-3418-48CE-8D71-D6471BE0B211}" srcId="{62B94D40-93AF-47BE-822B-6542A1E3B35D}" destId="{1D7F296A-03BB-4EE4-BC4E-69F3FB2A23CC}" srcOrd="0" destOrd="0" parTransId="{19337243-3FEB-44DC-BB18-A6D16D17DBEB}" sibTransId="{CB5264BC-8909-4CEA-BAE0-DDF644E319C2}"/>
    <dgm:cxn modelId="{E031CB2D-A3C1-452A-B13F-BCBF6B3A4890}" srcId="{A72D2186-B0C3-4E15-B8CA-580AF6CCA01E}" destId="{D4A26AC8-278A-4EAE-A777-1AFD03159213}" srcOrd="1" destOrd="0" parTransId="{E9967401-DC80-4833-A034-2E69184F85C1}" sibTransId="{33E0F8C8-F112-493C-9D20-27EBB26BAC74}"/>
    <dgm:cxn modelId="{2665F652-6399-4A16-A700-14A9716B9C27}" type="presOf" srcId="{77FE7659-09AE-437B-898E-BABC466C7E92}" destId="{5224D8DB-E4B3-4893-9ECF-E9A6F0B622A2}" srcOrd="0" destOrd="0" presId="urn:microsoft.com/office/officeart/2005/8/layout/process5"/>
    <dgm:cxn modelId="{86F06E0E-2E90-41A8-8A47-B15E3D5D6706}" srcId="{993FC587-C460-4696-8E9C-BE18DD022C67}" destId="{A72D2186-B0C3-4E15-B8CA-580AF6CCA01E}" srcOrd="6" destOrd="0" parTransId="{1E3F6862-FD77-4974-A396-75AA8E47119F}" sibTransId="{779FEC9E-F79F-404F-9B42-F251A5C92A9B}"/>
    <dgm:cxn modelId="{CECDD2F4-541D-42C4-B964-CAB15D04235E}" type="presOf" srcId="{779FEC9E-F79F-404F-9B42-F251A5C92A9B}" destId="{1F354A81-E7F3-472F-B082-E50B72153886}" srcOrd="0" destOrd="0" presId="urn:microsoft.com/office/officeart/2005/8/layout/process5"/>
    <dgm:cxn modelId="{0C772841-F1B7-42A0-9DC6-5A8FC4AA6127}" type="presOf" srcId="{2871AA7F-20FC-44DF-812A-5B9F264CE6AB}" destId="{D6141DA3-57BA-45D1-B848-AA4DDD5EC357}" srcOrd="0" destOrd="0" presId="urn:microsoft.com/office/officeart/2005/8/layout/process5"/>
    <dgm:cxn modelId="{5D64570B-8701-4880-8F49-7D917C3F6C36}" type="presOf" srcId="{C95DF8FB-EFE5-4F94-B7BF-13680A5277CA}" destId="{2F38AF1B-1A43-4761-886A-904857E1DFBA}" srcOrd="1" destOrd="0" presId="urn:microsoft.com/office/officeart/2005/8/layout/process5"/>
    <dgm:cxn modelId="{6E64D471-1196-49E1-BE3F-7378F5F50E1B}" type="presOf" srcId="{A72D2186-B0C3-4E15-B8CA-580AF6CCA01E}" destId="{92BCBBE2-63FC-412D-AF09-5B0224DE1FB2}" srcOrd="0" destOrd="0" presId="urn:microsoft.com/office/officeart/2005/8/layout/process5"/>
    <dgm:cxn modelId="{C9045807-356B-4A8F-AFA7-C9D396F56736}" srcId="{993FC587-C460-4696-8E9C-BE18DD022C67}" destId="{2871AA7F-20FC-44DF-812A-5B9F264CE6AB}" srcOrd="7" destOrd="0" parTransId="{D75A71AC-B514-45B0-BFCA-333DFC7CEAE5}" sibTransId="{2B6D534A-E4AC-4610-8C47-0DE8DBDED577}"/>
    <dgm:cxn modelId="{820D7321-474E-4213-8220-66349E38A528}" srcId="{993FC587-C460-4696-8E9C-BE18DD022C67}" destId="{2ABF428C-231A-4052-AABB-9B0225ACAB58}" srcOrd="0" destOrd="0" parTransId="{7371BFB1-8B19-487A-8BD5-B2926A860915}" sibTransId="{77FE7659-09AE-437B-898E-BABC466C7E92}"/>
    <dgm:cxn modelId="{BCFE7110-EBA3-45A7-B531-C6DF69F5AD79}" type="presOf" srcId="{62B94D40-93AF-47BE-822B-6542A1E3B35D}" destId="{0082D59B-AB22-401C-94E5-363C8164BE18}" srcOrd="0" destOrd="0" presId="urn:microsoft.com/office/officeart/2005/8/layout/process5"/>
    <dgm:cxn modelId="{2037186F-FC6A-4A71-9854-56A3DFB2E715}" type="presOf" srcId="{C95DF8FB-EFE5-4F94-B7BF-13680A5277CA}" destId="{0A27B3A4-353B-46CA-8185-C60FB492FFA3}" srcOrd="0" destOrd="0" presId="urn:microsoft.com/office/officeart/2005/8/layout/process5"/>
    <dgm:cxn modelId="{A6C68044-E97B-4E2F-898D-274D46439BB2}" srcId="{993FC587-C460-4696-8E9C-BE18DD022C67}" destId="{A6EEBFE7-9BE8-4EFC-A969-AD89F2F60CAD}" srcOrd="4" destOrd="0" parTransId="{5EEABE1F-A865-42CD-BB66-A2389FAFF93A}" sibTransId="{083C909F-47AB-46A6-BC4A-BF60583EE2B9}"/>
    <dgm:cxn modelId="{3E980572-079D-4E04-8A56-5136232D4E95}" type="presOf" srcId="{FDB0C2B7-A18B-4390-9804-CE32D9BA7932}" destId="{5996AD7C-829C-4A5E-AD4E-CFAD1B0F193A}" srcOrd="1" destOrd="0" presId="urn:microsoft.com/office/officeart/2005/8/layout/process5"/>
    <dgm:cxn modelId="{0BBCA122-FADB-400E-AF71-F2964291E377}" type="presOf" srcId="{1D7F296A-03BB-4EE4-BC4E-69F3FB2A23CC}" destId="{0082D59B-AB22-401C-94E5-363C8164BE18}" srcOrd="0" destOrd="1" presId="urn:microsoft.com/office/officeart/2005/8/layout/process5"/>
    <dgm:cxn modelId="{333BCD26-4709-49B9-BE29-4DFA48594B71}" srcId="{993FC587-C460-4696-8E9C-BE18DD022C67}" destId="{62B94D40-93AF-47BE-822B-6542A1E3B35D}" srcOrd="1" destOrd="0" parTransId="{78D9D45E-C7F5-40A3-9534-506C1B828AE1}" sibTransId="{69508857-DFA3-4471-8EF8-EF7350C73FA6}"/>
    <dgm:cxn modelId="{62B1DD97-0EF3-4C7A-B715-B9FE4A838C7D}" type="presOf" srcId="{BE0F82C3-19D2-4797-AAD4-E915EFB7ECDB}" destId="{768EC3F9-103F-411E-99B4-558185099CFD}" srcOrd="0" destOrd="0" presId="urn:microsoft.com/office/officeart/2005/8/layout/process5"/>
    <dgm:cxn modelId="{4D04C038-6B15-4F0E-86FC-0F730C20A948}" type="presOf" srcId="{4371097D-0DEA-4D8B-97E7-422FE82544D4}" destId="{A7CC8B58-77AF-4FBC-B26E-E0071E2A2143}" srcOrd="0" destOrd="1" presId="urn:microsoft.com/office/officeart/2005/8/layout/process5"/>
    <dgm:cxn modelId="{89E13E9E-63FA-4407-A81D-600F6A377BC9}" type="presOf" srcId="{A6EEBFE7-9BE8-4EFC-A969-AD89F2F60CAD}" destId="{08AEFA00-FD92-4583-82C3-9F6F655A13BD}" srcOrd="0" destOrd="0" presId="urn:microsoft.com/office/officeart/2005/8/layout/process5"/>
    <dgm:cxn modelId="{E90FCBB8-F1F8-48F0-A2DD-26F10AAA97AA}" srcId="{766BD014-AAC2-480A-ABEA-F1DBB014D454}" destId="{857A9564-66D8-45CB-830C-106F2C568E31}" srcOrd="2" destOrd="0" parTransId="{613D5DAE-3FC1-4CCE-9424-A9B74DD4572B}" sibTransId="{D795B831-21A1-486E-BB65-BB7DB74704F8}"/>
    <dgm:cxn modelId="{0E7F9B14-B971-49F9-8257-4D31F937F6EC}" type="presOf" srcId="{993FC587-C460-4696-8E9C-BE18DD022C67}" destId="{33F063B2-F580-41F5-93DC-541D84643730}" srcOrd="0" destOrd="0" presId="urn:microsoft.com/office/officeart/2005/8/layout/process5"/>
    <dgm:cxn modelId="{33DC460F-F0BA-4628-B55E-B762CA0EDACC}" type="presOf" srcId="{2ABF428C-231A-4052-AABB-9B0225ACAB58}" destId="{DCB18994-778B-4EEA-AAB7-E0D20FA51D57}" srcOrd="0" destOrd="0" presId="urn:microsoft.com/office/officeart/2005/8/layout/process5"/>
    <dgm:cxn modelId="{32BA6993-5514-49C5-9AAF-A0A44A253821}" srcId="{993FC587-C460-4696-8E9C-BE18DD022C67}" destId="{86029234-A3D9-4A8C-807A-288848BF728F}" srcOrd="5" destOrd="0" parTransId="{ED87A45F-A52E-4B28-B3D1-97E485CA22AF}" sibTransId="{FDB0C2B7-A18B-4390-9804-CE32D9BA7932}"/>
    <dgm:cxn modelId="{610D6B96-137E-4EC6-92E3-B2AAF4E797CD}" type="presOf" srcId="{083C909F-47AB-46A6-BC4A-BF60583EE2B9}" destId="{825B4F05-B187-436D-A888-DEBA5B5976A8}" srcOrd="1" destOrd="0" presId="urn:microsoft.com/office/officeart/2005/8/layout/process5"/>
    <dgm:cxn modelId="{379861DD-262A-4FCC-BA50-9A85AB5C9B99}" srcId="{993FC587-C460-4696-8E9C-BE18DD022C67}" destId="{766BD014-AAC2-480A-ABEA-F1DBB014D454}" srcOrd="2" destOrd="0" parTransId="{BEAE67EB-647C-4666-947A-A669AD303818}" sibTransId="{B5B4F28C-81CA-4077-A94B-8FD0C6F5B3E0}"/>
    <dgm:cxn modelId="{8D3DB065-39C0-461C-94ED-E0A2C38BF887}" srcId="{766BD014-AAC2-480A-ABEA-F1DBB014D454}" destId="{4371097D-0DEA-4D8B-97E7-422FE82544D4}" srcOrd="0" destOrd="0" parTransId="{00621DE4-32F6-4B4C-9E91-35FE5910C5D2}" sibTransId="{AE36EAB0-AF60-4C8B-87AA-88784426B892}"/>
    <dgm:cxn modelId="{6B111DD9-A8AB-434A-A813-652D6092B7BD}" type="presOf" srcId="{D4A26AC8-278A-4EAE-A777-1AFD03159213}" destId="{92BCBBE2-63FC-412D-AF09-5B0224DE1FB2}" srcOrd="0" destOrd="2" presId="urn:microsoft.com/office/officeart/2005/8/layout/process5"/>
    <dgm:cxn modelId="{CBCF82A9-A437-4ECF-A358-306FA6C9FFBB}" type="presOf" srcId="{A4B26818-04EB-40CB-8A04-F1896C482FF1}" destId="{A7CC8B58-77AF-4FBC-B26E-E0071E2A2143}" srcOrd="0" destOrd="2" presId="urn:microsoft.com/office/officeart/2005/8/layout/process5"/>
    <dgm:cxn modelId="{FF24CADD-A3E2-4281-9357-E9414C2B9574}" type="presOf" srcId="{857A9564-66D8-45CB-830C-106F2C568E31}" destId="{A7CC8B58-77AF-4FBC-B26E-E0071E2A2143}" srcOrd="0" destOrd="3" presId="urn:microsoft.com/office/officeart/2005/8/layout/process5"/>
    <dgm:cxn modelId="{35CA9A21-45A9-441A-A15C-66ED852680BA}" srcId="{766BD014-AAC2-480A-ABEA-F1DBB014D454}" destId="{A4B26818-04EB-40CB-8A04-F1896C482FF1}" srcOrd="1" destOrd="0" parTransId="{F069F0B5-21CD-425C-AA95-6D4B25B58C19}" sibTransId="{CF88659C-080F-43D9-98B4-113B68CA37A2}"/>
    <dgm:cxn modelId="{DC14F73F-E510-459C-B713-F9A7B43D6741}" type="presOf" srcId="{86029234-A3D9-4A8C-807A-288848BF728F}" destId="{1049C798-DD5B-4D80-ADB5-7B2A15EA6FAA}" srcOrd="0" destOrd="0" presId="urn:microsoft.com/office/officeart/2005/8/layout/process5"/>
    <dgm:cxn modelId="{AD4DF42A-EA98-460F-8E7D-C0518BFC494A}" type="presOf" srcId="{69508857-DFA3-4471-8EF8-EF7350C73FA6}" destId="{E1700DF3-5182-48F7-8006-64C3651D171E}" srcOrd="0" destOrd="0" presId="urn:microsoft.com/office/officeart/2005/8/layout/process5"/>
    <dgm:cxn modelId="{0373FBE1-0B0A-4921-BC25-B96CEE89CDDD}" type="presOf" srcId="{B5B4F28C-81CA-4077-A94B-8FD0C6F5B3E0}" destId="{03B56E1B-601F-49E5-A93D-89AD9CB6934B}" srcOrd="0" destOrd="0" presId="urn:microsoft.com/office/officeart/2005/8/layout/process5"/>
    <dgm:cxn modelId="{1496656C-53FB-4FF5-A78C-EE739BCB1BF0}" type="presOf" srcId="{FDB0C2B7-A18B-4390-9804-CE32D9BA7932}" destId="{51463B45-B7AF-40E6-9123-719F748A5F00}" srcOrd="0" destOrd="0" presId="urn:microsoft.com/office/officeart/2005/8/layout/process5"/>
    <dgm:cxn modelId="{D73E3382-1BEE-44D2-9B5F-D070F9D0ED34}" type="presOf" srcId="{B5B4F28C-81CA-4077-A94B-8FD0C6F5B3E0}" destId="{163E81DC-F8B1-4C4E-AE2D-AF0D0CCC298F}" srcOrd="1" destOrd="0" presId="urn:microsoft.com/office/officeart/2005/8/layout/process5"/>
    <dgm:cxn modelId="{A95D55BC-7F80-4ED2-BD0C-091DF604575E}" type="presOf" srcId="{74E578D7-07CC-4149-AD46-88B3E3D496B2}" destId="{92BCBBE2-63FC-412D-AF09-5B0224DE1FB2}" srcOrd="0" destOrd="1" presId="urn:microsoft.com/office/officeart/2005/8/layout/process5"/>
    <dgm:cxn modelId="{D700886E-99C1-48D9-9398-5EA346E28FDD}" srcId="{A72D2186-B0C3-4E15-B8CA-580AF6CCA01E}" destId="{74E578D7-07CC-4149-AD46-88B3E3D496B2}" srcOrd="0" destOrd="0" parTransId="{F339C2C2-DA82-46CD-8CB8-DAD70B18141A}" sibTransId="{E7B795CF-92D8-41D1-9463-75CDE2FDCC52}"/>
    <dgm:cxn modelId="{A561E1A8-0C0E-4839-96F8-A405CB3DC8DB}" type="presOf" srcId="{766BD014-AAC2-480A-ABEA-F1DBB014D454}" destId="{A7CC8B58-77AF-4FBC-B26E-E0071E2A2143}" srcOrd="0" destOrd="0" presId="urn:microsoft.com/office/officeart/2005/8/layout/process5"/>
    <dgm:cxn modelId="{6E91BAE9-C0C7-4EA6-B2BA-EF96E8D2979D}" type="presOf" srcId="{779FEC9E-F79F-404F-9B42-F251A5C92A9B}" destId="{8E36B0F0-870C-4B01-8FC5-0770706EA5BB}" srcOrd="1" destOrd="0" presId="urn:microsoft.com/office/officeart/2005/8/layout/process5"/>
    <dgm:cxn modelId="{5A1358E3-8BC4-4C4B-8602-D635110D003D}" type="presOf" srcId="{77FE7659-09AE-437B-898E-BABC466C7E92}" destId="{CAC52ECA-12D2-403D-883D-22D0302B2527}" srcOrd="1" destOrd="0" presId="urn:microsoft.com/office/officeart/2005/8/layout/process5"/>
    <dgm:cxn modelId="{E5503938-598D-4471-862E-FC8C29A5B316}" srcId="{993FC587-C460-4696-8E9C-BE18DD022C67}" destId="{BE0F82C3-19D2-4797-AAD4-E915EFB7ECDB}" srcOrd="3" destOrd="0" parTransId="{3AA43EA2-F845-4E3D-ABAB-F508457A29B4}" sibTransId="{C95DF8FB-EFE5-4F94-B7BF-13680A5277CA}"/>
    <dgm:cxn modelId="{98FC8840-FCFD-415E-986D-E066E660B4A9}" type="presOf" srcId="{69508857-DFA3-4471-8EF8-EF7350C73FA6}" destId="{5307293C-9512-442F-A965-1985CA8B26BE}" srcOrd="1" destOrd="0" presId="urn:microsoft.com/office/officeart/2005/8/layout/process5"/>
    <dgm:cxn modelId="{7B66DB5D-EA0B-468C-8F4C-9EE192FE11DD}" type="presOf" srcId="{083C909F-47AB-46A6-BC4A-BF60583EE2B9}" destId="{E916828B-0253-423B-B087-A9A2C0A5C595}" srcOrd="0" destOrd="0" presId="urn:microsoft.com/office/officeart/2005/8/layout/process5"/>
    <dgm:cxn modelId="{48BC7C7D-42D7-43A7-888A-58AC44635691}" type="presParOf" srcId="{33F063B2-F580-41F5-93DC-541D84643730}" destId="{DCB18994-778B-4EEA-AAB7-E0D20FA51D57}" srcOrd="0" destOrd="0" presId="urn:microsoft.com/office/officeart/2005/8/layout/process5"/>
    <dgm:cxn modelId="{E6BC0139-E667-4E7E-A569-743B3005DFE2}" type="presParOf" srcId="{33F063B2-F580-41F5-93DC-541D84643730}" destId="{5224D8DB-E4B3-4893-9ECF-E9A6F0B622A2}" srcOrd="1" destOrd="0" presId="urn:microsoft.com/office/officeart/2005/8/layout/process5"/>
    <dgm:cxn modelId="{F1B51A3D-019D-4D73-AF56-2D73BFDEADE1}" type="presParOf" srcId="{5224D8DB-E4B3-4893-9ECF-E9A6F0B622A2}" destId="{CAC52ECA-12D2-403D-883D-22D0302B2527}" srcOrd="0" destOrd="0" presId="urn:microsoft.com/office/officeart/2005/8/layout/process5"/>
    <dgm:cxn modelId="{7BC7E3A0-4219-48B0-8CCB-638B5B45F4DD}" type="presParOf" srcId="{33F063B2-F580-41F5-93DC-541D84643730}" destId="{0082D59B-AB22-401C-94E5-363C8164BE18}" srcOrd="2" destOrd="0" presId="urn:microsoft.com/office/officeart/2005/8/layout/process5"/>
    <dgm:cxn modelId="{AED19F0F-2D54-4B12-8BB2-75F45A265207}" type="presParOf" srcId="{33F063B2-F580-41F5-93DC-541D84643730}" destId="{E1700DF3-5182-48F7-8006-64C3651D171E}" srcOrd="3" destOrd="0" presId="urn:microsoft.com/office/officeart/2005/8/layout/process5"/>
    <dgm:cxn modelId="{F4B73D82-213D-457C-9F42-5D23260E0EF4}" type="presParOf" srcId="{E1700DF3-5182-48F7-8006-64C3651D171E}" destId="{5307293C-9512-442F-A965-1985CA8B26BE}" srcOrd="0" destOrd="0" presId="urn:microsoft.com/office/officeart/2005/8/layout/process5"/>
    <dgm:cxn modelId="{63875708-11E6-4E62-9763-91A952C62A9E}" type="presParOf" srcId="{33F063B2-F580-41F5-93DC-541D84643730}" destId="{A7CC8B58-77AF-4FBC-B26E-E0071E2A2143}" srcOrd="4" destOrd="0" presId="urn:microsoft.com/office/officeart/2005/8/layout/process5"/>
    <dgm:cxn modelId="{CAE998BE-B3C6-494E-87FC-8C71A0064BDB}" type="presParOf" srcId="{33F063B2-F580-41F5-93DC-541D84643730}" destId="{03B56E1B-601F-49E5-A93D-89AD9CB6934B}" srcOrd="5" destOrd="0" presId="urn:microsoft.com/office/officeart/2005/8/layout/process5"/>
    <dgm:cxn modelId="{72946F42-C1A3-4135-AB45-9D69EDF9B233}" type="presParOf" srcId="{03B56E1B-601F-49E5-A93D-89AD9CB6934B}" destId="{163E81DC-F8B1-4C4E-AE2D-AF0D0CCC298F}" srcOrd="0" destOrd="0" presId="urn:microsoft.com/office/officeart/2005/8/layout/process5"/>
    <dgm:cxn modelId="{77FCF84E-F909-4832-B807-D35E6D51147F}" type="presParOf" srcId="{33F063B2-F580-41F5-93DC-541D84643730}" destId="{768EC3F9-103F-411E-99B4-558185099CFD}" srcOrd="6" destOrd="0" presId="urn:microsoft.com/office/officeart/2005/8/layout/process5"/>
    <dgm:cxn modelId="{34B62BFA-61E9-4F8B-89C4-D905830FBA87}" type="presParOf" srcId="{33F063B2-F580-41F5-93DC-541D84643730}" destId="{0A27B3A4-353B-46CA-8185-C60FB492FFA3}" srcOrd="7" destOrd="0" presId="urn:microsoft.com/office/officeart/2005/8/layout/process5"/>
    <dgm:cxn modelId="{13D69D0A-5E0D-44D2-A729-46141150BE2F}" type="presParOf" srcId="{0A27B3A4-353B-46CA-8185-C60FB492FFA3}" destId="{2F38AF1B-1A43-4761-886A-904857E1DFBA}" srcOrd="0" destOrd="0" presId="urn:microsoft.com/office/officeart/2005/8/layout/process5"/>
    <dgm:cxn modelId="{BCA08720-36CE-4CCE-A6BE-DC327889D18D}" type="presParOf" srcId="{33F063B2-F580-41F5-93DC-541D84643730}" destId="{08AEFA00-FD92-4583-82C3-9F6F655A13BD}" srcOrd="8" destOrd="0" presId="urn:microsoft.com/office/officeart/2005/8/layout/process5"/>
    <dgm:cxn modelId="{223C5642-2AEA-45F6-91AF-5EA91BD0D0F7}" type="presParOf" srcId="{33F063B2-F580-41F5-93DC-541D84643730}" destId="{E916828B-0253-423B-B087-A9A2C0A5C595}" srcOrd="9" destOrd="0" presId="urn:microsoft.com/office/officeart/2005/8/layout/process5"/>
    <dgm:cxn modelId="{CD77BA7E-DCAC-4B58-9D31-340139283D7F}" type="presParOf" srcId="{E916828B-0253-423B-B087-A9A2C0A5C595}" destId="{825B4F05-B187-436D-A888-DEBA5B5976A8}" srcOrd="0" destOrd="0" presId="urn:microsoft.com/office/officeart/2005/8/layout/process5"/>
    <dgm:cxn modelId="{2B2F9C95-4E85-4463-837B-4AD3A08527F5}" type="presParOf" srcId="{33F063B2-F580-41F5-93DC-541D84643730}" destId="{1049C798-DD5B-4D80-ADB5-7B2A15EA6FAA}" srcOrd="10" destOrd="0" presId="urn:microsoft.com/office/officeart/2005/8/layout/process5"/>
    <dgm:cxn modelId="{0CAAE8AF-2EE4-4F8A-B9D0-FD26446129D4}" type="presParOf" srcId="{33F063B2-F580-41F5-93DC-541D84643730}" destId="{51463B45-B7AF-40E6-9123-719F748A5F00}" srcOrd="11" destOrd="0" presId="urn:microsoft.com/office/officeart/2005/8/layout/process5"/>
    <dgm:cxn modelId="{3236349E-6AF9-4AF9-84B3-54A9955F55A7}" type="presParOf" srcId="{51463B45-B7AF-40E6-9123-719F748A5F00}" destId="{5996AD7C-829C-4A5E-AD4E-CFAD1B0F193A}" srcOrd="0" destOrd="0" presId="urn:microsoft.com/office/officeart/2005/8/layout/process5"/>
    <dgm:cxn modelId="{7B4B66B5-E481-4645-8883-DF3205686635}" type="presParOf" srcId="{33F063B2-F580-41F5-93DC-541D84643730}" destId="{92BCBBE2-63FC-412D-AF09-5B0224DE1FB2}" srcOrd="12" destOrd="0" presId="urn:microsoft.com/office/officeart/2005/8/layout/process5"/>
    <dgm:cxn modelId="{59A3A2CC-803B-49A6-A97F-0A7565325D07}" type="presParOf" srcId="{33F063B2-F580-41F5-93DC-541D84643730}" destId="{1F354A81-E7F3-472F-B082-E50B72153886}" srcOrd="13" destOrd="0" presId="urn:microsoft.com/office/officeart/2005/8/layout/process5"/>
    <dgm:cxn modelId="{AC2BCD2E-51FC-4709-A0ED-0667589FEE4F}" type="presParOf" srcId="{1F354A81-E7F3-472F-B082-E50B72153886}" destId="{8E36B0F0-870C-4B01-8FC5-0770706EA5BB}" srcOrd="0" destOrd="0" presId="urn:microsoft.com/office/officeart/2005/8/layout/process5"/>
    <dgm:cxn modelId="{233A1555-8235-4A23-B322-448230D8B543}" type="presParOf" srcId="{33F063B2-F580-41F5-93DC-541D84643730}" destId="{D6141DA3-57BA-45D1-B848-AA4DDD5EC357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ACF93-DD7E-4766-9560-ABF058918ED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455DB-B16F-4C6B-9490-027042742529}">
      <dgm:prSet phldrT="[Text]" custT="1"/>
      <dgm:spPr/>
      <dgm:t>
        <a:bodyPr/>
        <a:lstStyle/>
        <a:p>
          <a:r>
            <a:rPr lang="en-US" sz="110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Day 1</a:t>
          </a:r>
          <a:endParaRPr lang="en-US" sz="110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69EAE61-D8CA-4A95-BA11-2A171023D153}" type="parTrans" cxnId="{F1248120-FF59-4BF5-9B6C-7D84F7DE4115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ABBB8C4-699A-4765-BA1C-5E1E21734A01}" type="sibTrans" cxnId="{F1248120-FF59-4BF5-9B6C-7D84F7DE4115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3370954-0146-4C48-9512-0A4EC787B3BA}">
      <dgm:prSet phldrT="[Text]" custT="1"/>
      <dgm:spPr/>
      <dgm:t>
        <a:bodyPr/>
        <a:lstStyle/>
        <a:p>
          <a:r>
            <a:rPr lang="en-US" sz="100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Dump Data into Template</a:t>
          </a:r>
          <a:endParaRPr lang="en-US" sz="100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EA75AE6-DCBD-4B80-9382-4BF87A108D53}" type="parTrans" cxnId="{ABAD5B97-AD55-4E07-BC37-9FFE738F2BAB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ACF61D6-E4CC-4041-A14E-B6344525214D}" type="sibTrans" cxnId="{ABAD5B97-AD55-4E07-BC37-9FFE738F2BAB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DC78C4D-98F7-4FB9-964F-E24B1CB64D14}">
      <dgm:prSet phldrT="[Text]" custT="1"/>
      <dgm:spPr/>
      <dgm:t>
        <a:bodyPr/>
        <a:lstStyle/>
        <a:p>
          <a:r>
            <a:rPr lang="en-US" sz="100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Distribute Template to Managers</a:t>
          </a:r>
          <a:endParaRPr lang="en-US" sz="100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9749187-9E5A-4E68-955F-48517DE992A7}" type="parTrans" cxnId="{AC23DD51-C026-4507-AA30-92E2EF94860B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8A2C186-BECC-4C80-9787-561040EA76C2}" type="sibTrans" cxnId="{AC23DD51-C026-4507-AA30-92E2EF94860B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373554F-C4FB-4484-9B63-8D713F20E257}">
      <dgm:prSet phldrT="[Text]" custT="1"/>
      <dgm:spPr/>
      <dgm:t>
        <a:bodyPr/>
        <a:lstStyle/>
        <a:p>
          <a:r>
            <a:rPr lang="en-US" sz="110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Day 8</a:t>
          </a:r>
          <a:endParaRPr lang="en-US" sz="110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0379760-8C8F-4771-8D53-756A8C7EAFCF}" type="parTrans" cxnId="{2AD405EF-0D9C-49DD-B068-7F3CEF75A145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0FEB5CD-0954-41E9-807A-9BC416BBC682}" type="sibTrans" cxnId="{2AD405EF-0D9C-49DD-B068-7F3CEF75A145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099F719-5F14-423D-AC8D-EDD127450656}">
      <dgm:prSet phldrT="[Text]" custT="1"/>
      <dgm:spPr/>
      <dgm:t>
        <a:bodyPr/>
        <a:lstStyle/>
        <a:p>
          <a:r>
            <a:rPr lang="en-US" sz="100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Return Templates to L2 Managers</a:t>
          </a:r>
          <a:endParaRPr lang="en-US" sz="100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89CD049-750D-4C83-92DB-D3846EAED2F9}" type="parTrans" cxnId="{2A62CE2C-282A-4681-A790-2D797445475B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C97F6AC-2756-40DA-867B-4A64FDAEC845}" type="sibTrans" cxnId="{2A62CE2C-282A-4681-A790-2D797445475B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7087B6-854B-4B47-9647-2F0EA57DCAFE}">
      <dgm:prSet phldrT="[Text]" custT="1"/>
      <dgm:spPr/>
      <dgm:t>
        <a:bodyPr/>
        <a:lstStyle/>
        <a:p>
          <a:r>
            <a:rPr lang="en-US" sz="110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Day 15</a:t>
          </a:r>
          <a:endParaRPr lang="en-US" sz="110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A51512B-5CFF-4ABA-9BCB-418B2B6D6EB0}" type="parTrans" cxnId="{CA83EDF6-8873-4B9E-B8B2-62D54DC7EB5D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7942860-9486-49C7-AC04-6E82589DA7DB}" type="sibTrans" cxnId="{CA83EDF6-8873-4B9E-B8B2-62D54DC7EB5D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74803A1-F468-4C67-A438-151FA63D41CF}">
      <dgm:prSet phldrT="[Text]" custT="1"/>
      <dgm:spPr/>
      <dgm:t>
        <a:bodyPr/>
        <a:lstStyle/>
        <a:p>
          <a:r>
            <a:rPr lang="en-US" sz="100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Return Templates to Project Controls</a:t>
          </a:r>
          <a:endParaRPr lang="en-US" sz="100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112707D-EACC-47C3-B8D6-9F098089D179}" type="parTrans" cxnId="{821BCC86-22BD-4FF3-9AF7-EF48773943A0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EAB747-3B9C-43EB-8E4A-E2845C77DB1A}" type="sibTrans" cxnId="{821BCC86-22BD-4FF3-9AF7-EF48773943A0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9E4CF72-8262-4570-90CC-34FFB4AD3778}">
      <dgm:prSet phldrT="[Text]" custT="1"/>
      <dgm:spPr/>
      <dgm:t>
        <a:bodyPr/>
        <a:lstStyle/>
        <a:p>
          <a:r>
            <a:rPr lang="en-US" sz="120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Day 22</a:t>
          </a:r>
          <a:endParaRPr lang="en-US" sz="120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493726A-7211-4C02-8172-9AD2D01921FD}" type="parTrans" cxnId="{3F17257A-B493-4044-AFD2-97BCD3A42832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8553407-7EF6-4F71-9B04-23C1069E846B}" type="sibTrans" cxnId="{3F17257A-B493-4044-AFD2-97BCD3A42832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61B1D53-7DBA-4204-B589-3FC8A44596BC}">
      <dgm:prSet phldrT="[Text]" custT="1"/>
      <dgm:spPr/>
      <dgm:t>
        <a:bodyPr/>
        <a:lstStyle/>
        <a:p>
          <a:r>
            <a:rPr lang="en-US" sz="105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Complete Schedule Update</a:t>
          </a:r>
          <a:endParaRPr lang="en-US" sz="105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5F93B4F-3898-4C4D-BFF3-98D236FD5FF1}" type="parTrans" cxnId="{2B144DFE-50B3-4A52-AD52-51EAED851270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DAF79F3-811E-4961-B9B5-24CDF1D1C35C}" type="sibTrans" cxnId="{2B144DFE-50B3-4A52-AD52-51EAED851270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C3EA259-EE63-4D90-81DD-29F7881C4D41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</a:t>
          </a:r>
          <a:r>
            <a:rPr lang="en-US" sz="1200" b="1" cap="none" spc="0" baseline="3000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st</a:t>
          </a:r>
          <a:r>
            <a:rPr lang="en-US" sz="120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Wednesday after Update</a:t>
          </a:r>
          <a:endParaRPr lang="en-US" sz="120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FBC6B93-5FD4-4658-B93F-7C5E9D0C894A}" type="parTrans" cxnId="{63C23249-CD43-4090-B2E6-3EE6178936C0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6C39BB-2BF7-4E8D-BFD0-905C153A747A}" type="sibTrans" cxnId="{63C23249-CD43-4090-B2E6-3EE6178936C0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E31B748-E6F8-4EB8-8BFA-61F7C334974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5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Present Updated Schedule at PIP Meeting</a:t>
          </a:r>
          <a:endParaRPr lang="en-US" sz="105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11460AF-67F6-4F7F-8610-7A03A3DBF181}" type="parTrans" cxnId="{367C50EE-E8A9-49CD-B874-94D8B5E001C2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4284991-6FC7-4157-ABFD-D01840786D19}" type="sibTrans" cxnId="{367C50EE-E8A9-49CD-B874-94D8B5E001C2}">
      <dgm:prSet/>
      <dgm:spPr/>
      <dgm:t>
        <a:bodyPr/>
        <a:lstStyle/>
        <a:p>
          <a:endParaRPr lang="en-US" b="1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BC6ED85-3E27-48D1-AB68-83348361092C}">
      <dgm:prSet phldrT="[Text]" custT="1"/>
      <dgm:spPr/>
      <dgm:t>
        <a:bodyPr/>
        <a:lstStyle/>
        <a:p>
          <a:r>
            <a:rPr lang="en-US" sz="1000" b="1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Save Current Schedule</a:t>
          </a:r>
          <a:endParaRPr lang="en-US" sz="1100" b="1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0062B6-AA31-4EBD-A41C-CF29A3B79F46}" type="parTrans" cxnId="{1182BA38-619F-49DA-B06F-898DEC5E7686}">
      <dgm:prSet/>
      <dgm:spPr/>
      <dgm:t>
        <a:bodyPr/>
        <a:lstStyle/>
        <a:p>
          <a:endParaRPr lang="en-US"/>
        </a:p>
      </dgm:t>
    </dgm:pt>
    <dgm:pt modelId="{5D6E6E02-7FD3-46BE-BEA6-307E3552E7F6}" type="sibTrans" cxnId="{1182BA38-619F-49DA-B06F-898DEC5E7686}">
      <dgm:prSet/>
      <dgm:spPr/>
      <dgm:t>
        <a:bodyPr/>
        <a:lstStyle/>
        <a:p>
          <a:endParaRPr lang="en-US"/>
        </a:p>
      </dgm:t>
    </dgm:pt>
    <dgm:pt modelId="{F6401ED3-679F-4338-99FB-BEE68F5EA65C}" type="pres">
      <dgm:prSet presAssocID="{E7BACF93-DD7E-4766-9560-ABF058918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B05ED2-B25A-4E25-95F5-FE73C7C9557F}" type="pres">
      <dgm:prSet presAssocID="{4DE455DB-B16F-4C6B-9490-027042742529}" presName="node" presStyleLbl="node1" presStyleIdx="0" presStyleCnt="5" custScaleX="139435" custScaleY="11221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817A4E74-CEF9-4569-9AAC-6CC678332348}" type="pres">
      <dgm:prSet presAssocID="{1ABBB8C4-699A-4765-BA1C-5E1E21734A01}" presName="sibTrans" presStyleLbl="sibTrans2D1" presStyleIdx="0" presStyleCnt="5" custScaleX="273694" custScaleY="63616"/>
      <dgm:spPr/>
      <dgm:t>
        <a:bodyPr/>
        <a:lstStyle/>
        <a:p>
          <a:endParaRPr lang="en-US"/>
        </a:p>
      </dgm:t>
    </dgm:pt>
    <dgm:pt modelId="{EB6D272E-D2FE-4251-A4BD-3C578D68A70D}" type="pres">
      <dgm:prSet presAssocID="{1ABBB8C4-699A-4765-BA1C-5E1E21734A0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BDA9668-E616-4E78-93D6-67F5AE51D2EE}" type="pres">
      <dgm:prSet presAssocID="{9373554F-C4FB-4484-9B63-8D713F20E257}" presName="node" presStyleLbl="node1" presStyleIdx="1" presStyleCnt="5" custScaleX="139435" custScaleY="11221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BC51BAFC-39E3-4820-A727-A0722B2B0563}" type="pres">
      <dgm:prSet presAssocID="{30FEB5CD-0954-41E9-807A-9BC416BBC682}" presName="sibTrans" presStyleLbl="sibTrans2D1" presStyleIdx="1" presStyleCnt="5" custScaleX="162925" custScaleY="63616" custLinFactNeighborY="8469"/>
      <dgm:spPr/>
      <dgm:t>
        <a:bodyPr/>
        <a:lstStyle/>
        <a:p>
          <a:endParaRPr lang="en-US"/>
        </a:p>
      </dgm:t>
    </dgm:pt>
    <dgm:pt modelId="{149A8AE7-F540-4238-8735-630DE3527468}" type="pres">
      <dgm:prSet presAssocID="{30FEB5CD-0954-41E9-807A-9BC416BBC68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C091334-51B9-4AA7-9D92-2CE88AC0F6B9}" type="pres">
      <dgm:prSet presAssocID="{887087B6-854B-4B47-9647-2F0EA57DCAFE}" presName="node" presStyleLbl="node1" presStyleIdx="2" presStyleCnt="5" custScaleX="139435" custScaleY="11221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BE7BC9CE-2439-4CA9-B485-7F187A992966}" type="pres">
      <dgm:prSet presAssocID="{67942860-9486-49C7-AC04-6E82589DA7DB}" presName="sibTrans" presStyleLbl="sibTrans2D1" presStyleIdx="2" presStyleCnt="5" custScaleX="292544" custScaleY="63616"/>
      <dgm:spPr/>
      <dgm:t>
        <a:bodyPr/>
        <a:lstStyle/>
        <a:p>
          <a:endParaRPr lang="en-US"/>
        </a:p>
      </dgm:t>
    </dgm:pt>
    <dgm:pt modelId="{9727E16F-B323-403A-BC16-07702DFBFAA6}" type="pres">
      <dgm:prSet presAssocID="{67942860-9486-49C7-AC04-6E82589DA7D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F55D3FD-1E00-4329-A623-176F84EFA134}" type="pres">
      <dgm:prSet presAssocID="{99E4CF72-8262-4570-90CC-34FFB4AD3778}" presName="node" presStyleLbl="node1" presStyleIdx="3" presStyleCnt="5" custScaleX="139435" custScaleY="11221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AE739B5D-5BD0-44A8-84AF-A68A31C10476}" type="pres">
      <dgm:prSet presAssocID="{D8553407-7EF6-4F71-9B04-23C1069E846B}" presName="sibTrans" presStyleLbl="sibTrans2D1" presStyleIdx="3" presStyleCnt="5" custScaleX="162925" custScaleY="63616"/>
      <dgm:spPr/>
      <dgm:t>
        <a:bodyPr/>
        <a:lstStyle/>
        <a:p>
          <a:endParaRPr lang="en-US"/>
        </a:p>
      </dgm:t>
    </dgm:pt>
    <dgm:pt modelId="{DBC92000-E35E-4522-B341-A91C3D0B7A0E}" type="pres">
      <dgm:prSet presAssocID="{D8553407-7EF6-4F71-9B04-23C1069E846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F005D59-ADCC-40EC-824B-0C1BEFB577B3}" type="pres">
      <dgm:prSet presAssocID="{9C3EA259-EE63-4D90-81DD-29F7881C4D41}" presName="node" presStyleLbl="node1" presStyleIdx="4" presStyleCnt="5" custScaleX="139435" custScaleY="11221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ED542FE9-F2B1-4C6E-964A-EFA217CA1261}" type="pres">
      <dgm:prSet presAssocID="{886C39BB-2BF7-4E8D-BFD0-905C153A747A}" presName="sibTrans" presStyleLbl="sibTrans2D1" presStyleIdx="4" presStyleCnt="5" custScaleX="273694" custScaleY="63616"/>
      <dgm:spPr/>
      <dgm:t>
        <a:bodyPr/>
        <a:lstStyle/>
        <a:p>
          <a:endParaRPr lang="en-US"/>
        </a:p>
      </dgm:t>
    </dgm:pt>
    <dgm:pt modelId="{0DE75F6D-A076-4C1B-802D-205AF1E34B91}" type="pres">
      <dgm:prSet presAssocID="{886C39BB-2BF7-4E8D-BFD0-905C153A747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6EA1F4D-1E21-4D27-AD5A-719A1B2971A9}" type="presOf" srcId="{67942860-9486-49C7-AC04-6E82589DA7DB}" destId="{9727E16F-B323-403A-BC16-07702DFBFAA6}" srcOrd="1" destOrd="0" presId="urn:microsoft.com/office/officeart/2005/8/layout/cycle2"/>
    <dgm:cxn modelId="{EFA37A02-F7DD-4139-A50C-252E762D2442}" type="presOf" srcId="{D8553407-7EF6-4F71-9B04-23C1069E846B}" destId="{AE739B5D-5BD0-44A8-84AF-A68A31C10476}" srcOrd="0" destOrd="0" presId="urn:microsoft.com/office/officeart/2005/8/layout/cycle2"/>
    <dgm:cxn modelId="{609FE8AB-8ED6-436E-BA1C-C86613C8F9C5}" type="presOf" srcId="{1ABBB8C4-699A-4765-BA1C-5E1E21734A01}" destId="{817A4E74-CEF9-4569-9AAC-6CC678332348}" srcOrd="0" destOrd="0" presId="urn:microsoft.com/office/officeart/2005/8/layout/cycle2"/>
    <dgm:cxn modelId="{323FB353-2BE8-4AF1-A2BC-3B6429744CBE}" type="presOf" srcId="{2BC6ED85-3E27-48D1-AB68-83348361092C}" destId="{E4B05ED2-B25A-4E25-95F5-FE73C7C9557F}" srcOrd="0" destOrd="1" presId="urn:microsoft.com/office/officeart/2005/8/layout/cycle2"/>
    <dgm:cxn modelId="{851FDF09-57DC-4329-9A41-2409D8115D2C}" type="presOf" srcId="{887087B6-854B-4B47-9647-2F0EA57DCAFE}" destId="{5C091334-51B9-4AA7-9D92-2CE88AC0F6B9}" srcOrd="0" destOrd="0" presId="urn:microsoft.com/office/officeart/2005/8/layout/cycle2"/>
    <dgm:cxn modelId="{367C50EE-E8A9-49CD-B874-94D8B5E001C2}" srcId="{9C3EA259-EE63-4D90-81DD-29F7881C4D41}" destId="{1E31B748-E6F8-4EB8-8BFA-61F7C3349745}" srcOrd="0" destOrd="0" parTransId="{111460AF-67F6-4F7F-8610-7A03A3DBF181}" sibTransId="{84284991-6FC7-4157-ABFD-D01840786D19}"/>
    <dgm:cxn modelId="{2B144DFE-50B3-4A52-AD52-51EAED851270}" srcId="{99E4CF72-8262-4570-90CC-34FFB4AD3778}" destId="{261B1D53-7DBA-4204-B589-3FC8A44596BC}" srcOrd="0" destOrd="0" parTransId="{F5F93B4F-3898-4C4D-BFF3-98D236FD5FF1}" sibTransId="{7DAF79F3-811E-4961-B9B5-24CDF1D1C35C}"/>
    <dgm:cxn modelId="{709DEF19-1B52-4F4E-AE67-5B074FFF50FF}" type="presOf" srcId="{1E31B748-E6F8-4EB8-8BFA-61F7C3349745}" destId="{1F005D59-ADCC-40EC-824B-0C1BEFB577B3}" srcOrd="0" destOrd="1" presId="urn:microsoft.com/office/officeart/2005/8/layout/cycle2"/>
    <dgm:cxn modelId="{ABAD5B97-AD55-4E07-BC37-9FFE738F2BAB}" srcId="{4DE455DB-B16F-4C6B-9490-027042742529}" destId="{23370954-0146-4C48-9512-0A4EC787B3BA}" srcOrd="1" destOrd="0" parTransId="{6EA75AE6-DCBD-4B80-9382-4BF87A108D53}" sibTransId="{6ACF61D6-E4CC-4041-A14E-B6344525214D}"/>
    <dgm:cxn modelId="{CF84FF51-7C52-4BBC-98A7-67CE410BBA83}" type="presOf" srcId="{886C39BB-2BF7-4E8D-BFD0-905C153A747A}" destId="{ED542FE9-F2B1-4C6E-964A-EFA217CA1261}" srcOrd="0" destOrd="0" presId="urn:microsoft.com/office/officeart/2005/8/layout/cycle2"/>
    <dgm:cxn modelId="{AD239291-77A2-40CA-AA61-D0698E0320A3}" type="presOf" srcId="{D8553407-7EF6-4F71-9B04-23C1069E846B}" destId="{DBC92000-E35E-4522-B341-A91C3D0B7A0E}" srcOrd="1" destOrd="0" presId="urn:microsoft.com/office/officeart/2005/8/layout/cycle2"/>
    <dgm:cxn modelId="{53AEE5F6-89D6-40CC-8D5D-9EC4C42CD27D}" type="presOf" srcId="{261B1D53-7DBA-4204-B589-3FC8A44596BC}" destId="{8F55D3FD-1E00-4329-A623-176F84EFA134}" srcOrd="0" destOrd="1" presId="urn:microsoft.com/office/officeart/2005/8/layout/cycle2"/>
    <dgm:cxn modelId="{DC2F625B-2B5C-4D4F-BF14-633D6E619BAC}" type="presOf" srcId="{E7BACF93-DD7E-4766-9560-ABF058918ED4}" destId="{F6401ED3-679F-4338-99FB-BEE68F5EA65C}" srcOrd="0" destOrd="0" presId="urn:microsoft.com/office/officeart/2005/8/layout/cycle2"/>
    <dgm:cxn modelId="{63C23249-CD43-4090-B2E6-3EE6178936C0}" srcId="{E7BACF93-DD7E-4766-9560-ABF058918ED4}" destId="{9C3EA259-EE63-4D90-81DD-29F7881C4D41}" srcOrd="4" destOrd="0" parTransId="{9FBC6B93-5FD4-4658-B93F-7C5E9D0C894A}" sibTransId="{886C39BB-2BF7-4E8D-BFD0-905C153A747A}"/>
    <dgm:cxn modelId="{4AB1FA06-C570-4551-A9B2-730AD46ED933}" type="presOf" srcId="{67942860-9486-49C7-AC04-6E82589DA7DB}" destId="{BE7BC9CE-2439-4CA9-B485-7F187A992966}" srcOrd="0" destOrd="0" presId="urn:microsoft.com/office/officeart/2005/8/layout/cycle2"/>
    <dgm:cxn modelId="{9C525286-C164-4D1C-B02C-2A0399843CBC}" type="presOf" srcId="{886C39BB-2BF7-4E8D-BFD0-905C153A747A}" destId="{0DE75F6D-A076-4C1B-802D-205AF1E34B91}" srcOrd="1" destOrd="0" presId="urn:microsoft.com/office/officeart/2005/8/layout/cycle2"/>
    <dgm:cxn modelId="{40479AD0-2415-45B5-AC5E-589BE5A848A4}" type="presOf" srcId="{2DC78C4D-98F7-4FB9-964F-E24B1CB64D14}" destId="{E4B05ED2-B25A-4E25-95F5-FE73C7C9557F}" srcOrd="0" destOrd="3" presId="urn:microsoft.com/office/officeart/2005/8/layout/cycle2"/>
    <dgm:cxn modelId="{6CDE551C-3FBA-41E7-8C34-271B6A907B7C}" type="presOf" srcId="{30FEB5CD-0954-41E9-807A-9BC416BBC682}" destId="{BC51BAFC-39E3-4820-A727-A0722B2B0563}" srcOrd="0" destOrd="0" presId="urn:microsoft.com/office/officeart/2005/8/layout/cycle2"/>
    <dgm:cxn modelId="{7F98C4BB-34C7-4BBC-9712-68DEF6260E98}" type="presOf" srcId="{1ABBB8C4-699A-4765-BA1C-5E1E21734A01}" destId="{EB6D272E-D2FE-4251-A4BD-3C578D68A70D}" srcOrd="1" destOrd="0" presId="urn:microsoft.com/office/officeart/2005/8/layout/cycle2"/>
    <dgm:cxn modelId="{CA83EDF6-8873-4B9E-B8B2-62D54DC7EB5D}" srcId="{E7BACF93-DD7E-4766-9560-ABF058918ED4}" destId="{887087B6-854B-4B47-9647-2F0EA57DCAFE}" srcOrd="2" destOrd="0" parTransId="{BA51512B-5CFF-4ABA-9BCB-418B2B6D6EB0}" sibTransId="{67942860-9486-49C7-AC04-6E82589DA7DB}"/>
    <dgm:cxn modelId="{3F17257A-B493-4044-AFD2-97BCD3A42832}" srcId="{E7BACF93-DD7E-4766-9560-ABF058918ED4}" destId="{99E4CF72-8262-4570-90CC-34FFB4AD3778}" srcOrd="3" destOrd="0" parTransId="{1493726A-7211-4C02-8172-9AD2D01921FD}" sibTransId="{D8553407-7EF6-4F71-9B04-23C1069E846B}"/>
    <dgm:cxn modelId="{E0F5770B-83FD-4018-8A10-5A81AF151A36}" type="presOf" srcId="{99E4CF72-8262-4570-90CC-34FFB4AD3778}" destId="{8F55D3FD-1E00-4329-A623-176F84EFA134}" srcOrd="0" destOrd="0" presId="urn:microsoft.com/office/officeart/2005/8/layout/cycle2"/>
    <dgm:cxn modelId="{58C13BC7-58C4-40A8-BFAB-3017E064F170}" type="presOf" srcId="{23370954-0146-4C48-9512-0A4EC787B3BA}" destId="{E4B05ED2-B25A-4E25-95F5-FE73C7C9557F}" srcOrd="0" destOrd="2" presId="urn:microsoft.com/office/officeart/2005/8/layout/cycle2"/>
    <dgm:cxn modelId="{44B1EC2F-0F03-4F2E-889B-1078CFE54E9A}" type="presOf" srcId="{9C3EA259-EE63-4D90-81DD-29F7881C4D41}" destId="{1F005D59-ADCC-40EC-824B-0C1BEFB577B3}" srcOrd="0" destOrd="0" presId="urn:microsoft.com/office/officeart/2005/8/layout/cycle2"/>
    <dgm:cxn modelId="{CC226754-6178-44F3-86C1-74D45CC705BA}" type="presOf" srcId="{4DE455DB-B16F-4C6B-9490-027042742529}" destId="{E4B05ED2-B25A-4E25-95F5-FE73C7C9557F}" srcOrd="0" destOrd="0" presId="urn:microsoft.com/office/officeart/2005/8/layout/cycle2"/>
    <dgm:cxn modelId="{2AD405EF-0D9C-49DD-B068-7F3CEF75A145}" srcId="{E7BACF93-DD7E-4766-9560-ABF058918ED4}" destId="{9373554F-C4FB-4484-9B63-8D713F20E257}" srcOrd="1" destOrd="0" parTransId="{50379760-8C8F-4771-8D53-756A8C7EAFCF}" sibTransId="{30FEB5CD-0954-41E9-807A-9BC416BBC682}"/>
    <dgm:cxn modelId="{27253D63-0EF2-4774-A624-82E4269D3931}" type="presOf" srcId="{E099F719-5F14-423D-AC8D-EDD127450656}" destId="{CBDA9668-E616-4E78-93D6-67F5AE51D2EE}" srcOrd="0" destOrd="1" presId="urn:microsoft.com/office/officeart/2005/8/layout/cycle2"/>
    <dgm:cxn modelId="{0108FE7E-DCC9-4C33-BA97-7AB6F896FE2D}" type="presOf" srcId="{9373554F-C4FB-4484-9B63-8D713F20E257}" destId="{CBDA9668-E616-4E78-93D6-67F5AE51D2EE}" srcOrd="0" destOrd="0" presId="urn:microsoft.com/office/officeart/2005/8/layout/cycle2"/>
    <dgm:cxn modelId="{821BCC86-22BD-4FF3-9AF7-EF48773943A0}" srcId="{887087B6-854B-4B47-9647-2F0EA57DCAFE}" destId="{A74803A1-F468-4C67-A438-151FA63D41CF}" srcOrd="0" destOrd="0" parTransId="{5112707D-EACC-47C3-B8D6-9F098089D179}" sibTransId="{EAEAB747-3B9C-43EB-8E4A-E2845C77DB1A}"/>
    <dgm:cxn modelId="{1182BA38-619F-49DA-B06F-898DEC5E7686}" srcId="{4DE455DB-B16F-4C6B-9490-027042742529}" destId="{2BC6ED85-3E27-48D1-AB68-83348361092C}" srcOrd="0" destOrd="0" parTransId="{4A0062B6-AA31-4EBD-A41C-CF29A3B79F46}" sibTransId="{5D6E6E02-7FD3-46BE-BEA6-307E3552E7F6}"/>
    <dgm:cxn modelId="{2A62CE2C-282A-4681-A790-2D797445475B}" srcId="{9373554F-C4FB-4484-9B63-8D713F20E257}" destId="{E099F719-5F14-423D-AC8D-EDD127450656}" srcOrd="0" destOrd="0" parTransId="{189CD049-750D-4C83-92DB-D3846EAED2F9}" sibTransId="{AC97F6AC-2756-40DA-867B-4A64FDAEC845}"/>
    <dgm:cxn modelId="{7D02BDE4-2D9A-46F5-BAD6-7ACA4B3082E7}" type="presOf" srcId="{A74803A1-F468-4C67-A438-151FA63D41CF}" destId="{5C091334-51B9-4AA7-9D92-2CE88AC0F6B9}" srcOrd="0" destOrd="1" presId="urn:microsoft.com/office/officeart/2005/8/layout/cycle2"/>
    <dgm:cxn modelId="{06FEC239-7765-4188-971B-3417CFD20333}" type="presOf" srcId="{30FEB5CD-0954-41E9-807A-9BC416BBC682}" destId="{149A8AE7-F540-4238-8735-630DE3527468}" srcOrd="1" destOrd="0" presId="urn:microsoft.com/office/officeart/2005/8/layout/cycle2"/>
    <dgm:cxn modelId="{F1248120-FF59-4BF5-9B6C-7D84F7DE4115}" srcId="{E7BACF93-DD7E-4766-9560-ABF058918ED4}" destId="{4DE455DB-B16F-4C6B-9490-027042742529}" srcOrd="0" destOrd="0" parTransId="{769EAE61-D8CA-4A95-BA11-2A171023D153}" sibTransId="{1ABBB8C4-699A-4765-BA1C-5E1E21734A01}"/>
    <dgm:cxn modelId="{AC23DD51-C026-4507-AA30-92E2EF94860B}" srcId="{4DE455DB-B16F-4C6B-9490-027042742529}" destId="{2DC78C4D-98F7-4FB9-964F-E24B1CB64D14}" srcOrd="2" destOrd="0" parTransId="{79749187-9E5A-4E68-955F-48517DE992A7}" sibTransId="{98A2C186-BECC-4C80-9787-561040EA76C2}"/>
    <dgm:cxn modelId="{15EA336D-0CB6-4169-BFB3-CDA8EB3D5FA4}" type="presParOf" srcId="{F6401ED3-679F-4338-99FB-BEE68F5EA65C}" destId="{E4B05ED2-B25A-4E25-95F5-FE73C7C9557F}" srcOrd="0" destOrd="0" presId="urn:microsoft.com/office/officeart/2005/8/layout/cycle2"/>
    <dgm:cxn modelId="{0C5D504D-5B70-4ADB-B0F7-F1A0D75817AE}" type="presParOf" srcId="{F6401ED3-679F-4338-99FB-BEE68F5EA65C}" destId="{817A4E74-CEF9-4569-9AAC-6CC678332348}" srcOrd="1" destOrd="0" presId="urn:microsoft.com/office/officeart/2005/8/layout/cycle2"/>
    <dgm:cxn modelId="{52B70453-CAF8-464E-9AA0-63AFF8FAB2A1}" type="presParOf" srcId="{817A4E74-CEF9-4569-9AAC-6CC678332348}" destId="{EB6D272E-D2FE-4251-A4BD-3C578D68A70D}" srcOrd="0" destOrd="0" presId="urn:microsoft.com/office/officeart/2005/8/layout/cycle2"/>
    <dgm:cxn modelId="{712B3843-7127-42E3-B791-F39212A26226}" type="presParOf" srcId="{F6401ED3-679F-4338-99FB-BEE68F5EA65C}" destId="{CBDA9668-E616-4E78-93D6-67F5AE51D2EE}" srcOrd="2" destOrd="0" presId="urn:microsoft.com/office/officeart/2005/8/layout/cycle2"/>
    <dgm:cxn modelId="{BB8B3E57-DB6C-49E7-9660-C728302AB885}" type="presParOf" srcId="{F6401ED3-679F-4338-99FB-BEE68F5EA65C}" destId="{BC51BAFC-39E3-4820-A727-A0722B2B0563}" srcOrd="3" destOrd="0" presId="urn:microsoft.com/office/officeart/2005/8/layout/cycle2"/>
    <dgm:cxn modelId="{FE2127CA-76F9-4047-986A-971ECB101D71}" type="presParOf" srcId="{BC51BAFC-39E3-4820-A727-A0722B2B0563}" destId="{149A8AE7-F540-4238-8735-630DE3527468}" srcOrd="0" destOrd="0" presId="urn:microsoft.com/office/officeart/2005/8/layout/cycle2"/>
    <dgm:cxn modelId="{B9DD8878-1CEB-4D16-9A54-30C2E2BFFF59}" type="presParOf" srcId="{F6401ED3-679F-4338-99FB-BEE68F5EA65C}" destId="{5C091334-51B9-4AA7-9D92-2CE88AC0F6B9}" srcOrd="4" destOrd="0" presId="urn:microsoft.com/office/officeart/2005/8/layout/cycle2"/>
    <dgm:cxn modelId="{14F3D1C3-CEFC-4411-A1AA-5394641A43A1}" type="presParOf" srcId="{F6401ED3-679F-4338-99FB-BEE68F5EA65C}" destId="{BE7BC9CE-2439-4CA9-B485-7F187A992966}" srcOrd="5" destOrd="0" presId="urn:microsoft.com/office/officeart/2005/8/layout/cycle2"/>
    <dgm:cxn modelId="{93EFBE31-7B8B-411D-8464-7C9F55919D23}" type="presParOf" srcId="{BE7BC9CE-2439-4CA9-B485-7F187A992966}" destId="{9727E16F-B323-403A-BC16-07702DFBFAA6}" srcOrd="0" destOrd="0" presId="urn:microsoft.com/office/officeart/2005/8/layout/cycle2"/>
    <dgm:cxn modelId="{E507864D-785D-4979-96CD-A44FB6AC7B6E}" type="presParOf" srcId="{F6401ED3-679F-4338-99FB-BEE68F5EA65C}" destId="{8F55D3FD-1E00-4329-A623-176F84EFA134}" srcOrd="6" destOrd="0" presId="urn:microsoft.com/office/officeart/2005/8/layout/cycle2"/>
    <dgm:cxn modelId="{02D04E12-33D8-4E14-892B-3C00473E0EF3}" type="presParOf" srcId="{F6401ED3-679F-4338-99FB-BEE68F5EA65C}" destId="{AE739B5D-5BD0-44A8-84AF-A68A31C10476}" srcOrd="7" destOrd="0" presId="urn:microsoft.com/office/officeart/2005/8/layout/cycle2"/>
    <dgm:cxn modelId="{187518AA-9CA5-41C1-8C53-53F0536EF72C}" type="presParOf" srcId="{AE739B5D-5BD0-44A8-84AF-A68A31C10476}" destId="{DBC92000-E35E-4522-B341-A91C3D0B7A0E}" srcOrd="0" destOrd="0" presId="urn:microsoft.com/office/officeart/2005/8/layout/cycle2"/>
    <dgm:cxn modelId="{D93C067B-A545-4119-8CC4-0BDD7CCCAB12}" type="presParOf" srcId="{F6401ED3-679F-4338-99FB-BEE68F5EA65C}" destId="{1F005D59-ADCC-40EC-824B-0C1BEFB577B3}" srcOrd="8" destOrd="0" presId="urn:microsoft.com/office/officeart/2005/8/layout/cycle2"/>
    <dgm:cxn modelId="{9159DD4C-D03E-44EA-B58D-D535C8D5B9D6}" type="presParOf" srcId="{F6401ED3-679F-4338-99FB-BEE68F5EA65C}" destId="{ED542FE9-F2B1-4C6E-964A-EFA217CA1261}" srcOrd="9" destOrd="0" presId="urn:microsoft.com/office/officeart/2005/8/layout/cycle2"/>
    <dgm:cxn modelId="{DA8B63A4-786D-49D6-B3E0-3CD7215838F9}" type="presParOf" srcId="{ED542FE9-F2B1-4C6E-964A-EFA217CA1261}" destId="{0DE75F6D-A076-4C1B-802D-205AF1E34B91}" srcOrd="0" destOrd="0" presId="urn:microsoft.com/office/officeart/2005/8/layout/cycle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1C126-99D2-418E-B230-C61D9004933D}">
      <dsp:nvSpPr>
        <dsp:cNvPr id="0" name=""/>
        <dsp:cNvSpPr/>
      </dsp:nvSpPr>
      <dsp:spPr>
        <a:xfrm>
          <a:off x="19421" y="691462"/>
          <a:ext cx="1120696" cy="1572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Review cost estimates &amp; logic with managers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1-2 Weeks</a:t>
          </a:r>
          <a:endParaRPr lang="en-US" sz="1400" b="1" kern="1200" dirty="0"/>
        </a:p>
      </dsp:txBody>
      <dsp:txXfrm>
        <a:off x="52245" y="724286"/>
        <a:ext cx="1055048" cy="1506938"/>
      </dsp:txXfrm>
    </dsp:sp>
    <dsp:sp modelId="{60B0DEA6-7070-4E53-BBA2-34B3CF2CD537}">
      <dsp:nvSpPr>
        <dsp:cNvPr id="0" name=""/>
        <dsp:cNvSpPr/>
      </dsp:nvSpPr>
      <dsp:spPr>
        <a:xfrm>
          <a:off x="1252187" y="1338789"/>
          <a:ext cx="237587" cy="277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52187" y="1394375"/>
        <a:ext cx="166311" cy="166760"/>
      </dsp:txXfrm>
    </dsp:sp>
    <dsp:sp modelId="{D5BC2111-37B2-4881-B76D-A4EF9BC7FBFE}">
      <dsp:nvSpPr>
        <dsp:cNvPr id="0" name=""/>
        <dsp:cNvSpPr/>
      </dsp:nvSpPr>
      <dsp:spPr>
        <a:xfrm>
          <a:off x="1588396" y="691462"/>
          <a:ext cx="1120696" cy="1572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Upload new estimates &amp; logic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2 Weeks</a:t>
          </a:r>
          <a:endParaRPr lang="en-US" sz="1400" b="1" kern="1200" dirty="0"/>
        </a:p>
      </dsp:txBody>
      <dsp:txXfrm>
        <a:off x="1621220" y="724286"/>
        <a:ext cx="1055048" cy="1506938"/>
      </dsp:txXfrm>
    </dsp:sp>
    <dsp:sp modelId="{7E6ABBEA-18FD-41AE-8A96-FBA60859C1DF}">
      <dsp:nvSpPr>
        <dsp:cNvPr id="0" name=""/>
        <dsp:cNvSpPr/>
      </dsp:nvSpPr>
      <dsp:spPr>
        <a:xfrm>
          <a:off x="2821162" y="1338789"/>
          <a:ext cx="237587" cy="277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821162" y="1394375"/>
        <a:ext cx="166311" cy="166760"/>
      </dsp:txXfrm>
    </dsp:sp>
    <dsp:sp modelId="{68BA20B7-CF64-4F8D-AFD6-C8E5F0C1D701}">
      <dsp:nvSpPr>
        <dsp:cNvPr id="0" name=""/>
        <dsp:cNvSpPr/>
      </dsp:nvSpPr>
      <dsp:spPr>
        <a:xfrm>
          <a:off x="3157371" y="691462"/>
          <a:ext cx="1120696" cy="1572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Verify changes with managers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1 Week</a:t>
          </a:r>
          <a:endParaRPr lang="en-US" sz="1400" b="1" kern="1200" dirty="0"/>
        </a:p>
      </dsp:txBody>
      <dsp:txXfrm>
        <a:off x="3190195" y="724286"/>
        <a:ext cx="1055048" cy="1506938"/>
      </dsp:txXfrm>
    </dsp:sp>
    <dsp:sp modelId="{51542F53-C143-476B-9929-BC6B36B72DD1}">
      <dsp:nvSpPr>
        <dsp:cNvPr id="0" name=""/>
        <dsp:cNvSpPr/>
      </dsp:nvSpPr>
      <dsp:spPr>
        <a:xfrm rot="21598258">
          <a:off x="4390137" y="1338388"/>
          <a:ext cx="237587" cy="277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390137" y="1393992"/>
        <a:ext cx="166311" cy="166760"/>
      </dsp:txXfrm>
    </dsp:sp>
    <dsp:sp modelId="{96A1751F-154C-4ADE-B2F0-67628145C261}">
      <dsp:nvSpPr>
        <dsp:cNvPr id="0" name=""/>
        <dsp:cNvSpPr/>
      </dsp:nvSpPr>
      <dsp:spPr>
        <a:xfrm>
          <a:off x="4726346" y="689415"/>
          <a:ext cx="1324058" cy="1574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Strategically delay tasks based on priority due to funding constraints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3 Weeks</a:t>
          </a:r>
          <a:endParaRPr lang="en-US" sz="1400" b="1" kern="1200" dirty="0"/>
        </a:p>
      </dsp:txBody>
      <dsp:txXfrm>
        <a:off x="4765126" y="728195"/>
        <a:ext cx="1246498" cy="1497427"/>
      </dsp:txXfrm>
    </dsp:sp>
    <dsp:sp modelId="{B73B63D0-FF92-4984-BAE9-CB4AB4788C29}">
      <dsp:nvSpPr>
        <dsp:cNvPr id="0" name=""/>
        <dsp:cNvSpPr/>
      </dsp:nvSpPr>
      <dsp:spPr>
        <a:xfrm rot="1108590">
          <a:off x="6153803" y="1634675"/>
          <a:ext cx="245247" cy="277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155699" y="1678603"/>
        <a:ext cx="171673" cy="166760"/>
      </dsp:txXfrm>
    </dsp:sp>
    <dsp:sp modelId="{B81C44AB-623B-47D9-8C72-A830C2676F2A}">
      <dsp:nvSpPr>
        <dsp:cNvPr id="0" name=""/>
        <dsp:cNvSpPr/>
      </dsp:nvSpPr>
      <dsp:spPr>
        <a:xfrm>
          <a:off x="6489282" y="1186958"/>
          <a:ext cx="1120696" cy="1690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Baseline RLS to use for reference in tracking progress</a:t>
          </a:r>
          <a:endParaRPr lang="en-US" sz="1400" b="1" kern="1200" dirty="0"/>
        </a:p>
      </dsp:txBody>
      <dsp:txXfrm>
        <a:off x="6522106" y="1219782"/>
        <a:ext cx="1055048" cy="162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767EC-EFC2-431D-A296-2691AD98495C}">
      <dsp:nvSpPr>
        <dsp:cNvPr id="0" name=""/>
        <dsp:cNvSpPr/>
      </dsp:nvSpPr>
      <dsp:spPr>
        <a:xfrm>
          <a:off x="2205483" y="787"/>
          <a:ext cx="1151632" cy="74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Delay M&amp;S purchases w/lowest priority</a:t>
          </a:r>
          <a:endParaRPr lang="en-US" sz="1100" kern="1200" dirty="0"/>
        </a:p>
      </dsp:txBody>
      <dsp:txXfrm>
        <a:off x="2242025" y="37329"/>
        <a:ext cx="1078548" cy="675476"/>
      </dsp:txXfrm>
    </dsp:sp>
    <dsp:sp modelId="{FA1AAAF4-C982-497C-843B-17CBC1813F43}">
      <dsp:nvSpPr>
        <dsp:cNvPr id="0" name=""/>
        <dsp:cNvSpPr/>
      </dsp:nvSpPr>
      <dsp:spPr>
        <a:xfrm>
          <a:off x="1543467" y="375067"/>
          <a:ext cx="2475664" cy="2475664"/>
        </a:xfrm>
        <a:custGeom>
          <a:avLst/>
          <a:gdLst/>
          <a:ahLst/>
          <a:cxnLst/>
          <a:rect l="0" t="0" r="0" b="0"/>
          <a:pathLst>
            <a:path>
              <a:moveTo>
                <a:pt x="1972957" y="241930"/>
              </a:moveTo>
              <a:arcTo wR="1237832" hR="1237832" stAng="18385974" swAng="1635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AC908-82C2-4DB7-9C38-0328A6E60F7D}">
      <dsp:nvSpPr>
        <dsp:cNvPr id="0" name=""/>
        <dsp:cNvSpPr/>
      </dsp:nvSpPr>
      <dsp:spPr>
        <a:xfrm>
          <a:off x="3443316" y="1238619"/>
          <a:ext cx="1151632" cy="74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Check if meets guidance (apply overhead)</a:t>
          </a:r>
          <a:endParaRPr lang="en-US" sz="1100" kern="1200" dirty="0"/>
        </a:p>
      </dsp:txBody>
      <dsp:txXfrm>
        <a:off x="3479858" y="1275161"/>
        <a:ext cx="1078548" cy="675476"/>
      </dsp:txXfrm>
    </dsp:sp>
    <dsp:sp modelId="{653984BC-A3E0-4401-8949-F73AEBA631F5}">
      <dsp:nvSpPr>
        <dsp:cNvPr id="0" name=""/>
        <dsp:cNvSpPr/>
      </dsp:nvSpPr>
      <dsp:spPr>
        <a:xfrm>
          <a:off x="1543467" y="375067"/>
          <a:ext cx="2475664" cy="2475664"/>
        </a:xfrm>
        <a:custGeom>
          <a:avLst/>
          <a:gdLst/>
          <a:ahLst/>
          <a:cxnLst/>
          <a:rect l="0" t="0" r="0" b="0"/>
          <a:pathLst>
            <a:path>
              <a:moveTo>
                <a:pt x="2347428" y="1786489"/>
              </a:moveTo>
              <a:arcTo wR="1237832" hR="1237832" stAng="1578650" swAng="1635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0CAE4-AE50-4994-8C18-7499D1979503}">
      <dsp:nvSpPr>
        <dsp:cNvPr id="0" name=""/>
        <dsp:cNvSpPr/>
      </dsp:nvSpPr>
      <dsp:spPr>
        <a:xfrm>
          <a:off x="2205483" y="2476451"/>
          <a:ext cx="1151632" cy="74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Delay effort w/lowest priority</a:t>
          </a:r>
          <a:endParaRPr lang="en-US" sz="1100" kern="1200" dirty="0"/>
        </a:p>
      </dsp:txBody>
      <dsp:txXfrm>
        <a:off x="2242025" y="2512993"/>
        <a:ext cx="1078548" cy="675476"/>
      </dsp:txXfrm>
    </dsp:sp>
    <dsp:sp modelId="{6782E1B1-47C9-4683-B95B-4EB619D0F7A5}">
      <dsp:nvSpPr>
        <dsp:cNvPr id="0" name=""/>
        <dsp:cNvSpPr/>
      </dsp:nvSpPr>
      <dsp:spPr>
        <a:xfrm>
          <a:off x="1543467" y="375067"/>
          <a:ext cx="2475664" cy="2475664"/>
        </a:xfrm>
        <a:custGeom>
          <a:avLst/>
          <a:gdLst/>
          <a:ahLst/>
          <a:cxnLst/>
          <a:rect l="0" t="0" r="0" b="0"/>
          <a:pathLst>
            <a:path>
              <a:moveTo>
                <a:pt x="502707" y="2233733"/>
              </a:moveTo>
              <a:arcTo wR="1237832" hR="1237832" stAng="7585974" swAng="1635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3DBF8-AC3B-4D67-A4E2-A3334073FC0B}">
      <dsp:nvSpPr>
        <dsp:cNvPr id="0" name=""/>
        <dsp:cNvSpPr/>
      </dsp:nvSpPr>
      <dsp:spPr>
        <a:xfrm>
          <a:off x="967651" y="1238619"/>
          <a:ext cx="1151632" cy="74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Check if meets guidance (apply overhead)</a:t>
          </a:r>
          <a:endParaRPr lang="en-US" sz="1100" kern="1200" dirty="0"/>
        </a:p>
      </dsp:txBody>
      <dsp:txXfrm>
        <a:off x="1004193" y="1275161"/>
        <a:ext cx="1078548" cy="675476"/>
      </dsp:txXfrm>
    </dsp:sp>
    <dsp:sp modelId="{05A72B3B-55EF-4629-8D77-9B3BC18ED58E}">
      <dsp:nvSpPr>
        <dsp:cNvPr id="0" name=""/>
        <dsp:cNvSpPr/>
      </dsp:nvSpPr>
      <dsp:spPr>
        <a:xfrm>
          <a:off x="1543467" y="375067"/>
          <a:ext cx="2475664" cy="2475664"/>
        </a:xfrm>
        <a:custGeom>
          <a:avLst/>
          <a:gdLst/>
          <a:ahLst/>
          <a:cxnLst/>
          <a:rect l="0" t="0" r="0" b="0"/>
          <a:pathLst>
            <a:path>
              <a:moveTo>
                <a:pt x="128236" y="689174"/>
              </a:moveTo>
              <a:arcTo wR="1237832" hR="1237832" stAng="12378650" swAng="1635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18994-778B-4EEA-AAB7-E0D20FA51D57}">
      <dsp:nvSpPr>
        <dsp:cNvPr id="0" name=""/>
        <dsp:cNvSpPr/>
      </dsp:nvSpPr>
      <dsp:spPr>
        <a:xfrm>
          <a:off x="7233" y="314785"/>
          <a:ext cx="2161877" cy="87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Extract M&amp;S and Labor needs from RLS</a:t>
          </a:r>
          <a:endParaRPr lang="en-US" sz="1200" kern="1200" dirty="0"/>
        </a:p>
      </dsp:txBody>
      <dsp:txXfrm>
        <a:off x="32805" y="340357"/>
        <a:ext cx="2110733" cy="821964"/>
      </dsp:txXfrm>
    </dsp:sp>
    <dsp:sp modelId="{5224D8DB-E4B3-4893-9ECF-E9A6F0B622A2}">
      <dsp:nvSpPr>
        <dsp:cNvPr id="0" name=""/>
        <dsp:cNvSpPr/>
      </dsp:nvSpPr>
      <dsp:spPr>
        <a:xfrm>
          <a:off x="2359355" y="48326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59355" y="590496"/>
        <a:ext cx="320822" cy="321687"/>
      </dsp:txXfrm>
    </dsp:sp>
    <dsp:sp modelId="{0082D59B-AB22-401C-94E5-363C8164BE18}">
      <dsp:nvSpPr>
        <dsp:cNvPr id="0" name=""/>
        <dsp:cNvSpPr/>
      </dsp:nvSpPr>
      <dsp:spPr>
        <a:xfrm>
          <a:off x="3033861" y="314785"/>
          <a:ext cx="2161877" cy="87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Check RLS numbers w/managers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Modify numbers as needed</a:t>
          </a:r>
          <a:endParaRPr lang="en-US" sz="1200" kern="1200" dirty="0"/>
        </a:p>
      </dsp:txBody>
      <dsp:txXfrm>
        <a:off x="3059433" y="340357"/>
        <a:ext cx="2110733" cy="821964"/>
      </dsp:txXfrm>
    </dsp:sp>
    <dsp:sp modelId="{E1700DF3-5182-48F7-8006-64C3651D171E}">
      <dsp:nvSpPr>
        <dsp:cNvPr id="0" name=""/>
        <dsp:cNvSpPr/>
      </dsp:nvSpPr>
      <dsp:spPr>
        <a:xfrm>
          <a:off x="5385983" y="48326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85983" y="590496"/>
        <a:ext cx="320822" cy="321687"/>
      </dsp:txXfrm>
    </dsp:sp>
    <dsp:sp modelId="{A7CC8B58-77AF-4FBC-B26E-E0071E2A2143}">
      <dsp:nvSpPr>
        <dsp:cNvPr id="0" name=""/>
        <dsp:cNvSpPr/>
      </dsp:nvSpPr>
      <dsp:spPr>
        <a:xfrm>
          <a:off x="6060489" y="314785"/>
          <a:ext cx="2161877" cy="87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Provide budget sheet to D/S/C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SWF and M&amp;S w/overhead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FTE % and names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OHAP Role in place of name</a:t>
          </a:r>
          <a:endParaRPr lang="en-US" sz="1200" kern="1200" dirty="0"/>
        </a:p>
      </dsp:txBody>
      <dsp:txXfrm>
        <a:off x="6086061" y="340357"/>
        <a:ext cx="2110733" cy="821964"/>
      </dsp:txXfrm>
    </dsp:sp>
    <dsp:sp modelId="{03B56E1B-601F-49E5-A93D-89AD9CB6934B}">
      <dsp:nvSpPr>
        <dsp:cNvPr id="0" name=""/>
        <dsp:cNvSpPr/>
      </dsp:nvSpPr>
      <dsp:spPr>
        <a:xfrm rot="5400000">
          <a:off x="6912269" y="1339226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6980585" y="1378140"/>
        <a:ext cx="321687" cy="320822"/>
      </dsp:txXfrm>
    </dsp:sp>
    <dsp:sp modelId="{768EC3F9-103F-411E-99B4-558185099CFD}">
      <dsp:nvSpPr>
        <dsp:cNvPr id="0" name=""/>
        <dsp:cNvSpPr/>
      </dsp:nvSpPr>
      <dsp:spPr>
        <a:xfrm>
          <a:off x="6060489" y="2052645"/>
          <a:ext cx="2161877" cy="87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D/S/C provide PIP w/labor allocations by FTE%, name and OHAP category/role</a:t>
          </a:r>
          <a:endParaRPr lang="en-US" sz="1200" kern="1200" dirty="0"/>
        </a:p>
      </dsp:txBody>
      <dsp:txXfrm>
        <a:off x="6086061" y="2078217"/>
        <a:ext cx="2110733" cy="821964"/>
      </dsp:txXfrm>
    </dsp:sp>
    <dsp:sp modelId="{0A27B3A4-353B-46CA-8185-C60FB492FFA3}">
      <dsp:nvSpPr>
        <dsp:cNvPr id="0" name=""/>
        <dsp:cNvSpPr/>
      </dsp:nvSpPr>
      <dsp:spPr>
        <a:xfrm rot="10800000">
          <a:off x="5411926" y="22211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549421" y="2328356"/>
        <a:ext cx="320822" cy="321687"/>
      </dsp:txXfrm>
    </dsp:sp>
    <dsp:sp modelId="{08AEFA00-FD92-4583-82C3-9F6F655A13BD}">
      <dsp:nvSpPr>
        <dsp:cNvPr id="0" name=""/>
        <dsp:cNvSpPr/>
      </dsp:nvSpPr>
      <dsp:spPr>
        <a:xfrm>
          <a:off x="3033861" y="2052645"/>
          <a:ext cx="2161877" cy="87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Review labor allocations and provide modifications to D/S/C</a:t>
          </a:r>
          <a:endParaRPr lang="en-US" sz="1200" kern="1200" dirty="0"/>
        </a:p>
      </dsp:txBody>
      <dsp:txXfrm>
        <a:off x="3059433" y="2078217"/>
        <a:ext cx="2110733" cy="821964"/>
      </dsp:txXfrm>
    </dsp:sp>
    <dsp:sp modelId="{E916828B-0253-423B-B087-A9A2C0A5C595}">
      <dsp:nvSpPr>
        <dsp:cNvPr id="0" name=""/>
        <dsp:cNvSpPr/>
      </dsp:nvSpPr>
      <dsp:spPr>
        <a:xfrm rot="10800000">
          <a:off x="2385298" y="22211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522793" y="2328356"/>
        <a:ext cx="320822" cy="321687"/>
      </dsp:txXfrm>
    </dsp:sp>
    <dsp:sp modelId="{1049C798-DD5B-4D80-ADB5-7B2A15EA6FAA}">
      <dsp:nvSpPr>
        <dsp:cNvPr id="0" name=""/>
        <dsp:cNvSpPr/>
      </dsp:nvSpPr>
      <dsp:spPr>
        <a:xfrm>
          <a:off x="7233" y="2052645"/>
          <a:ext cx="2161877" cy="87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Provide task codes for allocations to D/S/C</a:t>
          </a:r>
          <a:endParaRPr lang="en-US" sz="1200" kern="1200" dirty="0"/>
        </a:p>
      </dsp:txBody>
      <dsp:txXfrm>
        <a:off x="32805" y="2078217"/>
        <a:ext cx="2110733" cy="821964"/>
      </dsp:txXfrm>
    </dsp:sp>
    <dsp:sp modelId="{51463B45-B7AF-40E6-9123-719F748A5F00}">
      <dsp:nvSpPr>
        <dsp:cNvPr id="0" name=""/>
        <dsp:cNvSpPr/>
      </dsp:nvSpPr>
      <dsp:spPr>
        <a:xfrm rot="5400000">
          <a:off x="859012" y="307708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927328" y="3115999"/>
        <a:ext cx="321687" cy="320822"/>
      </dsp:txXfrm>
    </dsp:sp>
    <dsp:sp modelId="{92BCBBE2-63FC-412D-AF09-5B0224DE1FB2}">
      <dsp:nvSpPr>
        <dsp:cNvPr id="0" name=""/>
        <dsp:cNvSpPr/>
      </dsp:nvSpPr>
      <dsp:spPr>
        <a:xfrm>
          <a:off x="7233" y="3790505"/>
          <a:ext cx="2161877" cy="87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Upload allocations to RLS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Use names and FTE %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Schedule modification process (last steps)</a:t>
          </a:r>
          <a:endParaRPr lang="en-US" sz="1200" kern="1200" dirty="0"/>
        </a:p>
      </dsp:txBody>
      <dsp:txXfrm>
        <a:off x="32805" y="3816077"/>
        <a:ext cx="2110733" cy="821964"/>
      </dsp:txXfrm>
    </dsp:sp>
    <dsp:sp modelId="{1F354A81-E7F3-472F-B082-E50B72153886}">
      <dsp:nvSpPr>
        <dsp:cNvPr id="0" name=""/>
        <dsp:cNvSpPr/>
      </dsp:nvSpPr>
      <dsp:spPr>
        <a:xfrm>
          <a:off x="2359355" y="3958986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59355" y="4066215"/>
        <a:ext cx="320822" cy="321687"/>
      </dsp:txXfrm>
    </dsp:sp>
    <dsp:sp modelId="{D6141DA3-57BA-45D1-B848-AA4DDD5EC357}">
      <dsp:nvSpPr>
        <dsp:cNvPr id="0" name=""/>
        <dsp:cNvSpPr/>
      </dsp:nvSpPr>
      <dsp:spPr>
        <a:xfrm>
          <a:off x="3033861" y="3790505"/>
          <a:ext cx="2161877" cy="873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 FY plan to all stakeholders</a:t>
          </a:r>
          <a:endParaRPr lang="en-US" sz="1200" kern="1200" dirty="0"/>
        </a:p>
      </dsp:txBody>
      <dsp:txXfrm>
        <a:off x="3059433" y="3816077"/>
        <a:ext cx="2110733" cy="821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05ED2-B25A-4E25-95F5-FE73C7C9557F}">
      <dsp:nvSpPr>
        <dsp:cNvPr id="0" name=""/>
        <dsp:cNvSpPr/>
      </dsp:nvSpPr>
      <dsp:spPr>
        <a:xfrm>
          <a:off x="1986948" y="-82185"/>
          <a:ext cx="1893502" cy="1523791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Day 1</a:t>
          </a:r>
          <a:endParaRPr lang="en-US" sz="110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Save Current Schedule</a:t>
          </a:r>
          <a:endParaRPr lang="en-US" sz="110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Dump Data into Template</a:t>
          </a:r>
          <a:endParaRPr lang="en-US" sz="100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Distribute Template to Managers</a:t>
          </a:r>
          <a:endParaRPr lang="en-US" sz="100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271722" y="146986"/>
        <a:ext cx="1323954" cy="1065449"/>
      </dsp:txXfrm>
    </dsp:sp>
    <dsp:sp modelId="{817A4E74-CEF9-4569-9AAC-6CC678332348}">
      <dsp:nvSpPr>
        <dsp:cNvPr id="0" name=""/>
        <dsp:cNvSpPr/>
      </dsp:nvSpPr>
      <dsp:spPr>
        <a:xfrm rot="2160000">
          <a:off x="3536252" y="1130270"/>
          <a:ext cx="436483" cy="291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544605" y="1162877"/>
        <a:ext cx="349014" cy="174938"/>
      </dsp:txXfrm>
    </dsp:sp>
    <dsp:sp modelId="{CBDA9668-E616-4E78-93D6-67F5AE51D2EE}">
      <dsp:nvSpPr>
        <dsp:cNvPr id="0" name=""/>
        <dsp:cNvSpPr/>
      </dsp:nvSpPr>
      <dsp:spPr>
        <a:xfrm>
          <a:off x="3635841" y="1115804"/>
          <a:ext cx="1893502" cy="1523791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Day 8</a:t>
          </a:r>
          <a:endParaRPr lang="en-US" sz="110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Return Templates to L2 Managers</a:t>
          </a:r>
          <a:endParaRPr lang="en-US" sz="100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920615" y="1344975"/>
        <a:ext cx="1323954" cy="1065449"/>
      </dsp:txXfrm>
    </dsp:sp>
    <dsp:sp modelId="{BC51BAFC-39E3-4820-A727-A0722B2B0563}">
      <dsp:nvSpPr>
        <dsp:cNvPr id="0" name=""/>
        <dsp:cNvSpPr/>
      </dsp:nvSpPr>
      <dsp:spPr>
        <a:xfrm rot="6480000">
          <a:off x="4059228" y="2732965"/>
          <a:ext cx="421430" cy="291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10800000">
        <a:off x="4116477" y="2749684"/>
        <a:ext cx="333961" cy="174938"/>
      </dsp:txXfrm>
    </dsp:sp>
    <dsp:sp modelId="{5C091334-51B9-4AA7-9D92-2CE88AC0F6B9}">
      <dsp:nvSpPr>
        <dsp:cNvPr id="0" name=""/>
        <dsp:cNvSpPr/>
      </dsp:nvSpPr>
      <dsp:spPr>
        <a:xfrm>
          <a:off x="3006020" y="3054193"/>
          <a:ext cx="1893502" cy="1523791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Day 15</a:t>
          </a:r>
          <a:endParaRPr lang="en-US" sz="110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Return Templates to Project Controls</a:t>
          </a:r>
          <a:endParaRPr lang="en-US" sz="100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290794" y="3283364"/>
        <a:ext cx="1323954" cy="1065449"/>
      </dsp:txXfrm>
    </dsp:sp>
    <dsp:sp modelId="{BE7BC9CE-2439-4CA9-B485-7F187A992966}">
      <dsp:nvSpPr>
        <dsp:cNvPr id="0" name=""/>
        <dsp:cNvSpPr/>
      </dsp:nvSpPr>
      <dsp:spPr>
        <a:xfrm rot="10800000">
          <a:off x="2823738" y="3670307"/>
          <a:ext cx="224262" cy="291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10800000">
        <a:off x="2891017" y="3728620"/>
        <a:ext cx="156983" cy="174938"/>
      </dsp:txXfrm>
    </dsp:sp>
    <dsp:sp modelId="{8F55D3FD-1E00-4329-A623-176F84EFA134}">
      <dsp:nvSpPr>
        <dsp:cNvPr id="0" name=""/>
        <dsp:cNvSpPr/>
      </dsp:nvSpPr>
      <dsp:spPr>
        <a:xfrm>
          <a:off x="967877" y="3054193"/>
          <a:ext cx="1893502" cy="1523791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Day 22</a:t>
          </a:r>
          <a:endParaRPr lang="en-US" sz="120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Complete Schedule Update</a:t>
          </a:r>
          <a:endParaRPr lang="en-US" sz="105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252651" y="3283364"/>
        <a:ext cx="1323954" cy="1065449"/>
      </dsp:txXfrm>
    </dsp:sp>
    <dsp:sp modelId="{AE739B5D-5BD0-44A8-84AF-A68A31C10476}">
      <dsp:nvSpPr>
        <dsp:cNvPr id="0" name=""/>
        <dsp:cNvSpPr/>
      </dsp:nvSpPr>
      <dsp:spPr>
        <a:xfrm rot="15120000">
          <a:off x="1391264" y="2708075"/>
          <a:ext cx="421430" cy="291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10800000">
        <a:off x="1448513" y="2807982"/>
        <a:ext cx="333961" cy="174938"/>
      </dsp:txXfrm>
    </dsp:sp>
    <dsp:sp modelId="{1F005D59-ADCC-40EC-824B-0C1BEFB577B3}">
      <dsp:nvSpPr>
        <dsp:cNvPr id="0" name=""/>
        <dsp:cNvSpPr/>
      </dsp:nvSpPr>
      <dsp:spPr>
        <a:xfrm>
          <a:off x="338056" y="1115804"/>
          <a:ext cx="1893502" cy="1523791"/>
        </a:xfrm>
        <a:prstGeom prst="hexag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</a:t>
          </a:r>
          <a:r>
            <a:rPr lang="en-US" sz="1200" b="1" kern="1200" cap="none" spc="0" baseline="3000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st</a:t>
          </a:r>
          <a:r>
            <a:rPr lang="en-US" sz="120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Wednesday after Update</a:t>
          </a:r>
          <a:endParaRPr lang="en-US" sz="120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cap="none" spc="0" dirty="0" smtClean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Present Updated Schedule at PIP Meeting</a:t>
          </a:r>
          <a:endParaRPr lang="en-US" sz="1050" b="1" kern="1200" cap="none" spc="0" dirty="0">
            <a:ln w="1905">
              <a:solidFill>
                <a:schemeClr val="bg1"/>
              </a:solidFill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22830" y="1344975"/>
        <a:ext cx="1323954" cy="1065449"/>
      </dsp:txXfrm>
    </dsp:sp>
    <dsp:sp modelId="{ED542FE9-F2B1-4C6E-964A-EFA217CA1261}">
      <dsp:nvSpPr>
        <dsp:cNvPr id="0" name=""/>
        <dsp:cNvSpPr/>
      </dsp:nvSpPr>
      <dsp:spPr>
        <a:xfrm rot="19440000">
          <a:off x="1887360" y="1135576"/>
          <a:ext cx="436483" cy="291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0">
            <a:ln w="1905">
              <a:solidFill>
                <a:schemeClr val="bg2"/>
              </a:solidFill>
            </a:ln>
            <a:solidFill>
              <a:schemeClr val="bg2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895713" y="1219595"/>
        <a:ext cx="349014" cy="174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F4411E-2DBB-4414-9BCA-957B106AEC87}" type="datetimeFigureOut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639380-3988-4C9E-9CEC-61DDC8CC2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Add FY12 labor and M&amp;S year end, FY12 FTE by category chart (include comment</a:t>
            </a:r>
            <a:r>
              <a:rPr lang="en-US" baseline="0" dirty="0" smtClean="0"/>
              <a:t> about budget changes thru the year that cause us to redo RLS and the process we have to go thru </a:t>
            </a:r>
            <a:r>
              <a:rPr lang="en-US" baseline="0" dirty="0" err="1" smtClean="0"/>
              <a:t>everytime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820F99-3621-41B6-8075-A1C17C6584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Try to make this a process chart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6D09B-107F-4456-9F83-6773A916BC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Try to make this a process chart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6D09B-107F-4456-9F83-6773A916BC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summary slide,</a:t>
            </a:r>
            <a:r>
              <a:rPr lang="en-US" baseline="0" dirty="0" smtClean="0"/>
              <a:t> make sure I show all divisions even the ones at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9380-3988-4C9E-9CEC-61DDC8CC25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2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Maybe add a slide</a:t>
            </a:r>
            <a:r>
              <a:rPr lang="en-US" baseline="0" dirty="0" smtClean="0"/>
              <a:t> that shows the process for figuring this out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Show what the labor and M&amp;S breakdown is right now FY13 and beyond and mention we’re making progress</a:t>
            </a: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6D09B-107F-4456-9F83-6773A916BC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Maybe add a slide</a:t>
            </a:r>
            <a:r>
              <a:rPr lang="en-US" baseline="0" dirty="0" smtClean="0"/>
              <a:t> that shows the process for figuring this out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Show what the labor and M&amp;S breakdown is right now FY13 and beyond and mention we’re making progress</a:t>
            </a: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6D09B-107F-4456-9F83-6773A916BC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Try to make this a process chart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Remove decimals</a:t>
            </a:r>
            <a:r>
              <a:rPr lang="en-US" baseline="0" dirty="0" smtClean="0"/>
              <a:t> for all except for FTEs</a:t>
            </a: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6D09B-107F-4456-9F83-6773A916BC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Try to make this a process chart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6D09B-107F-4456-9F83-6773A916BC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Try to make this a process chart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6D09B-107F-4456-9F83-6773A916BC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Try to make this a process chart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6D09B-107F-4456-9F83-6773A916BC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 last two columns can add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9380-3988-4C9E-9CEC-61DDC8CC251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2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7AA01-4A9B-431F-A99F-1496B294A28F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AFB6DC-00FB-4FC1-B90D-67492C0C0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31EC-BAC4-4E60-9181-E5044D1CF33F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8AFC-CECD-42EB-BCB8-D478A79B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1152-0EE7-4A91-A27E-EB6567BE28A9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FBC28-BEEA-4DB8-9471-224487BB2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9954-9965-46A4-910E-3B9BC7CE2EF8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CCBB-96B0-4CB6-8B51-10523E0AF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B3957-7E88-42D2-992A-432EA439724C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29DE-319E-4DFE-A32C-AD15C4285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D91B-B8B6-4A88-9368-9F181207B6D9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9990-48E8-45CA-BC38-A3187A37C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2DD727-3518-42D5-9C6D-0AD363748DE2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AFBEB8-A35D-4BB2-A0CB-43D8C0DDB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9B5A-1A7D-450F-B709-2F8C201F1CD5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5EE2A-B216-4E94-B381-520FEFB1B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646B-A477-4DCB-943F-D911A5AA299E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9997-7A3F-4148-8E41-4E6ACA1722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FD8E-AC1B-4473-9724-BF863AF381DF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A7E3-9A70-4964-9E64-F4EBF21FB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8182-B534-4BBD-AF69-18F2EFC1FA58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87C3-C7A4-4098-8A3A-718ACC1C6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2ED176B-8A20-4573-B2F2-2CD359FA7706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PIP PMG    B. Pellico   Aug 2, 2012    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E39E360-6A1F-405D-B792-B20068BF8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9" r:id="rId5"/>
    <p:sldLayoutId id="2147483710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80716A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80716A"/>
        </a:buClr>
        <a:buFont typeface="Georgia" pitchFamily="18" charset="0"/>
        <a:buChar char="▫"/>
        <a:defRPr sz="2000" kern="1200">
          <a:solidFill>
            <a:srgbClr val="80716A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en-US" dirty="0" smtClean="0"/>
              <a:t>PIP PMG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Project Controls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err="1" smtClean="0"/>
              <a:t>Elmie</a:t>
            </a:r>
            <a:r>
              <a:rPr lang="en-US" dirty="0" smtClean="0"/>
              <a:t> Evans-Peoples</a:t>
            </a:r>
          </a:p>
        </p:txBody>
      </p:sp>
      <p:sp>
        <p:nvSpPr>
          <p:cNvPr id="2867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PIP PMG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 </a:t>
            </a:r>
            <a:r>
              <a:rPr lang="it-IT" dirty="0" smtClean="0"/>
              <a:t>Oct 25, </a:t>
            </a:r>
            <a:r>
              <a:rPr lang="it-IT" dirty="0"/>
              <a:t>2012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Tracking Progress - Monthly Updating Process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16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2CCBB-96B0-4CB6-8B51-10523E0AF2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20956087"/>
              </p:ext>
            </p:extLst>
          </p:nvPr>
        </p:nvGraphicFramePr>
        <p:xfrm>
          <a:off x="1371600" y="1981200"/>
          <a:ext cx="5867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92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Tracking Progress – Monthly Update Template</a:t>
            </a: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2CCBB-96B0-4CB6-8B51-10523E0AF2C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4034"/>
              </p:ext>
            </p:extLst>
          </p:nvPr>
        </p:nvGraphicFramePr>
        <p:xfrm>
          <a:off x="152400" y="2286000"/>
          <a:ext cx="8839200" cy="3837154"/>
        </p:xfrm>
        <a:graphic>
          <a:graphicData uri="http://schemas.openxmlformats.org/drawingml/2006/table">
            <a:tbl>
              <a:tblPr/>
              <a:tblGrid>
                <a:gridCol w="381001"/>
                <a:gridCol w="381000"/>
                <a:gridCol w="1828800"/>
                <a:gridCol w="533400"/>
                <a:gridCol w="533400"/>
                <a:gridCol w="457200"/>
                <a:gridCol w="609600"/>
                <a:gridCol w="609600"/>
                <a:gridCol w="609600"/>
                <a:gridCol w="444171"/>
                <a:gridCol w="546429"/>
                <a:gridCol w="533400"/>
                <a:gridCol w="1371599"/>
              </a:tblGrid>
              <a:tr h="6696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Kiyomi Seiya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Enter % Complete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ENTER REMAINING DURATION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12/1/2012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ENTER ACTUAL START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ENTER NEW START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ENTER ACTUAL FINISH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Task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WBS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Task 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Previous % Complete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Current % Complete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Duration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Remaining Duration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Actual Start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Est New Start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Finish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Actual Finish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Comments/Concerns</a:t>
                      </a:r>
                      <a:endParaRPr lang="en-US" sz="9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336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Alignment and Aperture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 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4/1/2011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2/20/2014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FY13 M&amp;S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10/1/2012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10/1/2012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6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Booster Cogging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681 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8/1/2011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4/11/2014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 FPGA and DSP code for FPGA board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 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10/3/2011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10/3/2011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3/29/2013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Slot 0 card/ ACNET control support as needed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 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8/1/2011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8/1/2011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3/29/2013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studies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 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10/3/2011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10/3/2011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10/11/2012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Unit Board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 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11/27/2012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Fabricate CAMAC cables and connectors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 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11/27/2012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Pull cables for control unit boards installation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 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11/27/2012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 control unit boards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11/12/2012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11/27/2012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#NAME?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4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Tracking Progress – Budget &amp; Effort Reports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Budget Reports</a:t>
            </a:r>
          </a:p>
          <a:p>
            <a:pPr lvl="1"/>
            <a:r>
              <a:rPr lang="en-US" sz="2000" dirty="0" smtClean="0"/>
              <a:t>Issued on a monthly basis from AD Headquarters</a:t>
            </a:r>
          </a:p>
          <a:p>
            <a:pPr lvl="1"/>
            <a:r>
              <a:rPr lang="en-US" sz="2000" dirty="0" smtClean="0"/>
              <a:t>Used to load M&amp;S actuals into RLS at CTC level</a:t>
            </a:r>
          </a:p>
          <a:p>
            <a:pPr lvl="1"/>
            <a:r>
              <a:rPr lang="en-US" sz="2000" dirty="0" smtClean="0"/>
              <a:t>Compare actuals to plan </a:t>
            </a:r>
          </a:p>
          <a:p>
            <a:pPr lvl="1"/>
            <a:r>
              <a:rPr lang="en-US" sz="2000" dirty="0" smtClean="0"/>
              <a:t>Help managers track FY spending (M&amp;S)</a:t>
            </a:r>
          </a:p>
          <a:p>
            <a:r>
              <a:rPr lang="en-US" sz="2200" dirty="0" smtClean="0"/>
              <a:t>Effort Reports</a:t>
            </a:r>
          </a:p>
          <a:p>
            <a:pPr lvl="1"/>
            <a:r>
              <a:rPr lang="en-US" sz="2000" dirty="0" smtClean="0"/>
              <a:t>Issued on a weekly basis from AD Headquarters</a:t>
            </a:r>
          </a:p>
          <a:p>
            <a:pPr lvl="1"/>
            <a:r>
              <a:rPr lang="en-US" sz="2000" dirty="0" smtClean="0"/>
              <a:t>Compare labor effort to plan and verify SWF charges (people reporting appropriately)</a:t>
            </a:r>
          </a:p>
          <a:p>
            <a:pPr lvl="1"/>
            <a:r>
              <a:rPr lang="en-US" sz="2000" dirty="0" smtClean="0"/>
              <a:t>Used to determine FTE % to compare to budget allocations to verify PIP receiving labor agreed to</a:t>
            </a:r>
          </a:p>
          <a:p>
            <a:pPr lvl="2"/>
            <a:r>
              <a:rPr lang="en-US" sz="1800" dirty="0" smtClean="0"/>
              <a:t>Request more labor when FTE% low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2CCBB-96B0-4CB6-8B51-10523E0AF2C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73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066800"/>
          </a:xfrm>
        </p:spPr>
        <p:txBody>
          <a:bodyPr/>
          <a:lstStyle/>
          <a:p>
            <a:r>
              <a:rPr lang="en-US" sz="2800" dirty="0" smtClean="0"/>
              <a:t>Tracking Progress – Identifying Trends/Issues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2CCBB-96B0-4CB6-8B51-10523E0AF2C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685360"/>
              </p:ext>
            </p:extLst>
          </p:nvPr>
        </p:nvGraphicFramePr>
        <p:xfrm>
          <a:off x="381000" y="1371600"/>
          <a:ext cx="6477000" cy="219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423829"/>
              </p:ext>
            </p:extLst>
          </p:nvPr>
        </p:nvGraphicFramePr>
        <p:xfrm>
          <a:off x="0" y="2895600"/>
          <a:ext cx="8810625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28800" y="137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FY12 Actual FTEs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FY12 Actual FTEs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Going Forward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2CCBB-96B0-4CB6-8B51-10523E0AF2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981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300"/>
              </a:spcBef>
              <a:spcAft>
                <a:spcPct val="0"/>
              </a:spcAft>
              <a:buClr>
                <a:srgbClr val="80716A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80716A"/>
              </a:buClr>
              <a:buFont typeface="Georgia" pitchFamily="18" charset="0"/>
              <a:buChar char="▫"/>
              <a:defRPr sz="2000" kern="1200">
                <a:solidFill>
                  <a:srgbClr val="80716A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Monthly Status Updates</a:t>
            </a:r>
          </a:p>
          <a:p>
            <a:pPr lvl="1"/>
            <a:r>
              <a:rPr lang="en-US" sz="1800" dirty="0" smtClean="0"/>
              <a:t>Continue to streamline the process</a:t>
            </a:r>
          </a:p>
          <a:p>
            <a:pPr lvl="1"/>
            <a:r>
              <a:rPr lang="en-US" sz="1800" dirty="0" smtClean="0"/>
              <a:t>Provide mechanism for management to analyze data</a:t>
            </a:r>
          </a:p>
          <a:p>
            <a:pPr lvl="2"/>
            <a:r>
              <a:rPr lang="en-US" sz="1600" dirty="0" smtClean="0"/>
              <a:t>Create pivot table with all the data to make it easier to analyze the data through charts and graphs by just selecting one’s particular interest</a:t>
            </a:r>
          </a:p>
          <a:p>
            <a:pPr lvl="2"/>
            <a:r>
              <a:rPr lang="en-US" sz="1600" dirty="0" smtClean="0"/>
              <a:t>Will require updating on a weekly basis (effort reports are weekly)</a:t>
            </a:r>
          </a:p>
          <a:p>
            <a:r>
              <a:rPr lang="en-US" sz="2200" dirty="0" smtClean="0"/>
              <a:t>Budget and Effort Reports</a:t>
            </a:r>
          </a:p>
          <a:p>
            <a:pPr lvl="1"/>
            <a:r>
              <a:rPr lang="en-US" sz="1800" dirty="0" smtClean="0"/>
              <a:t>Cater reports to meet PIP reporting and data analysis needs</a:t>
            </a:r>
          </a:p>
          <a:p>
            <a:pPr lvl="1"/>
            <a:r>
              <a:rPr lang="en-US" sz="1800" dirty="0" smtClean="0"/>
              <a:t>Budget Reports will show overhead financial information starting this FY13</a:t>
            </a:r>
          </a:p>
          <a:p>
            <a:r>
              <a:rPr lang="en-US" sz="2000" dirty="0" smtClean="0"/>
              <a:t>Complete Schedule Modifications</a:t>
            </a:r>
          </a:p>
          <a:p>
            <a:pPr lvl="1"/>
            <a:r>
              <a:rPr lang="en-US" sz="1800" dirty="0" smtClean="0"/>
              <a:t>Ensure RLS labor and M&amp;S inline with FY13 budget upload and funding guidance in the outer years (focus on FY14)</a:t>
            </a:r>
          </a:p>
          <a:p>
            <a:pPr marL="109537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PIP PMG    B. Pellico   Aug 2, 2012 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D9997-7A3F-4148-8E41-4E6ACA17220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10215"/>
              </p:ext>
            </p:extLst>
          </p:nvPr>
        </p:nvGraphicFramePr>
        <p:xfrm>
          <a:off x="990600" y="1143000"/>
          <a:ext cx="5867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041810"/>
              </p:ext>
            </p:extLst>
          </p:nvPr>
        </p:nvGraphicFramePr>
        <p:xfrm>
          <a:off x="1143000" y="3962400"/>
          <a:ext cx="7010400" cy="286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90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RLS – Baseline Summary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2CCBB-96B0-4CB6-8B51-10523E0AF2C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85946"/>
              </p:ext>
            </p:extLst>
          </p:nvPr>
        </p:nvGraphicFramePr>
        <p:xfrm>
          <a:off x="533399" y="1981200"/>
          <a:ext cx="8077200" cy="3322320"/>
        </p:xfrm>
        <a:graphic>
          <a:graphicData uri="http://schemas.openxmlformats.org/drawingml/2006/table">
            <a:tbl>
              <a:tblPr/>
              <a:tblGrid>
                <a:gridCol w="2559113"/>
                <a:gridCol w="1199584"/>
                <a:gridCol w="1199584"/>
                <a:gridCol w="799723"/>
                <a:gridCol w="1119612"/>
                <a:gridCol w="1199584"/>
              </a:tblGrid>
              <a:tr h="19240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 Baseline Schedule Cost/Labor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6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M&amp;S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M&amp;S - OH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 - OH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PIP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$40,553,583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$47,853,228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$29,179,510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$54,857,478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   Program 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$2,671,819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$5,023,020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    Linac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$21,564,066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$25,445,598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$5,611,315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$10,549,272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1.1.1       200MHz RF Power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$20,346,066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$24,008,358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$4,419,403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$8,308,477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1.1.2       Accelerator Physics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$515,000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$607,700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$603,206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$1,134,028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1.1.3       Instrumentation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$47,200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$356,742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$670,675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1.1.5       Utilities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$663,000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$782,340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$231,964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$436,092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    Booster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$18,708,017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$22,075,460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$20,290,405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$38,145,962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1.2.1       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$16,086,472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$18,982,037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$13,060,677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$24,554,073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1.2.2       Accelerator Physics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$601,790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$710,112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$3,379,953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$6,354,312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1.2.3       Instrumentation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$127,000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$149,860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$843,446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$1,585,679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1.2.5       Utilities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$1,185,820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$1,399,268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$347,152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$652,646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1.2.7       Solid State Upgrade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$706,935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$834,183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$2,659,178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$4,999,255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    RFQ Injector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$281,500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$332,170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$605,970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$1,139,224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78643"/>
              </p:ext>
            </p:extLst>
          </p:nvPr>
        </p:nvGraphicFramePr>
        <p:xfrm>
          <a:off x="2362200" y="5410200"/>
          <a:ext cx="3810000" cy="1371602"/>
        </p:xfrm>
        <a:graphic>
          <a:graphicData uri="http://schemas.openxmlformats.org/drawingml/2006/table">
            <a:tbl>
              <a:tblPr/>
              <a:tblGrid>
                <a:gridCol w="1804182"/>
                <a:gridCol w="2005818"/>
              </a:tblGrid>
              <a:tr h="2380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 Baseline Schedule Major Milestone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Schedule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Hz Operation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6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15Hz Operation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Double Throughput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85% Reliability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07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Tracking Progress – Quarterly Reports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Quarterly Reports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report published in May 2012</a:t>
            </a:r>
          </a:p>
          <a:p>
            <a:pPr lvl="1"/>
            <a:r>
              <a:rPr lang="en-US" dirty="0" smtClean="0"/>
              <a:t>Used to inform PIP stakeholders about the project status; budget and schedule</a:t>
            </a:r>
          </a:p>
          <a:p>
            <a:pPr marL="411162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2CCBB-96B0-4CB6-8B51-10523E0AF2C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7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FY13 Budget Process</a:t>
            </a:r>
          </a:p>
        </p:txBody>
      </p:sp>
      <p:sp>
        <p:nvSpPr>
          <p:cNvPr id="3174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2400" dirty="0" smtClean="0"/>
              <a:t>Using partially updated RLS and input from L3/L4 managers PIP Management provided labor and M&amp;S budget requests to D/S/C as other projects due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2400" dirty="0" smtClean="0"/>
              <a:t>D/S/C responded with FTE allocations, corresponding names and SWF; PIP responded with modifications or agreement (iterative process)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2400" dirty="0" smtClean="0"/>
              <a:t>Currently updating the RLS; along with modifications mentioned above, to reflect actual labor allocations by D/S/C and M&amp;S approved by AD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2400" dirty="0" smtClean="0"/>
              <a:t>Goal is to complete this effort in the next two weeks</a:t>
            </a:r>
            <a:endParaRPr lang="en-US" sz="2200" dirty="0" smtClean="0"/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928A7-4916-40B3-BDAE-294CF1C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69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066800"/>
          </a:xfrm>
        </p:spPr>
        <p:txBody>
          <a:bodyPr anchor="t" anchorCtr="0"/>
          <a:lstStyle/>
          <a:p>
            <a:r>
              <a:rPr lang="en-US" sz="2800" dirty="0" smtClean="0"/>
              <a:t>Current RLS Summary – Gantt Chart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928A7-4916-40B3-BDAE-294CF1C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15657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6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Project Controls – Agenda</a:t>
            </a:r>
          </a:p>
        </p:txBody>
      </p:sp>
      <p:sp>
        <p:nvSpPr>
          <p:cNvPr id="2969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sz="2400" dirty="0" smtClean="0"/>
              <a:t>FY12 Summary</a:t>
            </a:r>
          </a:p>
          <a:p>
            <a:pPr>
              <a:buClr>
                <a:schemeClr val="bg2"/>
              </a:buClr>
            </a:pPr>
            <a:r>
              <a:rPr lang="en-US" sz="2400" dirty="0" smtClean="0"/>
              <a:t>Schedule Modification Process</a:t>
            </a:r>
          </a:p>
          <a:p>
            <a:pPr>
              <a:buClr>
                <a:schemeClr val="bg2"/>
              </a:buClr>
            </a:pPr>
            <a:r>
              <a:rPr lang="en-US" sz="2400" dirty="0"/>
              <a:t>FY13 Budget </a:t>
            </a:r>
            <a:r>
              <a:rPr lang="en-US" sz="2400" dirty="0" smtClean="0"/>
              <a:t>Process</a:t>
            </a:r>
          </a:p>
          <a:p>
            <a:pPr>
              <a:buClr>
                <a:schemeClr val="bg2"/>
              </a:buClr>
            </a:pPr>
            <a:r>
              <a:rPr lang="en-US" sz="2400" dirty="0" smtClean="0"/>
              <a:t>RLS Summary</a:t>
            </a:r>
          </a:p>
          <a:p>
            <a:pPr>
              <a:buClr>
                <a:schemeClr val="bg2"/>
              </a:buClr>
            </a:pPr>
            <a:r>
              <a:rPr lang="en-US" sz="2400" dirty="0" smtClean="0"/>
              <a:t>Tracking Progress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/>
              <a:t>Schedule Updates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/>
              <a:t>Budget &amp; Effort Reports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/>
              <a:t>Planned Budget </a:t>
            </a:r>
            <a:r>
              <a:rPr lang="en-US" sz="2400" dirty="0" err="1" smtClean="0"/>
              <a:t>vs</a:t>
            </a:r>
            <a:r>
              <a:rPr lang="en-US" sz="2400" dirty="0" smtClean="0"/>
              <a:t> Actuals</a:t>
            </a:r>
          </a:p>
          <a:p>
            <a:pPr>
              <a:buClr>
                <a:schemeClr val="bg2"/>
              </a:buClr>
            </a:pPr>
            <a:r>
              <a:rPr lang="en-US" sz="2400" dirty="0" smtClean="0"/>
              <a:t>Going Forward</a:t>
            </a:r>
            <a:endParaRPr lang="en-US" sz="3600" dirty="0" smtClean="0"/>
          </a:p>
          <a:p>
            <a:pPr>
              <a:buClr>
                <a:schemeClr val="bg2"/>
              </a:buClr>
            </a:pPr>
            <a:endParaRPr lang="en-US" dirty="0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FAA302-D5F8-4714-AC9D-0A8FD472C8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838200"/>
          </a:xfrm>
        </p:spPr>
        <p:txBody>
          <a:bodyPr/>
          <a:lstStyle/>
          <a:p>
            <a:r>
              <a:rPr lang="en-US" sz="2800" dirty="0" smtClean="0"/>
              <a:t>FY12 Summary – RLS Plan </a:t>
            </a:r>
            <a:r>
              <a:rPr lang="en-US" sz="2800" dirty="0" err="1" smtClean="0"/>
              <a:t>vs</a:t>
            </a:r>
            <a:r>
              <a:rPr lang="en-US" sz="2800" dirty="0" smtClean="0"/>
              <a:t> Actual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2CCBB-96B0-4CB6-8B51-10523E0AF2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410307"/>
              </p:ext>
            </p:extLst>
          </p:nvPr>
        </p:nvGraphicFramePr>
        <p:xfrm>
          <a:off x="4800600" y="1295400"/>
          <a:ext cx="4267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5" imgW="3810000" imgH="2552610" progId="Excel.Sheet.12">
                  <p:embed/>
                </p:oleObj>
              </mc:Choice>
              <mc:Fallback>
                <p:oleObj name="Worksheet" r:id="rId5" imgW="3810000" imgH="2552610" progId="Excel.Sheet.1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4267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439265"/>
              </p:ext>
            </p:extLst>
          </p:nvPr>
        </p:nvGraphicFramePr>
        <p:xfrm>
          <a:off x="0" y="1295400"/>
          <a:ext cx="4800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959798"/>
              </p:ext>
            </p:extLst>
          </p:nvPr>
        </p:nvGraphicFramePr>
        <p:xfrm>
          <a:off x="152400" y="4114800"/>
          <a:ext cx="6029325" cy="275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819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Schedule Modifications</a:t>
            </a:r>
          </a:p>
        </p:txBody>
      </p:sp>
      <p:sp>
        <p:nvSpPr>
          <p:cNvPr id="3174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2400" dirty="0" smtClean="0"/>
              <a:t>Strategically match new funding profile and refresh cost estimates</a:t>
            </a:r>
            <a:endParaRPr lang="en-US" sz="2200" dirty="0" smtClean="0"/>
          </a:p>
          <a:p>
            <a:pPr marL="411162" lvl="1" indent="0">
              <a:buClr>
                <a:schemeClr val="bg2"/>
              </a:buClr>
              <a:buNone/>
            </a:pPr>
            <a:endParaRPr lang="en-US" sz="2200" dirty="0" smtClean="0"/>
          </a:p>
          <a:p>
            <a:pPr marL="411162" lvl="1" indent="0">
              <a:buClr>
                <a:schemeClr val="bg2"/>
              </a:buClr>
              <a:buNone/>
            </a:pPr>
            <a:endParaRPr lang="en-US" sz="2200" dirty="0" smtClean="0"/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2400" dirty="0" smtClean="0"/>
              <a:t>Revised sub-projects w/corresponding manager based on work to complete (FY13 and beyond)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2400" dirty="0" smtClean="0"/>
              <a:t>Reviewing PIP labor/M&amp;S needs as a whole and prioritizing resources to meet funding profile and FY13 budget upload allocations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2400" dirty="0" smtClean="0"/>
              <a:t>Goal is to complete this effort in the next 2-3 weeks.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endParaRPr lang="en-US" sz="2200" dirty="0" smtClean="0"/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endParaRPr lang="en-US" sz="2200" dirty="0" smtClean="0"/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928A7-4916-40B3-BDAE-294CF1C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40397"/>
              </p:ext>
            </p:extLst>
          </p:nvPr>
        </p:nvGraphicFramePr>
        <p:xfrm>
          <a:off x="2667000" y="2743200"/>
          <a:ext cx="5105400" cy="1066800"/>
        </p:xfrm>
        <a:graphic>
          <a:graphicData uri="http://schemas.openxmlformats.org/drawingml/2006/table">
            <a:tbl>
              <a:tblPr/>
              <a:tblGrid>
                <a:gridCol w="881762"/>
                <a:gridCol w="881762"/>
                <a:gridCol w="881762"/>
                <a:gridCol w="820038"/>
                <a:gridCol w="820038"/>
                <a:gridCol w="820038"/>
              </a:tblGrid>
              <a:tr h="2667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Profile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($M)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FY13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FY14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FY15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FY16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FY17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FY18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7.017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8.7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Schedule Modification Process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928A7-4916-40B3-BDAE-294CF1C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79012833"/>
              </p:ext>
            </p:extLst>
          </p:nvPr>
        </p:nvGraphicFramePr>
        <p:xfrm>
          <a:off x="838200" y="12700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19900" y="508703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are currently at this point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77000" y="3581400"/>
            <a:ext cx="342900" cy="1828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82967542"/>
              </p:ext>
            </p:extLst>
          </p:nvPr>
        </p:nvGraphicFramePr>
        <p:xfrm>
          <a:off x="533400" y="3581400"/>
          <a:ext cx="5562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5105400" y="3581400"/>
            <a:ext cx="1066800" cy="8001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371600" y="3505200"/>
            <a:ext cx="39624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066800"/>
          </a:xfrm>
        </p:spPr>
        <p:txBody>
          <a:bodyPr anchor="t" anchorCtr="0"/>
          <a:lstStyle/>
          <a:p>
            <a:r>
              <a:rPr lang="en-US" sz="2800" dirty="0" smtClean="0"/>
              <a:t>Current RLS Summary – Schedule Info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928A7-4916-40B3-BDAE-294CF1C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88107"/>
              </p:ext>
            </p:extLst>
          </p:nvPr>
        </p:nvGraphicFramePr>
        <p:xfrm>
          <a:off x="196701" y="1143000"/>
          <a:ext cx="8763000" cy="5583246"/>
        </p:xfrm>
        <a:graphic>
          <a:graphicData uri="http://schemas.openxmlformats.org/drawingml/2006/table">
            <a:tbl>
              <a:tblPr/>
              <a:tblGrid>
                <a:gridCol w="567644"/>
                <a:gridCol w="1773886"/>
                <a:gridCol w="509359"/>
                <a:gridCol w="800784"/>
                <a:gridCol w="630997"/>
                <a:gridCol w="821055"/>
                <a:gridCol w="739965"/>
                <a:gridCol w="739965"/>
                <a:gridCol w="719690"/>
                <a:gridCol w="719690"/>
                <a:gridCol w="739965"/>
              </a:tblGrid>
              <a:tr h="412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WBS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Finish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% Work Complete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M&amp;S Overhead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M&amp;S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FTEs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Labor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Labor Overhead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Total Costs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Jun-05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$8,286,242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$40,638,753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193.47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$19,198,318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$18,430,385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$86,553,698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Program Management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$37,518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$184,000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$1,654,217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$1,588,048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$3,463,783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Linac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$4,461,804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$21,882,315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46.47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$4,879,677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$4,684,490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$35,908,286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1.01.01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200MHz RF Power System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$4,263,640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$20,910,445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41.02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$4,309,984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$4,137,585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$33,621,653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1.01.01.01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High Level RF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$2,978,979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$14,610,000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$337,417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$323,920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$18,250,316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1.01.01.02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Linac Modulator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$1,019,774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$5,001,346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37.68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$3,971,323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$3,812,470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$13,804,914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1.01.01.03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7835 Procurement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$264,886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$1,299,099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$1,243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$1,193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$1,566,422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1.01.02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Accelerator Physics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$79,470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$389,750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$425,919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$408,882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$1,304,021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1.01.02.01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Simulations and Studies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$181,151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$173,905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$355,056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1.01.02.03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Linac Notch Creation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$79,470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$389,750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$244,769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$234,978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$948,967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1.01.03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Instrumentation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$8,156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$64,734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$62,145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$175,035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1.01.05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Utilities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$110,538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$542,120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$79,041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$75,879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$807,579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Booster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Jun-05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$3,729,522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$18,290,938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130.36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$12,251,107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$11,761,063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$46,032,630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RF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$3,178,873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$15,590,355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83.73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$7,244,593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$6,954,809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$32,968,631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1.02.01.01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Anode Supply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$142,730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$700,000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$66,613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$63,948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$973,291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1.02.01.02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Bias Supply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$82,172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$403,000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$417,943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$401,225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$1,304,340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1.02.01.04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Cavity Test Stand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$9,021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$8,660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$17,681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1.02.01.05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Cavity &amp; Tuner Refurbishment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$63,366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$310,770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$587,161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$563,675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$1,524,972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1.02.01.06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New Tuners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$443,806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$2,176,585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$525,997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$504,957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$3,651,345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1.02.01.07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New Cavities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$2,446,800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$12,000,000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60.40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$5,613,999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$5,389,439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$25,450,238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1.02.01.08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Cavity 1013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$23,860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$22,906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$46,766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Accelerator Physics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$97,604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$478,687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$2,688,898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$2,581,342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$5,846,531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1.02.02.01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Simulations &amp; Studies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$14,273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$70,000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$1,903,471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$1,827,332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$3,815,076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1.02.02.02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Alignment &amp; Aperture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$2,039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$267,474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$256,775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$536,288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1.02.02.03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Booster Notcher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$78,030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$382,687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$236,233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$226,784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$923,734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1.02.02.04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Booster Cogging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$1,223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$211,258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$202,808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$421,289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1.02.02.05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Booster Collimation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$1,020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$37,482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$35,983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$79,484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1.02.02.06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Radiation Shielding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$1,020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$32,981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$31,662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$70,662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Instrumentation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$25,895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$127,000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$526,729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$505,660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$1,185,284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Utilities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$231,957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$1,137,600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$291,658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$279,992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$1,941,206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1.02.07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Solid State Upgrade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Jun-05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$195,193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$957,296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$1,499,230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$1,439,261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$4,090,979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RFQ Injector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$57,398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$281,500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$413,317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$396,784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$1,148,999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1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066800"/>
          </a:xfrm>
        </p:spPr>
        <p:txBody>
          <a:bodyPr anchor="ctr" anchorCtr="0"/>
          <a:lstStyle/>
          <a:p>
            <a:r>
              <a:rPr lang="en-US" sz="2800" dirty="0" smtClean="0"/>
              <a:t>Current RLS Summary – Cost Overview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928A7-4916-40B3-BDAE-294CF1C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77216"/>
              </p:ext>
            </p:extLst>
          </p:nvPr>
        </p:nvGraphicFramePr>
        <p:xfrm>
          <a:off x="457200" y="1752594"/>
          <a:ext cx="8229600" cy="4800609"/>
        </p:xfrm>
        <a:graphic>
          <a:graphicData uri="http://schemas.openxmlformats.org/drawingml/2006/table">
            <a:tbl>
              <a:tblPr/>
              <a:tblGrid>
                <a:gridCol w="1318539"/>
                <a:gridCol w="1036800"/>
                <a:gridCol w="946644"/>
                <a:gridCol w="1025530"/>
                <a:gridCol w="1025530"/>
                <a:gridCol w="1039618"/>
                <a:gridCol w="1025530"/>
                <a:gridCol w="811409"/>
              </a:tblGrid>
              <a:tr h="306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Segoe UI"/>
                        </a:rPr>
                        <a:t> 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FY13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FY14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FY15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FY16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FY17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FY18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FY19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Segoe UI"/>
                        </a:rPr>
                        <a:t>M&amp;S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$2,782,201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$5,781,091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$7,049,507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$8,720,371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$10,145,935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$758,437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Segoe UI"/>
                        </a:rPr>
                        <a:t>M&amp;S Overhead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$567,291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$1,178,764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$1,437,394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$1,778,084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$2,068,756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$154,645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Segoe UI"/>
                        </a:rPr>
                        <a:t>Total M&amp;S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$3,349,492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$6,959,855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$8,486,901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$10,498,455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$12,214,691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$913,082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Segoe UI"/>
                        </a:rPr>
                        <a:t>Labor SWF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$2,489,561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$3,347,830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$3,153,852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$2,607,813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$1,669,790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$2,669,844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$112,699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Segoe UI"/>
                        </a:rPr>
                        <a:t>Labor Overhead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$2,389,979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$3,213,917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$3,027,698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$2,503,500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$1,602,998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$2,563,050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$108,191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Segoe UI"/>
                        </a:rPr>
                        <a:t>Total Labor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$4,879,540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$6,561,747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$6,181,550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$5,111,313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$3,272,788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$5,232,894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$220,890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Segoe UI"/>
                        </a:rPr>
                        <a:t>Labor FTEs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26.60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34.63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31.55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22.42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16.73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27.95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1.16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Segoe UI"/>
                        </a:rPr>
                        <a:t>Total Direct Costs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$5,271,762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$9,128,921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$10,203,359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$11,328,184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$11,815,725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$3,428,281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$112,699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Segoe UI"/>
                        </a:rPr>
                        <a:t>Total Overhead Costs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$2,957,269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$4,392,681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$4,465,092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$4,281,584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$3,671,755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$2,717,696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$108,191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Segoe UI"/>
                        </a:rPr>
                        <a:t>Total Costs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$8,229,031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$13,521,602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$14,668,451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$15,609,768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$15,487,480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$6,145,977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Segoe UI"/>
                        </a:rPr>
                        <a:t>$220,890</a:t>
                      </a:r>
                    </a:p>
                  </a:txBody>
                  <a:tcPr marL="8455" marR="8455" marT="84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4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Segoe UI"/>
                        </a:rPr>
                        <a:t>Funding Guidance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Segoe UI"/>
                        </a:rPr>
                        <a:t>$</a:t>
                      </a:r>
                      <a:r>
                        <a:rPr lang="en-US" sz="1200" b="1" i="0" u="none" strike="noStrike" dirty="0" smtClean="0">
                          <a:effectLst/>
                          <a:latin typeface="Segoe UI"/>
                        </a:rPr>
                        <a:t>7,017,000</a:t>
                      </a:r>
                      <a:endParaRPr lang="en-US" sz="1200" b="1" i="0" u="none" strike="noStrike" dirty="0">
                        <a:effectLst/>
                        <a:latin typeface="Segoe UI"/>
                      </a:endParaRP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$8,700,000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$15,000,000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$16,000,000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$16,000,000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$11,000,000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 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Segoe UI"/>
                        </a:rPr>
                        <a:t>Difference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-$1,215,031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-$4,821,602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$331,549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$390,232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$512,520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$4,854,023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Segoe UI"/>
                        </a:rPr>
                        <a:t>-$220,890</a:t>
                      </a:r>
                    </a:p>
                  </a:txBody>
                  <a:tcPr marL="8455" marR="8455" marT="8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8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FY13 Budget Process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928A7-4916-40B3-BDAE-294CF1C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691959"/>
              </p:ext>
            </p:extLst>
          </p:nvPr>
        </p:nvGraphicFramePr>
        <p:xfrm>
          <a:off x="533400" y="1955800"/>
          <a:ext cx="82296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Group 23"/>
          <p:cNvGrpSpPr/>
          <p:nvPr/>
        </p:nvGrpSpPr>
        <p:grpSpPr>
          <a:xfrm rot="10800000">
            <a:off x="5486398" y="5029196"/>
            <a:ext cx="1295401" cy="536145"/>
            <a:chOff x="5411926" y="2221127"/>
            <a:chExt cx="458317" cy="536145"/>
          </a:xfrm>
        </p:grpSpPr>
        <p:sp>
          <p:nvSpPr>
            <p:cNvPr id="25" name="Right Arrow 24"/>
            <p:cNvSpPr/>
            <p:nvPr/>
          </p:nvSpPr>
          <p:spPr>
            <a:xfrm rot="10800000">
              <a:off x="5411926" y="2221127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 rot="21600000">
              <a:off x="5549421" y="2328356"/>
              <a:ext cx="320822" cy="3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 rot="18428543">
            <a:off x="4464770" y="4984128"/>
            <a:ext cx="536145" cy="458317"/>
            <a:chOff x="820098" y="3115999"/>
            <a:chExt cx="536145" cy="458317"/>
          </a:xfrm>
        </p:grpSpPr>
        <p:sp>
          <p:nvSpPr>
            <p:cNvPr id="28" name="Right Arrow 27"/>
            <p:cNvSpPr/>
            <p:nvPr/>
          </p:nvSpPr>
          <p:spPr>
            <a:xfrm rot="5400000">
              <a:off x="859012" y="3077085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>
              <a:off x="927328" y="3115999"/>
              <a:ext cx="321687" cy="320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 rot="13613240">
            <a:off x="7369428" y="5070758"/>
            <a:ext cx="536145" cy="458317"/>
            <a:chOff x="820098" y="3115999"/>
            <a:chExt cx="536145" cy="458317"/>
          </a:xfrm>
        </p:grpSpPr>
        <p:sp>
          <p:nvSpPr>
            <p:cNvPr id="31" name="Right Arrow 30"/>
            <p:cNvSpPr/>
            <p:nvPr/>
          </p:nvSpPr>
          <p:spPr>
            <a:xfrm rot="5400000">
              <a:off x="859012" y="3077085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4"/>
            <p:cNvSpPr/>
            <p:nvPr/>
          </p:nvSpPr>
          <p:spPr>
            <a:xfrm>
              <a:off x="927328" y="3115999"/>
              <a:ext cx="321687" cy="320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0311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>
          <a:xfrm>
            <a:off x="464530" y="1143000"/>
            <a:ext cx="8229600" cy="1066800"/>
          </a:xfrm>
        </p:spPr>
        <p:txBody>
          <a:bodyPr/>
          <a:lstStyle/>
          <a:p>
            <a:r>
              <a:rPr lang="en-US" sz="2800" dirty="0" smtClean="0"/>
              <a:t>FY13 Budget </a:t>
            </a:r>
            <a:r>
              <a:rPr lang="en-US" sz="2800" dirty="0" err="1" smtClean="0"/>
              <a:t>vs</a:t>
            </a:r>
            <a:r>
              <a:rPr lang="en-US" sz="2800" dirty="0" smtClean="0"/>
              <a:t> RLS Overview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928A7-4916-40B3-BDAE-294CF1C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05600" y="609600"/>
            <a:ext cx="2011363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PIP PMG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Elmie Evans-Peoples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Oct 25, </a:t>
            </a:r>
            <a:r>
              <a:rPr lang="it-IT" sz="1000" dirty="0"/>
              <a:t>2012     </a:t>
            </a:r>
            <a:endParaRPr lang="en-US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82867"/>
              </p:ext>
            </p:extLst>
          </p:nvPr>
        </p:nvGraphicFramePr>
        <p:xfrm>
          <a:off x="5105400" y="3733800"/>
          <a:ext cx="3670300" cy="2992756"/>
        </p:xfrm>
        <a:graphic>
          <a:graphicData uri="http://schemas.openxmlformats.org/drawingml/2006/table">
            <a:tbl>
              <a:tblPr/>
              <a:tblGrid>
                <a:gridCol w="1600200"/>
                <a:gridCol w="1155700"/>
                <a:gridCol w="914400"/>
              </a:tblGrid>
              <a:tr h="202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Segoe U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Segoe UI"/>
                        </a:rPr>
                        <a:t>RLS Plan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Segoe UI"/>
                        </a:rPr>
                        <a:t>Upload</a:t>
                      </a:r>
                      <a:endParaRPr lang="en-US" sz="1200" b="1" i="0" u="none" strike="noStrike" dirty="0"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Segoe UI"/>
                        </a:rPr>
                        <a:t>M&amp;S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$2,782,201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$1,874,050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Segoe UI"/>
                        </a:rPr>
                        <a:t>M&amp;S Overhead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$567,291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$853,209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Segoe UI"/>
                        </a:rPr>
                        <a:t>Total M&amp;S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$3,349,492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$2,727,259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Segoe UI"/>
                        </a:rPr>
                        <a:t>Labor SWF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$2,489,561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$2,431,324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Segoe UI"/>
                        </a:rPr>
                        <a:t>Labor Overhead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$2,389,979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Segoe UI"/>
                        </a:rPr>
                        <a:t>$1,858,417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Segoe UI"/>
                        </a:rPr>
                        <a:t>Total Labor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$4,879,540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$4,016,340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Segoe UI"/>
                        </a:rPr>
                        <a:t>Labor FTEs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26.60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Segoe UI"/>
                        </a:rPr>
                        <a:t>23.28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Segoe UI"/>
                        </a:rPr>
                        <a:t>Total Direct Costs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$5,271,762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$4,305,374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Segoe UI"/>
                        </a:rPr>
                        <a:t>Total Overhead Costs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$2,957,269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$2,711,626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Segoe UI"/>
                        </a:rPr>
                        <a:t>Total Costs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Segoe UI"/>
                        </a:rPr>
                        <a:t>$8,229,031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Segoe UI"/>
                        </a:rPr>
                        <a:t>$7,017,000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314091"/>
              </p:ext>
            </p:extLst>
          </p:nvPr>
        </p:nvGraphicFramePr>
        <p:xfrm>
          <a:off x="152400" y="1981200"/>
          <a:ext cx="5543550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7837967" y="5018567"/>
            <a:ext cx="990600" cy="228600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3"/>
            <a:endCxn id="9" idx="3"/>
          </p:cNvCxnSpPr>
          <p:nvPr/>
        </p:nvCxnSpPr>
        <p:spPr>
          <a:xfrm flipH="1">
            <a:off x="4191000" y="5213689"/>
            <a:ext cx="3792037" cy="1011375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5855732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due to special overhead for SSU labor.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7816701" y="4146699"/>
            <a:ext cx="990600" cy="228600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 flipH="1">
            <a:off x="4235301" y="4341821"/>
            <a:ext cx="3726470" cy="106837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67000" y="504086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due to overhead to complete SSU.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22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</TotalTime>
  <Words>2416</Words>
  <Application>Microsoft Office PowerPoint</Application>
  <PresentationFormat>On-screen Show (4:3)</PresentationFormat>
  <Paragraphs>973</Paragraphs>
  <Slides>19</Slides>
  <Notes>11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Urban</vt:lpstr>
      <vt:lpstr>Worksheet</vt:lpstr>
      <vt:lpstr>PIP PMG</vt:lpstr>
      <vt:lpstr>Project Controls – Agenda</vt:lpstr>
      <vt:lpstr>FY12 Summary – RLS Plan vs Actual</vt:lpstr>
      <vt:lpstr>Schedule Modifications</vt:lpstr>
      <vt:lpstr>Schedule Modification Process</vt:lpstr>
      <vt:lpstr>Current RLS Summary – Schedule Info</vt:lpstr>
      <vt:lpstr>Current RLS Summary – Cost Overview</vt:lpstr>
      <vt:lpstr>FY13 Budget Process</vt:lpstr>
      <vt:lpstr>FY13 Budget vs RLS Overview</vt:lpstr>
      <vt:lpstr>Tracking Progress - Monthly Updating Process </vt:lpstr>
      <vt:lpstr>Tracking Progress – Monthly Update Template</vt:lpstr>
      <vt:lpstr>Tracking Progress – Budget &amp; Effort Reports</vt:lpstr>
      <vt:lpstr>Tracking Progress – Identifying Trends/Issues</vt:lpstr>
      <vt:lpstr>Going Forward</vt:lpstr>
      <vt:lpstr>PowerPoint Presentation</vt:lpstr>
      <vt:lpstr>RLS – Baseline Summary</vt:lpstr>
      <vt:lpstr>Tracking Progress – Quarterly Reports</vt:lpstr>
      <vt:lpstr>FY13 Budget Process</vt:lpstr>
      <vt:lpstr>Current RLS Summary – Gantt Chart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PMG</dc:title>
  <dc:creator>fgarcia</dc:creator>
  <cp:lastModifiedBy>Crae S. Tate</cp:lastModifiedBy>
  <cp:revision>109</cp:revision>
  <dcterms:created xsi:type="dcterms:W3CDTF">2006-08-16T00:00:00Z</dcterms:created>
  <dcterms:modified xsi:type="dcterms:W3CDTF">2012-10-25T17:31:43Z</dcterms:modified>
</cp:coreProperties>
</file>