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63" r:id="rId5"/>
    <p:sldId id="509" r:id="rId6"/>
    <p:sldId id="561" r:id="rId7"/>
    <p:sldId id="575" r:id="rId8"/>
    <p:sldId id="571" r:id="rId9"/>
    <p:sldId id="572" r:id="rId10"/>
    <p:sldId id="573" r:id="rId11"/>
    <p:sldId id="582" r:id="rId12"/>
    <p:sldId id="574" r:id="rId13"/>
    <p:sldId id="576" r:id="rId14"/>
    <p:sldId id="578" r:id="rId15"/>
    <p:sldId id="584" r:id="rId16"/>
    <p:sldId id="583" r:id="rId17"/>
    <p:sldId id="579" r:id="rId18"/>
    <p:sldId id="580" r:id="rId19"/>
    <p:sldId id="570" r:id="rId20"/>
    <p:sldId id="577" r:id="rId21"/>
    <p:sldId id="581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0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800000"/>
    <a:srgbClr val="5F5F5F"/>
    <a:srgbClr val="FFE699"/>
    <a:srgbClr val="FFCC00"/>
    <a:srgbClr val="B4C6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30" autoAdjust="0"/>
    <p:restoredTop sz="88215" autoAdjust="0"/>
  </p:normalViewPr>
  <p:slideViewPr>
    <p:cSldViewPr snapToGrid="0" showGuides="1">
      <p:cViewPr varScale="1">
        <p:scale>
          <a:sx n="203" d="100"/>
          <a:sy n="203" d="100"/>
        </p:scale>
        <p:origin x="1674" y="168"/>
      </p:cViewPr>
      <p:guideLst>
        <p:guide orient="horz" pos="4080"/>
        <p:guide pos="2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5CDDF-3246-6843-A314-FDDEB3F3DF8E}" type="datetimeFigureOut">
              <a:rPr lang="fr-FR" smtClean="0"/>
              <a:pPr/>
              <a:t>19/01/2023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05983-79D5-E84D-A19B-6B5F52179104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0430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1D8F6D-3354-BF4D-834B-467E3215D30A}" type="datetimeFigureOut">
              <a:rPr lang="fr-FR" smtClean="0"/>
              <a:pPr/>
              <a:t>19/01/2023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B141A-D04E-DD49-88DC-EFA90428BA4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35872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B141A-D04E-DD49-88DC-EFA90428BA4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449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1371600" y="2819400"/>
            <a:ext cx="7200000" cy="180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2800" b="1" baseline="0">
                <a:solidFill>
                  <a:schemeClr val="accent5"/>
                </a:solidFill>
              </a:defRPr>
            </a:lvl1pPr>
          </a:lstStyle>
          <a:p>
            <a:r>
              <a:rPr lang="en-GB" noProof="0"/>
              <a:t>Presentation title - line 1 - Arial 30pt - bold HiLumi dark grey - line 2</a:t>
            </a:r>
            <a:br>
              <a:rPr lang="en-GB" noProof="0"/>
            </a:br>
            <a:r>
              <a:rPr lang="en-GB" noProof="0"/>
              <a:t>line 3</a:t>
            </a:r>
            <a:br>
              <a:rPr lang="en-GB" noProof="0"/>
            </a:br>
            <a:r>
              <a:rPr lang="en-GB" noProof="0"/>
              <a:t>line 4  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800600"/>
            <a:ext cx="6480000" cy="99060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 b="0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err="1"/>
              <a:t>Author(s</a:t>
            </a:r>
            <a:r>
              <a:rPr lang="en-GB" noProof="0" dirty="0"/>
              <a:t>)  - Arial 20 pt – </a:t>
            </a:r>
            <a:r>
              <a:rPr lang="en-GB" noProof="0" dirty="0" err="1"/>
              <a:t>HiLumi</a:t>
            </a:r>
            <a:r>
              <a:rPr lang="en-GB" noProof="0" dirty="0"/>
              <a:t> dark grey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86800" y="6356350"/>
            <a:ext cx="360000" cy="360000"/>
          </a:xfrm>
          <a:ln>
            <a:solidFill>
              <a:srgbClr val="2BABAD"/>
            </a:solidFill>
          </a:ln>
        </p:spPr>
        <p:txBody>
          <a:bodyPr lIns="0" tIns="0" rIns="0" bIns="0"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4" hasCustomPrompt="1"/>
          </p:nvPr>
        </p:nvSpPr>
        <p:spPr>
          <a:xfrm>
            <a:off x="1371600" y="5899150"/>
            <a:ext cx="6480000" cy="349250"/>
          </a:xfrm>
        </p:spPr>
        <p:txBody>
          <a:bodyPr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 sz="1600">
                <a:solidFill>
                  <a:schemeClr val="bg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Conference - Location - Date</a:t>
            </a:r>
          </a:p>
          <a:p>
            <a:pPr lvl="0"/>
            <a:endParaRPr lang="en-GB" noProof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99992" y="6388100"/>
            <a:ext cx="3167912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 Meeting - January 19,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 anchor="ctr" anchorCtr="1"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 Meeting - January 19,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215232"/>
            <a:ext cx="4040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 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57200" y="20574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215232"/>
            <a:ext cx="4041775" cy="639762"/>
          </a:xfrm>
        </p:spPr>
        <p:txBody>
          <a:bodyPr anchor="t">
            <a:normAutofit/>
          </a:bodyPr>
          <a:lstStyle>
            <a:lvl1pPr marL="0" indent="0">
              <a:buNone/>
              <a:defRPr sz="20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645025" y="20574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/>
              <a:t>Click to edit Master texts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4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 Meeting - January 19,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 Meeting - January 19,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 Meeting - January 19, 2023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612000" y="457200"/>
            <a:ext cx="7920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612000" y="5105400"/>
            <a:ext cx="7920000" cy="990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/>
              <a:t>Text – image caption – comments ....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>
          <a:xfrm>
            <a:off x="613550" y="4648200"/>
            <a:ext cx="7918450" cy="381000"/>
          </a:xfrm>
        </p:spPr>
        <p:txBody>
          <a:bodyPr/>
          <a:lstStyle>
            <a:lvl1pPr>
              <a:buFontTx/>
              <a:buNone/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dirty="0"/>
              <a:t>Image title</a:t>
            </a: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 Meeting - January 19, 2023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12000" y="180000"/>
            <a:ext cx="7920000" cy="720000"/>
          </a:xfrm>
          <a:prstGeom prst="rect">
            <a:avLst/>
          </a:prstGeom>
        </p:spPr>
        <p:txBody>
          <a:bodyPr vert="horz" lIns="0" tIns="0" rIns="0" bIns="0" rtlCol="0" anchor="ctr" anchorCtr="1">
            <a:noAutofit/>
          </a:bodyPr>
          <a:lstStyle/>
          <a:p>
            <a:r>
              <a:rPr lang="en-GB" noProof="0"/>
              <a:t>Slide title – line 1 – Arial 30 pt – HiLumi blue</a:t>
            </a:r>
            <a:br>
              <a:rPr lang="en-GB" noProof="0"/>
            </a:br>
            <a:r>
              <a:rPr lang="en-GB" noProof="0"/>
              <a:t>Slide title – line 2 – Arial 30 pt – HiLumi blue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2000" y="1371600"/>
            <a:ext cx="7920000" cy="4754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/>
              <a:t>Click to edit Master texts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65508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86800" y="6356350"/>
            <a:ext cx="360000" cy="36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FDCA1C4-9514-7B4F-976F-D92F7E29665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212900"/>
            <a:ext cx="1907704" cy="645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5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2000" kern="120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800" kern="1200">
          <a:solidFill>
            <a:schemeClr val="accent5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6"/>
        </a:buClr>
        <a:buFont typeface="Wingdings" charset="2"/>
        <a:buChar char="§"/>
        <a:defRPr sz="1600" kern="1200">
          <a:solidFill>
            <a:schemeClr val="accent5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2168" y="2788089"/>
            <a:ext cx="7200000" cy="1432999"/>
          </a:xfrm>
        </p:spPr>
        <p:txBody>
          <a:bodyPr/>
          <a:lstStyle/>
          <a:p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MQXFA12</a:t>
            </a:r>
            <a:b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</a:br>
            <a:r>
              <a:rPr lang="en-GB" altLang="en-US" sz="3200" dirty="0">
                <a:solidFill>
                  <a:srgbClr val="FF0000"/>
                </a:solidFill>
                <a:latin typeface="Century Gothic" panose="020B0502020202020204" pitchFamily="34" charset="0"/>
              </a:rPr>
              <a:t>Bladder Failure - Missing Key NCR</a:t>
            </a:r>
            <a:endParaRPr lang="en-GB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8955" y="4221088"/>
            <a:ext cx="6811435" cy="99060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G. Vallone, D. Cheng, P. </a:t>
            </a:r>
            <a:r>
              <a:rPr lang="en-GB" dirty="0" err="1"/>
              <a:t>Ferracin</a:t>
            </a:r>
            <a:r>
              <a:rPr lang="en-GB" dirty="0"/>
              <a:t>, L. Garcia Fajardo</a:t>
            </a:r>
          </a:p>
          <a:p>
            <a:r>
              <a:rPr lang="en-US" i="1" dirty="0"/>
              <a:t>January 19, 2023</a:t>
            </a:r>
          </a:p>
          <a:p>
            <a:r>
              <a:rPr lang="en-US" i="1" dirty="0"/>
              <a:t>Structure WG: MQFA12 Bladder Failure – Missing Key NCR</a:t>
            </a:r>
            <a:endParaRPr lang="en-GB" i="1" dirty="0"/>
          </a:p>
        </p:txBody>
      </p:sp>
      <p:sp>
        <p:nvSpPr>
          <p:cNvPr id="8" name="Freeform 7"/>
          <p:cNvSpPr/>
          <p:nvPr/>
        </p:nvSpPr>
        <p:spPr>
          <a:xfrm>
            <a:off x="871672" y="908720"/>
            <a:ext cx="604431" cy="1286727"/>
          </a:xfrm>
          <a:custGeom>
            <a:avLst/>
            <a:gdLst>
              <a:gd name="connsiteX0" fmla="*/ 460739 w 604431"/>
              <a:gd name="connsiteY0" fmla="*/ 0 h 1286727"/>
              <a:gd name="connsiteX1" fmla="*/ 460739 w 604431"/>
              <a:gd name="connsiteY1" fmla="*/ 0 h 1286727"/>
              <a:gd name="connsiteX2" fmla="*/ 447677 w 604431"/>
              <a:gd name="connsiteY2" fmla="*/ 117566 h 1286727"/>
              <a:gd name="connsiteX3" fmla="*/ 421551 w 604431"/>
              <a:gd name="connsiteY3" fmla="*/ 156754 h 1286727"/>
              <a:gd name="connsiteX4" fmla="*/ 356237 w 604431"/>
              <a:gd name="connsiteY4" fmla="*/ 274320 h 1286727"/>
              <a:gd name="connsiteX5" fmla="*/ 330111 w 604431"/>
              <a:gd name="connsiteY5" fmla="*/ 313509 h 1286727"/>
              <a:gd name="connsiteX6" fmla="*/ 251734 w 604431"/>
              <a:gd name="connsiteY6" fmla="*/ 378823 h 1286727"/>
              <a:gd name="connsiteX7" fmla="*/ 225608 w 604431"/>
              <a:gd name="connsiteY7" fmla="*/ 418011 h 1286727"/>
              <a:gd name="connsiteX8" fmla="*/ 186419 w 604431"/>
              <a:gd name="connsiteY8" fmla="*/ 444137 h 1286727"/>
              <a:gd name="connsiteX9" fmla="*/ 134168 w 604431"/>
              <a:gd name="connsiteY9" fmla="*/ 522514 h 1286727"/>
              <a:gd name="connsiteX10" fmla="*/ 108042 w 604431"/>
              <a:gd name="connsiteY10" fmla="*/ 561703 h 1286727"/>
              <a:gd name="connsiteX11" fmla="*/ 68854 w 604431"/>
              <a:gd name="connsiteY11" fmla="*/ 679269 h 1286727"/>
              <a:gd name="connsiteX12" fmla="*/ 55791 w 604431"/>
              <a:gd name="connsiteY12" fmla="*/ 718457 h 1286727"/>
              <a:gd name="connsiteX13" fmla="*/ 42728 w 604431"/>
              <a:gd name="connsiteY13" fmla="*/ 757646 h 1286727"/>
              <a:gd name="connsiteX14" fmla="*/ 16602 w 604431"/>
              <a:gd name="connsiteY14" fmla="*/ 809897 h 1286727"/>
              <a:gd name="connsiteX15" fmla="*/ 16602 w 604431"/>
              <a:gd name="connsiteY15" fmla="*/ 1045029 h 1286727"/>
              <a:gd name="connsiteX16" fmla="*/ 55791 w 604431"/>
              <a:gd name="connsiteY16" fmla="*/ 1084217 h 1286727"/>
              <a:gd name="connsiteX17" fmla="*/ 121105 w 604431"/>
              <a:gd name="connsiteY17" fmla="*/ 1162594 h 1286727"/>
              <a:gd name="connsiteX18" fmla="*/ 173357 w 604431"/>
              <a:gd name="connsiteY18" fmla="*/ 1175657 h 1286727"/>
              <a:gd name="connsiteX19" fmla="*/ 199482 w 604431"/>
              <a:gd name="connsiteY19" fmla="*/ 1214846 h 1286727"/>
              <a:gd name="connsiteX20" fmla="*/ 238671 w 604431"/>
              <a:gd name="connsiteY20" fmla="*/ 1227909 h 1286727"/>
              <a:gd name="connsiteX21" fmla="*/ 277859 w 604431"/>
              <a:gd name="connsiteY21" fmla="*/ 1254034 h 1286727"/>
              <a:gd name="connsiteX22" fmla="*/ 369299 w 604431"/>
              <a:gd name="connsiteY22" fmla="*/ 1280160 h 1286727"/>
              <a:gd name="connsiteX23" fmla="*/ 591368 w 604431"/>
              <a:gd name="connsiteY23" fmla="*/ 1227909 h 1286727"/>
              <a:gd name="connsiteX24" fmla="*/ 604431 w 604431"/>
              <a:gd name="connsiteY24" fmla="*/ 1136469 h 1286727"/>
              <a:gd name="connsiteX25" fmla="*/ 578305 w 604431"/>
              <a:gd name="connsiteY25" fmla="*/ 757646 h 1286727"/>
              <a:gd name="connsiteX26" fmla="*/ 565242 w 604431"/>
              <a:gd name="connsiteY26" fmla="*/ 718457 h 1286727"/>
              <a:gd name="connsiteX27" fmla="*/ 578305 w 604431"/>
              <a:gd name="connsiteY27" fmla="*/ 235131 h 1286727"/>
              <a:gd name="connsiteX28" fmla="*/ 486865 w 604431"/>
              <a:gd name="connsiteY28" fmla="*/ 0 h 1286727"/>
              <a:gd name="connsiteX29" fmla="*/ 460739 w 604431"/>
              <a:gd name="connsiteY29" fmla="*/ 0 h 1286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04431" h="1286727">
                <a:moveTo>
                  <a:pt x="460739" y="0"/>
                </a:moveTo>
                <a:lnTo>
                  <a:pt x="460739" y="0"/>
                </a:lnTo>
                <a:cubicBezTo>
                  <a:pt x="456385" y="39189"/>
                  <a:pt x="457240" y="79313"/>
                  <a:pt x="447677" y="117566"/>
                </a:cubicBezTo>
                <a:cubicBezTo>
                  <a:pt x="443869" y="132797"/>
                  <a:pt x="429340" y="143123"/>
                  <a:pt x="421551" y="156754"/>
                </a:cubicBezTo>
                <a:cubicBezTo>
                  <a:pt x="338365" y="302328"/>
                  <a:pt x="465035" y="100242"/>
                  <a:pt x="356237" y="274320"/>
                </a:cubicBezTo>
                <a:cubicBezTo>
                  <a:pt x="347916" y="287633"/>
                  <a:pt x="340162" y="301448"/>
                  <a:pt x="330111" y="313509"/>
                </a:cubicBezTo>
                <a:cubicBezTo>
                  <a:pt x="298682" y="351224"/>
                  <a:pt x="290264" y="353136"/>
                  <a:pt x="251734" y="378823"/>
                </a:cubicBezTo>
                <a:cubicBezTo>
                  <a:pt x="243025" y="391886"/>
                  <a:pt x="236709" y="406910"/>
                  <a:pt x="225608" y="418011"/>
                </a:cubicBezTo>
                <a:cubicBezTo>
                  <a:pt x="214506" y="429112"/>
                  <a:pt x="196757" y="432322"/>
                  <a:pt x="186419" y="444137"/>
                </a:cubicBezTo>
                <a:cubicBezTo>
                  <a:pt x="165743" y="467767"/>
                  <a:pt x="151585" y="496388"/>
                  <a:pt x="134168" y="522514"/>
                </a:cubicBezTo>
                <a:cubicBezTo>
                  <a:pt x="125459" y="535577"/>
                  <a:pt x="113007" y="546809"/>
                  <a:pt x="108042" y="561703"/>
                </a:cubicBezTo>
                <a:lnTo>
                  <a:pt x="68854" y="679269"/>
                </a:lnTo>
                <a:lnTo>
                  <a:pt x="55791" y="718457"/>
                </a:lnTo>
                <a:cubicBezTo>
                  <a:pt x="51437" y="731520"/>
                  <a:pt x="48886" y="745330"/>
                  <a:pt x="42728" y="757646"/>
                </a:cubicBezTo>
                <a:lnTo>
                  <a:pt x="16602" y="809897"/>
                </a:lnTo>
                <a:cubicBezTo>
                  <a:pt x="1443" y="900852"/>
                  <a:pt x="-11575" y="939366"/>
                  <a:pt x="16602" y="1045029"/>
                </a:cubicBezTo>
                <a:cubicBezTo>
                  <a:pt x="21362" y="1062879"/>
                  <a:pt x="43964" y="1070025"/>
                  <a:pt x="55791" y="1084217"/>
                </a:cubicBezTo>
                <a:cubicBezTo>
                  <a:pt x="80384" y="1113729"/>
                  <a:pt x="84677" y="1141778"/>
                  <a:pt x="121105" y="1162594"/>
                </a:cubicBezTo>
                <a:cubicBezTo>
                  <a:pt x="136693" y="1171501"/>
                  <a:pt x="155940" y="1171303"/>
                  <a:pt x="173357" y="1175657"/>
                </a:cubicBezTo>
                <a:cubicBezTo>
                  <a:pt x="182065" y="1188720"/>
                  <a:pt x="187223" y="1205038"/>
                  <a:pt x="199482" y="1214846"/>
                </a:cubicBezTo>
                <a:cubicBezTo>
                  <a:pt x="210234" y="1223448"/>
                  <a:pt x="226355" y="1221751"/>
                  <a:pt x="238671" y="1227909"/>
                </a:cubicBezTo>
                <a:cubicBezTo>
                  <a:pt x="252713" y="1234930"/>
                  <a:pt x="263817" y="1247013"/>
                  <a:pt x="277859" y="1254034"/>
                </a:cubicBezTo>
                <a:cubicBezTo>
                  <a:pt x="296599" y="1263404"/>
                  <a:pt x="352558" y="1275975"/>
                  <a:pt x="369299" y="1280160"/>
                </a:cubicBezTo>
                <a:cubicBezTo>
                  <a:pt x="434801" y="1275793"/>
                  <a:pt x="563973" y="1319226"/>
                  <a:pt x="591368" y="1227909"/>
                </a:cubicBezTo>
                <a:cubicBezTo>
                  <a:pt x="600215" y="1198418"/>
                  <a:pt x="600077" y="1166949"/>
                  <a:pt x="604431" y="1136469"/>
                </a:cubicBezTo>
                <a:cubicBezTo>
                  <a:pt x="598352" y="990576"/>
                  <a:pt x="610202" y="885233"/>
                  <a:pt x="578305" y="757646"/>
                </a:cubicBezTo>
                <a:cubicBezTo>
                  <a:pt x="574965" y="744288"/>
                  <a:pt x="569596" y="731520"/>
                  <a:pt x="565242" y="718457"/>
                </a:cubicBezTo>
                <a:cubicBezTo>
                  <a:pt x="569596" y="557348"/>
                  <a:pt x="578305" y="396298"/>
                  <a:pt x="578305" y="235131"/>
                </a:cubicBezTo>
                <a:cubicBezTo>
                  <a:pt x="578305" y="188617"/>
                  <a:pt x="608232" y="0"/>
                  <a:pt x="486865" y="0"/>
                </a:cubicBezTo>
                <a:lnTo>
                  <a:pt x="46073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age 11" descr="HLU-logoN-titl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2050" y="585575"/>
            <a:ext cx="3540430" cy="15343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7690" y="585575"/>
            <a:ext cx="4057610" cy="16912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Stresses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38" y="4333043"/>
            <a:ext cx="8221523" cy="1902531"/>
          </a:xfrm>
        </p:spPr>
        <p:txBody>
          <a:bodyPr>
            <a:normAutofit/>
          </a:bodyPr>
          <a:lstStyle/>
          <a:p>
            <a:r>
              <a:rPr lang="en-GB" dirty="0"/>
              <a:t>Small variations (&lt;2 MPa)</a:t>
            </a:r>
          </a:p>
          <a:p>
            <a:r>
              <a:rPr lang="en-GB" dirty="0"/>
              <a:t>Might be not visible in the strain gauge signals, even if it is a delta</a:t>
            </a:r>
          </a:p>
          <a:p>
            <a:endParaRPr lang="en-GB" dirty="0"/>
          </a:p>
        </p:txBody>
      </p:sp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B8EDB45A-7222-69E6-E411-675CDCC5D7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496" y="1020776"/>
            <a:ext cx="3676235" cy="2880000"/>
          </a:xfrm>
          <a:prstGeom prst="rect">
            <a:avLst/>
          </a:prstGeom>
        </p:spPr>
      </p:pic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EB5B8130-EAB3-4C3F-DC2A-E90B0C12F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344" y="1020776"/>
            <a:ext cx="337816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5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Stresses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3854412"/>
            <a:ext cx="8368436" cy="207924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No effect on the pole stress for the Z+ side</a:t>
            </a:r>
          </a:p>
          <a:p>
            <a:r>
              <a:rPr lang="en-GB" dirty="0"/>
              <a:t>Stress variation (Q1,2,3,4), between step 2 and 4:</a:t>
            </a:r>
          </a:p>
          <a:p>
            <a:pPr lvl="1"/>
            <a:r>
              <a:rPr lang="en-GB" dirty="0"/>
              <a:t>+21.2, 0.6, +7.3, -2.1 MPa</a:t>
            </a:r>
          </a:p>
          <a:p>
            <a:r>
              <a:rPr lang="en-GB" dirty="0"/>
              <a:t>Q1 variation should be visible on the measurements</a:t>
            </a:r>
          </a:p>
          <a:p>
            <a:r>
              <a:rPr lang="en-GB" dirty="0"/>
              <a:t>Q3 also could be visible</a:t>
            </a:r>
          </a:p>
          <a:p>
            <a:r>
              <a:rPr lang="en-GB" dirty="0"/>
              <a:t>Stress increase (compression) negligible</a:t>
            </a:r>
          </a:p>
          <a:p>
            <a:endParaRPr lang="en-GB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EFEF1BF-0C00-CC5A-592B-91CB20684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74" y="779869"/>
            <a:ext cx="3811765" cy="2880000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04F4CED5-B554-7F3A-01A0-585482969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235" y="779869"/>
            <a:ext cx="381176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6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Stresses - Measured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3665782"/>
            <a:ext cx="8368436" cy="226788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Strain measurements:</a:t>
            </a:r>
          </a:p>
          <a:p>
            <a:pPr lvl="1"/>
            <a:r>
              <a:rPr lang="en-GB" dirty="0"/>
              <a:t>Step 1: Nominal</a:t>
            </a:r>
          </a:p>
          <a:p>
            <a:pPr lvl="1"/>
            <a:r>
              <a:rPr lang="en-GB" dirty="0"/>
              <a:t>Step 2: Partially unloaded, before bladder failure</a:t>
            </a:r>
          </a:p>
          <a:p>
            <a:pPr lvl="1"/>
            <a:r>
              <a:rPr lang="en-GB" dirty="0"/>
              <a:t>Step 3: Bladder operation</a:t>
            </a:r>
          </a:p>
          <a:p>
            <a:pPr lvl="1"/>
            <a:r>
              <a:rPr lang="en-GB" dirty="0"/>
              <a:t>Step 4: Key, after bladder failure</a:t>
            </a:r>
          </a:p>
          <a:p>
            <a:pPr lvl="1"/>
            <a:r>
              <a:rPr lang="en-GB" dirty="0"/>
              <a:t>No large (20 MPa) effect visible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5092B9-A62F-4C99-E068-FD2B9C0AA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960" y="871957"/>
            <a:ext cx="7772400" cy="255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8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4278108"/>
            <a:ext cx="8368436" cy="1655553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FBG on 700 mm and 1900 mm locations should see some effect due to the missing key</a:t>
            </a:r>
          </a:p>
          <a:p>
            <a:r>
              <a:rPr lang="en-GB" dirty="0"/>
              <a:t>Some effect at FBG 700, but much smaller than the model</a:t>
            </a:r>
          </a:p>
          <a:p>
            <a:pPr lvl="1"/>
            <a:r>
              <a:rPr lang="en-GB" dirty="0"/>
              <a:t>Probably the model is very conservative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55092B9-A62F-4C99-E068-FD2B9C0AA2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585"/>
          <a:stretch/>
        </p:blipFill>
        <p:spPr>
          <a:xfrm>
            <a:off x="478828" y="754036"/>
            <a:ext cx="2747750" cy="1793091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8C02E9A8-B2C4-8060-7C3D-3F7893283597}"/>
              </a:ext>
            </a:extLst>
          </p:cNvPr>
          <p:cNvGrpSpPr/>
          <p:nvPr/>
        </p:nvGrpSpPr>
        <p:grpSpPr>
          <a:xfrm>
            <a:off x="3602760" y="924339"/>
            <a:ext cx="5264040" cy="1749768"/>
            <a:chOff x="3256007" y="2716761"/>
            <a:chExt cx="5264040" cy="174976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9A7692F7-A639-5E7F-DFC6-A2FFD572AAAA}"/>
                </a:ext>
              </a:extLst>
            </p:cNvPr>
            <p:cNvSpPr txBox="1"/>
            <p:nvPr/>
          </p:nvSpPr>
          <p:spPr>
            <a:xfrm>
              <a:off x="3256007" y="2727293"/>
              <a:ext cx="1140229" cy="5359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FBG</a:t>
              </a:r>
            </a:p>
            <a:p>
              <a:pPr algn="ctr"/>
              <a:r>
                <a:rPr lang="en-GB" sz="1400" dirty="0"/>
                <a:t>L = 700 mm</a:t>
              </a:r>
              <a:endParaRPr lang="en-US" sz="1400" dirty="0"/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12FB8FC-E3CE-0433-69D8-9679778ABDD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4915" y="3309310"/>
              <a:ext cx="4554238" cy="50464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61C9D89-F32C-F7CA-4897-1BF46B6CBB2E}"/>
                </a:ext>
              </a:extLst>
            </p:cNvPr>
            <p:cNvSpPr txBox="1"/>
            <p:nvPr/>
          </p:nvSpPr>
          <p:spPr>
            <a:xfrm>
              <a:off x="4123790" y="3900183"/>
              <a:ext cx="16892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Missing key region</a:t>
              </a:r>
            </a:p>
            <a:p>
              <a:pPr algn="ctr"/>
              <a:r>
                <a:rPr lang="en-GB" sz="1400" dirty="0"/>
                <a:t>L = 2741 mm</a:t>
              </a:r>
              <a:endParaRPr lang="en-US" sz="1400" dirty="0"/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7E567548-E70F-E117-6DFB-751016AFBAEA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32" y="3606054"/>
              <a:ext cx="0" cy="29755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BC7B625E-CFC5-B55B-4429-A56F9543C2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47423" y="3857066"/>
              <a:ext cx="233082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2AE74CCF-F176-7FA4-CFC6-8EAF0CC4F8C9}"/>
                </a:ext>
              </a:extLst>
            </p:cNvPr>
            <p:cNvCxnSpPr>
              <a:cxnSpLocks/>
            </p:cNvCxnSpPr>
            <p:nvPr/>
          </p:nvCxnSpPr>
          <p:spPr>
            <a:xfrm>
              <a:off x="7737085" y="3647890"/>
              <a:ext cx="0" cy="25571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5F2018C-DB34-D21D-D630-1A0CC4BEB9EA}"/>
                </a:ext>
              </a:extLst>
            </p:cNvPr>
            <p:cNvCxnSpPr>
              <a:cxnSpLocks/>
            </p:cNvCxnSpPr>
            <p:nvPr/>
          </p:nvCxnSpPr>
          <p:spPr>
            <a:xfrm>
              <a:off x="3834449" y="3561628"/>
              <a:ext cx="0" cy="341977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07AAB78-2943-0DEE-AEAF-AF12BFBC8208}"/>
                </a:ext>
              </a:extLst>
            </p:cNvPr>
            <p:cNvSpPr txBox="1"/>
            <p:nvPr/>
          </p:nvSpPr>
          <p:spPr>
            <a:xfrm>
              <a:off x="6720566" y="3943309"/>
              <a:ext cx="1689268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Strain Gauges</a:t>
              </a:r>
            </a:p>
            <a:p>
              <a:pPr algn="ctr"/>
              <a:r>
                <a:rPr lang="en-GB" sz="1400" dirty="0"/>
                <a:t>L = 3989 mm</a:t>
              </a:r>
              <a:endParaRPr lang="en-US" sz="1400" dirty="0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17D238B1-C47C-7AA3-2EBA-D6B8F2705509}"/>
                </a:ext>
              </a:extLst>
            </p:cNvPr>
            <p:cNvCxnSpPr>
              <a:cxnSpLocks/>
            </p:cNvCxnSpPr>
            <p:nvPr/>
          </p:nvCxnSpPr>
          <p:spPr>
            <a:xfrm>
              <a:off x="7307034" y="3897195"/>
              <a:ext cx="368613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665CE29-8540-0B43-43FD-111E313F95D0}"/>
                </a:ext>
              </a:extLst>
            </p:cNvPr>
            <p:cNvCxnSpPr>
              <a:cxnSpLocks/>
            </p:cNvCxnSpPr>
            <p:nvPr/>
          </p:nvCxnSpPr>
          <p:spPr>
            <a:xfrm>
              <a:off x="4396238" y="3151843"/>
              <a:ext cx="0" cy="496047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D7E9A7B6-A983-53DD-60B6-4BE16D2A3ADB}"/>
                </a:ext>
              </a:extLst>
            </p:cNvPr>
            <p:cNvCxnSpPr>
              <a:cxnSpLocks/>
            </p:cNvCxnSpPr>
            <p:nvPr/>
          </p:nvCxnSpPr>
          <p:spPr>
            <a:xfrm>
              <a:off x="3978742" y="3230818"/>
              <a:ext cx="368613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0248914-5DAE-087F-E872-61C22DD74C14}"/>
                </a:ext>
              </a:extLst>
            </p:cNvPr>
            <p:cNvSpPr txBox="1"/>
            <p:nvPr/>
          </p:nvSpPr>
          <p:spPr>
            <a:xfrm>
              <a:off x="3287380" y="3389571"/>
              <a:ext cx="50051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LE</a:t>
              </a:r>
              <a:endParaRPr lang="en-US" sz="14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A3FEBBF-C2D1-0659-3CA9-5B42F6DB0A01}"/>
                </a:ext>
              </a:extLst>
            </p:cNvPr>
            <p:cNvSpPr txBox="1"/>
            <p:nvPr/>
          </p:nvSpPr>
          <p:spPr>
            <a:xfrm>
              <a:off x="7932244" y="3389571"/>
              <a:ext cx="587803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RE</a:t>
              </a:r>
              <a:endParaRPr lang="en-US" sz="1400" dirty="0"/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DE70597-AD06-630F-4B8C-71B311F89BD5}"/>
                </a:ext>
              </a:extLst>
            </p:cNvPr>
            <p:cNvCxnSpPr>
              <a:cxnSpLocks/>
            </p:cNvCxnSpPr>
            <p:nvPr/>
          </p:nvCxnSpPr>
          <p:spPr>
            <a:xfrm>
              <a:off x="5640204" y="3151843"/>
              <a:ext cx="0" cy="496047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BADDCD-4686-F1BE-8A5A-553073A3725C}"/>
                </a:ext>
              </a:extLst>
            </p:cNvPr>
            <p:cNvSpPr txBox="1"/>
            <p:nvPr/>
          </p:nvSpPr>
          <p:spPr>
            <a:xfrm>
              <a:off x="4437144" y="2719749"/>
              <a:ext cx="12658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FBG</a:t>
              </a:r>
            </a:p>
            <a:p>
              <a:pPr algn="ctr"/>
              <a:r>
                <a:rPr lang="en-GB" sz="1400" dirty="0"/>
                <a:t>L = 1900 mm</a:t>
              </a:r>
              <a:endParaRPr lang="en-US" sz="1400" dirty="0"/>
            </a:p>
          </p:txBody>
        </p: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68FCCF4B-D5DA-E0E1-CD30-7B24734F7B32}"/>
                </a:ext>
              </a:extLst>
            </p:cNvPr>
            <p:cNvCxnSpPr>
              <a:cxnSpLocks/>
            </p:cNvCxnSpPr>
            <p:nvPr/>
          </p:nvCxnSpPr>
          <p:spPr>
            <a:xfrm>
              <a:off x="5224836" y="3230818"/>
              <a:ext cx="368613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5A4FF48-CCF6-ACA1-5652-CB4E0043A0A2}"/>
                </a:ext>
              </a:extLst>
            </p:cNvPr>
            <p:cNvCxnSpPr>
              <a:cxnSpLocks/>
            </p:cNvCxnSpPr>
            <p:nvPr/>
          </p:nvCxnSpPr>
          <p:spPr>
            <a:xfrm>
              <a:off x="7517115" y="3148855"/>
              <a:ext cx="0" cy="496047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C4C1B5F-97F7-1309-61A1-6AABE7637DF6}"/>
                </a:ext>
              </a:extLst>
            </p:cNvPr>
            <p:cNvSpPr txBox="1"/>
            <p:nvPr/>
          </p:nvSpPr>
          <p:spPr>
            <a:xfrm>
              <a:off x="6314055" y="2716761"/>
              <a:ext cx="126589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/>
                <a:t>FBG</a:t>
              </a:r>
            </a:p>
            <a:p>
              <a:pPr algn="ctr"/>
              <a:r>
                <a:rPr lang="en-GB" sz="1400" dirty="0"/>
                <a:t>L = 3800 mm</a:t>
              </a:r>
              <a:endParaRPr lang="en-US" sz="1400" dirty="0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7DE152B2-90AE-C578-7628-FC1583EDEFC6}"/>
                </a:ext>
              </a:extLst>
            </p:cNvPr>
            <p:cNvCxnSpPr>
              <a:cxnSpLocks/>
            </p:cNvCxnSpPr>
            <p:nvPr/>
          </p:nvCxnSpPr>
          <p:spPr>
            <a:xfrm>
              <a:off x="7101747" y="3227830"/>
              <a:ext cx="368613" cy="0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5" name="Picture 64" descr="Chart, line chart&#10;&#10;Description automatically generated">
            <a:extLst>
              <a:ext uri="{FF2B5EF4-FFF2-40B4-BE49-F238E27FC236}">
                <a16:creationId xmlns:a16="http://schemas.microsoft.com/office/drawing/2014/main" id="{1E0F8423-219A-2CFC-9530-E03E984DDF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117" y="2579892"/>
            <a:ext cx="2191172" cy="1655552"/>
          </a:xfrm>
          <a:prstGeom prst="rect">
            <a:avLst/>
          </a:prstGeom>
        </p:spPr>
      </p:pic>
      <p:graphicFrame>
        <p:nvGraphicFramePr>
          <p:cNvPr id="66" name="Table 65">
            <a:extLst>
              <a:ext uri="{FF2B5EF4-FFF2-40B4-BE49-F238E27FC236}">
                <a16:creationId xmlns:a16="http://schemas.microsoft.com/office/drawing/2014/main" id="{FAADF82F-8E2B-71AE-4A2F-D188324833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6512231"/>
              </p:ext>
            </p:extLst>
          </p:nvPr>
        </p:nvGraphicFramePr>
        <p:xfrm>
          <a:off x="4642597" y="2819400"/>
          <a:ext cx="2476500" cy="1219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25500">
                  <a:extLst>
                    <a:ext uri="{9D8B030D-6E8A-4147-A177-3AD203B41FA5}">
                      <a16:colId xmlns:a16="http://schemas.microsoft.com/office/drawing/2014/main" val="993365892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81173375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933570057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Delta Stress, MPa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011452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Q1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Q2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32113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Model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990451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FBG 700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3.33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-2.03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133057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FBG 1900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-5.46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134416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FBG 3800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1.37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-2.83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140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910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Azimuthal Stress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3760560"/>
            <a:ext cx="4722018" cy="1996384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Increase in coil stress on Q4 coil</a:t>
            </a:r>
          </a:p>
          <a:p>
            <a:r>
              <a:rPr lang="en-GB" dirty="0"/>
              <a:t>From 47 to 51 MPa</a:t>
            </a:r>
          </a:p>
          <a:p>
            <a:r>
              <a:rPr lang="en-GB" dirty="0"/>
              <a:t>Significatively below the ‘nominal’ stress peak (72 MPa)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C471A3-9BCB-09F8-B978-239252B2FA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56" y="831791"/>
            <a:ext cx="3450587" cy="266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86CD35-79C4-132E-7D62-9CABF427A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766" y="831791"/>
            <a:ext cx="3517225" cy="266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5F95C0-B538-5E8F-D503-C61B03D53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66" y="3601214"/>
            <a:ext cx="3432034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22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Longitudinal Strain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6" y="3760560"/>
            <a:ext cx="4779168" cy="1996384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Long. strain is negligible in the two initial steps</a:t>
            </a:r>
          </a:p>
          <a:p>
            <a:pPr lvl="1"/>
            <a:r>
              <a:rPr lang="en-GB" dirty="0"/>
              <a:t>This is not a ‘true’ condition, as the ends are missing</a:t>
            </a:r>
          </a:p>
          <a:p>
            <a:r>
              <a:rPr lang="en-GB" dirty="0"/>
              <a:t>Significant increase after key removal, up to 147 um/m in tension</a:t>
            </a:r>
          </a:p>
          <a:p>
            <a:pPr lvl="1"/>
            <a:r>
              <a:rPr lang="en-GB" dirty="0"/>
              <a:t>Far from ‘dangerous’ territory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C1E75B-EF44-4863-CE7A-D836FF75C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153" y="3519854"/>
            <a:ext cx="3473647" cy="266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AFC34F-6A8C-4143-C336-F7D62B7DA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557" y="736444"/>
            <a:ext cx="3501474" cy="266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2F8543-0D0A-2C38-D173-5C1A5BDB5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765000"/>
            <a:ext cx="3520422" cy="26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80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8354B823-51D7-5045-AB79-82F231C3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97" y="1147864"/>
            <a:ext cx="7920000" cy="5126415"/>
          </a:xfrm>
        </p:spPr>
        <p:txBody>
          <a:bodyPr>
            <a:normAutofit/>
          </a:bodyPr>
          <a:lstStyle/>
          <a:p>
            <a:r>
              <a:rPr lang="en-US" dirty="0"/>
              <a:t>A FE model of the unloading operation with bladder failure was created</a:t>
            </a:r>
          </a:p>
          <a:p>
            <a:pPr lvl="1"/>
            <a:r>
              <a:rPr lang="en-US" dirty="0"/>
              <a:t>Conservative assumptions were used in order to catch the ‘worst case’ coil stress</a:t>
            </a:r>
          </a:p>
          <a:p>
            <a:endParaRPr lang="en-US" dirty="0"/>
          </a:p>
          <a:p>
            <a:r>
              <a:rPr lang="en-US"/>
              <a:t>Measurements </a:t>
            </a:r>
            <a:r>
              <a:rPr lang="en-US" dirty="0"/>
              <a:t>show significantly smaller effect on the </a:t>
            </a:r>
            <a:r>
              <a:rPr lang="en-US"/>
              <a:t>coil stress</a:t>
            </a:r>
            <a:endParaRPr lang="en-US" dirty="0"/>
          </a:p>
          <a:p>
            <a:endParaRPr lang="en-US" dirty="0"/>
          </a:p>
          <a:p>
            <a:r>
              <a:rPr lang="en-US" dirty="0"/>
              <a:t>FE model does not show a dangerous stress/strain increase on the coils</a:t>
            </a:r>
          </a:p>
        </p:txBody>
      </p:sp>
    </p:spTree>
    <p:extLst>
      <p:ext uri="{BB962C8B-B14F-4D97-AF65-F5344CB8AC3E}">
        <p14:creationId xmlns:p14="http://schemas.microsoft.com/office/powerpoint/2010/main" val="3623270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4054A-DAC9-08AE-6352-FBA60B84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629150"/>
            <a:ext cx="7920000" cy="1497013"/>
          </a:xfrm>
        </p:spPr>
        <p:txBody>
          <a:bodyPr/>
          <a:lstStyle/>
          <a:p>
            <a:r>
              <a:rPr lang="en-US" dirty="0"/>
              <a:t>FEA raw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6A4DAC-EA15-0C11-B469-AB16174B8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719087"/>
            <a:ext cx="7772400" cy="15481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AEEEBB-00DB-6E08-C241-52690C60E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295" y="3497435"/>
            <a:ext cx="3731541" cy="278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9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E4054A-DAC9-08AE-6352-FBA60B846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4629150"/>
            <a:ext cx="7920000" cy="1497013"/>
          </a:xfrm>
        </p:spPr>
        <p:txBody>
          <a:bodyPr/>
          <a:lstStyle/>
          <a:p>
            <a:r>
              <a:rPr lang="en-US" dirty="0"/>
              <a:t>FEA results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C82A7E-0AC0-76E6-0D9C-F060B50B1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1" y="1086163"/>
            <a:ext cx="3296203" cy="252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9C4805-8DC2-831B-AB98-FDC5AEB8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8506" y="3721257"/>
            <a:ext cx="3385022" cy="252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61650E-BFB8-588E-4F72-625F429208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642" y="1086163"/>
            <a:ext cx="329237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09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238" y="4333043"/>
            <a:ext cx="8221523" cy="1902531"/>
          </a:xfrm>
        </p:spPr>
        <p:txBody>
          <a:bodyPr>
            <a:normAutofit/>
          </a:bodyPr>
          <a:lstStyle/>
          <a:p>
            <a:r>
              <a:rPr lang="en-GB" dirty="0"/>
              <a:t>Bladder failed during MQXFA12 disassembly</a:t>
            </a:r>
          </a:p>
          <a:p>
            <a:pPr lvl="2"/>
            <a:r>
              <a:rPr lang="en-GB" dirty="0"/>
              <a:t>Right lower slot had no key in LE, and partially missing key in the RE (0.03” stack)</a:t>
            </a:r>
          </a:p>
          <a:p>
            <a:pPr lvl="2"/>
            <a:r>
              <a:rPr lang="en-GB" dirty="0"/>
              <a:t>We want to verify the impact of this configuration on the coil stresses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4610BA7C-C905-9A44-FBBF-30C0AA9F44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935" y="874860"/>
            <a:ext cx="5087574" cy="31216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8A5B46-E01F-D408-2506-92D8BC5473BA}"/>
              </a:ext>
            </a:extLst>
          </p:cNvPr>
          <p:cNvSpPr txBox="1"/>
          <p:nvPr/>
        </p:nvSpPr>
        <p:spPr>
          <a:xfrm>
            <a:off x="4063839" y="1894260"/>
            <a:ext cx="508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Q1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D746A7-023B-25FA-292C-7E7B18FB8DB7}"/>
              </a:ext>
            </a:extLst>
          </p:cNvPr>
          <p:cNvSpPr txBox="1"/>
          <p:nvPr/>
        </p:nvSpPr>
        <p:spPr>
          <a:xfrm>
            <a:off x="2738307" y="1894260"/>
            <a:ext cx="508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Q2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08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Description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13638"/>
            <a:ext cx="7988902" cy="5276068"/>
          </a:xfrm>
        </p:spPr>
        <p:txBody>
          <a:bodyPr>
            <a:normAutofit/>
          </a:bodyPr>
          <a:lstStyle/>
          <a:p>
            <a:r>
              <a:rPr lang="en-GB" dirty="0"/>
              <a:t>3D full ‘extruded’ model</a:t>
            </a:r>
          </a:p>
          <a:p>
            <a:r>
              <a:rPr lang="en-GB" dirty="0"/>
              <a:t>Model is not full length – we simulate only the two shells across the central discontinuity</a:t>
            </a:r>
          </a:p>
          <a:p>
            <a:r>
              <a:rPr lang="en-GB" dirty="0"/>
              <a:t>Simulation in 3 steps: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Nominal loading condition (80 MPa on the pole)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Before bladder operation/key removal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Bladder operation at 28 MPa (right bladders)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Stuck with fully missing key in the bottom right slot</a:t>
            </a:r>
          </a:p>
          <a:p>
            <a:pPr marL="1314450" lvl="2" indent="-457200"/>
            <a:r>
              <a:rPr lang="en-GB" dirty="0"/>
              <a:t>Conservative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9C406-EA96-E0F8-7D17-62F9D8242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426" y="4707210"/>
            <a:ext cx="1990644" cy="1755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8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Values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1013638"/>
            <a:ext cx="4402913" cy="3094018"/>
          </a:xfrm>
        </p:spPr>
        <p:txBody>
          <a:bodyPr>
            <a:normAutofit fontScale="92500"/>
          </a:bodyPr>
          <a:lstStyle/>
          <a:p>
            <a:r>
              <a:rPr lang="en-GB" dirty="0"/>
              <a:t>Key size variation as ‘offset’ in the FE solution</a:t>
            </a:r>
          </a:p>
          <a:p>
            <a:endParaRPr lang="en-GB" dirty="0"/>
          </a:p>
          <a:p>
            <a:r>
              <a:rPr lang="en-GB" dirty="0"/>
              <a:t>Initial offset is a function of the actual coil pack size (shimming, coil size, etc.), not considered in FE model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31809D5-8E10-B0BC-CEDE-017C6BF79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437744"/>
              </p:ext>
            </p:extLst>
          </p:nvPr>
        </p:nvGraphicFramePr>
        <p:xfrm>
          <a:off x="5564982" y="966644"/>
          <a:ext cx="3250097" cy="4754568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987107">
                  <a:extLst>
                    <a:ext uri="{9D8B030D-6E8A-4147-A177-3AD203B41FA5}">
                      <a16:colId xmlns:a16="http://schemas.microsoft.com/office/drawing/2014/main" val="2699226362"/>
                    </a:ext>
                  </a:extLst>
                </a:gridCol>
                <a:gridCol w="754330">
                  <a:extLst>
                    <a:ext uri="{9D8B030D-6E8A-4147-A177-3AD203B41FA5}">
                      <a16:colId xmlns:a16="http://schemas.microsoft.com/office/drawing/2014/main" val="3172292852"/>
                    </a:ext>
                  </a:extLst>
                </a:gridCol>
                <a:gridCol w="754330">
                  <a:extLst>
                    <a:ext uri="{9D8B030D-6E8A-4147-A177-3AD203B41FA5}">
                      <a16:colId xmlns:a16="http://schemas.microsoft.com/office/drawing/2014/main" val="3933990667"/>
                    </a:ext>
                  </a:extLst>
                </a:gridCol>
                <a:gridCol w="754330">
                  <a:extLst>
                    <a:ext uri="{9D8B030D-6E8A-4147-A177-3AD203B41FA5}">
                      <a16:colId xmlns:a16="http://schemas.microsoft.com/office/drawing/2014/main" val="4158312619"/>
                    </a:ext>
                  </a:extLst>
                </a:gridCol>
              </a:tblGrid>
              <a:tr h="1828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Inches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 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846083175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Nominal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295494101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1337554327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Left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1745737457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Bottom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410041504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Right Top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336860891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Right Bot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083498590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837229679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PreFailure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117938280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mm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 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81583171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Nominal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191744052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371139105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Left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0.889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170382369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Bottom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028471902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Right Top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1279797224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Right Bot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0.762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831865634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960451229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Failure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3348511568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Inches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mm FE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1898856538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Nominal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1.016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1619899320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897070870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Left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0.889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0.373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518924391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Bottom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1147533965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Right Top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0.246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469433702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Right Bot Front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0.762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0.246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1164434581"/>
                  </a:ext>
                </a:extLst>
              </a:tr>
              <a:tr h="18286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Right Bot Back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2" marR="8572" marT="8572" marB="0" anchor="b"/>
                </a:tc>
                <a:extLst>
                  <a:ext uri="{0D108BD9-81ED-4DB2-BD59-A6C34878D82A}">
                    <a16:rowId xmlns:a16="http://schemas.microsoft.com/office/drawing/2014/main" val="2862871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116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673052"/>
            <a:ext cx="7988902" cy="616654"/>
          </a:xfrm>
        </p:spPr>
        <p:txBody>
          <a:bodyPr>
            <a:normAutofit/>
          </a:bodyPr>
          <a:lstStyle/>
          <a:p>
            <a:r>
              <a:rPr lang="en-GB" dirty="0"/>
              <a:t>Step 1 - Nominal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486796-376B-77E4-2457-58809530F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075" y="900000"/>
            <a:ext cx="565034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6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673052"/>
            <a:ext cx="7988902" cy="616654"/>
          </a:xfrm>
        </p:spPr>
        <p:txBody>
          <a:bodyPr>
            <a:normAutofit/>
          </a:bodyPr>
          <a:lstStyle/>
          <a:p>
            <a:r>
              <a:rPr lang="en-GB" dirty="0"/>
              <a:t>Step 2 – Before bladder operation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85728-FDEC-4437-3B52-851FF8CC9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670" y="848522"/>
            <a:ext cx="5593562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71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673052"/>
            <a:ext cx="7988902" cy="616654"/>
          </a:xfrm>
        </p:spPr>
        <p:txBody>
          <a:bodyPr>
            <a:normAutofit/>
          </a:bodyPr>
          <a:lstStyle/>
          <a:p>
            <a:r>
              <a:rPr lang="en-GB" dirty="0"/>
              <a:t>Step 3 – Bladder operation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B64CB4-0066-E551-A0B5-A2A0AB2FE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385" y="900000"/>
            <a:ext cx="5538132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74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Deformation History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000" y="5673052"/>
            <a:ext cx="7988902" cy="616654"/>
          </a:xfrm>
        </p:spPr>
        <p:txBody>
          <a:bodyPr>
            <a:normAutofit/>
          </a:bodyPr>
          <a:lstStyle/>
          <a:p>
            <a:r>
              <a:rPr lang="en-GB" dirty="0"/>
              <a:t>Step 4 – After bladder failure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33D39-54C5-E4F6-D3AF-79908B906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808862"/>
            <a:ext cx="5745979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1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45246-7C1C-5049-8FFB-294BFF8B4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Pole and Shell Stresses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3F5DC7-39F3-FB4A-BA24-CD138688C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3EBF-4A07-F049-B276-1D74A9D3A8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MQXF Meeting - January 19, 2023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D2FA4-CEAB-4F25-A58F-8B27EDC17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697" y="5234641"/>
            <a:ext cx="6082121" cy="845204"/>
          </a:xfrm>
        </p:spPr>
        <p:txBody>
          <a:bodyPr>
            <a:normAutofit/>
          </a:bodyPr>
          <a:lstStyle/>
          <a:p>
            <a:r>
              <a:rPr lang="en-GB" dirty="0"/>
              <a:t>Virtual and real gauge locations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AE631-4DDD-B819-A4F8-C47AC1026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3285" y="1082756"/>
            <a:ext cx="3470954" cy="13136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97125B6-BE47-3667-6B11-22E3DCB77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083" y="1082756"/>
            <a:ext cx="2258047" cy="210846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93BA3AE-6F52-2483-40FE-A173E1FAE9B6}"/>
              </a:ext>
            </a:extLst>
          </p:cNvPr>
          <p:cNvCxnSpPr>
            <a:cxnSpLocks/>
          </p:cNvCxnSpPr>
          <p:nvPr/>
        </p:nvCxnSpPr>
        <p:spPr>
          <a:xfrm>
            <a:off x="5507831" y="835819"/>
            <a:ext cx="0" cy="17340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92770E-13AE-F966-14A3-FA7A4361B2BD}"/>
              </a:ext>
            </a:extLst>
          </p:cNvPr>
          <p:cNvCxnSpPr>
            <a:cxnSpLocks/>
          </p:cNvCxnSpPr>
          <p:nvPr/>
        </p:nvCxnSpPr>
        <p:spPr>
          <a:xfrm>
            <a:off x="6974681" y="835819"/>
            <a:ext cx="0" cy="171768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F79E3714-08A1-95F2-520B-27AE7D9ADB33}"/>
              </a:ext>
            </a:extLst>
          </p:cNvPr>
          <p:cNvSpPr txBox="1"/>
          <p:nvPr/>
        </p:nvSpPr>
        <p:spPr>
          <a:xfrm>
            <a:off x="4780092" y="2553505"/>
            <a:ext cx="14751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z-</a:t>
            </a:r>
          </a:p>
          <a:p>
            <a:pPr algn="ctr"/>
            <a:r>
              <a:rPr lang="en-GB" sz="1400" dirty="0"/>
              <a:t>Missing key</a:t>
            </a:r>
            <a:endParaRPr lang="en-US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6518F7-8127-2122-AD1D-C42FC9ED16A3}"/>
              </a:ext>
            </a:extLst>
          </p:cNvPr>
          <p:cNvSpPr txBox="1"/>
          <p:nvPr/>
        </p:nvSpPr>
        <p:spPr>
          <a:xfrm>
            <a:off x="6764539" y="2579202"/>
            <a:ext cx="50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z+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0BD16B-1142-F611-3AD9-975A75F9344F}"/>
              </a:ext>
            </a:extLst>
          </p:cNvPr>
          <p:cNvSpPr txBox="1"/>
          <p:nvPr/>
        </p:nvSpPr>
        <p:spPr>
          <a:xfrm>
            <a:off x="3370402" y="1048940"/>
            <a:ext cx="50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Q1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DB1B0-161A-7096-C659-EE0A19AE4867}"/>
              </a:ext>
            </a:extLst>
          </p:cNvPr>
          <p:cNvSpPr txBox="1"/>
          <p:nvPr/>
        </p:nvSpPr>
        <p:spPr>
          <a:xfrm>
            <a:off x="1338178" y="1048464"/>
            <a:ext cx="50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Q2</a:t>
            </a:r>
            <a:endParaRPr lang="en-US" sz="14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AE880AE-781B-D148-5884-BDB409F50566}"/>
              </a:ext>
            </a:extLst>
          </p:cNvPr>
          <p:cNvSpPr txBox="1"/>
          <p:nvPr/>
        </p:nvSpPr>
        <p:spPr>
          <a:xfrm>
            <a:off x="1781393" y="3342870"/>
            <a:ext cx="1140229" cy="535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FBG</a:t>
            </a:r>
          </a:p>
          <a:p>
            <a:pPr algn="ctr"/>
            <a:r>
              <a:rPr lang="en-GB" sz="1400" dirty="0"/>
              <a:t>L = 700 mm</a:t>
            </a:r>
            <a:endParaRPr lang="en-US" sz="1400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B27CB69-9739-D970-6A18-8428021DA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301" y="3924887"/>
            <a:ext cx="4554238" cy="504640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DDF341CF-B967-3676-E149-7D08AD6E790F}"/>
              </a:ext>
            </a:extLst>
          </p:cNvPr>
          <p:cNvSpPr txBox="1"/>
          <p:nvPr/>
        </p:nvSpPr>
        <p:spPr>
          <a:xfrm>
            <a:off x="2649176" y="4515760"/>
            <a:ext cx="1689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Missing key region</a:t>
            </a:r>
          </a:p>
          <a:p>
            <a:pPr algn="ctr"/>
            <a:r>
              <a:rPr lang="en-GB" sz="1400" dirty="0"/>
              <a:t>L = 2741 mm</a:t>
            </a:r>
            <a:endParaRPr lang="en-US" sz="1400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0384553-51B4-542E-F57D-4F0969A6E802}"/>
              </a:ext>
            </a:extLst>
          </p:cNvPr>
          <p:cNvCxnSpPr>
            <a:cxnSpLocks/>
          </p:cNvCxnSpPr>
          <p:nvPr/>
        </p:nvCxnSpPr>
        <p:spPr>
          <a:xfrm>
            <a:off x="4777318" y="4221631"/>
            <a:ext cx="0" cy="29755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69F38C2-043C-1275-55AF-E3427AD23A74}"/>
              </a:ext>
            </a:extLst>
          </p:cNvPr>
          <p:cNvCxnSpPr>
            <a:cxnSpLocks/>
          </p:cNvCxnSpPr>
          <p:nvPr/>
        </p:nvCxnSpPr>
        <p:spPr>
          <a:xfrm flipH="1">
            <a:off x="2372809" y="4472643"/>
            <a:ext cx="23308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FB2357E-C1B3-000B-17FE-91E8B127A292}"/>
              </a:ext>
            </a:extLst>
          </p:cNvPr>
          <p:cNvCxnSpPr>
            <a:cxnSpLocks/>
          </p:cNvCxnSpPr>
          <p:nvPr/>
        </p:nvCxnSpPr>
        <p:spPr>
          <a:xfrm>
            <a:off x="6262471" y="4263467"/>
            <a:ext cx="0" cy="2557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871032C-D768-0CAF-70FD-4B66FB363C7D}"/>
              </a:ext>
            </a:extLst>
          </p:cNvPr>
          <p:cNvCxnSpPr>
            <a:cxnSpLocks/>
          </p:cNvCxnSpPr>
          <p:nvPr/>
        </p:nvCxnSpPr>
        <p:spPr>
          <a:xfrm>
            <a:off x="2359835" y="4177205"/>
            <a:ext cx="0" cy="34197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58CDE0D0-BF34-3F76-27C7-A50477E8D6DA}"/>
              </a:ext>
            </a:extLst>
          </p:cNvPr>
          <p:cNvSpPr txBox="1"/>
          <p:nvPr/>
        </p:nvSpPr>
        <p:spPr>
          <a:xfrm>
            <a:off x="5245952" y="4558886"/>
            <a:ext cx="1689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Strain Gauges</a:t>
            </a:r>
          </a:p>
          <a:p>
            <a:pPr algn="ctr"/>
            <a:r>
              <a:rPr lang="en-GB" sz="1400" dirty="0"/>
              <a:t>L = 3989 mm</a:t>
            </a:r>
            <a:endParaRPr lang="en-US" sz="1400" dirty="0"/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08CF7C3-26F0-1003-A2B6-C12B4C1DFB79}"/>
              </a:ext>
            </a:extLst>
          </p:cNvPr>
          <p:cNvCxnSpPr>
            <a:cxnSpLocks/>
          </p:cNvCxnSpPr>
          <p:nvPr/>
        </p:nvCxnSpPr>
        <p:spPr>
          <a:xfrm>
            <a:off x="5832420" y="4512772"/>
            <a:ext cx="36861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1EA38633-4DCD-5CF7-CE0C-DE1CEABBD8C1}"/>
              </a:ext>
            </a:extLst>
          </p:cNvPr>
          <p:cNvCxnSpPr>
            <a:cxnSpLocks/>
          </p:cNvCxnSpPr>
          <p:nvPr/>
        </p:nvCxnSpPr>
        <p:spPr>
          <a:xfrm>
            <a:off x="2921624" y="3767420"/>
            <a:ext cx="0" cy="49604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0340DEF9-FDD9-5F71-61A0-2B62476DAD64}"/>
              </a:ext>
            </a:extLst>
          </p:cNvPr>
          <p:cNvCxnSpPr>
            <a:cxnSpLocks/>
          </p:cNvCxnSpPr>
          <p:nvPr/>
        </p:nvCxnSpPr>
        <p:spPr>
          <a:xfrm>
            <a:off x="2504128" y="3846395"/>
            <a:ext cx="36861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CAD28CC-1620-B01A-1630-83394D4B980C}"/>
              </a:ext>
            </a:extLst>
          </p:cNvPr>
          <p:cNvSpPr txBox="1"/>
          <p:nvPr/>
        </p:nvSpPr>
        <p:spPr>
          <a:xfrm>
            <a:off x="1812766" y="4005148"/>
            <a:ext cx="5005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LE</a:t>
            </a:r>
            <a:endParaRPr lang="en-US" sz="14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75444F7-9BA9-7F74-F748-34FAAEEF67FE}"/>
              </a:ext>
            </a:extLst>
          </p:cNvPr>
          <p:cNvSpPr txBox="1"/>
          <p:nvPr/>
        </p:nvSpPr>
        <p:spPr>
          <a:xfrm>
            <a:off x="6457630" y="4005148"/>
            <a:ext cx="58780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RE</a:t>
            </a:r>
            <a:endParaRPr lang="en-US" sz="1400" dirty="0"/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F026D79-CF11-94DE-756F-5EB5A7371C4F}"/>
              </a:ext>
            </a:extLst>
          </p:cNvPr>
          <p:cNvCxnSpPr>
            <a:cxnSpLocks/>
          </p:cNvCxnSpPr>
          <p:nvPr/>
        </p:nvCxnSpPr>
        <p:spPr>
          <a:xfrm>
            <a:off x="4165590" y="3767420"/>
            <a:ext cx="0" cy="49604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EC4510FB-C6C2-114C-8C6A-14B1C2A8EA05}"/>
              </a:ext>
            </a:extLst>
          </p:cNvPr>
          <p:cNvSpPr txBox="1"/>
          <p:nvPr/>
        </p:nvSpPr>
        <p:spPr>
          <a:xfrm>
            <a:off x="2962530" y="3335326"/>
            <a:ext cx="1265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FBG</a:t>
            </a:r>
          </a:p>
          <a:p>
            <a:pPr algn="ctr"/>
            <a:r>
              <a:rPr lang="en-GB" sz="1400" dirty="0"/>
              <a:t>L = 1900 mm</a:t>
            </a:r>
            <a:endParaRPr lang="en-US" sz="1400" dirty="0"/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46C36F64-2D07-304C-B445-6B171FBB8380}"/>
              </a:ext>
            </a:extLst>
          </p:cNvPr>
          <p:cNvCxnSpPr>
            <a:cxnSpLocks/>
          </p:cNvCxnSpPr>
          <p:nvPr/>
        </p:nvCxnSpPr>
        <p:spPr>
          <a:xfrm>
            <a:off x="3750222" y="3846395"/>
            <a:ext cx="36861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8392FB1D-7268-4597-8D9E-E37D96FB3C92}"/>
              </a:ext>
            </a:extLst>
          </p:cNvPr>
          <p:cNvCxnSpPr>
            <a:cxnSpLocks/>
          </p:cNvCxnSpPr>
          <p:nvPr/>
        </p:nvCxnSpPr>
        <p:spPr>
          <a:xfrm>
            <a:off x="6042501" y="3764432"/>
            <a:ext cx="0" cy="49604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83967901-F910-9BC8-91C1-01D2556AC1D3}"/>
              </a:ext>
            </a:extLst>
          </p:cNvPr>
          <p:cNvSpPr txBox="1"/>
          <p:nvPr/>
        </p:nvSpPr>
        <p:spPr>
          <a:xfrm>
            <a:off x="4839441" y="3332338"/>
            <a:ext cx="12658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FBG</a:t>
            </a:r>
          </a:p>
          <a:p>
            <a:pPr algn="ctr"/>
            <a:r>
              <a:rPr lang="en-GB" sz="1400" dirty="0"/>
              <a:t>L = 3800 mm</a:t>
            </a:r>
            <a:endParaRPr lang="en-US" sz="1400" dirty="0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126E8CD3-C278-270B-BA9C-AF89BE233152}"/>
              </a:ext>
            </a:extLst>
          </p:cNvPr>
          <p:cNvCxnSpPr>
            <a:cxnSpLocks/>
          </p:cNvCxnSpPr>
          <p:nvPr/>
        </p:nvCxnSpPr>
        <p:spPr>
          <a:xfrm>
            <a:off x="5627133" y="3843407"/>
            <a:ext cx="368613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7BE49668-A8E1-7DD8-681A-EBF627117623}"/>
              </a:ext>
            </a:extLst>
          </p:cNvPr>
          <p:cNvSpPr txBox="1"/>
          <p:nvPr/>
        </p:nvSpPr>
        <p:spPr>
          <a:xfrm>
            <a:off x="3370402" y="2769050"/>
            <a:ext cx="50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Q4</a:t>
            </a:r>
            <a:endParaRPr lang="en-US" sz="1400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105A94-2FE8-41D2-5EB2-8DA242C2AB11}"/>
              </a:ext>
            </a:extLst>
          </p:cNvPr>
          <p:cNvSpPr txBox="1"/>
          <p:nvPr/>
        </p:nvSpPr>
        <p:spPr>
          <a:xfrm>
            <a:off x="1338178" y="2768574"/>
            <a:ext cx="508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Q3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677350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HiLumi">
      <a:dk1>
        <a:sysClr val="windowText" lastClr="000000"/>
      </a:dk1>
      <a:lt1>
        <a:sysClr val="window" lastClr="FFFFFF"/>
      </a:lt1>
      <a:dk2>
        <a:srgbClr val="005F8C"/>
      </a:dk2>
      <a:lt2>
        <a:srgbClr val="0093BE"/>
      </a:lt2>
      <a:accent1>
        <a:srgbClr val="64BCD9"/>
      </a:accent1>
      <a:accent2>
        <a:srgbClr val="700A00"/>
      </a:accent2>
      <a:accent3>
        <a:srgbClr val="CA1100"/>
      </a:accent3>
      <a:accent4>
        <a:srgbClr val="E65346"/>
      </a:accent4>
      <a:accent5>
        <a:srgbClr val="5A5A5A"/>
      </a:accent5>
      <a:accent6>
        <a:srgbClr val="FB963C"/>
      </a:accent6>
      <a:hlink>
        <a:srgbClr val="0093BE"/>
      </a:hlink>
      <a:folHlink>
        <a:srgbClr val="6E6E6E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9ABA85A245EC45AA49FA36F10E0232" ma:contentTypeVersion="2" ma:contentTypeDescription="Create a new document." ma:contentTypeScope="" ma:versionID="adcd0aad5aed504a8f0da929d2112ad6">
  <xsd:schema xmlns:xsd="http://www.w3.org/2001/XMLSchema" xmlns:xs="http://www.w3.org/2001/XMLSchema" xmlns:p="http://schemas.microsoft.com/office/2006/metadata/properties" xmlns:ns2="8946e33d-fd2f-4ae4-8ee9-d90c129cdf9e" targetNamespace="http://schemas.microsoft.com/office/2006/metadata/properties" ma:root="true" ma:fieldsID="8f86ca1f070cacaf1fa8f62c9f76043c" ns2:_="">
    <xsd:import namespace="8946e33d-fd2f-4ae4-8ee9-d90c129cdf9e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No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6e33d-fd2f-4ae4-8ee9-d90c129cdf9e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  <xsd:element name="Note" ma:index="9" nillable="true" ma:displayName="Note" ma:internalName="Not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8946e33d-fd2f-4ae4-8ee9-d90c129cdf9e">HL-LHC PowerPoint Presentation, incl. LARP logo, 4:3 format</Description0>
    <Note xmlns="8946e33d-fd2f-4ae4-8ee9-d90c129cdf9e">For presentations to be given at Joint HL-LHC/LARP annual meetings (US or European locations).
https://edms.cern.ch/document/1607180/</Note>
  </documentManagement>
</p:properties>
</file>

<file path=customXml/itemProps1.xml><?xml version="1.0" encoding="utf-8"?>
<ds:datastoreItem xmlns:ds="http://schemas.openxmlformats.org/officeDocument/2006/customXml" ds:itemID="{1A7292EC-A4CC-4379-ABA5-C61E3A4C43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946e33d-fd2f-4ae4-8ee9-d90c129cdf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C4280F-E911-4FF7-B1B5-10F770B636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F8EF391-2BAD-45F4-B22E-736040720C99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8946e33d-fd2f-4ae4-8ee9-d90c129cdf9e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73655</TotalTime>
  <Words>830</Words>
  <Application>Microsoft Office PowerPoint</Application>
  <PresentationFormat>On-screen Show (4:3)</PresentationFormat>
  <Paragraphs>242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Thème Office</vt:lpstr>
      <vt:lpstr>MQXFA12 Bladder Failure - Missing Key NCR</vt:lpstr>
      <vt:lpstr>Introduction</vt:lpstr>
      <vt:lpstr>Model Description</vt:lpstr>
      <vt:lpstr>Interference Values</vt:lpstr>
      <vt:lpstr>Deformation History</vt:lpstr>
      <vt:lpstr>Deformation History</vt:lpstr>
      <vt:lpstr>Deformation History</vt:lpstr>
      <vt:lpstr>Deformation History</vt:lpstr>
      <vt:lpstr>Pole and Shell Stresses</vt:lpstr>
      <vt:lpstr>Shell Stresses</vt:lpstr>
      <vt:lpstr>Pole Stresses</vt:lpstr>
      <vt:lpstr>Pole Stresses - Measured</vt:lpstr>
      <vt:lpstr>Comparison</vt:lpstr>
      <vt:lpstr>Coil Azimuthal Stress</vt:lpstr>
      <vt:lpstr>Coil Longitudinal Strain</vt:lpstr>
      <vt:lpstr>Conclusion</vt:lpstr>
      <vt:lpstr>Back-up</vt:lpstr>
      <vt:lpstr>Back-up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MQXFA03 Preload Progress</dc:title>
  <dc:creator>Heng Pan</dc:creator>
  <cp:lastModifiedBy>Giorgio Vallone</cp:lastModifiedBy>
  <cp:revision>934</cp:revision>
  <cp:lastPrinted>2017-05-11T15:20:58Z</cp:lastPrinted>
  <dcterms:created xsi:type="dcterms:W3CDTF">2020-02-10T17:47:20Z</dcterms:created>
  <dcterms:modified xsi:type="dcterms:W3CDTF">2023-01-19T16:00:25Z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0x010100689ABA85A245EC45AA49FA36F10E0232</vt:lpwstr>
  </property>
</Properties>
</file>