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84" r:id="rId5"/>
    <p:sldMasterId id="2147483692" r:id="rId6"/>
    <p:sldMasterId id="2147483700" r:id="rId7"/>
    <p:sldMasterId id="2147483708" r:id="rId8"/>
  </p:sldMasterIdLst>
  <p:notesMasterIdLst>
    <p:notesMasterId r:id="rId61"/>
  </p:notesMasterIdLst>
  <p:handoutMasterIdLst>
    <p:handoutMasterId r:id="rId62"/>
  </p:handoutMasterIdLst>
  <p:sldIdLst>
    <p:sldId id="263" r:id="rId9"/>
    <p:sldId id="380" r:id="rId10"/>
    <p:sldId id="469" r:id="rId11"/>
    <p:sldId id="459" r:id="rId12"/>
    <p:sldId id="515" r:id="rId13"/>
    <p:sldId id="516" r:id="rId14"/>
    <p:sldId id="517" r:id="rId15"/>
    <p:sldId id="514" r:id="rId16"/>
    <p:sldId id="501" r:id="rId17"/>
    <p:sldId id="502" r:id="rId18"/>
    <p:sldId id="503" r:id="rId19"/>
    <p:sldId id="460" r:id="rId20"/>
    <p:sldId id="470" r:id="rId21"/>
    <p:sldId id="466" r:id="rId22"/>
    <p:sldId id="468" r:id="rId23"/>
    <p:sldId id="471" r:id="rId24"/>
    <p:sldId id="472" r:id="rId25"/>
    <p:sldId id="504" r:id="rId26"/>
    <p:sldId id="507" r:id="rId27"/>
    <p:sldId id="493" r:id="rId28"/>
    <p:sldId id="474" r:id="rId29"/>
    <p:sldId id="475" r:id="rId30"/>
    <p:sldId id="476" r:id="rId31"/>
    <p:sldId id="479" r:id="rId32"/>
    <p:sldId id="488" r:id="rId33"/>
    <p:sldId id="480" r:id="rId34"/>
    <p:sldId id="478" r:id="rId35"/>
    <p:sldId id="477" r:id="rId36"/>
    <p:sldId id="463" r:id="rId37"/>
    <p:sldId id="482" r:id="rId38"/>
    <p:sldId id="491" r:id="rId39"/>
    <p:sldId id="492" r:id="rId40"/>
    <p:sldId id="467" r:id="rId41"/>
    <p:sldId id="518" r:id="rId42"/>
    <p:sldId id="519" r:id="rId43"/>
    <p:sldId id="520" r:id="rId44"/>
    <p:sldId id="521" r:id="rId45"/>
    <p:sldId id="461" r:id="rId46"/>
    <p:sldId id="462" r:id="rId47"/>
    <p:sldId id="483" r:id="rId48"/>
    <p:sldId id="484" r:id="rId49"/>
    <p:sldId id="485" r:id="rId50"/>
    <p:sldId id="486" r:id="rId51"/>
    <p:sldId id="487" r:id="rId52"/>
    <p:sldId id="505" r:id="rId53"/>
    <p:sldId id="506" r:id="rId54"/>
    <p:sldId id="481" r:id="rId55"/>
    <p:sldId id="490" r:id="rId56"/>
    <p:sldId id="494" r:id="rId57"/>
    <p:sldId id="497" r:id="rId58"/>
    <p:sldId id="496" r:id="rId59"/>
    <p:sldId id="495" r:id="rId60"/>
  </p:sldIdLst>
  <p:sldSz cx="9144000" cy="5143500" type="screen16x9"/>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ERN\sriebe" initials="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5A5A"/>
    <a:srgbClr val="00EA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60"/>
  </p:normalViewPr>
  <p:slideViewPr>
    <p:cSldViewPr snapToObjects="1" showGuides="1">
      <p:cViewPr varScale="1">
        <p:scale>
          <a:sx n="110" d="100"/>
          <a:sy n="110" d="100"/>
        </p:scale>
        <p:origin x="691" y="67"/>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ern.ch\dfs\Workspaces\m\MQXF_Mechanics\MagnetConstruction\MQXFB02\03_ShimmingPlan\1_CoilSelectionAndShimmingPlan_MQXFB02.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5437992571272154E-2"/>
          <c:y val="4.2131231094477098E-2"/>
          <c:w val="0.6100396086942721"/>
          <c:h val="0.71831306188797373"/>
        </c:manualLayout>
      </c:layout>
      <c:lineChart>
        <c:grouping val="standard"/>
        <c:varyColors val="0"/>
        <c:ser>
          <c:idx val="1"/>
          <c:order val="0"/>
          <c:tx>
            <c:v>Warm, &gt; 24 hours after loading</c:v>
          </c:tx>
          <c:spPr>
            <a:ln w="19050">
              <a:noFill/>
            </a:ln>
          </c:spPr>
          <c:marker>
            <c:symbol val="square"/>
            <c:size val="7"/>
            <c:spPr>
              <a:solidFill>
                <a:srgbClr val="FF0000"/>
              </a:solidFill>
              <a:ln>
                <a:solidFill>
                  <a:schemeClr val="tx1"/>
                </a:solidFill>
              </a:ln>
            </c:spPr>
          </c:marker>
          <c:errBars>
            <c:errDir val="y"/>
            <c:errBarType val="both"/>
            <c:errValType val="cust"/>
            <c:noEndCap val="0"/>
            <c:plus>
              <c:numRef>
                <c:f>Summary_MQXFB!$G$76:$G$90</c:f>
                <c:numCache>
                  <c:formatCode>General</c:formatCode>
                  <c:ptCount val="15"/>
                  <c:pt idx="0">
                    <c:v>9</c:v>
                  </c:pt>
                  <c:pt idx="1">
                    <c:v>14.75</c:v>
                  </c:pt>
                  <c:pt idx="2">
                    <c:v>17.5</c:v>
                  </c:pt>
                  <c:pt idx="3">
                    <c:v>8.9964285714285666</c:v>
                  </c:pt>
                  <c:pt idx="4">
                    <c:v>10.728571428571442</c:v>
                  </c:pt>
                  <c:pt idx="5">
                    <c:v>10.142857142857153</c:v>
                  </c:pt>
                  <c:pt idx="6">
                    <c:v>7.1019285714285871</c:v>
                  </c:pt>
                  <c:pt idx="7">
                    <c:v>22.571928571428565</c:v>
                  </c:pt>
                  <c:pt idx="8">
                    <c:v>3.933328571428568</c:v>
                  </c:pt>
                  <c:pt idx="9">
                    <c:v>6.6185714285714283</c:v>
                  </c:pt>
                  <c:pt idx="10">
                    <c:v>14.704285714285717</c:v>
                  </c:pt>
                  <c:pt idx="11">
                    <c:v>8.041785714285723</c:v>
                  </c:pt>
                  <c:pt idx="12">
                    <c:v>12.005000000000003</c:v>
                  </c:pt>
                  <c:pt idx="13">
                    <c:v>14.041428571428561</c:v>
                  </c:pt>
                  <c:pt idx="14">
                    <c:v>8.1271428571428572</c:v>
                  </c:pt>
                </c:numCache>
              </c:numRef>
            </c:plus>
            <c:minus>
              <c:numRef>
                <c:f>Summary_MQXFB!$F$76:$F$90</c:f>
                <c:numCache>
                  <c:formatCode>General</c:formatCode>
                  <c:ptCount val="15"/>
                  <c:pt idx="0">
                    <c:v>9</c:v>
                  </c:pt>
                  <c:pt idx="1">
                    <c:v>7.25</c:v>
                  </c:pt>
                  <c:pt idx="2">
                    <c:v>20.5</c:v>
                  </c:pt>
                  <c:pt idx="3">
                    <c:v>8.8321428571428555</c:v>
                  </c:pt>
                  <c:pt idx="4">
                    <c:v>13.100000000000009</c:v>
                  </c:pt>
                  <c:pt idx="5">
                    <c:v>7.414285714285711</c:v>
                  </c:pt>
                  <c:pt idx="6">
                    <c:v>12.815785714285724</c:v>
                  </c:pt>
                  <c:pt idx="7">
                    <c:v>14.012642857142879</c:v>
                  </c:pt>
                  <c:pt idx="8">
                    <c:v>5.1586999999999961</c:v>
                  </c:pt>
                  <c:pt idx="9">
                    <c:v>6.6285714285714192</c:v>
                  </c:pt>
                  <c:pt idx="10">
                    <c:v>5.8499999999999943</c:v>
                  </c:pt>
                  <c:pt idx="11">
                    <c:v>7.5196428571428626</c:v>
                  </c:pt>
                  <c:pt idx="12">
                    <c:v>21.357857142857142</c:v>
                  </c:pt>
                  <c:pt idx="13">
                    <c:v>12.248571428571424</c:v>
                  </c:pt>
                  <c:pt idx="14">
                    <c:v>6.8328571428571294</c:v>
                  </c:pt>
                </c:numCache>
              </c:numRef>
            </c:minus>
          </c:errBars>
          <c:cat>
            <c:strRef>
              <c:f>Summary_MQXFB!$A$76:$A$90</c:f>
              <c:strCache>
                <c:ptCount val="15"/>
                <c:pt idx="0">
                  <c:v>MQXFBP1 - LE</c:v>
                </c:pt>
                <c:pt idx="1">
                  <c:v>MQXFBP1 - MI</c:v>
                </c:pt>
                <c:pt idx="2">
                  <c:v>MQXFBP1 - RE</c:v>
                </c:pt>
                <c:pt idx="3">
                  <c:v>MQXFBP2 - LE</c:v>
                </c:pt>
                <c:pt idx="4">
                  <c:v>MQXFBP2 - MI</c:v>
                </c:pt>
                <c:pt idx="5">
                  <c:v>MQXFBP2 - RE</c:v>
                </c:pt>
                <c:pt idx="6">
                  <c:v>MQXFBP3 - LE</c:v>
                </c:pt>
                <c:pt idx="7">
                  <c:v>MQXFBP3 - MI</c:v>
                </c:pt>
                <c:pt idx="8">
                  <c:v>MQXFBP3 - RE</c:v>
                </c:pt>
                <c:pt idx="9">
                  <c:v>MQXFB02 - LE</c:v>
                </c:pt>
                <c:pt idx="10">
                  <c:v>MQXFB02 - MI</c:v>
                </c:pt>
                <c:pt idx="11">
                  <c:v>MQXFB02 - RE</c:v>
                </c:pt>
                <c:pt idx="12">
                  <c:v>MQXFBMT4 - LE</c:v>
                </c:pt>
                <c:pt idx="13">
                  <c:v>MQXFBMT4- MI</c:v>
                </c:pt>
                <c:pt idx="14">
                  <c:v>MQXFBMT4 - RE</c:v>
                </c:pt>
              </c:strCache>
            </c:strRef>
          </c:cat>
          <c:val>
            <c:numRef>
              <c:f>Summary_MQXFB!$C$76:$C$90</c:f>
              <c:numCache>
                <c:formatCode>0</c:formatCode>
                <c:ptCount val="15"/>
                <c:pt idx="0">
                  <c:v>-85</c:v>
                </c:pt>
                <c:pt idx="1">
                  <c:v>-98.75</c:v>
                </c:pt>
                <c:pt idx="2">
                  <c:v>-77.5</c:v>
                </c:pt>
                <c:pt idx="3">
                  <c:v>-101.16785714285714</c:v>
                </c:pt>
                <c:pt idx="4">
                  <c:v>-80.857142857142861</c:v>
                </c:pt>
                <c:pt idx="5">
                  <c:v>-76.600000000000009</c:v>
                </c:pt>
                <c:pt idx="6">
                  <c:v>-76.964214285714291</c:v>
                </c:pt>
                <c:pt idx="7">
                  <c:v>-83.677499999999995</c:v>
                </c:pt>
                <c:pt idx="8">
                  <c:v>-65.762328571428569</c:v>
                </c:pt>
                <c:pt idx="9">
                  <c:v>-67.111428571428576</c:v>
                </c:pt>
                <c:pt idx="10">
                  <c:v>-63.320000000000007</c:v>
                </c:pt>
                <c:pt idx="11">
                  <c:v>-59.130357142857143</c:v>
                </c:pt>
                <c:pt idx="12">
                  <c:v>-72.322142857142865</c:v>
                </c:pt>
                <c:pt idx="13">
                  <c:v>-76.525714285714287</c:v>
                </c:pt>
                <c:pt idx="14">
                  <c:v>-62.901428571428575</c:v>
                </c:pt>
              </c:numCache>
            </c:numRef>
          </c:val>
          <c:smooth val="0"/>
          <c:extLst>
            <c:ext xmlns:c16="http://schemas.microsoft.com/office/drawing/2014/chart" uri="{C3380CC4-5D6E-409C-BE32-E72D297353CC}">
              <c16:uniqueId val="{00000000-6BB0-4DF8-BA94-5CAFC95BE493}"/>
            </c:ext>
          </c:extLst>
        </c:ser>
        <c:ser>
          <c:idx val="0"/>
          <c:order val="1"/>
          <c:tx>
            <c:v>Max. during bladders</c:v>
          </c:tx>
          <c:spPr>
            <a:ln w="19050">
              <a:noFill/>
            </a:ln>
          </c:spPr>
          <c:marker>
            <c:symbol val="circle"/>
            <c:size val="7"/>
            <c:spPr>
              <a:solidFill>
                <a:srgbClr val="00B050"/>
              </a:solidFill>
              <a:ln w="9525">
                <a:solidFill>
                  <a:schemeClr val="tx1"/>
                </a:solidFill>
              </a:ln>
              <a:effectLst/>
            </c:spPr>
          </c:marker>
          <c:errBars>
            <c:errDir val="y"/>
            <c:errBarType val="both"/>
            <c:errValType val="cust"/>
            <c:noEndCap val="0"/>
            <c:plus>
              <c:numRef>
                <c:f>Summary_MQXFB!$G$116:$G$130</c:f>
                <c:numCache>
                  <c:formatCode>General</c:formatCode>
                  <c:ptCount val="15"/>
                  <c:pt idx="0">
                    <c:v>9.0181428571428341</c:v>
                  </c:pt>
                  <c:pt idx="1">
                    <c:v>13.277428571428572</c:v>
                  </c:pt>
                  <c:pt idx="2">
                    <c:v>13.879071428571436</c:v>
                  </c:pt>
                  <c:pt idx="3">
                    <c:v>13.284642857142856</c:v>
                  </c:pt>
                  <c:pt idx="4">
                    <c:v>9.9752142857142729</c:v>
                  </c:pt>
                  <c:pt idx="5">
                    <c:v>13.369178571428577</c:v>
                  </c:pt>
                  <c:pt idx="6">
                    <c:v>9.7264714285714433</c:v>
                  </c:pt>
                  <c:pt idx="7">
                    <c:v>23.057982142857142</c:v>
                  </c:pt>
                  <c:pt idx="8">
                    <c:v>13.492107142857151</c:v>
                  </c:pt>
                  <c:pt idx="9">
                    <c:v>9.1282142857142823</c:v>
                  </c:pt>
                  <c:pt idx="10">
                    <c:v>14.901785714285714</c:v>
                  </c:pt>
                  <c:pt idx="11">
                    <c:v>6.6435714285714305</c:v>
                  </c:pt>
                  <c:pt idx="12">
                    <c:v>14.717499999999987</c:v>
                  </c:pt>
                  <c:pt idx="13">
                    <c:v>31.260000000000012</c:v>
                  </c:pt>
                  <c:pt idx="14">
                    <c:v>9.8300000000000054</c:v>
                  </c:pt>
                </c:numCache>
              </c:numRef>
            </c:plus>
            <c:minus>
              <c:numRef>
                <c:f>Summary_MQXFB!$F$116:$F$130</c:f>
                <c:numCache>
                  <c:formatCode>General</c:formatCode>
                  <c:ptCount val="15"/>
                  <c:pt idx="0">
                    <c:v>13.578000000000003</c:v>
                  </c:pt>
                  <c:pt idx="1">
                    <c:v>22.437714285714293</c:v>
                  </c:pt>
                  <c:pt idx="2">
                    <c:v>12.326785714285705</c:v>
                  </c:pt>
                  <c:pt idx="3">
                    <c:v>11.227642857142854</c:v>
                  </c:pt>
                  <c:pt idx="4">
                    <c:v>16.861214285714283</c:v>
                  </c:pt>
                  <c:pt idx="5">
                    <c:v>9.6543928571428523</c:v>
                  </c:pt>
                  <c:pt idx="6">
                    <c:v>19.789242857142867</c:v>
                  </c:pt>
                  <c:pt idx="7">
                    <c:v>17.62101785714286</c:v>
                  </c:pt>
                  <c:pt idx="8">
                    <c:v>10.006607142857135</c:v>
                  </c:pt>
                  <c:pt idx="9">
                    <c:v>4.707499999999996</c:v>
                  </c:pt>
                  <c:pt idx="10">
                    <c:v>9.4825000000000017</c:v>
                  </c:pt>
                  <c:pt idx="11">
                    <c:v>8.5721428571428575</c:v>
                  </c:pt>
                  <c:pt idx="12">
                    <c:v>19.412500000000009</c:v>
                  </c:pt>
                  <c:pt idx="13">
                    <c:v>17.989999999999995</c:v>
                  </c:pt>
                  <c:pt idx="14">
                    <c:v>8.3199999999999932</c:v>
                  </c:pt>
                </c:numCache>
              </c:numRef>
            </c:minus>
          </c:errBars>
          <c:cat>
            <c:strRef>
              <c:f>Summary_MQXFB!$A$76:$A$90</c:f>
              <c:strCache>
                <c:ptCount val="15"/>
                <c:pt idx="0">
                  <c:v>MQXFBP1 - LE</c:v>
                </c:pt>
                <c:pt idx="1">
                  <c:v>MQXFBP1 - MI</c:v>
                </c:pt>
                <c:pt idx="2">
                  <c:v>MQXFBP1 - RE</c:v>
                </c:pt>
                <c:pt idx="3">
                  <c:v>MQXFBP2 - LE</c:v>
                </c:pt>
                <c:pt idx="4">
                  <c:v>MQXFBP2 - MI</c:v>
                </c:pt>
                <c:pt idx="5">
                  <c:v>MQXFBP2 - RE</c:v>
                </c:pt>
                <c:pt idx="6">
                  <c:v>MQXFBP3 - LE</c:v>
                </c:pt>
                <c:pt idx="7">
                  <c:v>MQXFBP3 - MI</c:v>
                </c:pt>
                <c:pt idx="8">
                  <c:v>MQXFBP3 - RE</c:v>
                </c:pt>
                <c:pt idx="9">
                  <c:v>MQXFB02 - LE</c:v>
                </c:pt>
                <c:pt idx="10">
                  <c:v>MQXFB02 - MI</c:v>
                </c:pt>
                <c:pt idx="11">
                  <c:v>MQXFB02 - RE</c:v>
                </c:pt>
                <c:pt idx="12">
                  <c:v>MQXFBMT4 - LE</c:v>
                </c:pt>
                <c:pt idx="13">
                  <c:v>MQXFBMT4- MI</c:v>
                </c:pt>
                <c:pt idx="14">
                  <c:v>MQXFBMT4 - RE</c:v>
                </c:pt>
              </c:strCache>
            </c:strRef>
          </c:cat>
          <c:val>
            <c:numRef>
              <c:f>Summary_MQXFB!$C$116:$C$130</c:f>
              <c:numCache>
                <c:formatCode>0</c:formatCode>
                <c:ptCount val="15"/>
                <c:pt idx="0">
                  <c:v>-104.95828571428571</c:v>
                </c:pt>
                <c:pt idx="1">
                  <c:v>-128.84214285714287</c:v>
                </c:pt>
                <c:pt idx="2">
                  <c:v>-97.758499999999998</c:v>
                </c:pt>
                <c:pt idx="3">
                  <c:v>-126.77235714285715</c:v>
                </c:pt>
                <c:pt idx="4">
                  <c:v>-98.743928571428569</c:v>
                </c:pt>
                <c:pt idx="5">
                  <c:v>-104.28617857142858</c:v>
                </c:pt>
                <c:pt idx="6">
                  <c:v>-118.19575714285715</c:v>
                </c:pt>
                <c:pt idx="7">
                  <c:v>-107.37783928571429</c:v>
                </c:pt>
                <c:pt idx="8">
                  <c:v>-110.20439285714286</c:v>
                </c:pt>
                <c:pt idx="9">
                  <c:v>-40.499642857142859</c:v>
                </c:pt>
                <c:pt idx="10">
                  <c:v>-26.793214285714285</c:v>
                </c:pt>
                <c:pt idx="11">
                  <c:v>-32.292142857142856</c:v>
                </c:pt>
                <c:pt idx="12">
                  <c:v>-87.247499999999988</c:v>
                </c:pt>
                <c:pt idx="13">
                  <c:v>-86.550000000000011</c:v>
                </c:pt>
                <c:pt idx="14">
                  <c:v>-65.12</c:v>
                </c:pt>
              </c:numCache>
            </c:numRef>
          </c:val>
          <c:smooth val="0"/>
          <c:extLst>
            <c:ext xmlns:c16="http://schemas.microsoft.com/office/drawing/2014/chart" uri="{C3380CC4-5D6E-409C-BE32-E72D297353CC}">
              <c16:uniqueId val="{00000001-6BB0-4DF8-BA94-5CAFC95BE493}"/>
            </c:ext>
          </c:extLst>
        </c:ser>
        <c:dLbls>
          <c:showLegendKey val="0"/>
          <c:showVal val="0"/>
          <c:showCatName val="0"/>
          <c:showSerName val="0"/>
          <c:showPercent val="0"/>
          <c:showBubbleSize val="0"/>
        </c:dLbls>
        <c:marker val="1"/>
        <c:smooth val="0"/>
        <c:axId val="565011663"/>
        <c:axId val="565002511"/>
      </c:lineChart>
      <c:catAx>
        <c:axId val="56501166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565002511"/>
        <c:crosses val="autoZero"/>
        <c:auto val="1"/>
        <c:lblAlgn val="ctr"/>
        <c:lblOffset val="100"/>
        <c:noMultiLvlLbl val="0"/>
      </c:catAx>
      <c:valAx>
        <c:axId val="56500251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GB"/>
                  <a:t>Pole azimuthal stress , MPa</a:t>
                </a:r>
              </a:p>
            </c:rich>
          </c:tx>
          <c:layout/>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565011663"/>
        <c:crosses val="autoZero"/>
        <c:crossBetween val="between"/>
      </c:valAx>
    </c:plotArea>
    <c:legend>
      <c:legendPos val="t"/>
      <c:layout>
        <c:manualLayout>
          <c:xMode val="edge"/>
          <c:yMode val="edge"/>
          <c:x val="0.68237249125813049"/>
          <c:y val="0.21562082495182203"/>
          <c:w val="0.31544633643226361"/>
          <c:h val="0.15779126567512394"/>
        </c:manualLayout>
      </c:layout>
      <c:overlay val="1"/>
    </c:legend>
    <c:plotVisOnly val="1"/>
    <c:dispBlanksAs val="gap"/>
    <c:showDLblsOverMax val="0"/>
    <c:extLst/>
  </c:chart>
  <c:txPr>
    <a:bodyPr/>
    <a:lstStyle/>
    <a:p>
      <a:pPr>
        <a:defRPr>
          <a:solidFill>
            <a:sysClr val="windowText" lastClr="000000"/>
          </a:solidFil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0" i="0" u="none" strike="noStrike" kern="1200" spc="0" baseline="0">
                <a:solidFill>
                  <a:sysClr val="windowText" lastClr="000000"/>
                </a:solidFill>
                <a:latin typeface="+mn-lt"/>
                <a:ea typeface="+mn-ea"/>
                <a:cs typeface="+mn-cs"/>
              </a:defRPr>
            </a:pPr>
            <a:r>
              <a:rPr lang="en-GB" dirty="0"/>
              <a:t>Coil L+R (no ends)</a:t>
            </a:r>
          </a:p>
        </c:rich>
      </c:tx>
      <c:layout>
        <c:manualLayout>
          <c:xMode val="edge"/>
          <c:yMode val="edge"/>
          <c:x val="0.4566146986001306"/>
          <c:y val="3.6031333074210359E-2"/>
        </c:manualLayout>
      </c:layout>
      <c:overlay val="0"/>
      <c:spPr>
        <a:noFill/>
        <a:ln>
          <a:noFill/>
        </a:ln>
        <a:effectLst/>
      </c:spPr>
      <c:txPr>
        <a:bodyPr rot="0" spcFirstLastPara="1" vertOverflow="ellipsis" vert="horz" wrap="square" anchor="ctr" anchorCtr="1"/>
        <a:lstStyle/>
        <a:p>
          <a:pPr>
            <a:defRPr sz="1440" b="0" i="0" u="none" strike="noStrike" kern="1200" spc="0" baseline="0">
              <a:solidFill>
                <a:sysClr val="windowText" lastClr="000000"/>
              </a:solidFill>
              <a:latin typeface="+mn-lt"/>
              <a:ea typeface="+mn-ea"/>
              <a:cs typeface="+mn-cs"/>
            </a:defRPr>
          </a:pPr>
          <a:endParaRPr lang="en-US"/>
        </a:p>
      </c:txPr>
    </c:title>
    <c:autoTitleDeleted val="0"/>
    <c:plotArea>
      <c:layout/>
      <c:scatterChart>
        <c:scatterStyle val="lineMarker"/>
        <c:varyColors val="0"/>
        <c:ser>
          <c:idx val="0"/>
          <c:order val="0"/>
          <c:tx>
            <c:strRef>
              <c:f>CoilIDs!$B$73</c:f>
              <c:strCache>
                <c:ptCount val="1"/>
                <c:pt idx="0">
                  <c:v>CR125</c:v>
                </c:pt>
              </c:strCache>
            </c:strRef>
          </c:tx>
          <c:spPr>
            <a:ln w="19050" cap="rnd">
              <a:solidFill>
                <a:srgbClr val="FF0000"/>
              </a:solidFill>
              <a:round/>
            </a:ln>
            <a:effectLst/>
          </c:spPr>
          <c:marker>
            <c:symbol val="circle"/>
            <c:size val="5"/>
            <c:spPr>
              <a:solidFill>
                <a:srgbClr val="FF0000"/>
              </a:solidFill>
              <a:ln w="9525">
                <a:solidFill>
                  <a:schemeClr val="tx1"/>
                </a:solidFill>
              </a:ln>
              <a:effectLst/>
            </c:spPr>
          </c:marker>
          <c:xVal>
            <c:numRef>
              <c:f>CoilIDs!$A$79:$A$113</c:f>
              <c:numCache>
                <c:formatCode>0</c:formatCode>
                <c:ptCount val="35"/>
                <c:pt idx="0">
                  <c:v>400</c:v>
                </c:pt>
                <c:pt idx="1">
                  <c:v>600</c:v>
                </c:pt>
                <c:pt idx="2">
                  <c:v>800</c:v>
                </c:pt>
                <c:pt idx="3">
                  <c:v>1000</c:v>
                </c:pt>
                <c:pt idx="4">
                  <c:v>1200</c:v>
                </c:pt>
                <c:pt idx="5">
                  <c:v>1400</c:v>
                </c:pt>
                <c:pt idx="6">
                  <c:v>1600</c:v>
                </c:pt>
                <c:pt idx="7">
                  <c:v>1800</c:v>
                </c:pt>
                <c:pt idx="8">
                  <c:v>2000</c:v>
                </c:pt>
                <c:pt idx="9">
                  <c:v>2200</c:v>
                </c:pt>
                <c:pt idx="10">
                  <c:v>2400</c:v>
                </c:pt>
                <c:pt idx="11">
                  <c:v>2600</c:v>
                </c:pt>
                <c:pt idx="12">
                  <c:v>2800</c:v>
                </c:pt>
                <c:pt idx="13">
                  <c:v>3000</c:v>
                </c:pt>
                <c:pt idx="14">
                  <c:v>3200</c:v>
                </c:pt>
                <c:pt idx="15">
                  <c:v>3400</c:v>
                </c:pt>
                <c:pt idx="16">
                  <c:v>3600</c:v>
                </c:pt>
                <c:pt idx="17">
                  <c:v>3800</c:v>
                </c:pt>
                <c:pt idx="18">
                  <c:v>4000</c:v>
                </c:pt>
                <c:pt idx="19">
                  <c:v>4200</c:v>
                </c:pt>
                <c:pt idx="20">
                  <c:v>4400</c:v>
                </c:pt>
                <c:pt idx="21">
                  <c:v>4600</c:v>
                </c:pt>
                <c:pt idx="22">
                  <c:v>4800</c:v>
                </c:pt>
                <c:pt idx="23">
                  <c:v>5000</c:v>
                </c:pt>
                <c:pt idx="24">
                  <c:v>5200</c:v>
                </c:pt>
                <c:pt idx="25">
                  <c:v>5400</c:v>
                </c:pt>
                <c:pt idx="26">
                  <c:v>5600</c:v>
                </c:pt>
                <c:pt idx="27">
                  <c:v>5800</c:v>
                </c:pt>
                <c:pt idx="28">
                  <c:v>6000</c:v>
                </c:pt>
                <c:pt idx="29">
                  <c:v>6200</c:v>
                </c:pt>
                <c:pt idx="30">
                  <c:v>6400</c:v>
                </c:pt>
                <c:pt idx="31">
                  <c:v>6600</c:v>
                </c:pt>
                <c:pt idx="32">
                  <c:v>6800</c:v>
                </c:pt>
                <c:pt idx="33">
                  <c:v>7000</c:v>
                </c:pt>
                <c:pt idx="34">
                  <c:v>7200</c:v>
                </c:pt>
              </c:numCache>
            </c:numRef>
          </c:xVal>
          <c:yVal>
            <c:numRef>
              <c:f>CoilIDs!$B$79:$B$113</c:f>
              <c:numCache>
                <c:formatCode>0.000</c:formatCode>
                <c:ptCount val="35"/>
                <c:pt idx="0">
                  <c:v>2.4999999999999996E-3</c:v>
                </c:pt>
                <c:pt idx="1">
                  <c:v>-1.55E-2</c:v>
                </c:pt>
                <c:pt idx="2">
                  <c:v>-6.0999999999999999E-2</c:v>
                </c:pt>
                <c:pt idx="3">
                  <c:v>-9.799999999999999E-2</c:v>
                </c:pt>
                <c:pt idx="4">
                  <c:v>-0.10250000000000001</c:v>
                </c:pt>
                <c:pt idx="5">
                  <c:v>-8.2500000000000004E-2</c:v>
                </c:pt>
                <c:pt idx="6">
                  <c:v>-3.2500000000000001E-2</c:v>
                </c:pt>
                <c:pt idx="7">
                  <c:v>-3.15E-2</c:v>
                </c:pt>
                <c:pt idx="8">
                  <c:v>-1.6E-2</c:v>
                </c:pt>
                <c:pt idx="9">
                  <c:v>-5.4000000000000006E-2</c:v>
                </c:pt>
                <c:pt idx="10">
                  <c:v>3.6499999999999998E-2</c:v>
                </c:pt>
                <c:pt idx="11">
                  <c:v>7.85E-2</c:v>
                </c:pt>
                <c:pt idx="12">
                  <c:v>0.10299999999999999</c:v>
                </c:pt>
                <c:pt idx="13">
                  <c:v>1.0500000000000001E-2</c:v>
                </c:pt>
                <c:pt idx="14">
                  <c:v>0.01</c:v>
                </c:pt>
                <c:pt idx="15">
                  <c:v>0.17749999999999999</c:v>
                </c:pt>
                <c:pt idx="16">
                  <c:v>7.1499999999999994E-2</c:v>
                </c:pt>
                <c:pt idx="17">
                  <c:v>2.2499999999999999E-2</c:v>
                </c:pt>
                <c:pt idx="18">
                  <c:v>0.11050000000000001</c:v>
                </c:pt>
                <c:pt idx="19">
                  <c:v>6.3E-2</c:v>
                </c:pt>
                <c:pt idx="20">
                  <c:v>-1.4500000000000001E-2</c:v>
                </c:pt>
                <c:pt idx="21">
                  <c:v>-5.0000000000000001E-4</c:v>
                </c:pt>
                <c:pt idx="22">
                  <c:v>8.9999999999999993E-3</c:v>
                </c:pt>
                <c:pt idx="23">
                  <c:v>1.0999999999999999E-2</c:v>
                </c:pt>
                <c:pt idx="24">
                  <c:v>-1.5E-3</c:v>
                </c:pt>
                <c:pt idx="25">
                  <c:v>3.5000000000000005E-3</c:v>
                </c:pt>
                <c:pt idx="26">
                  <c:v>-9.4500000000000001E-2</c:v>
                </c:pt>
                <c:pt idx="27">
                  <c:v>-3.5000000000000005E-3</c:v>
                </c:pt>
                <c:pt idx="28">
                  <c:v>-3.9999999999999983E-3</c:v>
                </c:pt>
                <c:pt idx="29">
                  <c:v>-9.1999999999999998E-2</c:v>
                </c:pt>
                <c:pt idx="30">
                  <c:v>-7.5999999999999998E-2</c:v>
                </c:pt>
                <c:pt idx="31">
                  <c:v>-4.5499999999999999E-2</c:v>
                </c:pt>
                <c:pt idx="32">
                  <c:v>-1.7000000000000001E-2</c:v>
                </c:pt>
                <c:pt idx="33">
                  <c:v>-3.1E-2</c:v>
                </c:pt>
                <c:pt idx="34">
                  <c:v>-8.4499999999999992E-2</c:v>
                </c:pt>
              </c:numCache>
            </c:numRef>
          </c:yVal>
          <c:smooth val="0"/>
          <c:extLst>
            <c:ext xmlns:c16="http://schemas.microsoft.com/office/drawing/2014/chart" uri="{C3380CC4-5D6E-409C-BE32-E72D297353CC}">
              <c16:uniqueId val="{00000000-C972-4B86-82A8-A6DA0CACD9C5}"/>
            </c:ext>
          </c:extLst>
        </c:ser>
        <c:ser>
          <c:idx val="1"/>
          <c:order val="1"/>
          <c:tx>
            <c:strRef>
              <c:f>CoilIDs!$C$73</c:f>
              <c:strCache>
                <c:ptCount val="1"/>
                <c:pt idx="0">
                  <c:v>CR123</c:v>
                </c:pt>
              </c:strCache>
            </c:strRef>
          </c:tx>
          <c:spPr>
            <a:ln w="19050" cap="rnd">
              <a:solidFill>
                <a:srgbClr val="00B050"/>
              </a:solidFill>
              <a:round/>
            </a:ln>
            <a:effectLst/>
          </c:spPr>
          <c:marker>
            <c:symbol val="triangle"/>
            <c:size val="5"/>
            <c:spPr>
              <a:solidFill>
                <a:srgbClr val="00B050"/>
              </a:solidFill>
              <a:ln w="9525">
                <a:solidFill>
                  <a:schemeClr val="tx1"/>
                </a:solidFill>
              </a:ln>
              <a:effectLst/>
            </c:spPr>
          </c:marker>
          <c:xVal>
            <c:numRef>
              <c:f>CoilIDs!$A$79:$A$113</c:f>
              <c:numCache>
                <c:formatCode>0</c:formatCode>
                <c:ptCount val="35"/>
                <c:pt idx="0">
                  <c:v>400</c:v>
                </c:pt>
                <c:pt idx="1">
                  <c:v>600</c:v>
                </c:pt>
                <c:pt idx="2">
                  <c:v>800</c:v>
                </c:pt>
                <c:pt idx="3">
                  <c:v>1000</c:v>
                </c:pt>
                <c:pt idx="4">
                  <c:v>1200</c:v>
                </c:pt>
                <c:pt idx="5">
                  <c:v>1400</c:v>
                </c:pt>
                <c:pt idx="6">
                  <c:v>1600</c:v>
                </c:pt>
                <c:pt idx="7">
                  <c:v>1800</c:v>
                </c:pt>
                <c:pt idx="8">
                  <c:v>2000</c:v>
                </c:pt>
                <c:pt idx="9">
                  <c:v>2200</c:v>
                </c:pt>
                <c:pt idx="10">
                  <c:v>2400</c:v>
                </c:pt>
                <c:pt idx="11">
                  <c:v>2600</c:v>
                </c:pt>
                <c:pt idx="12">
                  <c:v>2800</c:v>
                </c:pt>
                <c:pt idx="13">
                  <c:v>3000</c:v>
                </c:pt>
                <c:pt idx="14">
                  <c:v>3200</c:v>
                </c:pt>
                <c:pt idx="15">
                  <c:v>3400</c:v>
                </c:pt>
                <c:pt idx="16">
                  <c:v>3600</c:v>
                </c:pt>
                <c:pt idx="17">
                  <c:v>3800</c:v>
                </c:pt>
                <c:pt idx="18">
                  <c:v>4000</c:v>
                </c:pt>
                <c:pt idx="19">
                  <c:v>4200</c:v>
                </c:pt>
                <c:pt idx="20">
                  <c:v>4400</c:v>
                </c:pt>
                <c:pt idx="21">
                  <c:v>4600</c:v>
                </c:pt>
                <c:pt idx="22">
                  <c:v>4800</c:v>
                </c:pt>
                <c:pt idx="23">
                  <c:v>5000</c:v>
                </c:pt>
                <c:pt idx="24">
                  <c:v>5200</c:v>
                </c:pt>
                <c:pt idx="25">
                  <c:v>5400</c:v>
                </c:pt>
                <c:pt idx="26">
                  <c:v>5600</c:v>
                </c:pt>
                <c:pt idx="27">
                  <c:v>5800</c:v>
                </c:pt>
                <c:pt idx="28">
                  <c:v>6000</c:v>
                </c:pt>
                <c:pt idx="29">
                  <c:v>6200</c:v>
                </c:pt>
                <c:pt idx="30">
                  <c:v>6400</c:v>
                </c:pt>
                <c:pt idx="31">
                  <c:v>6600</c:v>
                </c:pt>
                <c:pt idx="32">
                  <c:v>6800</c:v>
                </c:pt>
                <c:pt idx="33">
                  <c:v>7000</c:v>
                </c:pt>
                <c:pt idx="34">
                  <c:v>7200</c:v>
                </c:pt>
              </c:numCache>
            </c:numRef>
          </c:xVal>
          <c:yVal>
            <c:numRef>
              <c:f>CoilIDs!$C$79:$C$113</c:f>
              <c:numCache>
                <c:formatCode>0.000</c:formatCode>
                <c:ptCount val="35"/>
                <c:pt idx="0">
                  <c:v>-7.4999999999999997E-3</c:v>
                </c:pt>
                <c:pt idx="1">
                  <c:v>-1.3500000000000002E-2</c:v>
                </c:pt>
                <c:pt idx="2">
                  <c:v>-6.0499999999999998E-2</c:v>
                </c:pt>
                <c:pt idx="3">
                  <c:v>-8.4999999999999992E-2</c:v>
                </c:pt>
                <c:pt idx="4">
                  <c:v>-7.5999999999999998E-2</c:v>
                </c:pt>
                <c:pt idx="5">
                  <c:v>-0.1055</c:v>
                </c:pt>
                <c:pt idx="6">
                  <c:v>-6.2E-2</c:v>
                </c:pt>
                <c:pt idx="7">
                  <c:v>-8.4999999999999992E-2</c:v>
                </c:pt>
                <c:pt idx="8">
                  <c:v>-6.2E-2</c:v>
                </c:pt>
                <c:pt idx="9">
                  <c:v>-5.7999999999999996E-2</c:v>
                </c:pt>
                <c:pt idx="10">
                  <c:v>1.2499999999999999E-2</c:v>
                </c:pt>
                <c:pt idx="11">
                  <c:v>4.9500000000000002E-2</c:v>
                </c:pt>
                <c:pt idx="12">
                  <c:v>5.3500000000000006E-2</c:v>
                </c:pt>
                <c:pt idx="13">
                  <c:v>-4.4499999999999998E-2</c:v>
                </c:pt>
                <c:pt idx="14">
                  <c:v>1.9E-2</c:v>
                </c:pt>
                <c:pt idx="15">
                  <c:v>0.16850000000000001</c:v>
                </c:pt>
                <c:pt idx="16">
                  <c:v>6.7500000000000004E-2</c:v>
                </c:pt>
                <c:pt idx="17">
                  <c:v>4.7E-2</c:v>
                </c:pt>
                <c:pt idx="18">
                  <c:v>9.9500000000000005E-2</c:v>
                </c:pt>
                <c:pt idx="19">
                  <c:v>7.0500000000000007E-2</c:v>
                </c:pt>
                <c:pt idx="20">
                  <c:v>5.0500000000000003E-2</c:v>
                </c:pt>
                <c:pt idx="21">
                  <c:v>-1.95E-2</c:v>
                </c:pt>
                <c:pt idx="22">
                  <c:v>5.1999999999999998E-2</c:v>
                </c:pt>
                <c:pt idx="23">
                  <c:v>8.1000000000000003E-2</c:v>
                </c:pt>
                <c:pt idx="24">
                  <c:v>-2.4E-2</c:v>
                </c:pt>
                <c:pt idx="25">
                  <c:v>-3.9999999999999994E-2</c:v>
                </c:pt>
                <c:pt idx="26">
                  <c:v>-9.5000000000000001E-2</c:v>
                </c:pt>
                <c:pt idx="27">
                  <c:v>-0.03</c:v>
                </c:pt>
                <c:pt idx="28">
                  <c:v>-0.05</c:v>
                </c:pt>
                <c:pt idx="29">
                  <c:v>-0.10600000000000001</c:v>
                </c:pt>
                <c:pt idx="30">
                  <c:v>-8.1500000000000003E-2</c:v>
                </c:pt>
                <c:pt idx="31">
                  <c:v>-3.95E-2</c:v>
                </c:pt>
                <c:pt idx="32">
                  <c:v>-3.1E-2</c:v>
                </c:pt>
                <c:pt idx="33">
                  <c:v>-1.9E-2</c:v>
                </c:pt>
                <c:pt idx="34">
                  <c:v>-0.11899999999999999</c:v>
                </c:pt>
              </c:numCache>
            </c:numRef>
          </c:yVal>
          <c:smooth val="0"/>
          <c:extLst>
            <c:ext xmlns:c16="http://schemas.microsoft.com/office/drawing/2014/chart" uri="{C3380CC4-5D6E-409C-BE32-E72D297353CC}">
              <c16:uniqueId val="{00000001-C972-4B86-82A8-A6DA0CACD9C5}"/>
            </c:ext>
          </c:extLst>
        </c:ser>
        <c:ser>
          <c:idx val="2"/>
          <c:order val="2"/>
          <c:tx>
            <c:strRef>
              <c:f>CoilIDs!$D$73</c:f>
              <c:strCache>
                <c:ptCount val="1"/>
                <c:pt idx="0">
                  <c:v>CR121</c:v>
                </c:pt>
              </c:strCache>
            </c:strRef>
          </c:tx>
          <c:spPr>
            <a:ln w="19050" cap="rnd">
              <a:solidFill>
                <a:srgbClr val="0000FF"/>
              </a:solidFill>
              <a:prstDash val="solid"/>
              <a:round/>
            </a:ln>
            <a:effectLst/>
          </c:spPr>
          <c:marker>
            <c:symbol val="square"/>
            <c:size val="5"/>
            <c:spPr>
              <a:solidFill>
                <a:srgbClr val="0000FF"/>
              </a:solidFill>
              <a:ln w="9525">
                <a:solidFill>
                  <a:sysClr val="windowText" lastClr="000000"/>
                </a:solidFill>
              </a:ln>
              <a:effectLst/>
            </c:spPr>
          </c:marker>
          <c:xVal>
            <c:numRef>
              <c:f>CoilIDs!$A$79:$A$113</c:f>
              <c:numCache>
                <c:formatCode>0</c:formatCode>
                <c:ptCount val="35"/>
                <c:pt idx="0">
                  <c:v>400</c:v>
                </c:pt>
                <c:pt idx="1">
                  <c:v>600</c:v>
                </c:pt>
                <c:pt idx="2">
                  <c:v>800</c:v>
                </c:pt>
                <c:pt idx="3">
                  <c:v>1000</c:v>
                </c:pt>
                <c:pt idx="4">
                  <c:v>1200</c:v>
                </c:pt>
                <c:pt idx="5">
                  <c:v>1400</c:v>
                </c:pt>
                <c:pt idx="6">
                  <c:v>1600</c:v>
                </c:pt>
                <c:pt idx="7">
                  <c:v>1800</c:v>
                </c:pt>
                <c:pt idx="8">
                  <c:v>2000</c:v>
                </c:pt>
                <c:pt idx="9">
                  <c:v>2200</c:v>
                </c:pt>
                <c:pt idx="10">
                  <c:v>2400</c:v>
                </c:pt>
                <c:pt idx="11">
                  <c:v>2600</c:v>
                </c:pt>
                <c:pt idx="12">
                  <c:v>2800</c:v>
                </c:pt>
                <c:pt idx="13">
                  <c:v>3000</c:v>
                </c:pt>
                <c:pt idx="14">
                  <c:v>3200</c:v>
                </c:pt>
                <c:pt idx="15">
                  <c:v>3400</c:v>
                </c:pt>
                <c:pt idx="16">
                  <c:v>3600</c:v>
                </c:pt>
                <c:pt idx="17">
                  <c:v>3800</c:v>
                </c:pt>
                <c:pt idx="18">
                  <c:v>4000</c:v>
                </c:pt>
                <c:pt idx="19">
                  <c:v>4200</c:v>
                </c:pt>
                <c:pt idx="20">
                  <c:v>4400</c:v>
                </c:pt>
                <c:pt idx="21">
                  <c:v>4600</c:v>
                </c:pt>
                <c:pt idx="22">
                  <c:v>4800</c:v>
                </c:pt>
                <c:pt idx="23">
                  <c:v>5000</c:v>
                </c:pt>
                <c:pt idx="24">
                  <c:v>5200</c:v>
                </c:pt>
                <c:pt idx="25">
                  <c:v>5400</c:v>
                </c:pt>
                <c:pt idx="26">
                  <c:v>5600</c:v>
                </c:pt>
                <c:pt idx="27">
                  <c:v>5800</c:v>
                </c:pt>
                <c:pt idx="28">
                  <c:v>6000</c:v>
                </c:pt>
                <c:pt idx="29">
                  <c:v>6200</c:v>
                </c:pt>
                <c:pt idx="30">
                  <c:v>6400</c:v>
                </c:pt>
                <c:pt idx="31">
                  <c:v>6600</c:v>
                </c:pt>
                <c:pt idx="32">
                  <c:v>6800</c:v>
                </c:pt>
                <c:pt idx="33">
                  <c:v>7000</c:v>
                </c:pt>
                <c:pt idx="34">
                  <c:v>7200</c:v>
                </c:pt>
              </c:numCache>
            </c:numRef>
          </c:xVal>
          <c:yVal>
            <c:numRef>
              <c:f>CoilIDs!$D$79:$D$113</c:f>
              <c:numCache>
                <c:formatCode>0.000</c:formatCode>
                <c:ptCount val="35"/>
                <c:pt idx="0">
                  <c:v>3.2000000000000001E-2</c:v>
                </c:pt>
                <c:pt idx="1">
                  <c:v>-5.45E-2</c:v>
                </c:pt>
                <c:pt idx="2">
                  <c:v>-1.7000000000000001E-2</c:v>
                </c:pt>
                <c:pt idx="3">
                  <c:v>-4.5999999999999999E-2</c:v>
                </c:pt>
                <c:pt idx="4">
                  <c:v>-1E-3</c:v>
                </c:pt>
                <c:pt idx="5">
                  <c:v>-4.65E-2</c:v>
                </c:pt>
                <c:pt idx="6">
                  <c:v>1.55E-2</c:v>
                </c:pt>
                <c:pt idx="7">
                  <c:v>-3.2500000000000001E-2</c:v>
                </c:pt>
                <c:pt idx="8">
                  <c:v>2.5999999999999999E-2</c:v>
                </c:pt>
                <c:pt idx="9">
                  <c:v>3.7999999999999999E-2</c:v>
                </c:pt>
                <c:pt idx="10">
                  <c:v>9.2499999999999999E-2</c:v>
                </c:pt>
                <c:pt idx="11">
                  <c:v>0.17499999999999999</c:v>
                </c:pt>
                <c:pt idx="12">
                  <c:v>0.14000000000000001</c:v>
                </c:pt>
                <c:pt idx="13">
                  <c:v>0.1045</c:v>
                </c:pt>
                <c:pt idx="14">
                  <c:v>7.5499999999999998E-2</c:v>
                </c:pt>
                <c:pt idx="15">
                  <c:v>0.19600000000000001</c:v>
                </c:pt>
                <c:pt idx="16">
                  <c:v>0.11</c:v>
                </c:pt>
                <c:pt idx="17">
                  <c:v>0.10500000000000001</c:v>
                </c:pt>
                <c:pt idx="18">
                  <c:v>9.8000000000000004E-2</c:v>
                </c:pt>
                <c:pt idx="19">
                  <c:v>2.4500000000000001E-2</c:v>
                </c:pt>
                <c:pt idx="20">
                  <c:v>2.2000000000000002E-2</c:v>
                </c:pt>
                <c:pt idx="21">
                  <c:v>-2.1499999999999998E-2</c:v>
                </c:pt>
                <c:pt idx="22">
                  <c:v>7.85E-2</c:v>
                </c:pt>
                <c:pt idx="23">
                  <c:v>6.7500000000000004E-2</c:v>
                </c:pt>
                <c:pt idx="24">
                  <c:v>0.02</c:v>
                </c:pt>
                <c:pt idx="25">
                  <c:v>-3.7500000000000006E-2</c:v>
                </c:pt>
                <c:pt idx="26">
                  <c:v>-4.1499999999999995E-2</c:v>
                </c:pt>
                <c:pt idx="27">
                  <c:v>-1.0499999999999999E-2</c:v>
                </c:pt>
                <c:pt idx="28">
                  <c:v>4.000000000000001E-3</c:v>
                </c:pt>
                <c:pt idx="29">
                  <c:v>-8.5499999999999993E-2</c:v>
                </c:pt>
                <c:pt idx="30">
                  <c:v>-6.4000000000000001E-2</c:v>
                </c:pt>
                <c:pt idx="31">
                  <c:v>-3.5000000000000003E-2</c:v>
                </c:pt>
                <c:pt idx="32">
                  <c:v>2.4E-2</c:v>
                </c:pt>
                <c:pt idx="33">
                  <c:v>-7.4999999999999997E-3</c:v>
                </c:pt>
                <c:pt idx="34">
                  <c:v>-1.2500000000000001E-2</c:v>
                </c:pt>
              </c:numCache>
            </c:numRef>
          </c:yVal>
          <c:smooth val="0"/>
          <c:extLst>
            <c:ext xmlns:c16="http://schemas.microsoft.com/office/drawing/2014/chart" uri="{C3380CC4-5D6E-409C-BE32-E72D297353CC}">
              <c16:uniqueId val="{00000002-C972-4B86-82A8-A6DA0CACD9C5}"/>
            </c:ext>
          </c:extLst>
        </c:ser>
        <c:ser>
          <c:idx val="3"/>
          <c:order val="3"/>
          <c:tx>
            <c:strRef>
              <c:f>CoilIDs!$E$73</c:f>
              <c:strCache>
                <c:ptCount val="1"/>
                <c:pt idx="0">
                  <c:v>CR124</c:v>
                </c:pt>
              </c:strCache>
            </c:strRef>
          </c:tx>
          <c:spPr>
            <a:ln w="19050" cap="rnd">
              <a:solidFill>
                <a:schemeClr val="accent4"/>
              </a:solidFill>
              <a:round/>
            </a:ln>
            <a:effectLst/>
          </c:spPr>
          <c:marker>
            <c:symbol val="diamond"/>
            <c:size val="5"/>
            <c:spPr>
              <a:solidFill>
                <a:schemeClr val="accent4"/>
              </a:solidFill>
              <a:ln w="9525">
                <a:solidFill>
                  <a:sysClr val="windowText" lastClr="000000"/>
                </a:solidFill>
              </a:ln>
              <a:effectLst/>
            </c:spPr>
          </c:marker>
          <c:xVal>
            <c:numRef>
              <c:f>CoilIDs!$A$79:$A$113</c:f>
              <c:numCache>
                <c:formatCode>0</c:formatCode>
                <c:ptCount val="35"/>
                <c:pt idx="0">
                  <c:v>400</c:v>
                </c:pt>
                <c:pt idx="1">
                  <c:v>600</c:v>
                </c:pt>
                <c:pt idx="2">
                  <c:v>800</c:v>
                </c:pt>
                <c:pt idx="3">
                  <c:v>1000</c:v>
                </c:pt>
                <c:pt idx="4">
                  <c:v>1200</c:v>
                </c:pt>
                <c:pt idx="5">
                  <c:v>1400</c:v>
                </c:pt>
                <c:pt idx="6">
                  <c:v>1600</c:v>
                </c:pt>
                <c:pt idx="7">
                  <c:v>1800</c:v>
                </c:pt>
                <c:pt idx="8">
                  <c:v>2000</c:v>
                </c:pt>
                <c:pt idx="9">
                  <c:v>2200</c:v>
                </c:pt>
                <c:pt idx="10">
                  <c:v>2400</c:v>
                </c:pt>
                <c:pt idx="11">
                  <c:v>2600</c:v>
                </c:pt>
                <c:pt idx="12">
                  <c:v>2800</c:v>
                </c:pt>
                <c:pt idx="13">
                  <c:v>3000</c:v>
                </c:pt>
                <c:pt idx="14">
                  <c:v>3200</c:v>
                </c:pt>
                <c:pt idx="15">
                  <c:v>3400</c:v>
                </c:pt>
                <c:pt idx="16">
                  <c:v>3600</c:v>
                </c:pt>
                <c:pt idx="17">
                  <c:v>3800</c:v>
                </c:pt>
                <c:pt idx="18">
                  <c:v>4000</c:v>
                </c:pt>
                <c:pt idx="19">
                  <c:v>4200</c:v>
                </c:pt>
                <c:pt idx="20">
                  <c:v>4400</c:v>
                </c:pt>
                <c:pt idx="21">
                  <c:v>4600</c:v>
                </c:pt>
                <c:pt idx="22">
                  <c:v>4800</c:v>
                </c:pt>
                <c:pt idx="23">
                  <c:v>5000</c:v>
                </c:pt>
                <c:pt idx="24">
                  <c:v>5200</c:v>
                </c:pt>
                <c:pt idx="25">
                  <c:v>5400</c:v>
                </c:pt>
                <c:pt idx="26">
                  <c:v>5600</c:v>
                </c:pt>
                <c:pt idx="27">
                  <c:v>5800</c:v>
                </c:pt>
                <c:pt idx="28">
                  <c:v>6000</c:v>
                </c:pt>
                <c:pt idx="29">
                  <c:v>6200</c:v>
                </c:pt>
                <c:pt idx="30">
                  <c:v>6400</c:v>
                </c:pt>
                <c:pt idx="31">
                  <c:v>6600</c:v>
                </c:pt>
                <c:pt idx="32">
                  <c:v>6800</c:v>
                </c:pt>
                <c:pt idx="33">
                  <c:v>7000</c:v>
                </c:pt>
                <c:pt idx="34">
                  <c:v>7200</c:v>
                </c:pt>
              </c:numCache>
            </c:numRef>
          </c:xVal>
          <c:yVal>
            <c:numRef>
              <c:f>CoilIDs!$E$79:$E$113</c:f>
              <c:numCache>
                <c:formatCode>0.000</c:formatCode>
                <c:ptCount val="35"/>
                <c:pt idx="0">
                  <c:v>-0.17799999999999999</c:v>
                </c:pt>
                <c:pt idx="1">
                  <c:v>-0.14050000000000001</c:v>
                </c:pt>
                <c:pt idx="2">
                  <c:v>-0.14449999999999999</c:v>
                </c:pt>
                <c:pt idx="3">
                  <c:v>-0.16899999999999998</c:v>
                </c:pt>
                <c:pt idx="4">
                  <c:v>-0.17349999999999999</c:v>
                </c:pt>
                <c:pt idx="5">
                  <c:v>-0.22699999999999998</c:v>
                </c:pt>
                <c:pt idx="6">
                  <c:v>-0.1515</c:v>
                </c:pt>
                <c:pt idx="7">
                  <c:v>-0.158</c:v>
                </c:pt>
                <c:pt idx="8">
                  <c:v>-0.187</c:v>
                </c:pt>
                <c:pt idx="9">
                  <c:v>-0.09</c:v>
                </c:pt>
                <c:pt idx="10">
                  <c:v>-7.9500000000000001E-2</c:v>
                </c:pt>
                <c:pt idx="11">
                  <c:v>-2.7999999999999997E-2</c:v>
                </c:pt>
                <c:pt idx="12">
                  <c:v>-2.4E-2</c:v>
                </c:pt>
                <c:pt idx="13">
                  <c:v>-4.0999999999999995E-2</c:v>
                </c:pt>
                <c:pt idx="14">
                  <c:v>-5.3500000000000006E-2</c:v>
                </c:pt>
                <c:pt idx="15">
                  <c:v>1.95E-2</c:v>
                </c:pt>
                <c:pt idx="16">
                  <c:v>-2.4E-2</c:v>
                </c:pt>
                <c:pt idx="17">
                  <c:v>4.7E-2</c:v>
                </c:pt>
                <c:pt idx="18">
                  <c:v>7.8E-2</c:v>
                </c:pt>
                <c:pt idx="19">
                  <c:v>-3.7000000000000005E-2</c:v>
                </c:pt>
                <c:pt idx="20">
                  <c:v>-0.1045</c:v>
                </c:pt>
                <c:pt idx="21">
                  <c:v>-2.6000000000000002E-2</c:v>
                </c:pt>
                <c:pt idx="22">
                  <c:v>-3.5000000000000003E-2</c:v>
                </c:pt>
                <c:pt idx="23">
                  <c:v>-1.4999999999999999E-2</c:v>
                </c:pt>
                <c:pt idx="24">
                  <c:v>-3.5499999999999997E-2</c:v>
                </c:pt>
                <c:pt idx="25">
                  <c:v>-9.5000000000000001E-2</c:v>
                </c:pt>
                <c:pt idx="26">
                  <c:v>-7.5999999999999998E-2</c:v>
                </c:pt>
                <c:pt idx="27">
                  <c:v>-9.1999999999999998E-2</c:v>
                </c:pt>
                <c:pt idx="28">
                  <c:v>-8.5999999999999993E-2</c:v>
                </c:pt>
                <c:pt idx="29">
                  <c:v>-0.2235</c:v>
                </c:pt>
                <c:pt idx="30">
                  <c:v>-0.20600000000000002</c:v>
                </c:pt>
                <c:pt idx="31">
                  <c:v>-0.2165</c:v>
                </c:pt>
                <c:pt idx="32">
                  <c:v>-0.16149999999999998</c:v>
                </c:pt>
                <c:pt idx="33">
                  <c:v>-0.17699999999999999</c:v>
                </c:pt>
                <c:pt idx="34">
                  <c:v>-0.193</c:v>
                </c:pt>
              </c:numCache>
            </c:numRef>
          </c:yVal>
          <c:smooth val="0"/>
          <c:extLst>
            <c:ext xmlns:c16="http://schemas.microsoft.com/office/drawing/2014/chart" uri="{C3380CC4-5D6E-409C-BE32-E72D297353CC}">
              <c16:uniqueId val="{00000003-C972-4B86-82A8-A6DA0CACD9C5}"/>
            </c:ext>
          </c:extLst>
        </c:ser>
        <c:dLbls>
          <c:showLegendKey val="0"/>
          <c:showVal val="0"/>
          <c:showCatName val="0"/>
          <c:showSerName val="0"/>
          <c:showPercent val="0"/>
          <c:showBubbleSize val="0"/>
        </c:dLbls>
        <c:axId val="2030428688"/>
        <c:axId val="2030426192"/>
      </c:scatterChart>
      <c:valAx>
        <c:axId val="2030428688"/>
        <c:scaling>
          <c:orientation val="minMax"/>
          <c:max val="75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GB"/>
                  <a:t>Distance from LE end, mm</a:t>
                </a:r>
              </a:p>
            </c:rich>
          </c:tx>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0"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030426192"/>
        <c:crosses val="autoZero"/>
        <c:crossBetween val="midCat"/>
      </c:valAx>
      <c:valAx>
        <c:axId val="20304261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GB"/>
                  <a:t>Coil azimuthal excess (L+R), mm</a:t>
                </a:r>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0.000"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030428688"/>
        <c:crosses val="autoZero"/>
        <c:crossBetween val="midCat"/>
      </c:valAx>
      <c:spPr>
        <a:noFill/>
        <a:ln>
          <a:solidFill>
            <a:sysClr val="windowText" lastClr="000000"/>
          </a:solidFill>
        </a:ln>
        <a:effectLst/>
      </c:spPr>
    </c:plotArea>
    <c:legend>
      <c:legendPos val="r"/>
      <c:layout>
        <c:manualLayout>
          <c:xMode val="edge"/>
          <c:yMode val="edge"/>
          <c:x val="0.70900960485816023"/>
          <c:y val="0.15329172864970134"/>
          <c:w val="0.23388833242124082"/>
          <c:h val="0.25942244578671408"/>
        </c:manualLayout>
      </c:layout>
      <c:overlay val="1"/>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1200">
          <a:solidFill>
            <a:sysClr val="windowText" lastClr="000000"/>
          </a:solidFill>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4"/>
          <c:order val="0"/>
          <c:tx>
            <c:strRef>
              <c:f>SP_Ass2!$G$93</c:f>
              <c:strCache>
                <c:ptCount val="1"/>
                <c:pt idx="0">
                  <c:v>Average</c:v>
                </c:pt>
              </c:strCache>
            </c:strRef>
          </c:tx>
          <c:spPr>
            <a:ln w="19050" cap="rnd">
              <a:solidFill>
                <a:srgbClr val="FF0000"/>
              </a:solidFill>
              <a:prstDash val="solid"/>
              <a:round/>
            </a:ln>
            <a:effectLst/>
          </c:spPr>
          <c:marker>
            <c:symbol val="square"/>
            <c:size val="5"/>
            <c:spPr>
              <a:solidFill>
                <a:srgbClr val="FF0000"/>
              </a:solidFill>
              <a:ln w="9525">
                <a:solidFill>
                  <a:sysClr val="windowText" lastClr="000000"/>
                </a:solidFill>
              </a:ln>
              <a:effectLst/>
            </c:spPr>
          </c:marker>
          <c:errBars>
            <c:errDir val="y"/>
            <c:errBarType val="both"/>
            <c:errValType val="cust"/>
            <c:noEndCap val="0"/>
            <c:plus>
              <c:numRef>
                <c:f>SP_Ass2!$J$100:$J$134</c:f>
                <c:numCache>
                  <c:formatCode>General</c:formatCode>
                  <c:ptCount val="35"/>
                  <c:pt idx="0">
                    <c:v>2.7750000000000004E-2</c:v>
                  </c:pt>
                  <c:pt idx="1">
                    <c:v>3.0000000000000006E-2</c:v>
                  </c:pt>
                  <c:pt idx="2">
                    <c:v>1.3750000000000002E-2</c:v>
                  </c:pt>
                  <c:pt idx="3">
                    <c:v>1.8000000000000002E-2</c:v>
                  </c:pt>
                  <c:pt idx="4">
                    <c:v>2.4749999999999998E-2</c:v>
                  </c:pt>
                  <c:pt idx="5">
                    <c:v>2.0374999999999997E-2</c:v>
                  </c:pt>
                  <c:pt idx="6">
                    <c:v>1.2625000000000001E-2</c:v>
                  </c:pt>
                  <c:pt idx="7">
                    <c:v>3.2750000000000001E-2</c:v>
                  </c:pt>
                  <c:pt idx="8">
                    <c:v>3.125E-2</c:v>
                  </c:pt>
                  <c:pt idx="9">
                    <c:v>3.85E-2</c:v>
                  </c:pt>
                  <c:pt idx="10">
                    <c:v>1.4499999999999999E-2</c:v>
                  </c:pt>
                  <c:pt idx="11">
                    <c:v>4.3749999999999983E-2</c:v>
                  </c:pt>
                  <c:pt idx="12">
                    <c:v>2.2375000000000006E-2</c:v>
                  </c:pt>
                  <c:pt idx="13">
                    <c:v>3.9125000000000007E-2</c:v>
                  </c:pt>
                  <c:pt idx="14">
                    <c:v>2.1249999999999991E-2</c:v>
                  </c:pt>
                  <c:pt idx="15">
                    <c:v>2.462499999999998E-2</c:v>
                  </c:pt>
                  <c:pt idx="16">
                    <c:v>7.2500000000000064E-3</c:v>
                  </c:pt>
                  <c:pt idx="17">
                    <c:v>7.9125000000000001E-2</c:v>
                  </c:pt>
                  <c:pt idx="18">
                    <c:v>6.8999999999999978E-2</c:v>
                  </c:pt>
                  <c:pt idx="19">
                    <c:v>2.7750000000000011E-2</c:v>
                  </c:pt>
                  <c:pt idx="20">
                    <c:v>4.9625000000000002E-2</c:v>
                  </c:pt>
                  <c:pt idx="21">
                    <c:v>7.8375E-2</c:v>
                  </c:pt>
                  <c:pt idx="22">
                    <c:v>2.6374999999999996E-2</c:v>
                  </c:pt>
                  <c:pt idx="23">
                    <c:v>3.6375000000000005E-2</c:v>
                  </c:pt>
                  <c:pt idx="24">
                    <c:v>6.2249999999999986E-2</c:v>
                  </c:pt>
                  <c:pt idx="25">
                    <c:v>3.4749999999999989E-2</c:v>
                  </c:pt>
                  <c:pt idx="26">
                    <c:v>8.8249999999999995E-2</c:v>
                  </c:pt>
                  <c:pt idx="27">
                    <c:v>2.9499999999999995E-2</c:v>
                  </c:pt>
                  <c:pt idx="28">
                    <c:v>3.5499999999999997E-2</c:v>
                  </c:pt>
                  <c:pt idx="29">
                    <c:v>2.2250000000000006E-2</c:v>
                  </c:pt>
                  <c:pt idx="30">
                    <c:v>1.8375000000000009E-2</c:v>
                  </c:pt>
                  <c:pt idx="31">
                    <c:v>3.2125000000000001E-2</c:v>
                  </c:pt>
                  <c:pt idx="32">
                    <c:v>1.6874999999999994E-2</c:v>
                  </c:pt>
                  <c:pt idx="33">
                    <c:v>2.7125000000000003E-2</c:v>
                  </c:pt>
                  <c:pt idx="34">
                    <c:v>2.7249999999999993E-2</c:v>
                  </c:pt>
                </c:numCache>
              </c:numRef>
            </c:plus>
            <c:minus>
              <c:numRef>
                <c:f>SP_Ass2!$K$100:$K$134</c:f>
                <c:numCache>
                  <c:formatCode>General</c:formatCode>
                  <c:ptCount val="35"/>
                  <c:pt idx="0">
                    <c:v>5.2749999999999998E-2</c:v>
                  </c:pt>
                  <c:pt idx="1">
                    <c:v>6.0999999999999999E-2</c:v>
                  </c:pt>
                  <c:pt idx="2">
                    <c:v>8.7500000000000043E-3</c:v>
                  </c:pt>
                  <c:pt idx="3">
                    <c:v>1.0999999999999996E-2</c:v>
                  </c:pt>
                  <c:pt idx="4">
                    <c:v>2.6750000000000006E-2</c:v>
                  </c:pt>
                  <c:pt idx="5">
                    <c:v>2.4124999999999987E-2</c:v>
                  </c:pt>
                  <c:pt idx="6">
                    <c:v>1.6874999999999998E-2</c:v>
                  </c:pt>
                  <c:pt idx="7">
                    <c:v>2.0749999999999991E-2</c:v>
                  </c:pt>
                  <c:pt idx="8">
                    <c:v>3.9750000000000008E-2</c:v>
                  </c:pt>
                  <c:pt idx="9">
                    <c:v>2.9499999999999992E-2</c:v>
                  </c:pt>
                  <c:pt idx="10">
                    <c:v>1.55E-2</c:v>
                  </c:pt>
                  <c:pt idx="11">
                    <c:v>3.175E-2</c:v>
                  </c:pt>
                  <c:pt idx="12">
                    <c:v>2.7124999999999982E-2</c:v>
                  </c:pt>
                  <c:pt idx="13">
                    <c:v>6.4374999999999988E-2</c:v>
                  </c:pt>
                  <c:pt idx="14">
                    <c:v>1.5249999999999993E-2</c:v>
                  </c:pt>
                  <c:pt idx="15">
                    <c:v>3.3375000000000016E-2</c:v>
                  </c:pt>
                  <c:pt idx="16">
                    <c:v>8.7499999999999939E-3</c:v>
                  </c:pt>
                  <c:pt idx="17">
                    <c:v>4.5374999999999999E-2</c:v>
                  </c:pt>
                  <c:pt idx="18">
                    <c:v>6.0999999999999999E-2</c:v>
                  </c:pt>
                  <c:pt idx="19">
                    <c:v>6.8250000000000005E-2</c:v>
                  </c:pt>
                  <c:pt idx="20">
                    <c:v>2.8875000000000001E-2</c:v>
                  </c:pt>
                  <c:pt idx="21">
                    <c:v>6.712499999999999E-2</c:v>
                  </c:pt>
                  <c:pt idx="22">
                    <c:v>2.9624999999999992E-2</c:v>
                  </c:pt>
                  <c:pt idx="23">
                    <c:v>3.7625000000000006E-2</c:v>
                  </c:pt>
                  <c:pt idx="24">
                    <c:v>3.2250000000000001E-2</c:v>
                  </c:pt>
                  <c:pt idx="25">
                    <c:v>5.775000000000001E-2</c:v>
                  </c:pt>
                  <c:pt idx="26">
                    <c:v>3.0749999999999996E-2</c:v>
                  </c:pt>
                  <c:pt idx="27">
                    <c:v>3.9E-2</c:v>
                  </c:pt>
                  <c:pt idx="28">
                    <c:v>2.8500000000000004E-2</c:v>
                  </c:pt>
                  <c:pt idx="29">
                    <c:v>2.1249999999999991E-2</c:v>
                  </c:pt>
                  <c:pt idx="30">
                    <c:v>1.9624999999999997E-2</c:v>
                  </c:pt>
                  <c:pt idx="31">
                    <c:v>4.4875000000000005E-2</c:v>
                  </c:pt>
                  <c:pt idx="32">
                    <c:v>2.762499999999999E-2</c:v>
                  </c:pt>
                  <c:pt idx="33">
                    <c:v>3.0875E-2</c:v>
                  </c:pt>
                  <c:pt idx="34">
                    <c:v>2.9249999999999998E-2</c:v>
                  </c:pt>
                </c:numCache>
              </c:numRef>
            </c:minus>
            <c:spPr>
              <a:noFill/>
              <a:ln w="9525" cap="flat" cmpd="sng" algn="ctr">
                <a:solidFill>
                  <a:schemeClr val="tx1">
                    <a:lumMod val="65000"/>
                    <a:lumOff val="35000"/>
                  </a:schemeClr>
                </a:solidFill>
                <a:round/>
              </a:ln>
              <a:effectLst/>
            </c:spPr>
          </c:errBars>
          <c:xVal>
            <c:numRef>
              <c:f>SP_Ass2!$B$100:$B$134</c:f>
              <c:numCache>
                <c:formatCode>0</c:formatCode>
                <c:ptCount val="35"/>
                <c:pt idx="0">
                  <c:v>400</c:v>
                </c:pt>
                <c:pt idx="1">
                  <c:v>600</c:v>
                </c:pt>
                <c:pt idx="2">
                  <c:v>800</c:v>
                </c:pt>
                <c:pt idx="3">
                  <c:v>1000</c:v>
                </c:pt>
                <c:pt idx="4">
                  <c:v>1200</c:v>
                </c:pt>
                <c:pt idx="5">
                  <c:v>1400</c:v>
                </c:pt>
                <c:pt idx="6">
                  <c:v>1600</c:v>
                </c:pt>
                <c:pt idx="7">
                  <c:v>1800</c:v>
                </c:pt>
                <c:pt idx="8">
                  <c:v>2000</c:v>
                </c:pt>
                <c:pt idx="9">
                  <c:v>2200</c:v>
                </c:pt>
                <c:pt idx="10">
                  <c:v>2400</c:v>
                </c:pt>
                <c:pt idx="11">
                  <c:v>2600</c:v>
                </c:pt>
                <c:pt idx="12">
                  <c:v>2800</c:v>
                </c:pt>
                <c:pt idx="13">
                  <c:v>3000</c:v>
                </c:pt>
                <c:pt idx="14">
                  <c:v>3200</c:v>
                </c:pt>
                <c:pt idx="15">
                  <c:v>3400</c:v>
                </c:pt>
                <c:pt idx="16">
                  <c:v>3600</c:v>
                </c:pt>
                <c:pt idx="17">
                  <c:v>3800</c:v>
                </c:pt>
                <c:pt idx="18">
                  <c:v>4000</c:v>
                </c:pt>
                <c:pt idx="19">
                  <c:v>4200</c:v>
                </c:pt>
                <c:pt idx="20">
                  <c:v>4400</c:v>
                </c:pt>
                <c:pt idx="21">
                  <c:v>4600</c:v>
                </c:pt>
                <c:pt idx="22">
                  <c:v>4800</c:v>
                </c:pt>
                <c:pt idx="23">
                  <c:v>5000</c:v>
                </c:pt>
                <c:pt idx="24">
                  <c:v>5200</c:v>
                </c:pt>
                <c:pt idx="25">
                  <c:v>5400</c:v>
                </c:pt>
                <c:pt idx="26">
                  <c:v>5600</c:v>
                </c:pt>
                <c:pt idx="27">
                  <c:v>5800</c:v>
                </c:pt>
                <c:pt idx="28">
                  <c:v>6000</c:v>
                </c:pt>
                <c:pt idx="29">
                  <c:v>6200</c:v>
                </c:pt>
                <c:pt idx="30">
                  <c:v>6400</c:v>
                </c:pt>
                <c:pt idx="31">
                  <c:v>6600</c:v>
                </c:pt>
                <c:pt idx="32">
                  <c:v>6800</c:v>
                </c:pt>
                <c:pt idx="33">
                  <c:v>7000</c:v>
                </c:pt>
                <c:pt idx="34">
                  <c:v>7200</c:v>
                </c:pt>
              </c:numCache>
            </c:numRef>
          </c:xVal>
          <c:yVal>
            <c:numRef>
              <c:f>SP_Ass2!$G$100:$G$134</c:f>
              <c:numCache>
                <c:formatCode>0.000</c:formatCode>
                <c:ptCount val="35"/>
                <c:pt idx="0">
                  <c:v>2.4750000000000001E-2</c:v>
                </c:pt>
                <c:pt idx="1">
                  <c:v>6.4999999999999971E-3</c:v>
                </c:pt>
                <c:pt idx="2">
                  <c:v>-8.2499999999999969E-3</c:v>
                </c:pt>
                <c:pt idx="3">
                  <c:v>-3.6999999999999991E-2</c:v>
                </c:pt>
                <c:pt idx="4">
                  <c:v>-2.5749999999999999E-2</c:v>
                </c:pt>
                <c:pt idx="5">
                  <c:v>-5.2874999999999998E-2</c:v>
                </c:pt>
                <c:pt idx="6">
                  <c:v>4.8750000000000009E-3</c:v>
                </c:pt>
                <c:pt idx="7">
                  <c:v>-1.4249999999999999E-2</c:v>
                </c:pt>
                <c:pt idx="8">
                  <c:v>2.749999999999999E-3</c:v>
                </c:pt>
                <c:pt idx="9">
                  <c:v>2.1499999999999998E-2</c:v>
                </c:pt>
                <c:pt idx="10">
                  <c:v>7.8E-2</c:v>
                </c:pt>
                <c:pt idx="11">
                  <c:v>0.13125000000000001</c:v>
                </c:pt>
                <c:pt idx="12">
                  <c:v>0.13062499999999999</c:v>
                </c:pt>
                <c:pt idx="13">
                  <c:v>6.9874999999999993E-2</c:v>
                </c:pt>
                <c:pt idx="14">
                  <c:v>7.5249999999999997E-2</c:v>
                </c:pt>
                <c:pt idx="15">
                  <c:v>0.202875</c:v>
                </c:pt>
                <c:pt idx="16">
                  <c:v>0.11874999999999999</c:v>
                </c:pt>
                <c:pt idx="17">
                  <c:v>0.11787500000000001</c:v>
                </c:pt>
                <c:pt idx="18">
                  <c:v>0.159</c:v>
                </c:pt>
                <c:pt idx="19">
                  <c:v>9.2749999999999999E-2</c:v>
                </c:pt>
                <c:pt idx="20">
                  <c:v>5.0875000000000004E-2</c:v>
                </c:pt>
                <c:pt idx="21">
                  <c:v>4.5624999999999999E-2</c:v>
                </c:pt>
                <c:pt idx="22">
                  <c:v>8.8624999999999995E-2</c:v>
                </c:pt>
                <c:pt idx="23">
                  <c:v>9.8625000000000004E-2</c:v>
                </c:pt>
                <c:pt idx="24">
                  <c:v>5.2250000000000005E-2</c:v>
                </c:pt>
                <c:pt idx="25">
                  <c:v>2.0250000000000001E-2</c:v>
                </c:pt>
                <c:pt idx="26">
                  <c:v>-1.4250000000000002E-2</c:v>
                </c:pt>
                <c:pt idx="27">
                  <c:v>2.8500000000000001E-2</c:v>
                </c:pt>
                <c:pt idx="28">
                  <c:v>2.8500000000000004E-2</c:v>
                </c:pt>
                <c:pt idx="29">
                  <c:v>-6.4250000000000002E-2</c:v>
                </c:pt>
                <c:pt idx="30">
                  <c:v>-4.4375000000000005E-2</c:v>
                </c:pt>
                <c:pt idx="31">
                  <c:v>-2.1624999999999998E-2</c:v>
                </c:pt>
                <c:pt idx="32">
                  <c:v>1.6125000000000007E-2</c:v>
                </c:pt>
                <c:pt idx="33">
                  <c:v>3.8750000000000017E-3</c:v>
                </c:pt>
                <c:pt idx="34">
                  <c:v>-3.9749999999999994E-2</c:v>
                </c:pt>
              </c:numCache>
            </c:numRef>
          </c:yVal>
          <c:smooth val="0"/>
          <c:extLst>
            <c:ext xmlns:c16="http://schemas.microsoft.com/office/drawing/2014/chart" uri="{C3380CC4-5D6E-409C-BE32-E72D297353CC}">
              <c16:uniqueId val="{00000000-E4F1-4EC4-9091-C04E85F01064}"/>
            </c:ext>
          </c:extLst>
        </c:ser>
        <c:ser>
          <c:idx val="0"/>
          <c:order val="1"/>
          <c:tx>
            <c:v>Max</c:v>
          </c:tx>
          <c:spPr>
            <a:ln w="12700" cap="rnd">
              <a:solidFill>
                <a:srgbClr val="ED7D31"/>
              </a:solidFill>
              <a:prstDash val="sysDash"/>
              <a:round/>
            </a:ln>
            <a:effectLst/>
          </c:spPr>
          <c:marker>
            <c:symbol val="none"/>
          </c:marker>
          <c:xVal>
            <c:numRef>
              <c:f>SP_Ass2!$B$100:$B$134</c:f>
              <c:numCache>
                <c:formatCode>0</c:formatCode>
                <c:ptCount val="35"/>
                <c:pt idx="0">
                  <c:v>400</c:v>
                </c:pt>
                <c:pt idx="1">
                  <c:v>600</c:v>
                </c:pt>
                <c:pt idx="2">
                  <c:v>800</c:v>
                </c:pt>
                <c:pt idx="3">
                  <c:v>1000</c:v>
                </c:pt>
                <c:pt idx="4">
                  <c:v>1200</c:v>
                </c:pt>
                <c:pt idx="5">
                  <c:v>1400</c:v>
                </c:pt>
                <c:pt idx="6">
                  <c:v>1600</c:v>
                </c:pt>
                <c:pt idx="7">
                  <c:v>1800</c:v>
                </c:pt>
                <c:pt idx="8">
                  <c:v>2000</c:v>
                </c:pt>
                <c:pt idx="9">
                  <c:v>2200</c:v>
                </c:pt>
                <c:pt idx="10">
                  <c:v>2400</c:v>
                </c:pt>
                <c:pt idx="11">
                  <c:v>2600</c:v>
                </c:pt>
                <c:pt idx="12">
                  <c:v>2800</c:v>
                </c:pt>
                <c:pt idx="13">
                  <c:v>3000</c:v>
                </c:pt>
                <c:pt idx="14">
                  <c:v>3200</c:v>
                </c:pt>
                <c:pt idx="15">
                  <c:v>3400</c:v>
                </c:pt>
                <c:pt idx="16">
                  <c:v>3600</c:v>
                </c:pt>
                <c:pt idx="17">
                  <c:v>3800</c:v>
                </c:pt>
                <c:pt idx="18">
                  <c:v>4000</c:v>
                </c:pt>
                <c:pt idx="19">
                  <c:v>4200</c:v>
                </c:pt>
                <c:pt idx="20">
                  <c:v>4400</c:v>
                </c:pt>
                <c:pt idx="21">
                  <c:v>4600</c:v>
                </c:pt>
                <c:pt idx="22">
                  <c:v>4800</c:v>
                </c:pt>
                <c:pt idx="23">
                  <c:v>5000</c:v>
                </c:pt>
                <c:pt idx="24">
                  <c:v>5200</c:v>
                </c:pt>
                <c:pt idx="25">
                  <c:v>5400</c:v>
                </c:pt>
                <c:pt idx="26">
                  <c:v>5600</c:v>
                </c:pt>
                <c:pt idx="27">
                  <c:v>5800</c:v>
                </c:pt>
                <c:pt idx="28">
                  <c:v>6000</c:v>
                </c:pt>
                <c:pt idx="29">
                  <c:v>6200</c:v>
                </c:pt>
                <c:pt idx="30">
                  <c:v>6400</c:v>
                </c:pt>
                <c:pt idx="31">
                  <c:v>6600</c:v>
                </c:pt>
                <c:pt idx="32">
                  <c:v>6800</c:v>
                </c:pt>
                <c:pt idx="33">
                  <c:v>7000</c:v>
                </c:pt>
                <c:pt idx="34">
                  <c:v>7200</c:v>
                </c:pt>
              </c:numCache>
            </c:numRef>
          </c:xVal>
          <c:yVal>
            <c:numRef>
              <c:f>SP_Ass2!$H$100:$H$134</c:f>
              <c:numCache>
                <c:formatCode>0.000</c:formatCode>
                <c:ptCount val="35"/>
                <c:pt idx="0">
                  <c:v>5.2500000000000005E-2</c:v>
                </c:pt>
                <c:pt idx="1">
                  <c:v>3.6500000000000005E-2</c:v>
                </c:pt>
                <c:pt idx="2">
                  <c:v>5.5000000000000049E-3</c:v>
                </c:pt>
                <c:pt idx="3">
                  <c:v>-1.8999999999999989E-2</c:v>
                </c:pt>
                <c:pt idx="4">
                  <c:v>-1E-3</c:v>
                </c:pt>
                <c:pt idx="5">
                  <c:v>-3.2500000000000001E-2</c:v>
                </c:pt>
                <c:pt idx="6">
                  <c:v>1.7500000000000002E-2</c:v>
                </c:pt>
                <c:pt idx="7">
                  <c:v>1.8500000000000003E-2</c:v>
                </c:pt>
                <c:pt idx="8">
                  <c:v>3.4000000000000002E-2</c:v>
                </c:pt>
                <c:pt idx="9">
                  <c:v>0.06</c:v>
                </c:pt>
                <c:pt idx="10">
                  <c:v>9.2499999999999999E-2</c:v>
                </c:pt>
                <c:pt idx="11">
                  <c:v>0.17499999999999999</c:v>
                </c:pt>
                <c:pt idx="12">
                  <c:v>0.153</c:v>
                </c:pt>
                <c:pt idx="13">
                  <c:v>0.109</c:v>
                </c:pt>
                <c:pt idx="14">
                  <c:v>9.6499999999999989E-2</c:v>
                </c:pt>
                <c:pt idx="15">
                  <c:v>0.22749999999999998</c:v>
                </c:pt>
                <c:pt idx="16">
                  <c:v>0.126</c:v>
                </c:pt>
                <c:pt idx="17">
                  <c:v>0.19700000000000001</c:v>
                </c:pt>
                <c:pt idx="18">
                  <c:v>0.22799999999999998</c:v>
                </c:pt>
                <c:pt idx="19">
                  <c:v>0.12050000000000001</c:v>
                </c:pt>
                <c:pt idx="20">
                  <c:v>0.10050000000000001</c:v>
                </c:pt>
                <c:pt idx="21">
                  <c:v>0.124</c:v>
                </c:pt>
                <c:pt idx="22">
                  <c:v>0.11499999999999999</c:v>
                </c:pt>
                <c:pt idx="23">
                  <c:v>0.13500000000000001</c:v>
                </c:pt>
                <c:pt idx="24">
                  <c:v>0.11449999999999999</c:v>
                </c:pt>
                <c:pt idx="25">
                  <c:v>5.4999999999999993E-2</c:v>
                </c:pt>
                <c:pt idx="26">
                  <c:v>7.3999999999999996E-2</c:v>
                </c:pt>
                <c:pt idx="27">
                  <c:v>5.7999999999999996E-2</c:v>
                </c:pt>
                <c:pt idx="28">
                  <c:v>6.4000000000000001E-2</c:v>
                </c:pt>
                <c:pt idx="29">
                  <c:v>-4.1999999999999996E-2</c:v>
                </c:pt>
                <c:pt idx="30">
                  <c:v>-2.5999999999999995E-2</c:v>
                </c:pt>
                <c:pt idx="31">
                  <c:v>1.0500000000000002E-2</c:v>
                </c:pt>
                <c:pt idx="32">
                  <c:v>3.3000000000000002E-2</c:v>
                </c:pt>
                <c:pt idx="33">
                  <c:v>3.1000000000000003E-2</c:v>
                </c:pt>
                <c:pt idx="34">
                  <c:v>-1.2500000000000001E-2</c:v>
                </c:pt>
              </c:numCache>
            </c:numRef>
          </c:yVal>
          <c:smooth val="0"/>
          <c:extLst>
            <c:ext xmlns:c16="http://schemas.microsoft.com/office/drawing/2014/chart" uri="{C3380CC4-5D6E-409C-BE32-E72D297353CC}">
              <c16:uniqueId val="{00000001-E4F1-4EC4-9091-C04E85F01064}"/>
            </c:ext>
          </c:extLst>
        </c:ser>
        <c:ser>
          <c:idx val="1"/>
          <c:order val="2"/>
          <c:tx>
            <c:v>Min</c:v>
          </c:tx>
          <c:spPr>
            <a:ln w="12700" cap="rnd">
              <a:solidFill>
                <a:srgbClr val="ED7D31"/>
              </a:solidFill>
              <a:prstDash val="sysDash"/>
              <a:round/>
            </a:ln>
            <a:effectLst/>
          </c:spPr>
          <c:marker>
            <c:symbol val="none"/>
          </c:marker>
          <c:xVal>
            <c:numRef>
              <c:f>SP_Ass2!$B$100:$B$134</c:f>
              <c:numCache>
                <c:formatCode>0</c:formatCode>
                <c:ptCount val="35"/>
                <c:pt idx="0">
                  <c:v>400</c:v>
                </c:pt>
                <c:pt idx="1">
                  <c:v>600</c:v>
                </c:pt>
                <c:pt idx="2">
                  <c:v>800</c:v>
                </c:pt>
                <c:pt idx="3">
                  <c:v>1000</c:v>
                </c:pt>
                <c:pt idx="4">
                  <c:v>1200</c:v>
                </c:pt>
                <c:pt idx="5">
                  <c:v>1400</c:v>
                </c:pt>
                <c:pt idx="6">
                  <c:v>1600</c:v>
                </c:pt>
                <c:pt idx="7">
                  <c:v>1800</c:v>
                </c:pt>
                <c:pt idx="8">
                  <c:v>2000</c:v>
                </c:pt>
                <c:pt idx="9">
                  <c:v>2200</c:v>
                </c:pt>
                <c:pt idx="10">
                  <c:v>2400</c:v>
                </c:pt>
                <c:pt idx="11">
                  <c:v>2600</c:v>
                </c:pt>
                <c:pt idx="12">
                  <c:v>2800</c:v>
                </c:pt>
                <c:pt idx="13">
                  <c:v>3000</c:v>
                </c:pt>
                <c:pt idx="14">
                  <c:v>3200</c:v>
                </c:pt>
                <c:pt idx="15">
                  <c:v>3400</c:v>
                </c:pt>
                <c:pt idx="16">
                  <c:v>3600</c:v>
                </c:pt>
                <c:pt idx="17">
                  <c:v>3800</c:v>
                </c:pt>
                <c:pt idx="18">
                  <c:v>4000</c:v>
                </c:pt>
                <c:pt idx="19">
                  <c:v>4200</c:v>
                </c:pt>
                <c:pt idx="20">
                  <c:v>4400</c:v>
                </c:pt>
                <c:pt idx="21">
                  <c:v>4600</c:v>
                </c:pt>
                <c:pt idx="22">
                  <c:v>4800</c:v>
                </c:pt>
                <c:pt idx="23">
                  <c:v>5000</c:v>
                </c:pt>
                <c:pt idx="24">
                  <c:v>5200</c:v>
                </c:pt>
                <c:pt idx="25">
                  <c:v>5400</c:v>
                </c:pt>
                <c:pt idx="26">
                  <c:v>5600</c:v>
                </c:pt>
                <c:pt idx="27">
                  <c:v>5800</c:v>
                </c:pt>
                <c:pt idx="28">
                  <c:v>6000</c:v>
                </c:pt>
                <c:pt idx="29">
                  <c:v>6200</c:v>
                </c:pt>
                <c:pt idx="30">
                  <c:v>6400</c:v>
                </c:pt>
                <c:pt idx="31">
                  <c:v>6600</c:v>
                </c:pt>
                <c:pt idx="32">
                  <c:v>6800</c:v>
                </c:pt>
                <c:pt idx="33">
                  <c:v>7000</c:v>
                </c:pt>
                <c:pt idx="34">
                  <c:v>7200</c:v>
                </c:pt>
              </c:numCache>
            </c:numRef>
          </c:xVal>
          <c:yVal>
            <c:numRef>
              <c:f>SP_Ass2!$I$100:$I$134</c:f>
              <c:numCache>
                <c:formatCode>0.000</c:formatCode>
                <c:ptCount val="35"/>
                <c:pt idx="0">
                  <c:v>-2.7999999999999997E-2</c:v>
                </c:pt>
                <c:pt idx="1">
                  <c:v>-5.45E-2</c:v>
                </c:pt>
                <c:pt idx="2">
                  <c:v>-1.7000000000000001E-2</c:v>
                </c:pt>
                <c:pt idx="3">
                  <c:v>-4.7999999999999987E-2</c:v>
                </c:pt>
                <c:pt idx="4">
                  <c:v>-5.2500000000000005E-2</c:v>
                </c:pt>
                <c:pt idx="5">
                  <c:v>-7.6999999999999985E-2</c:v>
                </c:pt>
                <c:pt idx="6">
                  <c:v>-1.1999999999999997E-2</c:v>
                </c:pt>
                <c:pt idx="7">
                  <c:v>-3.4999999999999989E-2</c:v>
                </c:pt>
                <c:pt idx="8">
                  <c:v>-3.7000000000000005E-2</c:v>
                </c:pt>
                <c:pt idx="9">
                  <c:v>-7.9999999999999932E-3</c:v>
                </c:pt>
                <c:pt idx="10">
                  <c:v>6.25E-2</c:v>
                </c:pt>
                <c:pt idx="11">
                  <c:v>9.9500000000000005E-2</c:v>
                </c:pt>
                <c:pt idx="12">
                  <c:v>0.10350000000000001</c:v>
                </c:pt>
                <c:pt idx="13">
                  <c:v>5.5000000000000049E-3</c:v>
                </c:pt>
                <c:pt idx="14">
                  <c:v>6.0000000000000005E-2</c:v>
                </c:pt>
                <c:pt idx="15">
                  <c:v>0.16949999999999998</c:v>
                </c:pt>
                <c:pt idx="16">
                  <c:v>0.11</c:v>
                </c:pt>
                <c:pt idx="17">
                  <c:v>7.2500000000000009E-2</c:v>
                </c:pt>
                <c:pt idx="18">
                  <c:v>9.8000000000000004E-2</c:v>
                </c:pt>
                <c:pt idx="19">
                  <c:v>2.4500000000000001E-2</c:v>
                </c:pt>
                <c:pt idx="20">
                  <c:v>2.2000000000000002E-2</c:v>
                </c:pt>
                <c:pt idx="21">
                  <c:v>-2.1499999999999998E-2</c:v>
                </c:pt>
                <c:pt idx="22">
                  <c:v>5.9000000000000004E-2</c:v>
                </c:pt>
                <c:pt idx="23">
                  <c:v>6.0999999999999999E-2</c:v>
                </c:pt>
                <c:pt idx="24">
                  <c:v>0.02</c:v>
                </c:pt>
                <c:pt idx="25">
                  <c:v>-3.7500000000000006E-2</c:v>
                </c:pt>
                <c:pt idx="26">
                  <c:v>-4.4999999999999998E-2</c:v>
                </c:pt>
                <c:pt idx="27">
                  <c:v>-1.0499999999999999E-2</c:v>
                </c:pt>
                <c:pt idx="28">
                  <c:v>0</c:v>
                </c:pt>
                <c:pt idx="29">
                  <c:v>-8.5499999999999993E-2</c:v>
                </c:pt>
                <c:pt idx="30">
                  <c:v>-6.4000000000000001E-2</c:v>
                </c:pt>
                <c:pt idx="31">
                  <c:v>-6.6500000000000004E-2</c:v>
                </c:pt>
                <c:pt idx="32">
                  <c:v>-1.1499999999999982E-2</c:v>
                </c:pt>
                <c:pt idx="33">
                  <c:v>-2.6999999999999996E-2</c:v>
                </c:pt>
                <c:pt idx="34">
                  <c:v>-6.8999999999999992E-2</c:v>
                </c:pt>
              </c:numCache>
            </c:numRef>
          </c:yVal>
          <c:smooth val="0"/>
          <c:extLst>
            <c:ext xmlns:c16="http://schemas.microsoft.com/office/drawing/2014/chart" uri="{C3380CC4-5D6E-409C-BE32-E72D297353CC}">
              <c16:uniqueId val="{00000002-E4F1-4EC4-9091-C04E85F01064}"/>
            </c:ext>
          </c:extLst>
        </c:ser>
        <c:ser>
          <c:idx val="2"/>
          <c:order val="3"/>
          <c:tx>
            <c:v>FBG</c:v>
          </c:tx>
          <c:spPr>
            <a:ln w="19050" cap="rnd">
              <a:solidFill>
                <a:sysClr val="windowText" lastClr="000000"/>
              </a:solidFill>
              <a:prstDash val="dash"/>
              <a:round/>
            </a:ln>
            <a:effectLst/>
          </c:spPr>
          <c:marker>
            <c:symbol val="none"/>
          </c:marker>
          <c:xVal>
            <c:numLit>
              <c:formatCode>General</c:formatCode>
              <c:ptCount val="2"/>
              <c:pt idx="0">
                <c:v>607</c:v>
              </c:pt>
              <c:pt idx="1">
                <c:v>607</c:v>
              </c:pt>
            </c:numLit>
          </c:xVal>
          <c:yVal>
            <c:numLit>
              <c:formatCode>General</c:formatCode>
              <c:ptCount val="2"/>
              <c:pt idx="0">
                <c:v>-5</c:v>
              </c:pt>
              <c:pt idx="1">
                <c:v>5</c:v>
              </c:pt>
            </c:numLit>
          </c:yVal>
          <c:smooth val="0"/>
          <c:extLst>
            <c:ext xmlns:c16="http://schemas.microsoft.com/office/drawing/2014/chart" uri="{C3380CC4-5D6E-409C-BE32-E72D297353CC}">
              <c16:uniqueId val="{00000003-E4F1-4EC4-9091-C04E85F01064}"/>
            </c:ext>
          </c:extLst>
        </c:ser>
        <c:ser>
          <c:idx val="3"/>
          <c:order val="4"/>
          <c:tx>
            <c:v>FBG</c:v>
          </c:tx>
          <c:spPr>
            <a:ln w="19050" cap="rnd">
              <a:solidFill>
                <a:sysClr val="windowText" lastClr="000000"/>
              </a:solidFill>
              <a:prstDash val="dash"/>
              <a:round/>
            </a:ln>
            <a:effectLst/>
          </c:spPr>
          <c:marker>
            <c:symbol val="none"/>
          </c:marker>
          <c:xVal>
            <c:numLit>
              <c:formatCode>General</c:formatCode>
              <c:ptCount val="2"/>
              <c:pt idx="0">
                <c:v>3407</c:v>
              </c:pt>
              <c:pt idx="1">
                <c:v>3407</c:v>
              </c:pt>
            </c:numLit>
          </c:xVal>
          <c:yVal>
            <c:numLit>
              <c:formatCode>General</c:formatCode>
              <c:ptCount val="2"/>
              <c:pt idx="0">
                <c:v>-5</c:v>
              </c:pt>
              <c:pt idx="1">
                <c:v>5</c:v>
              </c:pt>
            </c:numLit>
          </c:yVal>
          <c:smooth val="0"/>
          <c:extLst>
            <c:ext xmlns:c16="http://schemas.microsoft.com/office/drawing/2014/chart" uri="{C3380CC4-5D6E-409C-BE32-E72D297353CC}">
              <c16:uniqueId val="{00000004-E4F1-4EC4-9091-C04E85F01064}"/>
            </c:ext>
          </c:extLst>
        </c:ser>
        <c:ser>
          <c:idx val="5"/>
          <c:order val="5"/>
          <c:tx>
            <c:v>FBG</c:v>
          </c:tx>
          <c:spPr>
            <a:ln w="19050" cap="rnd">
              <a:solidFill>
                <a:sysClr val="windowText" lastClr="000000"/>
              </a:solidFill>
              <a:prstDash val="dash"/>
              <a:round/>
            </a:ln>
            <a:effectLst/>
          </c:spPr>
          <c:marker>
            <c:symbol val="none"/>
          </c:marker>
          <c:xVal>
            <c:numLit>
              <c:formatCode>General</c:formatCode>
              <c:ptCount val="2"/>
              <c:pt idx="0">
                <c:v>7007</c:v>
              </c:pt>
              <c:pt idx="1">
                <c:v>7007</c:v>
              </c:pt>
            </c:numLit>
          </c:xVal>
          <c:yVal>
            <c:numLit>
              <c:formatCode>General</c:formatCode>
              <c:ptCount val="2"/>
              <c:pt idx="0">
                <c:v>-5</c:v>
              </c:pt>
              <c:pt idx="1">
                <c:v>5</c:v>
              </c:pt>
            </c:numLit>
          </c:yVal>
          <c:smooth val="0"/>
          <c:extLst>
            <c:ext xmlns:c16="http://schemas.microsoft.com/office/drawing/2014/chart" uri="{C3380CC4-5D6E-409C-BE32-E72D297353CC}">
              <c16:uniqueId val="{00000005-E4F1-4EC4-9091-C04E85F01064}"/>
            </c:ext>
          </c:extLst>
        </c:ser>
        <c:dLbls>
          <c:showLegendKey val="0"/>
          <c:showVal val="0"/>
          <c:showCatName val="0"/>
          <c:showSerName val="0"/>
          <c:showPercent val="0"/>
          <c:showBubbleSize val="0"/>
        </c:dLbls>
        <c:axId val="2030428688"/>
        <c:axId val="2030426192"/>
      </c:scatterChart>
      <c:valAx>
        <c:axId val="2030428688"/>
        <c:scaling>
          <c:orientation val="minMax"/>
          <c:max val="75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GB"/>
                  <a:t>Distance from the LE end, mm</a:t>
                </a:r>
              </a:p>
            </c:rich>
          </c:tx>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0" sourceLinked="1"/>
        <c:majorTickMark val="none"/>
        <c:minorTickMark val="none"/>
        <c:tickLblPos val="low"/>
        <c:spPr>
          <a:noFill/>
          <a:ln w="12700" cap="flat" cmpd="sng" algn="ctr">
            <a:solidFill>
              <a:srgbClr val="4472C4"/>
            </a:solidFill>
            <a:prstDash val="dash"/>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030426192"/>
        <c:crosses val="autoZero"/>
        <c:crossBetween val="midCat"/>
      </c:valAx>
      <c:valAx>
        <c:axId val="2030426192"/>
        <c:scaling>
          <c:orientation val="minMax"/>
          <c:max val="0.30000000000000004"/>
          <c:min val="-0.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GB"/>
                  <a:t>L+R [mm]</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0.000"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030428688"/>
        <c:crosses val="autoZero"/>
        <c:crossBetween val="midCat"/>
      </c:valAx>
      <c:spPr>
        <a:noFill/>
        <a:ln>
          <a:solidFill>
            <a:sysClr val="windowText" lastClr="000000"/>
          </a:solidFill>
        </a:ln>
        <a:effectLst/>
      </c:spPr>
    </c:plotArea>
    <c:legend>
      <c:legendPos val="r"/>
      <c:legendEntry>
        <c:idx val="4"/>
        <c:delete val="1"/>
      </c:legendEntry>
      <c:legendEntry>
        <c:idx val="5"/>
        <c:delete val="1"/>
      </c:legendEntry>
      <c:layout>
        <c:manualLayout>
          <c:xMode val="edge"/>
          <c:yMode val="edge"/>
          <c:x val="0.29776473290689459"/>
          <c:y val="0.65254724056095192"/>
          <c:w val="0.48368578616987296"/>
          <c:h val="0.11775394007937089"/>
        </c:manualLayout>
      </c:layout>
      <c:overlay val="1"/>
      <c:spPr>
        <a:solidFill>
          <a:sysClr val="window" lastClr="FFFFFF"/>
        </a:solidFill>
        <a:ln>
          <a:solidFill>
            <a:sysClr val="windowText" lastClr="000000"/>
          </a:solid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sz="1200">
          <a:solidFill>
            <a:sysClr val="windowText" lastClr="000000"/>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3F5CDDF-3246-6843-A314-FDDEB3F3DF8E}" type="datetimeFigureOut">
              <a:rPr lang="fr-FR" smtClean="0"/>
              <a:pPr/>
              <a:t>18/01/2023</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C405983-79D5-E84D-A19B-6B5F52179104}" type="slidenum">
              <a:rPr lang="fr-FR" smtClean="0"/>
              <a:pPr/>
              <a:t>‹#›</a:t>
            </a:fld>
            <a:endParaRPr lang="fr-FR"/>
          </a:p>
        </p:txBody>
      </p:sp>
    </p:spTree>
    <p:extLst>
      <p:ext uri="{BB962C8B-B14F-4D97-AF65-F5344CB8AC3E}">
        <p14:creationId xmlns:p14="http://schemas.microsoft.com/office/powerpoint/2010/main" val="14405382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1D8F6D-3354-BF4D-834B-467E3215D30A}" type="datetimeFigureOut">
              <a:rPr lang="fr-FR" smtClean="0"/>
              <a:pPr/>
              <a:t>18/01/2023</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4B141A-D04E-DD49-88DC-EFA90428BA41}" type="slidenum">
              <a:rPr lang="fr-FR" smtClean="0"/>
              <a:pPr/>
              <a:t>‹#›</a:t>
            </a:fld>
            <a:endParaRPr lang="fr-FR"/>
          </a:p>
        </p:txBody>
      </p:sp>
    </p:spTree>
    <p:extLst>
      <p:ext uri="{BB962C8B-B14F-4D97-AF65-F5344CB8AC3E}">
        <p14:creationId xmlns:p14="http://schemas.microsoft.com/office/powerpoint/2010/main" val="146059624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B141A-D04E-DD49-88DC-EFA90428BA41}" type="slidenum">
              <a:rPr lang="fr-FR" smtClean="0"/>
              <a:pPr/>
              <a:t>25</a:t>
            </a:fld>
            <a:endParaRPr lang="fr-FR"/>
          </a:p>
        </p:txBody>
      </p:sp>
    </p:spTree>
    <p:extLst>
      <p:ext uri="{BB962C8B-B14F-4D97-AF65-F5344CB8AC3E}">
        <p14:creationId xmlns:p14="http://schemas.microsoft.com/office/powerpoint/2010/main" val="3334181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Insertion</a:t>
            </a:r>
            <a:r>
              <a:rPr lang="en-US" baseline="0" dirty="0"/>
              <a:t> using the “train”</a:t>
            </a:r>
            <a:endParaRPr lang="en-GB" dirty="0"/>
          </a:p>
        </p:txBody>
      </p:sp>
      <p:sp>
        <p:nvSpPr>
          <p:cNvPr id="4" name="Slide Number Placeholder 3"/>
          <p:cNvSpPr>
            <a:spLocks noGrp="1"/>
          </p:cNvSpPr>
          <p:nvPr>
            <p:ph type="sldNum" sz="quarter" idx="10"/>
          </p:nvPr>
        </p:nvSpPr>
        <p:spPr/>
        <p:txBody>
          <a:bodyPr/>
          <a:lstStyle/>
          <a:p>
            <a:fld id="{624B141A-D04E-DD49-88DC-EFA90428BA41}" type="slidenum">
              <a:rPr lang="fr-FR" smtClean="0"/>
              <a:pPr/>
              <a:t>26</a:t>
            </a:fld>
            <a:endParaRPr lang="fr-FR"/>
          </a:p>
        </p:txBody>
      </p:sp>
    </p:spTree>
    <p:extLst>
      <p:ext uri="{BB962C8B-B14F-4D97-AF65-F5344CB8AC3E}">
        <p14:creationId xmlns:p14="http://schemas.microsoft.com/office/powerpoint/2010/main" val="179496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4B141A-D04E-DD49-88DC-EFA90428BA41}" type="slidenum">
              <a:rPr lang="fr-FR" smtClean="0"/>
              <a:pPr/>
              <a:t>52</a:t>
            </a:fld>
            <a:endParaRPr lang="fr-FR"/>
          </a:p>
        </p:txBody>
      </p:sp>
    </p:spTree>
    <p:extLst>
      <p:ext uri="{BB962C8B-B14F-4D97-AF65-F5344CB8AC3E}">
        <p14:creationId xmlns:p14="http://schemas.microsoft.com/office/powerpoint/2010/main" val="12449513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3.xml"/><Relationship Id="rId5" Type="http://schemas.openxmlformats.org/officeDocument/2006/relationships/image" Target="../media/image2.jp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2.jp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2.jp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Master" Target="../slideMasters/slideMaster5.xml"/><Relationship Id="rId4" Type="http://schemas.openxmlformats.org/officeDocument/2006/relationships/image" Target="../media/image5.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8.jpe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1755150"/>
            <a:ext cx="7200000" cy="1350000"/>
          </a:xfrm>
        </p:spPr>
        <p:txBody>
          <a:bodyPr lIns="0" tIns="0" rIns="0" bIns="0" anchor="t" anchorCtr="0">
            <a:noAutofit/>
          </a:bodyPr>
          <a:lstStyle>
            <a:lvl1pPr algn="l">
              <a:defRPr sz="2800" b="1" baseline="0">
                <a:solidFill>
                  <a:schemeClr val="accent5"/>
                </a:solidFill>
              </a:defRPr>
            </a:lvl1pPr>
          </a:lstStyle>
          <a:p>
            <a:r>
              <a:rPr lang="en-GB" noProof="0" dirty="0"/>
              <a:t>Presentation title - line 1 - Arial 30pt - bold </a:t>
            </a:r>
            <a:r>
              <a:rPr lang="en-GB" noProof="0" dirty="0" err="1"/>
              <a:t>HiLumi</a:t>
            </a:r>
            <a:r>
              <a:rPr lang="en-GB" noProof="0" dirty="0"/>
              <a:t> dark grey - line 2</a:t>
            </a:r>
            <a:br>
              <a:rPr lang="en-GB" noProof="0" dirty="0"/>
            </a:br>
            <a:r>
              <a:rPr lang="en-GB" noProof="0" dirty="0"/>
              <a:t>line 3</a:t>
            </a:r>
            <a:br>
              <a:rPr lang="en-GB" noProof="0" dirty="0"/>
            </a:br>
            <a:r>
              <a:rPr lang="en-GB" noProof="0" dirty="0"/>
              <a:t>line 4   </a:t>
            </a:r>
          </a:p>
        </p:txBody>
      </p:sp>
      <p:sp>
        <p:nvSpPr>
          <p:cNvPr id="3" name="Sous-titre 2"/>
          <p:cNvSpPr>
            <a:spLocks noGrp="1"/>
          </p:cNvSpPr>
          <p:nvPr>
            <p:ph type="subTitle" idx="1" hasCustomPrompt="1"/>
          </p:nvPr>
        </p:nvSpPr>
        <p:spPr>
          <a:xfrm>
            <a:off x="1371600" y="3600450"/>
            <a:ext cx="6480000" cy="74295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5" name="Espace réservé du pied de page 4"/>
          <p:cNvSpPr>
            <a:spLocks noGrp="1"/>
          </p:cNvSpPr>
          <p:nvPr>
            <p:ph type="ftr" sz="quarter" idx="11"/>
          </p:nvPr>
        </p:nvSpPr>
        <p:spPr>
          <a:xfrm>
            <a:off x="990600" y="4767263"/>
            <a:ext cx="6690000" cy="270000"/>
          </a:xfrm>
        </p:spPr>
        <p:txBody>
          <a:bodyPr lIns="0" tIns="0" rIns="0" bIns="0" anchor="b" anchorCtr="0"/>
          <a:lstStyle>
            <a:lvl1pPr algn="r">
              <a:defRPr>
                <a:solidFill>
                  <a:schemeClr val="accent1"/>
                </a:solidFill>
              </a:defRPr>
            </a:lvl1pPr>
          </a:lstStyle>
          <a:p>
            <a:r>
              <a:rPr lang="fr-FR" noProof="0" dirty="0"/>
              <a:t>To </a:t>
            </a:r>
            <a:r>
              <a:rPr lang="fr-FR" noProof="0" dirty="0" err="1"/>
              <a:t>edit</a:t>
            </a:r>
            <a:r>
              <a:rPr lang="fr-FR" noProof="0" dirty="0"/>
              <a:t> speaker </a:t>
            </a:r>
            <a:r>
              <a:rPr lang="fr-FR" noProof="0" dirty="0" err="1"/>
              <a:t>name</a:t>
            </a:r>
            <a:r>
              <a:rPr lang="fr-FR" noProof="0" dirty="0"/>
              <a:t> go to Insert &gt; Header &amp; </a:t>
            </a:r>
            <a:r>
              <a:rPr lang="fr-FR" noProof="0" dirty="0" err="1"/>
              <a:t>Footer</a:t>
            </a:r>
            <a:r>
              <a:rPr lang="fr-FR" noProof="0" dirty="0"/>
              <a:t> and </a:t>
            </a:r>
            <a:r>
              <a:rPr lang="fr-FR" noProof="0" dirty="0" err="1"/>
              <a:t>apply</a:t>
            </a:r>
            <a:r>
              <a:rPr lang="fr-FR" noProof="0" dirty="0"/>
              <a:t> to all slides </a:t>
            </a:r>
            <a:r>
              <a:rPr lang="fr-FR" noProof="0" dirty="0" err="1"/>
              <a:t>except</a:t>
            </a:r>
            <a:r>
              <a:rPr lang="fr-FR" noProof="0" dirty="0"/>
              <a:t> </a:t>
            </a:r>
            <a:r>
              <a:rPr lang="fr-FR" noProof="0" dirty="0" err="1"/>
              <a:t>title</a:t>
            </a:r>
            <a:r>
              <a:rPr lang="fr-FR" noProof="0" dirty="0"/>
              <a:t> page</a:t>
            </a:r>
            <a:endParaRPr lang="en-GB" noProof="0" dirty="0"/>
          </a:p>
        </p:txBody>
      </p:sp>
      <p:sp>
        <p:nvSpPr>
          <p:cNvPr id="6" name="Espace réservé du numéro de diapositive 5"/>
          <p:cNvSpPr>
            <a:spLocks noGrp="1"/>
          </p:cNvSpPr>
          <p:nvPr>
            <p:ph type="sldNum" sz="quarter" idx="12"/>
          </p:nvPr>
        </p:nvSpPr>
        <p:spPr>
          <a:xfrm>
            <a:off x="8686800" y="4767263"/>
            <a:ext cx="360000" cy="270000"/>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pPr/>
              <a:t>‹#›</a:t>
            </a:fld>
            <a:endParaRPr lang="fr-FR" dirty="0"/>
          </a:p>
        </p:txBody>
      </p:sp>
      <p:pic>
        <p:nvPicPr>
          <p:cNvPr id="12" name="Image 11" descr="HLU-logoN-title.png"/>
          <p:cNvPicPr>
            <a:picLocks noChangeAspect="1"/>
          </p:cNvPicPr>
          <p:nvPr userDrawn="1"/>
        </p:nvPicPr>
        <p:blipFill>
          <a:blip r:embed="rId3"/>
          <a:stretch>
            <a:fillRect/>
          </a:stretch>
        </p:blipFill>
        <p:spPr>
          <a:xfrm>
            <a:off x="1371602" y="285750"/>
            <a:ext cx="3134659" cy="1270627"/>
          </a:xfrm>
          <a:prstGeom prst="rect">
            <a:avLst/>
          </a:prstGeom>
        </p:spPr>
      </p:pic>
      <p:sp>
        <p:nvSpPr>
          <p:cNvPr id="15" name="Espace réservé du texte 14"/>
          <p:cNvSpPr>
            <a:spLocks noGrp="1"/>
          </p:cNvSpPr>
          <p:nvPr>
            <p:ph type="body" sz="quarter" idx="14" hasCustomPrompt="1"/>
          </p:nvPr>
        </p:nvSpPr>
        <p:spPr>
          <a:xfrm>
            <a:off x="1371600" y="4424362"/>
            <a:ext cx="6480000" cy="261938"/>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400" b="1" i="1">
                <a:solidFill>
                  <a:srgbClr val="700A00"/>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dirty="0">
                <a:ln>
                  <a:noFill/>
                </a:ln>
                <a:solidFill>
                  <a:schemeClr val="bg2"/>
                </a:solidFill>
                <a:effectLst/>
                <a:uLnTx/>
                <a:uFillTx/>
                <a:latin typeface="+mn-lt"/>
                <a:ea typeface="+mn-ea"/>
                <a:cs typeface="+mn-cs"/>
              </a:rPr>
              <a:t>Conference - Location - Date</a:t>
            </a:r>
          </a:p>
          <a:p>
            <a:pPr lvl="0"/>
            <a:endParaRPr lang="en-GB" noProof="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911424"/>
            <a:ext cx="4040188" cy="479822"/>
          </a:xfrm>
        </p:spPr>
        <p:txBody>
          <a:bodyPr anchor="t">
            <a:normAutofit/>
          </a:bodyPr>
          <a:lstStyle>
            <a:lvl1pPr marL="0" indent="0">
              <a:buNone/>
              <a:defRPr sz="1500" b="1"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1543050"/>
            <a:ext cx="4040188" cy="2963466"/>
          </a:xfrm>
        </p:spPr>
        <p:txBody>
          <a:bodyPr/>
          <a:lstStyle>
            <a:lvl1pPr marL="342900" indent="-342900">
              <a:buClr>
                <a:schemeClr val="bg2"/>
              </a:buClr>
              <a:buFont typeface="Arial" panose="020B0604020202020204" pitchFamily="34" charset="0"/>
              <a:buChar char="•"/>
              <a:defRPr sz="1800"/>
            </a:lvl1pPr>
            <a:lvl2pPr marL="685800" indent="-342900">
              <a:buClr>
                <a:schemeClr val="bg2"/>
              </a:buClr>
              <a:buFont typeface="Arial" panose="020B0604020202020204" pitchFamily="34" charset="0"/>
              <a:buChar char="•"/>
              <a:defRPr sz="1500"/>
            </a:lvl2pPr>
            <a:lvl3pPr marL="942975" indent="-257175">
              <a:buClr>
                <a:schemeClr val="bg2"/>
              </a:buClr>
              <a:buFont typeface="Arial" panose="020B0604020202020204" pitchFamily="34" charset="0"/>
              <a:buChar char="•"/>
              <a:defRPr sz="1350"/>
            </a:lvl3pPr>
            <a:lvl4pPr marL="1285875" indent="-257175">
              <a:buClr>
                <a:schemeClr val="bg2"/>
              </a:buClr>
              <a:buFont typeface="Arial" panose="020B0604020202020204" pitchFamily="34" charset="0"/>
              <a:buChar char="•"/>
              <a:defRPr sz="1200"/>
            </a:lvl4pPr>
            <a:lvl5pPr marL="1628775" indent="-257175">
              <a:buClr>
                <a:schemeClr val="bg2"/>
              </a:buClr>
              <a:buFont typeface="Arial" panose="020B0604020202020204" pitchFamily="34" charset="0"/>
              <a:buChar char="•"/>
              <a:defRPr sz="1200"/>
            </a:lvl5pPr>
            <a:lvl6pPr>
              <a:defRPr sz="1200"/>
            </a:lvl6pPr>
            <a:lvl7pPr>
              <a:defRPr sz="1200"/>
            </a:lvl7pPr>
            <a:lvl8pPr>
              <a:defRPr sz="1200"/>
            </a:lvl8pPr>
            <a:lvl9pPr>
              <a:defRPr sz="12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6" y="911424"/>
            <a:ext cx="4041775" cy="479822"/>
          </a:xfrm>
        </p:spPr>
        <p:txBody>
          <a:bodyPr anchor="t">
            <a:normAutofit/>
          </a:bodyPr>
          <a:lstStyle>
            <a:lvl1pPr marL="0" indent="0">
              <a:buNone/>
              <a:defRPr sz="1500" b="1"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6" y="1543050"/>
            <a:ext cx="4041775" cy="2963466"/>
          </a:xfrm>
        </p:spPr>
        <p:txBody>
          <a:bodyPr/>
          <a:lstStyle>
            <a:lvl1pPr marL="257175" indent="-257175">
              <a:buClr>
                <a:schemeClr val="bg2"/>
              </a:buClr>
              <a:buFont typeface="Arial" panose="020B0604020202020204" pitchFamily="34" charset="0"/>
              <a:buChar char="•"/>
              <a:defRPr sz="1800"/>
            </a:lvl1pPr>
            <a:lvl2pPr marL="600075" indent="-257175">
              <a:buClr>
                <a:schemeClr val="bg2"/>
              </a:buClr>
              <a:buFont typeface="Arial" panose="020B0604020202020204" pitchFamily="34" charset="0"/>
              <a:buChar char="•"/>
              <a:defRPr sz="1500"/>
            </a:lvl2pPr>
            <a:lvl3pPr marL="900113" indent="-214313">
              <a:buClr>
                <a:schemeClr val="bg2"/>
              </a:buClr>
              <a:buFont typeface="Arial" panose="020B0604020202020204" pitchFamily="34" charset="0"/>
              <a:buChar char="•"/>
              <a:defRPr sz="1350"/>
            </a:lvl3pPr>
            <a:lvl4pPr marL="1243013" indent="-214313">
              <a:buClr>
                <a:schemeClr val="bg2"/>
              </a:buClr>
              <a:buFont typeface="Arial" panose="020B0604020202020204" pitchFamily="34" charset="0"/>
              <a:buChar char="•"/>
              <a:defRPr sz="1200"/>
            </a:lvl4pPr>
            <a:lvl5pPr marL="1585913" indent="-214313">
              <a:buClr>
                <a:schemeClr val="bg2"/>
              </a:buClr>
              <a:buFont typeface="Arial" panose="020B0604020202020204" pitchFamily="34" charset="0"/>
              <a:buChar char="•"/>
              <a:defRPr sz="1200"/>
            </a:lvl5pPr>
            <a:lvl6pPr>
              <a:defRPr sz="1200"/>
            </a:lvl6pPr>
            <a:lvl7pPr>
              <a:defRPr sz="1200"/>
            </a:lvl7pPr>
            <a:lvl8pPr>
              <a:defRPr sz="1200"/>
            </a:lvl8pPr>
            <a:lvl9pPr>
              <a:defRPr sz="12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Espace réservé du pied de page 7"/>
          <p:cNvSpPr>
            <a:spLocks noGrp="1"/>
          </p:cNvSpPr>
          <p:nvPr>
            <p:ph type="ftr" sz="quarter" idx="11"/>
          </p:nvPr>
        </p:nvSpPr>
        <p:spPr>
          <a:xfrm>
            <a:off x="3189873" y="4767263"/>
            <a:ext cx="5342127" cy="270000"/>
          </a:xfrm>
        </p:spPr>
        <p:txBody>
          <a:bodyPr/>
          <a:lstStyle>
            <a:lvl1pPr algn="ctr">
              <a:defRPr/>
            </a:lvl1pPr>
          </a:lstStyle>
          <a:p>
            <a:r>
              <a:rPr lang="it-IT" dirty="0"/>
              <a:t>Eelis Takala</a:t>
            </a:r>
            <a:endParaRPr lang="en-GB" dirty="0"/>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905001" y="4697588"/>
            <a:ext cx="1168023" cy="378000"/>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31640" y="4700551"/>
            <a:ext cx="456510" cy="336712"/>
          </a:xfrm>
          <a:prstGeom prst="rect">
            <a:avLst/>
          </a:prstGeom>
        </p:spPr>
      </p:pic>
    </p:spTree>
    <p:extLst>
      <p:ext uri="{BB962C8B-B14F-4D97-AF65-F5344CB8AC3E}">
        <p14:creationId xmlns:p14="http://schemas.microsoft.com/office/powerpoint/2010/main" val="1971050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4" name="Espace réservé du pied de page 3"/>
          <p:cNvSpPr>
            <a:spLocks noGrp="1"/>
          </p:cNvSpPr>
          <p:nvPr>
            <p:ph type="ftr" sz="quarter" idx="11"/>
          </p:nvPr>
        </p:nvSpPr>
        <p:spPr>
          <a:xfrm>
            <a:off x="1905000" y="4767263"/>
            <a:ext cx="6627000" cy="270000"/>
          </a:xfrm>
        </p:spPr>
        <p:txBody>
          <a:bodyPr/>
          <a:lstStyle>
            <a:lvl1pPr algn="ctr">
              <a:defRPr/>
            </a:lvl1pPr>
          </a:lstStyle>
          <a:p>
            <a:r>
              <a:rPr lang="it-IT" dirty="0"/>
              <a:t>Eelis Takala</a:t>
            </a:r>
            <a:endParaRPr lang="en-GB" dirty="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a:p>
        </p:txBody>
      </p:sp>
      <p:pic>
        <p:nvPicPr>
          <p:cNvPr id="10" name="Image 7" descr="Logo-APO-LARP.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30918" y="4697588"/>
            <a:ext cx="432770" cy="386327"/>
          </a:xfrm>
          <a:prstGeom prst="rect">
            <a:avLst/>
          </a:prstGeom>
        </p:spPr>
      </p:pic>
    </p:spTree>
    <p:extLst>
      <p:ext uri="{BB962C8B-B14F-4D97-AF65-F5344CB8AC3E}">
        <p14:creationId xmlns:p14="http://schemas.microsoft.com/office/powerpoint/2010/main" val="1433688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1981200" y="4767263"/>
            <a:ext cx="6553200" cy="270000"/>
          </a:xfrm>
        </p:spPr>
        <p:txBody>
          <a:bodyPr/>
          <a:lstStyle/>
          <a:p>
            <a:r>
              <a:rPr lang="it-IT" dirty="0"/>
              <a:t>Eelis Takala</a:t>
            </a:r>
            <a:endParaRPr lang="en-GB" dirty="0"/>
          </a:p>
        </p:txBody>
      </p:sp>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a:p>
        </p:txBody>
      </p:sp>
      <p:sp>
        <p:nvSpPr>
          <p:cNvPr id="8" name="ZoneTexte 7"/>
          <p:cNvSpPr txBox="1"/>
          <p:nvPr userDrawn="1"/>
        </p:nvSpPr>
        <p:spPr>
          <a:xfrm>
            <a:off x="1463700" y="4761939"/>
            <a:ext cx="381000" cy="207749"/>
          </a:xfrm>
          <a:prstGeom prst="rect">
            <a:avLst/>
          </a:prstGeom>
          <a:noFill/>
        </p:spPr>
        <p:txBody>
          <a:bodyPr wrap="square" lIns="0" tIns="0" rIns="0" bIns="0" rtlCol="0">
            <a:spAutoFit/>
          </a:bodyPr>
          <a:lstStyle/>
          <a:p>
            <a:pPr algn="ctr"/>
            <a:r>
              <a:rPr lang="en-GB" sz="675" dirty="0"/>
              <a:t>logo</a:t>
            </a:r>
          </a:p>
          <a:p>
            <a:pPr algn="ctr"/>
            <a:r>
              <a:rPr lang="en-GB" sz="675" dirty="0"/>
              <a:t>are</a:t>
            </a:r>
          </a:p>
        </p:txBody>
      </p:sp>
      <p:pic>
        <p:nvPicPr>
          <p:cNvPr id="9" name="Image 7" descr="Logo-APO-LARP.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30918" y="4697588"/>
            <a:ext cx="432770" cy="386327"/>
          </a:xfrm>
          <a:prstGeom prst="rect">
            <a:avLst/>
          </a:prstGeom>
        </p:spPr>
      </p:pic>
    </p:spTree>
    <p:extLst>
      <p:ext uri="{BB962C8B-B14F-4D97-AF65-F5344CB8AC3E}">
        <p14:creationId xmlns:p14="http://schemas.microsoft.com/office/powerpoint/2010/main" val="2762530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342900"/>
            <a:ext cx="79200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noProof="0"/>
          </a:p>
        </p:txBody>
      </p:sp>
      <p:sp>
        <p:nvSpPr>
          <p:cNvPr id="4" name="Espace réservé du texte 3"/>
          <p:cNvSpPr>
            <a:spLocks noGrp="1"/>
          </p:cNvSpPr>
          <p:nvPr>
            <p:ph type="body" sz="half" idx="2" hasCustomPrompt="1"/>
          </p:nvPr>
        </p:nvSpPr>
        <p:spPr>
          <a:xfrm>
            <a:off x="612000" y="3829050"/>
            <a:ext cx="7920000" cy="74295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noProof="0"/>
              <a:t>Text – image caption – comments ....</a:t>
            </a:r>
          </a:p>
        </p:txBody>
      </p:sp>
      <p:sp>
        <p:nvSpPr>
          <p:cNvPr id="6" name="Espace réservé du pied de page 5"/>
          <p:cNvSpPr>
            <a:spLocks noGrp="1"/>
          </p:cNvSpPr>
          <p:nvPr>
            <p:ph type="ftr" sz="quarter" idx="11"/>
          </p:nvPr>
        </p:nvSpPr>
        <p:spPr>
          <a:xfrm>
            <a:off x="1981200" y="4767263"/>
            <a:ext cx="6550800" cy="270000"/>
          </a:xfrm>
        </p:spPr>
        <p:txBody>
          <a:bodyPr/>
          <a:lstStyle>
            <a:lvl1pPr algn="ctr">
              <a:defRPr/>
            </a:lvl1pPr>
          </a:lstStyle>
          <a:p>
            <a:r>
              <a:rPr lang="it-IT" dirty="0"/>
              <a:t>Eelis Takala</a:t>
            </a:r>
            <a:endParaRPr lang="en-GB" dirty="0"/>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a:p>
        </p:txBody>
      </p:sp>
      <p:sp>
        <p:nvSpPr>
          <p:cNvPr id="9" name="Espace réservé du contenu 8"/>
          <p:cNvSpPr>
            <a:spLocks noGrp="1"/>
          </p:cNvSpPr>
          <p:nvPr>
            <p:ph sz="quarter" idx="14" hasCustomPrompt="1"/>
          </p:nvPr>
        </p:nvSpPr>
        <p:spPr>
          <a:xfrm>
            <a:off x="613550" y="3486150"/>
            <a:ext cx="7918450" cy="285750"/>
          </a:xfrm>
        </p:spPr>
        <p:txBody>
          <a:bodyPr/>
          <a:lstStyle>
            <a:lvl1pPr>
              <a:buFontTx/>
              <a:buNone/>
              <a:defRPr sz="1350">
                <a:solidFill>
                  <a:schemeClr val="bg2"/>
                </a:solidFill>
              </a:defRPr>
            </a:lvl1pPr>
          </a:lstStyle>
          <a:p>
            <a:pPr lvl="0"/>
            <a:r>
              <a:rPr lang="en-GB" dirty="0"/>
              <a:t>Image title</a:t>
            </a:r>
          </a:p>
        </p:txBody>
      </p:sp>
      <p:pic>
        <p:nvPicPr>
          <p:cNvPr id="13" name="Image 7" descr="Logo-APO-LARP.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30918" y="4697588"/>
            <a:ext cx="432770" cy="386327"/>
          </a:xfrm>
          <a:prstGeom prst="rect">
            <a:avLst/>
          </a:prstGeom>
        </p:spPr>
      </p:pic>
    </p:spTree>
    <p:extLst>
      <p:ext uri="{BB962C8B-B14F-4D97-AF65-F5344CB8AC3E}">
        <p14:creationId xmlns:p14="http://schemas.microsoft.com/office/powerpoint/2010/main" val="3201643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351800" y="2031750"/>
            <a:ext cx="6440400" cy="1225800"/>
          </a:xfrm>
        </p:spPr>
        <p:txBody>
          <a:bodyPr/>
          <a:lstStyle>
            <a:lvl1pPr>
              <a:defRPr b="1" i="1">
                <a:solidFill>
                  <a:schemeClr val="tx2"/>
                </a:solidFill>
              </a:defRPr>
            </a:lvl1pPr>
          </a:lstStyle>
          <a:p>
            <a:r>
              <a:rPr lang="en-GB" noProof="0"/>
              <a:t>Thank you message....</a:t>
            </a:r>
          </a:p>
        </p:txBody>
      </p:sp>
      <p:sp>
        <p:nvSpPr>
          <p:cNvPr id="4" name="Espace réservé du pied de page 3"/>
          <p:cNvSpPr>
            <a:spLocks noGrp="1"/>
          </p:cNvSpPr>
          <p:nvPr>
            <p:ph type="ftr" sz="quarter" idx="11"/>
          </p:nvPr>
        </p:nvSpPr>
        <p:spPr>
          <a:xfrm>
            <a:off x="1351800" y="4767263"/>
            <a:ext cx="6440400" cy="270000"/>
          </a:xfrm>
        </p:spPr>
        <p:txBody>
          <a:bodyPr/>
          <a:lstStyle>
            <a:lvl1pPr algn="ctr">
              <a:defRPr/>
            </a:lvl1pPr>
          </a:lstStyle>
          <a:p>
            <a:r>
              <a:rPr lang="it-IT" dirty="0"/>
              <a:t>Eelis Takala</a:t>
            </a:r>
            <a:endParaRPr lang="en-GB" dirty="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dirty="0"/>
          </a:p>
        </p:txBody>
      </p:sp>
      <p:pic>
        <p:nvPicPr>
          <p:cNvPr id="12" name="Image 11" descr="HLU-logoN-titl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71600" y="505283"/>
            <a:ext cx="3785364" cy="1150791"/>
          </a:xfrm>
          <a:prstGeom prst="rect">
            <a:avLst/>
          </a:prstGeom>
        </p:spPr>
      </p:pic>
      <p:sp>
        <p:nvSpPr>
          <p:cNvPr id="8" name="Espace réservé du texte 7"/>
          <p:cNvSpPr>
            <a:spLocks noGrp="1"/>
          </p:cNvSpPr>
          <p:nvPr>
            <p:ph type="body" sz="quarter" idx="14" hasCustomPrompt="1"/>
          </p:nvPr>
        </p:nvSpPr>
        <p:spPr>
          <a:xfrm>
            <a:off x="1351800" y="3714750"/>
            <a:ext cx="6440400" cy="914400"/>
          </a:xfrm>
        </p:spPr>
        <p:txBody>
          <a:bodyPr anchor="b">
            <a:noAutofit/>
          </a:bodyPr>
          <a:lstStyle>
            <a:lvl1pPr>
              <a:buFontTx/>
              <a:buNone/>
              <a:defRPr sz="900" baseline="0">
                <a:solidFill>
                  <a:schemeClr val="tx2"/>
                </a:solidFill>
              </a:defRPr>
            </a:lvl1pPr>
            <a:lvl2pPr>
              <a:buFontTx/>
              <a:buNone/>
              <a:defRPr sz="1050"/>
            </a:lvl2pPr>
            <a:lvl3pPr>
              <a:buFontTx/>
              <a:buNone/>
              <a:defRPr sz="1050"/>
            </a:lvl3pPr>
            <a:lvl4pPr>
              <a:buFontTx/>
              <a:buNone/>
              <a:defRPr sz="1050"/>
            </a:lvl4pPr>
            <a:lvl5pPr>
              <a:buFontTx/>
              <a:buNone/>
              <a:defRPr sz="1050"/>
            </a:lvl5pPr>
          </a:lstStyle>
          <a:p>
            <a:pPr lvl="0"/>
            <a:r>
              <a:rPr lang="en-GB" noProof="0"/>
              <a:t>Credits if needed: reference 1, reference 2 ...</a:t>
            </a:r>
          </a:p>
        </p:txBody>
      </p:sp>
      <p:pic>
        <p:nvPicPr>
          <p:cNvPr id="13" name="Image 7" descr="Logo-APO-LARP.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66822" y="4697588"/>
            <a:ext cx="432770" cy="386327"/>
          </a:xfrm>
          <a:prstGeom prst="rect">
            <a:avLst/>
          </a:prstGeom>
        </p:spPr>
      </p:pic>
    </p:spTree>
    <p:extLst>
      <p:ext uri="{BB962C8B-B14F-4D97-AF65-F5344CB8AC3E}">
        <p14:creationId xmlns:p14="http://schemas.microsoft.com/office/powerpoint/2010/main" val="2267154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114550"/>
            <a:ext cx="7200000" cy="1350000"/>
          </a:xfrm>
        </p:spPr>
        <p:txBody>
          <a:bodyPr lIns="0" tIns="0" rIns="0" bIns="0" anchor="t" anchorCtr="0">
            <a:noAutofit/>
          </a:bodyPr>
          <a:lstStyle>
            <a:lvl1pPr algn="l">
              <a:defRPr sz="2100" b="1" baseline="0">
                <a:solidFill>
                  <a:schemeClr val="accent5"/>
                </a:solidFill>
              </a:defRPr>
            </a:lvl1pPr>
          </a:lstStyle>
          <a:p>
            <a:r>
              <a:rPr lang="en-GB" noProof="0" dirty="0"/>
              <a:t>Presentation title - line 1 - Arial 30pt - bold </a:t>
            </a:r>
            <a:r>
              <a:rPr lang="en-GB" noProof="0" dirty="0" err="1"/>
              <a:t>HiLumi</a:t>
            </a:r>
            <a:r>
              <a:rPr lang="en-GB" noProof="0" dirty="0"/>
              <a:t> dark grey - line 2</a:t>
            </a:r>
            <a:br>
              <a:rPr lang="en-GB" noProof="0" dirty="0"/>
            </a:br>
            <a:r>
              <a:rPr lang="en-GB" noProof="0" dirty="0"/>
              <a:t>line 3</a:t>
            </a:r>
            <a:br>
              <a:rPr lang="en-GB" noProof="0" dirty="0"/>
            </a:br>
            <a:r>
              <a:rPr lang="en-GB" noProof="0" dirty="0"/>
              <a:t>line 4   </a:t>
            </a:r>
          </a:p>
        </p:txBody>
      </p:sp>
      <p:sp>
        <p:nvSpPr>
          <p:cNvPr id="3" name="Sous-titre 2"/>
          <p:cNvSpPr>
            <a:spLocks noGrp="1"/>
          </p:cNvSpPr>
          <p:nvPr>
            <p:ph type="subTitle" idx="1" hasCustomPrompt="1"/>
          </p:nvPr>
        </p:nvSpPr>
        <p:spPr>
          <a:xfrm>
            <a:off x="1371600" y="3600450"/>
            <a:ext cx="6480000" cy="742950"/>
          </a:xfrm>
        </p:spPr>
        <p:txBody>
          <a:bodyPr lIns="0" tIns="0" rIns="0" bIns="0">
            <a:normAutofit/>
          </a:bodyPr>
          <a:lstStyle>
            <a:lvl1pPr marL="0" indent="0" algn="l">
              <a:buNone/>
              <a:defRPr sz="1500" b="0" baseline="0">
                <a:solidFill>
                  <a:schemeClr val="accent5"/>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5" name="Espace réservé du pied de page 4"/>
          <p:cNvSpPr>
            <a:spLocks noGrp="1"/>
          </p:cNvSpPr>
          <p:nvPr>
            <p:ph type="ftr" sz="quarter" idx="11"/>
          </p:nvPr>
        </p:nvSpPr>
        <p:spPr>
          <a:xfrm>
            <a:off x="1371600" y="4767263"/>
            <a:ext cx="6309000" cy="270000"/>
          </a:xfrm>
        </p:spPr>
        <p:txBody>
          <a:bodyPr lIns="0" tIns="0" rIns="0" bIns="0" anchor="b" anchorCtr="0"/>
          <a:lstStyle>
            <a:lvl1pPr algn="r">
              <a:defRPr>
                <a:solidFill>
                  <a:schemeClr val="accent1"/>
                </a:solidFill>
              </a:defRPr>
            </a:lvl1pPr>
          </a:lstStyle>
          <a:p>
            <a:r>
              <a:rPr lang="it-IT" dirty="0"/>
              <a:t>Eelis Takala</a:t>
            </a:r>
            <a:endParaRPr lang="en-GB" dirty="0"/>
          </a:p>
        </p:txBody>
      </p:sp>
      <p:sp>
        <p:nvSpPr>
          <p:cNvPr id="6" name="Espace réservé du numéro de diapositive 5"/>
          <p:cNvSpPr>
            <a:spLocks noGrp="1"/>
          </p:cNvSpPr>
          <p:nvPr>
            <p:ph type="sldNum" sz="quarter" idx="12"/>
          </p:nvPr>
        </p:nvSpPr>
        <p:spPr>
          <a:xfrm>
            <a:off x="8686800" y="4767263"/>
            <a:ext cx="360000" cy="270000"/>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pPr/>
              <a:t>‹#›</a:t>
            </a:fld>
            <a:endParaRPr lang="fr-FR" dirty="0"/>
          </a:p>
        </p:txBody>
      </p:sp>
      <p:pic>
        <p:nvPicPr>
          <p:cNvPr id="12" name="Image 11" descr="HLU-logoN-title.png"/>
          <p:cNvPicPr>
            <a:picLocks noChangeAspect="1"/>
          </p:cNvPicPr>
          <p:nvPr userDrawn="1"/>
        </p:nvPicPr>
        <p:blipFill>
          <a:blip r:embed="rId3"/>
          <a:stretch>
            <a:fillRect/>
          </a:stretch>
        </p:blipFill>
        <p:spPr>
          <a:xfrm>
            <a:off x="1371600" y="742573"/>
            <a:ext cx="2664380" cy="810000"/>
          </a:xfrm>
          <a:prstGeom prst="rect">
            <a:avLst/>
          </a:prstGeom>
        </p:spPr>
      </p:pic>
      <p:sp>
        <p:nvSpPr>
          <p:cNvPr id="15" name="Espace réservé du texte 14"/>
          <p:cNvSpPr>
            <a:spLocks noGrp="1"/>
          </p:cNvSpPr>
          <p:nvPr>
            <p:ph type="body" sz="quarter" idx="14" hasCustomPrompt="1"/>
          </p:nvPr>
        </p:nvSpPr>
        <p:spPr>
          <a:xfrm>
            <a:off x="1371600" y="4424362"/>
            <a:ext cx="6480000" cy="261938"/>
          </a:xfrm>
        </p:spPr>
        <p:txBody>
          <a:bodyPr>
            <a:normAutofit/>
          </a:bodyPr>
          <a:lstStyle>
            <a:lvl1pPr marL="257175" marR="0" indent="-257175" algn="l" defTabSz="342900" rtl="0" eaLnBrk="1" fontAlgn="auto" latinLnBrk="0" hangingPunct="1">
              <a:lnSpc>
                <a:spcPct val="100000"/>
              </a:lnSpc>
              <a:spcBef>
                <a:spcPct val="20000"/>
              </a:spcBef>
              <a:spcAft>
                <a:spcPts val="0"/>
              </a:spcAft>
              <a:buClr>
                <a:schemeClr val="accent6"/>
              </a:buClr>
              <a:buSzTx/>
              <a:buFontTx/>
              <a:buNone/>
              <a:tabLst/>
              <a:defRPr sz="1200">
                <a:solidFill>
                  <a:schemeClr val="bg2"/>
                </a:solidFill>
              </a:defRPr>
            </a:lvl1pPr>
            <a:lvl2pPr>
              <a:buFontTx/>
              <a:buNone/>
              <a:defRPr/>
            </a:lvl2pPr>
            <a:lvl3pPr>
              <a:buFontTx/>
              <a:buNone/>
              <a:defRPr/>
            </a:lvl3pPr>
            <a:lvl4pPr>
              <a:buFontTx/>
              <a:buNone/>
              <a:defRPr/>
            </a:lvl4pPr>
            <a:lvl5pPr>
              <a:buFontTx/>
              <a:buNone/>
              <a:defRPr/>
            </a:lvl5pPr>
          </a:lstStyle>
          <a:p>
            <a:pPr marL="257175" marR="0" lvl="0" indent="-257175" algn="l" defTabSz="342900" rtl="0" eaLnBrk="1" fontAlgn="auto" latinLnBrk="0" hangingPunct="1">
              <a:lnSpc>
                <a:spcPct val="100000"/>
              </a:lnSpc>
              <a:spcBef>
                <a:spcPct val="20000"/>
              </a:spcBef>
              <a:spcAft>
                <a:spcPts val="0"/>
              </a:spcAft>
              <a:buClr>
                <a:schemeClr val="accent6"/>
              </a:buClr>
              <a:buSzTx/>
              <a:buFontTx/>
              <a:buNone/>
              <a:tabLst/>
              <a:defRPr/>
            </a:pPr>
            <a:r>
              <a:rPr kumimoji="0" lang="en-GB" sz="1200" b="0" i="0" u="none" strike="noStrike" kern="1200" cap="none" spc="0" normalizeH="0" baseline="0" noProof="0" dirty="0">
                <a:ln>
                  <a:noFill/>
                </a:ln>
                <a:solidFill>
                  <a:schemeClr val="bg2"/>
                </a:solidFill>
                <a:effectLst/>
                <a:uLnTx/>
                <a:uFillTx/>
                <a:latin typeface="+mn-lt"/>
                <a:ea typeface="+mn-ea"/>
                <a:cs typeface="+mn-cs"/>
              </a:rPr>
              <a:t>Conference - Location - Date</a:t>
            </a:r>
          </a:p>
          <a:p>
            <a:pPr lvl="0"/>
            <a:endParaRPr lang="en-GB" noProof="0" dirty="0"/>
          </a:p>
        </p:txBody>
      </p:sp>
      <p:grpSp>
        <p:nvGrpSpPr>
          <p:cNvPr id="10" name="Grouper 9"/>
          <p:cNvGrpSpPr/>
          <p:nvPr userDrawn="1"/>
        </p:nvGrpSpPr>
        <p:grpSpPr>
          <a:xfrm>
            <a:off x="457200" y="4553550"/>
            <a:ext cx="457200" cy="342900"/>
            <a:chOff x="1462200" y="4620913"/>
            <a:chExt cx="457200" cy="457200"/>
          </a:xfrm>
        </p:grpSpPr>
        <p:sp>
          <p:nvSpPr>
            <p:cNvPr id="11" name="Rectangle 10"/>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3" name="ZoneTexte 12"/>
            <p:cNvSpPr txBox="1"/>
            <p:nvPr userDrawn="1"/>
          </p:nvSpPr>
          <p:spPr>
            <a:xfrm>
              <a:off x="1485900" y="4670164"/>
              <a:ext cx="381000" cy="276999"/>
            </a:xfrm>
            <a:prstGeom prst="rect">
              <a:avLst/>
            </a:prstGeom>
            <a:noFill/>
          </p:spPr>
          <p:txBody>
            <a:bodyPr wrap="square" lIns="0" tIns="0" rIns="0" bIns="0" rtlCol="0">
              <a:spAutoFit/>
            </a:bodyPr>
            <a:lstStyle/>
            <a:p>
              <a:pPr algn="ctr"/>
              <a:r>
                <a:rPr lang="en-GB" sz="675" dirty="0"/>
                <a:t>logo</a:t>
              </a:r>
            </a:p>
            <a:p>
              <a:pPr algn="ctr"/>
              <a:r>
                <a:rPr lang="en-GB" sz="675" dirty="0"/>
                <a:t>area</a:t>
              </a:r>
            </a:p>
          </p:txBody>
        </p:sp>
      </p:grpSp>
      <p:pic>
        <p:nvPicPr>
          <p:cNvPr id="14" name="Picture 13"/>
          <p:cNvPicPr>
            <a:picLocks noChangeAspect="1"/>
          </p:cNvPicPr>
          <p:nvPr userDrawn="1"/>
        </p:nvPicPr>
        <p:blipFill rotWithShape="1">
          <a:blip r:embed="rId4">
            <a:extLst>
              <a:ext uri="{28A0092B-C50C-407E-A947-70E740481C1C}">
                <a14:useLocalDpi xmlns:a14="http://schemas.microsoft.com/office/drawing/2010/main"/>
              </a:ext>
            </a:extLst>
          </a:blip>
          <a:srcRect r="20278"/>
          <a:stretch/>
        </p:blipFill>
        <p:spPr>
          <a:xfrm>
            <a:off x="5796136" y="740730"/>
            <a:ext cx="2546154" cy="810000"/>
          </a:xfrm>
          <a:prstGeom prst="rect">
            <a:avLst/>
          </a:prstGeom>
        </p:spPr>
      </p:pic>
      <p:pic>
        <p:nvPicPr>
          <p:cNvPr id="17" name="Pictur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355976" y="740731"/>
            <a:ext cx="1098190" cy="810000"/>
          </a:xfrm>
          <a:prstGeom prst="rect">
            <a:avLst/>
          </a:prstGeom>
        </p:spPr>
      </p:pic>
    </p:spTree>
    <p:extLst>
      <p:ext uri="{BB962C8B-B14F-4D97-AF65-F5344CB8AC3E}">
        <p14:creationId xmlns:p14="http://schemas.microsoft.com/office/powerpoint/2010/main" val="3262569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914401"/>
            <a:ext cx="7920000" cy="3680222"/>
          </a:xfrm>
        </p:spPr>
        <p:txBody>
          <a:bodyPr lIns="0" tIns="0" rIns="0" bIns="0"/>
          <a:lstStyle>
            <a:lvl1pPr marL="257175" indent="-257175">
              <a:buClr>
                <a:schemeClr val="bg2"/>
              </a:buClr>
              <a:buFont typeface="Arial" panose="020B0604020202020204" pitchFamily="34" charset="0"/>
              <a:buChar char="•"/>
              <a:defRPr/>
            </a:lvl1pPr>
            <a:lvl2pPr marL="557213" indent="-214313">
              <a:buClr>
                <a:schemeClr val="bg2"/>
              </a:buClr>
              <a:buFont typeface="Arial" panose="020B0604020202020204" pitchFamily="34" charset="0"/>
              <a:buChar char="•"/>
              <a:defRPr/>
            </a:lvl2pPr>
            <a:lvl3pPr marL="857250" indent="-171450">
              <a:buClr>
                <a:schemeClr val="bg2"/>
              </a:buClr>
              <a:buFont typeface="Arial" panose="020B0604020202020204" pitchFamily="34" charset="0"/>
              <a:buChar char="•"/>
              <a:defRPr/>
            </a:lvl3pPr>
            <a:lvl4pPr marL="1200150" indent="-171450">
              <a:buClr>
                <a:schemeClr val="bg2"/>
              </a:buClr>
              <a:buFont typeface="Arial" panose="020B0604020202020204" pitchFamily="34" charset="0"/>
              <a:buChar char="•"/>
              <a:defRPr/>
            </a:lvl4pPr>
            <a:lvl5pPr marL="1543050" indent="-171450">
              <a:buClr>
                <a:schemeClr val="bg2"/>
              </a:buClr>
              <a:buFont typeface="Arial" panose="020B0604020202020204" pitchFamily="34" charset="0"/>
              <a:buChar char="•"/>
              <a:defRPr/>
            </a:lvl5pPr>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pied de page 4"/>
          <p:cNvSpPr>
            <a:spLocks noGrp="1"/>
          </p:cNvSpPr>
          <p:nvPr>
            <p:ph type="ftr" sz="quarter" idx="11"/>
          </p:nvPr>
        </p:nvSpPr>
        <p:spPr>
          <a:xfrm>
            <a:off x="3073023" y="4767263"/>
            <a:ext cx="5458977" cy="270000"/>
          </a:xfrm>
        </p:spPr>
        <p:txBody>
          <a:bodyPr/>
          <a:lstStyle>
            <a:lvl1pPr algn="ctr">
              <a:defRPr/>
            </a:lvl1pPr>
          </a:lstStyle>
          <a:p>
            <a:r>
              <a:rPr lang="it-IT" dirty="0"/>
              <a:t>Eelis Takala</a:t>
            </a:r>
            <a:endParaRPr lang="en-GB" dirty="0"/>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a:ext>
            </a:extLst>
          </a:blip>
          <a:srcRect r="21633"/>
          <a:stretch/>
        </p:blipFill>
        <p:spPr>
          <a:xfrm>
            <a:off x="1905001" y="4697588"/>
            <a:ext cx="1168023" cy="37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1640" y="4700551"/>
            <a:ext cx="456510" cy="336712"/>
          </a:xfrm>
          <a:prstGeom prst="rect">
            <a:avLst/>
          </a:prstGeom>
        </p:spPr>
      </p:pic>
    </p:spTree>
    <p:extLst>
      <p:ext uri="{BB962C8B-B14F-4D97-AF65-F5344CB8AC3E}">
        <p14:creationId xmlns:p14="http://schemas.microsoft.com/office/powerpoint/2010/main" val="2522065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911424"/>
            <a:ext cx="4040188" cy="479822"/>
          </a:xfrm>
        </p:spPr>
        <p:txBody>
          <a:bodyPr anchor="t">
            <a:normAutofit/>
          </a:bodyPr>
          <a:lstStyle>
            <a:lvl1pPr marL="0" indent="0">
              <a:buNone/>
              <a:defRPr sz="1500" b="1"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1543050"/>
            <a:ext cx="4040188" cy="2963466"/>
          </a:xfrm>
        </p:spPr>
        <p:txBody>
          <a:bodyPr/>
          <a:lstStyle>
            <a:lvl1pPr marL="342900" indent="-342900">
              <a:buClr>
                <a:schemeClr val="bg2"/>
              </a:buClr>
              <a:buFont typeface="Arial" panose="020B0604020202020204" pitchFamily="34" charset="0"/>
              <a:buChar char="•"/>
              <a:defRPr sz="1800"/>
            </a:lvl1pPr>
            <a:lvl2pPr marL="685800" indent="-342900">
              <a:buClr>
                <a:schemeClr val="bg2"/>
              </a:buClr>
              <a:buFont typeface="Arial" panose="020B0604020202020204" pitchFamily="34" charset="0"/>
              <a:buChar char="•"/>
              <a:defRPr sz="1500"/>
            </a:lvl2pPr>
            <a:lvl3pPr marL="942975" indent="-257175">
              <a:buClr>
                <a:schemeClr val="bg2"/>
              </a:buClr>
              <a:buFont typeface="Arial" panose="020B0604020202020204" pitchFamily="34" charset="0"/>
              <a:buChar char="•"/>
              <a:defRPr sz="1350"/>
            </a:lvl3pPr>
            <a:lvl4pPr marL="1285875" indent="-257175">
              <a:buClr>
                <a:schemeClr val="bg2"/>
              </a:buClr>
              <a:buFont typeface="Arial" panose="020B0604020202020204" pitchFamily="34" charset="0"/>
              <a:buChar char="•"/>
              <a:defRPr sz="1200"/>
            </a:lvl4pPr>
            <a:lvl5pPr marL="1628775" indent="-257175">
              <a:buClr>
                <a:schemeClr val="bg2"/>
              </a:buClr>
              <a:buFont typeface="Arial" panose="020B0604020202020204" pitchFamily="34" charset="0"/>
              <a:buChar char="•"/>
              <a:defRPr sz="1200"/>
            </a:lvl5pPr>
            <a:lvl6pPr>
              <a:defRPr sz="1200"/>
            </a:lvl6pPr>
            <a:lvl7pPr>
              <a:defRPr sz="1200"/>
            </a:lvl7pPr>
            <a:lvl8pPr>
              <a:defRPr sz="1200"/>
            </a:lvl8pPr>
            <a:lvl9pPr>
              <a:defRPr sz="12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6" y="911424"/>
            <a:ext cx="4041775" cy="479822"/>
          </a:xfrm>
        </p:spPr>
        <p:txBody>
          <a:bodyPr anchor="t">
            <a:normAutofit/>
          </a:bodyPr>
          <a:lstStyle>
            <a:lvl1pPr marL="0" indent="0">
              <a:buNone/>
              <a:defRPr sz="1500" b="1"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6" y="1543050"/>
            <a:ext cx="4041775" cy="2963466"/>
          </a:xfrm>
        </p:spPr>
        <p:txBody>
          <a:bodyPr/>
          <a:lstStyle>
            <a:lvl1pPr marL="257175" indent="-257175">
              <a:buClr>
                <a:schemeClr val="bg2"/>
              </a:buClr>
              <a:buFont typeface="Arial" panose="020B0604020202020204" pitchFamily="34" charset="0"/>
              <a:buChar char="•"/>
              <a:defRPr sz="1800"/>
            </a:lvl1pPr>
            <a:lvl2pPr marL="600075" indent="-257175">
              <a:buClr>
                <a:schemeClr val="bg2"/>
              </a:buClr>
              <a:buFont typeface="Arial" panose="020B0604020202020204" pitchFamily="34" charset="0"/>
              <a:buChar char="•"/>
              <a:defRPr sz="1500"/>
            </a:lvl2pPr>
            <a:lvl3pPr marL="900113" indent="-214313">
              <a:buClr>
                <a:schemeClr val="bg2"/>
              </a:buClr>
              <a:buFont typeface="Arial" panose="020B0604020202020204" pitchFamily="34" charset="0"/>
              <a:buChar char="•"/>
              <a:defRPr sz="1350"/>
            </a:lvl3pPr>
            <a:lvl4pPr marL="1243013" indent="-214313">
              <a:buClr>
                <a:schemeClr val="bg2"/>
              </a:buClr>
              <a:buFont typeface="Arial" panose="020B0604020202020204" pitchFamily="34" charset="0"/>
              <a:buChar char="•"/>
              <a:defRPr sz="1200"/>
            </a:lvl4pPr>
            <a:lvl5pPr marL="1585913" indent="-214313">
              <a:buClr>
                <a:schemeClr val="bg2"/>
              </a:buClr>
              <a:buFont typeface="Arial" panose="020B0604020202020204" pitchFamily="34" charset="0"/>
              <a:buChar char="•"/>
              <a:defRPr sz="1200"/>
            </a:lvl5pPr>
            <a:lvl6pPr>
              <a:defRPr sz="1200"/>
            </a:lvl6pPr>
            <a:lvl7pPr>
              <a:defRPr sz="1200"/>
            </a:lvl7pPr>
            <a:lvl8pPr>
              <a:defRPr sz="1200"/>
            </a:lvl8pPr>
            <a:lvl9pPr>
              <a:defRPr sz="12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Espace réservé du pied de page 7"/>
          <p:cNvSpPr>
            <a:spLocks noGrp="1"/>
          </p:cNvSpPr>
          <p:nvPr>
            <p:ph type="ftr" sz="quarter" idx="11"/>
          </p:nvPr>
        </p:nvSpPr>
        <p:spPr>
          <a:xfrm>
            <a:off x="3189873" y="4767263"/>
            <a:ext cx="5342127" cy="270000"/>
          </a:xfrm>
        </p:spPr>
        <p:txBody>
          <a:bodyPr/>
          <a:lstStyle>
            <a:lvl1pPr algn="ctr">
              <a:defRPr/>
            </a:lvl1pPr>
          </a:lstStyle>
          <a:p>
            <a:r>
              <a:rPr lang="it-IT" dirty="0"/>
              <a:t>Eelis Takala</a:t>
            </a:r>
            <a:endParaRPr lang="en-GB" dirty="0"/>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r="21633"/>
          <a:stretch/>
        </p:blipFill>
        <p:spPr>
          <a:xfrm>
            <a:off x="1905001" y="4697588"/>
            <a:ext cx="1168023" cy="37800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1640" y="4700551"/>
            <a:ext cx="456510" cy="336712"/>
          </a:xfrm>
          <a:prstGeom prst="rect">
            <a:avLst/>
          </a:prstGeom>
        </p:spPr>
      </p:pic>
    </p:spTree>
    <p:extLst>
      <p:ext uri="{BB962C8B-B14F-4D97-AF65-F5344CB8AC3E}">
        <p14:creationId xmlns:p14="http://schemas.microsoft.com/office/powerpoint/2010/main" val="304136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4" name="Espace réservé du pied de page 3"/>
          <p:cNvSpPr>
            <a:spLocks noGrp="1"/>
          </p:cNvSpPr>
          <p:nvPr>
            <p:ph type="ftr" sz="quarter" idx="11"/>
          </p:nvPr>
        </p:nvSpPr>
        <p:spPr>
          <a:xfrm>
            <a:off x="1905000" y="4767263"/>
            <a:ext cx="6627000" cy="270000"/>
          </a:xfrm>
        </p:spPr>
        <p:txBody>
          <a:bodyPr/>
          <a:lstStyle>
            <a:lvl1pPr algn="ctr">
              <a:defRPr/>
            </a:lvl1pPr>
          </a:lstStyle>
          <a:p>
            <a:r>
              <a:rPr lang="it-IT" dirty="0"/>
              <a:t>Eelis Takala</a:t>
            </a:r>
            <a:endParaRPr lang="en-GB" dirty="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a:p>
        </p:txBody>
      </p:sp>
      <p:pic>
        <p:nvPicPr>
          <p:cNvPr id="10" name="Image 7" descr="Logo-APO-LARP.png"/>
          <p:cNvPicPr>
            <a:picLocks noChangeAspect="1"/>
          </p:cNvPicPr>
          <p:nvPr userDrawn="1"/>
        </p:nvPicPr>
        <p:blipFill>
          <a:blip r:embed="rId2"/>
          <a:stretch>
            <a:fillRect/>
          </a:stretch>
        </p:blipFill>
        <p:spPr>
          <a:xfrm>
            <a:off x="1330918" y="4697588"/>
            <a:ext cx="432770" cy="386327"/>
          </a:xfrm>
          <a:prstGeom prst="rect">
            <a:avLst/>
          </a:prstGeom>
        </p:spPr>
      </p:pic>
    </p:spTree>
    <p:extLst>
      <p:ext uri="{BB962C8B-B14F-4D97-AF65-F5344CB8AC3E}">
        <p14:creationId xmlns:p14="http://schemas.microsoft.com/office/powerpoint/2010/main" val="813146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1981200" y="4767263"/>
            <a:ext cx="6553200" cy="270000"/>
          </a:xfrm>
        </p:spPr>
        <p:txBody>
          <a:bodyPr/>
          <a:lstStyle/>
          <a:p>
            <a:r>
              <a:rPr lang="it-IT" dirty="0"/>
              <a:t>Eelis Takala</a:t>
            </a:r>
            <a:endParaRPr lang="en-GB" dirty="0"/>
          </a:p>
        </p:txBody>
      </p:sp>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a:p>
        </p:txBody>
      </p:sp>
      <p:sp>
        <p:nvSpPr>
          <p:cNvPr id="8" name="ZoneTexte 7"/>
          <p:cNvSpPr txBox="1"/>
          <p:nvPr userDrawn="1"/>
        </p:nvSpPr>
        <p:spPr>
          <a:xfrm>
            <a:off x="1463700" y="4761939"/>
            <a:ext cx="381000" cy="207749"/>
          </a:xfrm>
          <a:prstGeom prst="rect">
            <a:avLst/>
          </a:prstGeom>
          <a:noFill/>
        </p:spPr>
        <p:txBody>
          <a:bodyPr wrap="square" lIns="0" tIns="0" rIns="0" bIns="0" rtlCol="0">
            <a:spAutoFit/>
          </a:bodyPr>
          <a:lstStyle/>
          <a:p>
            <a:pPr algn="ctr"/>
            <a:r>
              <a:rPr lang="en-GB" sz="675" dirty="0"/>
              <a:t>logo</a:t>
            </a:r>
          </a:p>
          <a:p>
            <a:pPr algn="ctr"/>
            <a:r>
              <a:rPr lang="en-GB" sz="675" dirty="0"/>
              <a:t>are</a:t>
            </a:r>
          </a:p>
        </p:txBody>
      </p:sp>
      <p:pic>
        <p:nvPicPr>
          <p:cNvPr id="9" name="Image 7" descr="Logo-APO-LARP.png"/>
          <p:cNvPicPr>
            <a:picLocks noChangeAspect="1"/>
          </p:cNvPicPr>
          <p:nvPr userDrawn="1"/>
        </p:nvPicPr>
        <p:blipFill>
          <a:blip r:embed="rId2"/>
          <a:stretch>
            <a:fillRect/>
          </a:stretch>
        </p:blipFill>
        <p:spPr>
          <a:xfrm>
            <a:off x="1330918" y="4697588"/>
            <a:ext cx="432770" cy="386327"/>
          </a:xfrm>
          <a:prstGeom prst="rect">
            <a:avLst/>
          </a:prstGeom>
        </p:spPr>
      </p:pic>
    </p:spTree>
    <p:extLst>
      <p:ext uri="{BB962C8B-B14F-4D97-AF65-F5344CB8AC3E}">
        <p14:creationId xmlns:p14="http://schemas.microsoft.com/office/powerpoint/2010/main" val="208428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914401"/>
            <a:ext cx="7920000" cy="3680222"/>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pied de page 4"/>
          <p:cNvSpPr>
            <a:spLocks noGrp="1"/>
          </p:cNvSpPr>
          <p:nvPr>
            <p:ph type="ftr" sz="quarter" idx="11"/>
          </p:nvPr>
        </p:nvSpPr>
        <p:spPr>
          <a:xfrm>
            <a:off x="1905000" y="4767263"/>
            <a:ext cx="6627000" cy="270000"/>
          </a:xfrm>
        </p:spPr>
        <p:txBody>
          <a:bodyPr/>
          <a:lstStyle/>
          <a:p>
            <a:r>
              <a:rPr lang="fr-FR" noProof="0"/>
              <a:t>To edit speaker name go to Insert &gt; Header &amp; Footer and apply to all slides except title page</a:t>
            </a:r>
            <a:endParaRPr lang="en-GB" noProof="0"/>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16823" y="4583140"/>
            <a:ext cx="518873" cy="510279"/>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342900"/>
            <a:ext cx="79200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noProof="0"/>
          </a:p>
        </p:txBody>
      </p:sp>
      <p:sp>
        <p:nvSpPr>
          <p:cNvPr id="4" name="Espace réservé du texte 3"/>
          <p:cNvSpPr>
            <a:spLocks noGrp="1"/>
          </p:cNvSpPr>
          <p:nvPr>
            <p:ph type="body" sz="half" idx="2" hasCustomPrompt="1"/>
          </p:nvPr>
        </p:nvSpPr>
        <p:spPr>
          <a:xfrm>
            <a:off x="612000" y="3829050"/>
            <a:ext cx="7920000" cy="74295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noProof="0"/>
              <a:t>Text – image caption – comments ....</a:t>
            </a:r>
          </a:p>
        </p:txBody>
      </p:sp>
      <p:sp>
        <p:nvSpPr>
          <p:cNvPr id="6" name="Espace réservé du pied de page 5"/>
          <p:cNvSpPr>
            <a:spLocks noGrp="1"/>
          </p:cNvSpPr>
          <p:nvPr>
            <p:ph type="ftr" sz="quarter" idx="11"/>
          </p:nvPr>
        </p:nvSpPr>
        <p:spPr>
          <a:xfrm>
            <a:off x="1981200" y="4767263"/>
            <a:ext cx="6550800" cy="270000"/>
          </a:xfrm>
        </p:spPr>
        <p:txBody>
          <a:bodyPr/>
          <a:lstStyle>
            <a:lvl1pPr algn="ctr">
              <a:defRPr/>
            </a:lvl1pPr>
          </a:lstStyle>
          <a:p>
            <a:r>
              <a:rPr lang="it-IT" dirty="0"/>
              <a:t>Eelis Takala</a:t>
            </a:r>
            <a:endParaRPr lang="en-GB" dirty="0"/>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a:p>
        </p:txBody>
      </p:sp>
      <p:sp>
        <p:nvSpPr>
          <p:cNvPr id="9" name="Espace réservé du contenu 8"/>
          <p:cNvSpPr>
            <a:spLocks noGrp="1"/>
          </p:cNvSpPr>
          <p:nvPr>
            <p:ph sz="quarter" idx="14" hasCustomPrompt="1"/>
          </p:nvPr>
        </p:nvSpPr>
        <p:spPr>
          <a:xfrm>
            <a:off x="613550" y="3486150"/>
            <a:ext cx="7918450" cy="285750"/>
          </a:xfrm>
        </p:spPr>
        <p:txBody>
          <a:bodyPr/>
          <a:lstStyle>
            <a:lvl1pPr>
              <a:buFontTx/>
              <a:buNone/>
              <a:defRPr sz="1350">
                <a:solidFill>
                  <a:schemeClr val="bg2"/>
                </a:solidFill>
              </a:defRPr>
            </a:lvl1pPr>
          </a:lstStyle>
          <a:p>
            <a:pPr lvl="0"/>
            <a:r>
              <a:rPr lang="en-GB" dirty="0"/>
              <a:t>Image title</a:t>
            </a:r>
          </a:p>
        </p:txBody>
      </p:sp>
      <p:pic>
        <p:nvPicPr>
          <p:cNvPr id="13" name="Image 7" descr="Logo-APO-LARP.png"/>
          <p:cNvPicPr>
            <a:picLocks noChangeAspect="1"/>
          </p:cNvPicPr>
          <p:nvPr userDrawn="1"/>
        </p:nvPicPr>
        <p:blipFill>
          <a:blip r:embed="rId2"/>
          <a:stretch>
            <a:fillRect/>
          </a:stretch>
        </p:blipFill>
        <p:spPr>
          <a:xfrm>
            <a:off x="1330918" y="4697588"/>
            <a:ext cx="432770" cy="386327"/>
          </a:xfrm>
          <a:prstGeom prst="rect">
            <a:avLst/>
          </a:prstGeom>
        </p:spPr>
      </p:pic>
    </p:spTree>
    <p:extLst>
      <p:ext uri="{BB962C8B-B14F-4D97-AF65-F5344CB8AC3E}">
        <p14:creationId xmlns:p14="http://schemas.microsoft.com/office/powerpoint/2010/main" val="3795673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351800" y="2031750"/>
            <a:ext cx="6440400" cy="1225800"/>
          </a:xfrm>
        </p:spPr>
        <p:txBody>
          <a:bodyPr/>
          <a:lstStyle>
            <a:lvl1pPr>
              <a:defRPr b="1" i="1">
                <a:solidFill>
                  <a:schemeClr val="tx2"/>
                </a:solidFill>
              </a:defRPr>
            </a:lvl1pPr>
          </a:lstStyle>
          <a:p>
            <a:r>
              <a:rPr lang="en-GB" noProof="0"/>
              <a:t>Thank you message....</a:t>
            </a:r>
          </a:p>
        </p:txBody>
      </p:sp>
      <p:sp>
        <p:nvSpPr>
          <p:cNvPr id="4" name="Espace réservé du pied de page 3"/>
          <p:cNvSpPr>
            <a:spLocks noGrp="1"/>
          </p:cNvSpPr>
          <p:nvPr>
            <p:ph type="ftr" sz="quarter" idx="11"/>
          </p:nvPr>
        </p:nvSpPr>
        <p:spPr>
          <a:xfrm>
            <a:off x="1351800" y="4767263"/>
            <a:ext cx="6440400" cy="270000"/>
          </a:xfrm>
        </p:spPr>
        <p:txBody>
          <a:bodyPr/>
          <a:lstStyle>
            <a:lvl1pPr algn="ctr">
              <a:defRPr/>
            </a:lvl1pPr>
          </a:lstStyle>
          <a:p>
            <a:r>
              <a:rPr lang="it-IT" dirty="0"/>
              <a:t>Eelis Takala</a:t>
            </a:r>
            <a:endParaRPr lang="en-GB" dirty="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dirty="0"/>
          </a:p>
        </p:txBody>
      </p:sp>
      <p:pic>
        <p:nvPicPr>
          <p:cNvPr id="12" name="Image 11" descr="HLU-logoN-title.png"/>
          <p:cNvPicPr>
            <a:picLocks noChangeAspect="1"/>
          </p:cNvPicPr>
          <p:nvPr userDrawn="1"/>
        </p:nvPicPr>
        <p:blipFill>
          <a:blip r:embed="rId3"/>
          <a:stretch>
            <a:fillRect/>
          </a:stretch>
        </p:blipFill>
        <p:spPr>
          <a:xfrm>
            <a:off x="1371600" y="505283"/>
            <a:ext cx="3785364" cy="1150791"/>
          </a:xfrm>
          <a:prstGeom prst="rect">
            <a:avLst/>
          </a:prstGeom>
        </p:spPr>
      </p:pic>
      <p:sp>
        <p:nvSpPr>
          <p:cNvPr id="8" name="Espace réservé du texte 7"/>
          <p:cNvSpPr>
            <a:spLocks noGrp="1"/>
          </p:cNvSpPr>
          <p:nvPr>
            <p:ph type="body" sz="quarter" idx="14" hasCustomPrompt="1"/>
          </p:nvPr>
        </p:nvSpPr>
        <p:spPr>
          <a:xfrm>
            <a:off x="1351800" y="3714750"/>
            <a:ext cx="6440400" cy="914400"/>
          </a:xfrm>
        </p:spPr>
        <p:txBody>
          <a:bodyPr anchor="b">
            <a:noAutofit/>
          </a:bodyPr>
          <a:lstStyle>
            <a:lvl1pPr>
              <a:buFontTx/>
              <a:buNone/>
              <a:defRPr sz="900" baseline="0">
                <a:solidFill>
                  <a:schemeClr val="tx2"/>
                </a:solidFill>
              </a:defRPr>
            </a:lvl1pPr>
            <a:lvl2pPr>
              <a:buFontTx/>
              <a:buNone/>
              <a:defRPr sz="1050"/>
            </a:lvl2pPr>
            <a:lvl3pPr>
              <a:buFontTx/>
              <a:buNone/>
              <a:defRPr sz="1050"/>
            </a:lvl3pPr>
            <a:lvl4pPr>
              <a:buFontTx/>
              <a:buNone/>
              <a:defRPr sz="1050"/>
            </a:lvl4pPr>
            <a:lvl5pPr>
              <a:buFontTx/>
              <a:buNone/>
              <a:defRPr sz="1050"/>
            </a:lvl5pPr>
          </a:lstStyle>
          <a:p>
            <a:pPr lvl="0"/>
            <a:r>
              <a:rPr lang="en-GB" noProof="0"/>
              <a:t>Credits if needed: reference 1, reference 2 ...</a:t>
            </a:r>
          </a:p>
        </p:txBody>
      </p:sp>
      <p:pic>
        <p:nvPicPr>
          <p:cNvPr id="13" name="Image 7" descr="Logo-APO-LARP.png"/>
          <p:cNvPicPr>
            <a:picLocks noChangeAspect="1"/>
          </p:cNvPicPr>
          <p:nvPr userDrawn="1"/>
        </p:nvPicPr>
        <p:blipFill>
          <a:blip r:embed="rId4"/>
          <a:stretch>
            <a:fillRect/>
          </a:stretch>
        </p:blipFill>
        <p:spPr>
          <a:xfrm>
            <a:off x="466822" y="4697588"/>
            <a:ext cx="432770" cy="386327"/>
          </a:xfrm>
          <a:prstGeom prst="rect">
            <a:avLst/>
          </a:prstGeom>
        </p:spPr>
      </p:pic>
    </p:spTree>
    <p:extLst>
      <p:ext uri="{BB962C8B-B14F-4D97-AF65-F5344CB8AC3E}">
        <p14:creationId xmlns:p14="http://schemas.microsoft.com/office/powerpoint/2010/main" val="2469605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114550"/>
            <a:ext cx="7200000" cy="1350000"/>
          </a:xfrm>
        </p:spPr>
        <p:txBody>
          <a:bodyPr lIns="0" tIns="0" rIns="0" bIns="0" anchor="t" anchorCtr="0">
            <a:noAutofit/>
          </a:bodyPr>
          <a:lstStyle>
            <a:lvl1pPr algn="l">
              <a:defRPr sz="21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3600450"/>
            <a:ext cx="6480000" cy="742950"/>
          </a:xfrm>
        </p:spPr>
        <p:txBody>
          <a:bodyPr lIns="0" tIns="0" rIns="0" bIns="0">
            <a:normAutofit/>
          </a:bodyPr>
          <a:lstStyle>
            <a:lvl1pPr marL="0" indent="0" algn="l">
              <a:buNone/>
              <a:defRPr sz="1500" b="0" baseline="0">
                <a:solidFill>
                  <a:schemeClr val="accent5"/>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6" name="Espace réservé du numéro de diapositive 5"/>
          <p:cNvSpPr>
            <a:spLocks noGrp="1"/>
          </p:cNvSpPr>
          <p:nvPr>
            <p:ph type="sldNum" sz="quarter" idx="12"/>
          </p:nvPr>
        </p:nvSpPr>
        <p:spPr>
          <a:xfrm>
            <a:off x="8686800" y="4767263"/>
            <a:ext cx="360000" cy="270000"/>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pPr/>
              <a:t>‹#›</a:t>
            </a:fld>
            <a:endParaRPr lang="fr-FR" dirty="0"/>
          </a:p>
        </p:txBody>
      </p:sp>
      <p:pic>
        <p:nvPicPr>
          <p:cNvPr id="12" name="Image 11" descr="HLU-logoN-title.png"/>
          <p:cNvPicPr>
            <a:picLocks noChangeAspect="1"/>
          </p:cNvPicPr>
          <p:nvPr userDrawn="1"/>
        </p:nvPicPr>
        <p:blipFill>
          <a:blip r:embed="rId3"/>
          <a:stretch>
            <a:fillRect/>
          </a:stretch>
        </p:blipFill>
        <p:spPr>
          <a:xfrm>
            <a:off x="1371600" y="505283"/>
            <a:ext cx="3785364" cy="1150791"/>
          </a:xfrm>
          <a:prstGeom prst="rect">
            <a:avLst/>
          </a:prstGeom>
        </p:spPr>
      </p:pic>
      <p:sp>
        <p:nvSpPr>
          <p:cNvPr id="15" name="Espace réservé du texte 14"/>
          <p:cNvSpPr>
            <a:spLocks noGrp="1"/>
          </p:cNvSpPr>
          <p:nvPr>
            <p:ph type="body" sz="quarter" idx="14" hasCustomPrompt="1"/>
          </p:nvPr>
        </p:nvSpPr>
        <p:spPr>
          <a:xfrm>
            <a:off x="1371600" y="4424362"/>
            <a:ext cx="6480000" cy="261938"/>
          </a:xfrm>
        </p:spPr>
        <p:txBody>
          <a:bodyPr>
            <a:normAutofit/>
          </a:bodyPr>
          <a:lstStyle>
            <a:lvl1pPr marL="257175" marR="0" indent="-257175" algn="l" defTabSz="342900" rtl="0" eaLnBrk="1" fontAlgn="auto" latinLnBrk="0" hangingPunct="1">
              <a:lnSpc>
                <a:spcPct val="100000"/>
              </a:lnSpc>
              <a:spcBef>
                <a:spcPct val="20000"/>
              </a:spcBef>
              <a:spcAft>
                <a:spcPts val="0"/>
              </a:spcAft>
              <a:buClr>
                <a:schemeClr val="accent6"/>
              </a:buClr>
              <a:buSzTx/>
              <a:buFontTx/>
              <a:buNone/>
              <a:tabLst/>
              <a:defRPr sz="1200">
                <a:solidFill>
                  <a:schemeClr val="bg2"/>
                </a:solidFill>
              </a:defRPr>
            </a:lvl1pPr>
            <a:lvl2pPr>
              <a:buFontTx/>
              <a:buNone/>
              <a:defRPr/>
            </a:lvl2pPr>
            <a:lvl3pPr>
              <a:buFontTx/>
              <a:buNone/>
              <a:defRPr/>
            </a:lvl3pPr>
            <a:lvl4pPr>
              <a:buFontTx/>
              <a:buNone/>
              <a:defRPr/>
            </a:lvl4pPr>
            <a:lvl5pPr>
              <a:buFontTx/>
              <a:buNone/>
              <a:defRPr/>
            </a:lvl5pPr>
          </a:lstStyle>
          <a:p>
            <a:pPr marL="257175" marR="0" lvl="0" indent="-257175" algn="l" defTabSz="342900" rtl="0" eaLnBrk="1" fontAlgn="auto" latinLnBrk="0" hangingPunct="1">
              <a:lnSpc>
                <a:spcPct val="100000"/>
              </a:lnSpc>
              <a:spcBef>
                <a:spcPct val="20000"/>
              </a:spcBef>
              <a:spcAft>
                <a:spcPts val="0"/>
              </a:spcAft>
              <a:buClr>
                <a:schemeClr val="accent6"/>
              </a:buClr>
              <a:buSzTx/>
              <a:buFontTx/>
              <a:buNone/>
              <a:tabLst/>
              <a:defRPr/>
            </a:pPr>
            <a:r>
              <a:rPr kumimoji="0" lang="en-GB" sz="12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grpSp>
        <p:nvGrpSpPr>
          <p:cNvPr id="10" name="Grouper 9"/>
          <p:cNvGrpSpPr/>
          <p:nvPr userDrawn="1"/>
        </p:nvGrpSpPr>
        <p:grpSpPr>
          <a:xfrm>
            <a:off x="457200" y="4553550"/>
            <a:ext cx="457200" cy="342900"/>
            <a:chOff x="1462200" y="4620913"/>
            <a:chExt cx="457200" cy="457200"/>
          </a:xfrm>
        </p:grpSpPr>
        <p:sp>
          <p:nvSpPr>
            <p:cNvPr id="11" name="Rectangle 10"/>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3" name="ZoneTexte 12"/>
            <p:cNvSpPr txBox="1"/>
            <p:nvPr userDrawn="1"/>
          </p:nvSpPr>
          <p:spPr>
            <a:xfrm>
              <a:off x="1485900" y="4670164"/>
              <a:ext cx="381000" cy="276999"/>
            </a:xfrm>
            <a:prstGeom prst="rect">
              <a:avLst/>
            </a:prstGeom>
            <a:noFill/>
          </p:spPr>
          <p:txBody>
            <a:bodyPr wrap="square" lIns="0" tIns="0" rIns="0" bIns="0" rtlCol="0">
              <a:spAutoFit/>
            </a:bodyPr>
            <a:lstStyle/>
            <a:p>
              <a:pPr algn="ctr"/>
              <a:r>
                <a:rPr lang="en-GB" sz="675" dirty="0"/>
                <a:t>logo</a:t>
              </a:r>
            </a:p>
            <a:p>
              <a:pPr algn="ctr"/>
              <a:r>
                <a:rPr lang="en-GB" sz="675" dirty="0"/>
                <a:t>area</a:t>
              </a:r>
            </a:p>
          </p:txBody>
        </p:sp>
      </p:grpSp>
      <p:pic>
        <p:nvPicPr>
          <p:cNvPr id="17" name="Image 4" descr="CERN-logo_outline.jpg"/>
          <p:cNvPicPr>
            <a:picLocks noChangeAspect="1"/>
          </p:cNvPicPr>
          <p:nvPr userDrawn="1"/>
        </p:nvPicPr>
        <p:blipFill>
          <a:blip r:embed="rId4"/>
          <a:stretch>
            <a:fillRect/>
          </a:stretch>
        </p:blipFill>
        <p:spPr>
          <a:xfrm>
            <a:off x="377190" y="4460081"/>
            <a:ext cx="613410" cy="452438"/>
          </a:xfrm>
          <a:prstGeom prst="rect">
            <a:avLst/>
          </a:prstGeom>
        </p:spPr>
      </p:pic>
    </p:spTree>
    <p:extLst>
      <p:ext uri="{BB962C8B-B14F-4D97-AF65-F5344CB8AC3E}">
        <p14:creationId xmlns:p14="http://schemas.microsoft.com/office/powerpoint/2010/main" val="34062575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914401"/>
            <a:ext cx="7920000" cy="3680222"/>
          </a:xfr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a:p>
        </p:txBody>
      </p:sp>
      <p:grpSp>
        <p:nvGrpSpPr>
          <p:cNvPr id="8" name="Grouper 7"/>
          <p:cNvGrpSpPr/>
          <p:nvPr userDrawn="1"/>
        </p:nvGrpSpPr>
        <p:grpSpPr>
          <a:xfrm>
            <a:off x="1440000" y="4725000"/>
            <a:ext cx="457200" cy="342900"/>
            <a:chOff x="1462200" y="4620913"/>
            <a:chExt cx="457200" cy="457200"/>
          </a:xfrm>
        </p:grpSpPr>
        <p:sp>
          <p:nvSpPr>
            <p:cNvPr id="9" name="Rectangle 8"/>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0" name="ZoneTexte 9"/>
            <p:cNvSpPr txBox="1"/>
            <p:nvPr userDrawn="1"/>
          </p:nvSpPr>
          <p:spPr>
            <a:xfrm>
              <a:off x="1485900" y="4670164"/>
              <a:ext cx="381000" cy="276999"/>
            </a:xfrm>
            <a:prstGeom prst="rect">
              <a:avLst/>
            </a:prstGeom>
            <a:noFill/>
          </p:spPr>
          <p:txBody>
            <a:bodyPr wrap="square" lIns="0" tIns="0" rIns="0" bIns="0" rtlCol="0">
              <a:spAutoFit/>
            </a:bodyPr>
            <a:lstStyle/>
            <a:p>
              <a:pPr algn="ctr"/>
              <a:r>
                <a:rPr lang="en-GB" sz="675" dirty="0"/>
                <a:t>logo</a:t>
              </a:r>
            </a:p>
            <a:p>
              <a:pPr algn="ctr"/>
              <a:r>
                <a:rPr lang="en-GB" sz="675" dirty="0"/>
                <a:t>area</a:t>
              </a:r>
            </a:p>
          </p:txBody>
        </p:sp>
      </p:grpSp>
      <p:pic>
        <p:nvPicPr>
          <p:cNvPr id="13" name="Image 5" descr="CERN-logo_outline.jpg"/>
          <p:cNvPicPr>
            <a:picLocks noChangeAspect="1"/>
          </p:cNvPicPr>
          <p:nvPr userDrawn="1"/>
        </p:nvPicPr>
        <p:blipFill>
          <a:blip r:embed="rId2"/>
          <a:stretch>
            <a:fillRect/>
          </a:stretch>
        </p:blipFill>
        <p:spPr>
          <a:xfrm>
            <a:off x="1422001" y="4711500"/>
            <a:ext cx="494185" cy="364500"/>
          </a:xfrm>
          <a:prstGeom prst="rect">
            <a:avLst/>
          </a:prstGeom>
        </p:spPr>
      </p:pic>
      <p:sp>
        <p:nvSpPr>
          <p:cNvPr id="11" name="Espace réservé du pied de page 5"/>
          <p:cNvSpPr>
            <a:spLocks noGrp="1"/>
          </p:cNvSpPr>
          <p:nvPr>
            <p:ph type="ftr" sz="quarter" idx="11"/>
          </p:nvPr>
        </p:nvSpPr>
        <p:spPr>
          <a:xfrm>
            <a:off x="1981200" y="4767263"/>
            <a:ext cx="6550800" cy="270000"/>
          </a:xfrm>
        </p:spPr>
        <p:txBody>
          <a:bodyPr/>
          <a:lstStyle/>
          <a:p>
            <a:pPr algn="ctr"/>
            <a:r>
              <a:rPr lang="es-ES" dirty="0"/>
              <a:t>Susana Izquierdo Bermudez</a:t>
            </a:r>
            <a:endParaRPr lang="en-GB" dirty="0"/>
          </a:p>
        </p:txBody>
      </p:sp>
    </p:spTree>
    <p:extLst>
      <p:ext uri="{BB962C8B-B14F-4D97-AF65-F5344CB8AC3E}">
        <p14:creationId xmlns:p14="http://schemas.microsoft.com/office/powerpoint/2010/main" val="30577016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dirty="0"/>
              <a:t>Slide title – line 1 – Arial 30 </a:t>
            </a:r>
            <a:r>
              <a:rPr lang="en-GB" noProof="0" dirty="0" err="1"/>
              <a:t>pt</a:t>
            </a:r>
            <a:r>
              <a:rPr lang="en-GB" noProof="0" dirty="0"/>
              <a:t> – </a:t>
            </a:r>
            <a:r>
              <a:rPr lang="en-GB" noProof="0" dirty="0" err="1"/>
              <a:t>HiLumi</a:t>
            </a:r>
            <a:r>
              <a:rPr lang="en-GB" noProof="0" dirty="0"/>
              <a:t> blue</a:t>
            </a:r>
            <a:br>
              <a:rPr lang="en-GB" noProof="0" dirty="0"/>
            </a:br>
            <a:r>
              <a:rPr lang="en-GB" noProof="0" dirty="0"/>
              <a:t>Slide title – line 2 – Arial 30 </a:t>
            </a:r>
            <a:r>
              <a:rPr lang="en-GB" noProof="0" dirty="0" err="1"/>
              <a:t>pt</a:t>
            </a:r>
            <a:r>
              <a:rPr lang="en-GB" noProof="0" dirty="0"/>
              <a:t> – </a:t>
            </a:r>
            <a:r>
              <a:rPr lang="en-GB" noProof="0" dirty="0" err="1"/>
              <a:t>HiLumi</a:t>
            </a:r>
            <a:r>
              <a:rPr lang="en-GB" noProof="0" dirty="0"/>
              <a:t> blue</a:t>
            </a:r>
          </a:p>
        </p:txBody>
      </p:sp>
      <p:sp>
        <p:nvSpPr>
          <p:cNvPr id="3" name="Espace réservé du texte 2"/>
          <p:cNvSpPr>
            <a:spLocks noGrp="1"/>
          </p:cNvSpPr>
          <p:nvPr>
            <p:ph type="body" idx="1" hasCustomPrompt="1"/>
          </p:nvPr>
        </p:nvSpPr>
        <p:spPr>
          <a:xfrm>
            <a:off x="457200" y="911424"/>
            <a:ext cx="4040188" cy="479822"/>
          </a:xfrm>
        </p:spPr>
        <p:txBody>
          <a:bodyPr anchor="t">
            <a:normAutofit/>
          </a:bodyPr>
          <a:lstStyle>
            <a:lvl1pPr marL="0" indent="0">
              <a:buNone/>
              <a:defRPr sz="1500" b="1"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1543050"/>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6" y="911424"/>
            <a:ext cx="4041775" cy="479822"/>
          </a:xfrm>
        </p:spPr>
        <p:txBody>
          <a:bodyPr anchor="t">
            <a:normAutofit/>
          </a:bodyPr>
          <a:lstStyle>
            <a:lvl1pPr marL="0" indent="0">
              <a:buNone/>
              <a:defRPr sz="1500" b="1"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6" y="1543050"/>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Espace réservé du pied de page 7"/>
          <p:cNvSpPr>
            <a:spLocks noGrp="1"/>
          </p:cNvSpPr>
          <p:nvPr>
            <p:ph type="ftr" sz="quarter" idx="11"/>
          </p:nvPr>
        </p:nvSpPr>
        <p:spPr>
          <a:xfrm>
            <a:off x="1905000" y="4767263"/>
            <a:ext cx="6627000" cy="270000"/>
          </a:xfrm>
        </p:spPr>
        <p:txBody>
          <a:bodyPr/>
          <a:lstStyle/>
          <a:p>
            <a:r>
              <a:rPr lang="es-ES" noProof="0"/>
              <a:t>Susana Izquierdo Bermudez, MQXF Review, June 2016</a:t>
            </a:r>
            <a:endParaRPr lang="en-GB" noProof="0"/>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a:p>
        </p:txBody>
      </p:sp>
      <p:grpSp>
        <p:nvGrpSpPr>
          <p:cNvPr id="11" name="Grouper 10"/>
          <p:cNvGrpSpPr/>
          <p:nvPr userDrawn="1"/>
        </p:nvGrpSpPr>
        <p:grpSpPr>
          <a:xfrm>
            <a:off x="1440000" y="4725000"/>
            <a:ext cx="457200" cy="342900"/>
            <a:chOff x="1462200" y="4620913"/>
            <a:chExt cx="457200" cy="457200"/>
          </a:xfrm>
        </p:grpSpPr>
        <p:sp>
          <p:nvSpPr>
            <p:cNvPr id="12" name="Rectangle 11"/>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3" name="ZoneTexte 12"/>
            <p:cNvSpPr txBox="1"/>
            <p:nvPr userDrawn="1"/>
          </p:nvSpPr>
          <p:spPr>
            <a:xfrm>
              <a:off x="1485900" y="4670164"/>
              <a:ext cx="381000" cy="276999"/>
            </a:xfrm>
            <a:prstGeom prst="rect">
              <a:avLst/>
            </a:prstGeom>
            <a:noFill/>
          </p:spPr>
          <p:txBody>
            <a:bodyPr wrap="square" lIns="0" tIns="0" rIns="0" bIns="0" rtlCol="0">
              <a:spAutoFit/>
            </a:bodyPr>
            <a:lstStyle/>
            <a:p>
              <a:pPr algn="ctr"/>
              <a:r>
                <a:rPr lang="en-GB" sz="675" dirty="0"/>
                <a:t>logo</a:t>
              </a:r>
            </a:p>
            <a:p>
              <a:pPr algn="ctr"/>
              <a:r>
                <a:rPr lang="en-GB" sz="675" dirty="0"/>
                <a:t>area</a:t>
              </a:r>
            </a:p>
          </p:txBody>
        </p:sp>
      </p:grpSp>
      <p:pic>
        <p:nvPicPr>
          <p:cNvPr id="14" name="Image 5" descr="CERN-logo_outline.jpg"/>
          <p:cNvPicPr>
            <a:picLocks noChangeAspect="1"/>
          </p:cNvPicPr>
          <p:nvPr userDrawn="1"/>
        </p:nvPicPr>
        <p:blipFill>
          <a:blip r:embed="rId2"/>
          <a:stretch>
            <a:fillRect/>
          </a:stretch>
        </p:blipFill>
        <p:spPr>
          <a:xfrm>
            <a:off x="1422001" y="4711500"/>
            <a:ext cx="494185" cy="364500"/>
          </a:xfrm>
          <a:prstGeom prst="rect">
            <a:avLst/>
          </a:prstGeom>
        </p:spPr>
      </p:pic>
    </p:spTree>
    <p:extLst>
      <p:ext uri="{BB962C8B-B14F-4D97-AF65-F5344CB8AC3E}">
        <p14:creationId xmlns:p14="http://schemas.microsoft.com/office/powerpoint/2010/main" val="2911065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1905000" y="4767263"/>
            <a:ext cx="6627000" cy="270000"/>
          </a:xfrm>
        </p:spPr>
        <p:txBody>
          <a:bodyPr/>
          <a:lstStyle/>
          <a:p>
            <a:r>
              <a:rPr lang="es-ES" noProof="0" dirty="0"/>
              <a:t>Susana Izquierdo Bermudez</a:t>
            </a:r>
            <a:endParaRPr lang="en-GB" noProof="0" dirty="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a:p>
        </p:txBody>
      </p:sp>
      <p:grpSp>
        <p:nvGrpSpPr>
          <p:cNvPr id="7" name="Grouper 6"/>
          <p:cNvGrpSpPr/>
          <p:nvPr userDrawn="1"/>
        </p:nvGrpSpPr>
        <p:grpSpPr>
          <a:xfrm>
            <a:off x="1440000" y="4725000"/>
            <a:ext cx="457200" cy="342900"/>
            <a:chOff x="1462200" y="4620913"/>
            <a:chExt cx="457200" cy="457200"/>
          </a:xfrm>
        </p:grpSpPr>
        <p:sp>
          <p:nvSpPr>
            <p:cNvPr id="8" name="Rectangle 7"/>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9" name="ZoneTexte 8"/>
            <p:cNvSpPr txBox="1"/>
            <p:nvPr userDrawn="1"/>
          </p:nvSpPr>
          <p:spPr>
            <a:xfrm>
              <a:off x="1485900" y="4670164"/>
              <a:ext cx="381000" cy="276999"/>
            </a:xfrm>
            <a:prstGeom prst="rect">
              <a:avLst/>
            </a:prstGeom>
            <a:noFill/>
          </p:spPr>
          <p:txBody>
            <a:bodyPr wrap="square" lIns="0" tIns="0" rIns="0" bIns="0" rtlCol="0">
              <a:spAutoFit/>
            </a:bodyPr>
            <a:lstStyle/>
            <a:p>
              <a:pPr algn="ctr"/>
              <a:r>
                <a:rPr lang="en-GB" sz="675" dirty="0"/>
                <a:t>logo</a:t>
              </a:r>
            </a:p>
            <a:p>
              <a:pPr algn="ctr"/>
              <a:r>
                <a:rPr lang="en-GB" sz="675" dirty="0"/>
                <a:t>area</a:t>
              </a:r>
            </a:p>
          </p:txBody>
        </p:sp>
      </p:grpSp>
      <p:pic>
        <p:nvPicPr>
          <p:cNvPr id="10" name="Image 5" descr="CERN-logo_outline.jpg"/>
          <p:cNvPicPr>
            <a:picLocks noChangeAspect="1"/>
          </p:cNvPicPr>
          <p:nvPr userDrawn="1"/>
        </p:nvPicPr>
        <p:blipFill>
          <a:blip r:embed="rId2"/>
          <a:stretch>
            <a:fillRect/>
          </a:stretch>
        </p:blipFill>
        <p:spPr>
          <a:xfrm>
            <a:off x="1422001" y="4711500"/>
            <a:ext cx="494185" cy="364500"/>
          </a:xfrm>
          <a:prstGeom prst="rect">
            <a:avLst/>
          </a:prstGeom>
        </p:spPr>
      </p:pic>
      <p:sp>
        <p:nvSpPr>
          <p:cNvPr id="11" name="Espace réservé du contenu 3"/>
          <p:cNvSpPr>
            <a:spLocks noGrp="1"/>
          </p:cNvSpPr>
          <p:nvPr>
            <p:ph sz="half" idx="2" hasCustomPrompt="1"/>
          </p:nvPr>
        </p:nvSpPr>
        <p:spPr>
          <a:xfrm>
            <a:off x="35868" y="26026"/>
            <a:ext cx="4468638" cy="23297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Espace réservé du contenu 3"/>
          <p:cNvSpPr>
            <a:spLocks noGrp="1"/>
          </p:cNvSpPr>
          <p:nvPr>
            <p:ph sz="half" idx="13" hasCustomPrompt="1"/>
          </p:nvPr>
        </p:nvSpPr>
        <p:spPr>
          <a:xfrm>
            <a:off x="35868" y="2470026"/>
            <a:ext cx="4468638" cy="23297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Espace réservé du contenu 3"/>
          <p:cNvSpPr>
            <a:spLocks noGrp="1"/>
          </p:cNvSpPr>
          <p:nvPr>
            <p:ph sz="half" idx="14" hasCustomPrompt="1"/>
          </p:nvPr>
        </p:nvSpPr>
        <p:spPr>
          <a:xfrm>
            <a:off x="4578162" y="26026"/>
            <a:ext cx="4468638" cy="23297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Espace réservé du contenu 3"/>
          <p:cNvSpPr>
            <a:spLocks noGrp="1"/>
          </p:cNvSpPr>
          <p:nvPr>
            <p:ph sz="half" idx="15" hasCustomPrompt="1"/>
          </p:nvPr>
        </p:nvSpPr>
        <p:spPr>
          <a:xfrm>
            <a:off x="4578162" y="2470026"/>
            <a:ext cx="4468638" cy="23297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15226848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1981200" y="4767263"/>
            <a:ext cx="6553200" cy="270000"/>
          </a:xfrm>
        </p:spPr>
        <p:txBody>
          <a:bodyPr/>
          <a:lstStyle/>
          <a:p>
            <a:r>
              <a:rPr lang="es-ES" noProof="0"/>
              <a:t>Susana Izquierdo Bermudez, MQXF Review, June 2016</a:t>
            </a:r>
            <a:endParaRPr lang="en-GB" noProof="0"/>
          </a:p>
        </p:txBody>
      </p:sp>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a:p>
        </p:txBody>
      </p:sp>
      <p:grpSp>
        <p:nvGrpSpPr>
          <p:cNvPr id="6" name="Grouper 5"/>
          <p:cNvGrpSpPr/>
          <p:nvPr userDrawn="1"/>
        </p:nvGrpSpPr>
        <p:grpSpPr>
          <a:xfrm>
            <a:off x="1440000" y="4725000"/>
            <a:ext cx="457200" cy="342900"/>
            <a:chOff x="1462200" y="4620913"/>
            <a:chExt cx="457200" cy="457200"/>
          </a:xfrm>
        </p:grpSpPr>
        <p:sp>
          <p:nvSpPr>
            <p:cNvPr id="7" name="Rectangle 6"/>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8" name="ZoneTexte 7"/>
            <p:cNvSpPr txBox="1"/>
            <p:nvPr userDrawn="1"/>
          </p:nvSpPr>
          <p:spPr>
            <a:xfrm>
              <a:off x="1485900" y="4670164"/>
              <a:ext cx="381000" cy="276999"/>
            </a:xfrm>
            <a:prstGeom prst="rect">
              <a:avLst/>
            </a:prstGeom>
            <a:noFill/>
          </p:spPr>
          <p:txBody>
            <a:bodyPr wrap="square" lIns="0" tIns="0" rIns="0" bIns="0" rtlCol="0">
              <a:spAutoFit/>
            </a:bodyPr>
            <a:lstStyle/>
            <a:p>
              <a:pPr algn="ctr"/>
              <a:r>
                <a:rPr lang="en-GB" sz="675" dirty="0"/>
                <a:t>logo</a:t>
              </a:r>
            </a:p>
            <a:p>
              <a:pPr algn="ctr"/>
              <a:r>
                <a:rPr lang="en-GB" sz="675" dirty="0"/>
                <a:t>area</a:t>
              </a:r>
            </a:p>
          </p:txBody>
        </p:sp>
      </p:grpSp>
      <p:pic>
        <p:nvPicPr>
          <p:cNvPr id="9" name="Image 5" descr="CERN-logo_outline.jpg"/>
          <p:cNvPicPr>
            <a:picLocks noChangeAspect="1"/>
          </p:cNvPicPr>
          <p:nvPr userDrawn="1"/>
        </p:nvPicPr>
        <p:blipFill>
          <a:blip r:embed="rId2"/>
          <a:stretch>
            <a:fillRect/>
          </a:stretch>
        </p:blipFill>
        <p:spPr>
          <a:xfrm>
            <a:off x="1422001" y="4711500"/>
            <a:ext cx="494185" cy="364500"/>
          </a:xfrm>
          <a:prstGeom prst="rect">
            <a:avLst/>
          </a:prstGeom>
        </p:spPr>
      </p:pic>
    </p:spTree>
    <p:extLst>
      <p:ext uri="{BB962C8B-B14F-4D97-AF65-F5344CB8AC3E}">
        <p14:creationId xmlns:p14="http://schemas.microsoft.com/office/powerpoint/2010/main" val="29744444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342900"/>
            <a:ext cx="79200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noProof="0"/>
          </a:p>
        </p:txBody>
      </p:sp>
      <p:sp>
        <p:nvSpPr>
          <p:cNvPr id="4" name="Espace réservé du texte 3"/>
          <p:cNvSpPr>
            <a:spLocks noGrp="1"/>
          </p:cNvSpPr>
          <p:nvPr>
            <p:ph type="body" sz="half" idx="2" hasCustomPrompt="1"/>
          </p:nvPr>
        </p:nvSpPr>
        <p:spPr>
          <a:xfrm>
            <a:off x="612000" y="3829050"/>
            <a:ext cx="7920000" cy="74295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noProof="0"/>
              <a:t>Text – image caption – comments ....</a:t>
            </a:r>
          </a:p>
        </p:txBody>
      </p:sp>
      <p:sp>
        <p:nvSpPr>
          <p:cNvPr id="6" name="Espace réservé du pied de page 5"/>
          <p:cNvSpPr>
            <a:spLocks noGrp="1"/>
          </p:cNvSpPr>
          <p:nvPr>
            <p:ph type="ftr" sz="quarter" idx="11"/>
          </p:nvPr>
        </p:nvSpPr>
        <p:spPr>
          <a:xfrm>
            <a:off x="1981200" y="4767263"/>
            <a:ext cx="6550800" cy="270000"/>
          </a:xfrm>
        </p:spPr>
        <p:txBody>
          <a:bodyPr/>
          <a:lstStyle/>
          <a:p>
            <a:r>
              <a:rPr lang="es-ES" noProof="0"/>
              <a:t>Susana Izquierdo Bermudez, MQXF Review, June 2016</a:t>
            </a:r>
            <a:endParaRPr lang="en-GB" noProof="0"/>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a:p>
        </p:txBody>
      </p:sp>
      <p:sp>
        <p:nvSpPr>
          <p:cNvPr id="9" name="Espace réservé du contenu 8"/>
          <p:cNvSpPr>
            <a:spLocks noGrp="1"/>
          </p:cNvSpPr>
          <p:nvPr>
            <p:ph sz="quarter" idx="14" hasCustomPrompt="1"/>
          </p:nvPr>
        </p:nvSpPr>
        <p:spPr>
          <a:xfrm>
            <a:off x="613550" y="3486150"/>
            <a:ext cx="7918450" cy="285750"/>
          </a:xfrm>
        </p:spPr>
        <p:txBody>
          <a:bodyPr/>
          <a:lstStyle>
            <a:lvl1pPr>
              <a:buFontTx/>
              <a:buNone/>
              <a:defRPr sz="1350">
                <a:solidFill>
                  <a:schemeClr val="bg2"/>
                </a:solidFill>
              </a:defRPr>
            </a:lvl1pPr>
          </a:lstStyle>
          <a:p>
            <a:pPr lvl="0"/>
            <a:r>
              <a:rPr lang="en-GB" dirty="0"/>
              <a:t>Image title</a:t>
            </a:r>
          </a:p>
        </p:txBody>
      </p:sp>
      <p:grpSp>
        <p:nvGrpSpPr>
          <p:cNvPr id="10" name="Grouper 9"/>
          <p:cNvGrpSpPr/>
          <p:nvPr userDrawn="1"/>
        </p:nvGrpSpPr>
        <p:grpSpPr>
          <a:xfrm>
            <a:off x="1440000" y="4725000"/>
            <a:ext cx="457200" cy="342900"/>
            <a:chOff x="1462200" y="4620913"/>
            <a:chExt cx="457200" cy="457200"/>
          </a:xfrm>
        </p:grpSpPr>
        <p:sp>
          <p:nvSpPr>
            <p:cNvPr id="11" name="Rectangle 10"/>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2" name="ZoneTexte 11"/>
            <p:cNvSpPr txBox="1"/>
            <p:nvPr userDrawn="1"/>
          </p:nvSpPr>
          <p:spPr>
            <a:xfrm>
              <a:off x="1485900" y="4670164"/>
              <a:ext cx="381000" cy="276999"/>
            </a:xfrm>
            <a:prstGeom prst="rect">
              <a:avLst/>
            </a:prstGeom>
            <a:noFill/>
          </p:spPr>
          <p:txBody>
            <a:bodyPr wrap="square" lIns="0" tIns="0" rIns="0" bIns="0" rtlCol="0">
              <a:spAutoFit/>
            </a:bodyPr>
            <a:lstStyle/>
            <a:p>
              <a:pPr algn="ctr"/>
              <a:r>
                <a:rPr lang="en-GB" sz="675" dirty="0"/>
                <a:t>logo</a:t>
              </a:r>
            </a:p>
            <a:p>
              <a:pPr algn="ctr"/>
              <a:r>
                <a:rPr lang="en-GB" sz="675" dirty="0"/>
                <a:t>area</a:t>
              </a:r>
            </a:p>
          </p:txBody>
        </p:sp>
      </p:grpSp>
      <p:pic>
        <p:nvPicPr>
          <p:cNvPr id="13" name="Image 5" descr="CERN-logo_outline.jpg"/>
          <p:cNvPicPr>
            <a:picLocks noChangeAspect="1"/>
          </p:cNvPicPr>
          <p:nvPr userDrawn="1"/>
        </p:nvPicPr>
        <p:blipFill>
          <a:blip r:embed="rId2"/>
          <a:stretch>
            <a:fillRect/>
          </a:stretch>
        </p:blipFill>
        <p:spPr>
          <a:xfrm>
            <a:off x="1422001" y="4711500"/>
            <a:ext cx="494185" cy="364500"/>
          </a:xfrm>
          <a:prstGeom prst="rect">
            <a:avLst/>
          </a:prstGeom>
        </p:spPr>
      </p:pic>
    </p:spTree>
    <p:extLst>
      <p:ext uri="{BB962C8B-B14F-4D97-AF65-F5344CB8AC3E}">
        <p14:creationId xmlns:p14="http://schemas.microsoft.com/office/powerpoint/2010/main" val="24981906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351800" y="2031750"/>
            <a:ext cx="6440400" cy="1225800"/>
          </a:xfrm>
        </p:spPr>
        <p:txBody>
          <a:bodyPr/>
          <a:lstStyle>
            <a:lvl1pPr>
              <a:defRPr b="1" i="1">
                <a:solidFill>
                  <a:schemeClr val="tx2"/>
                </a:solidFill>
              </a:defRPr>
            </a:lvl1pPr>
          </a:lstStyle>
          <a:p>
            <a:r>
              <a:rPr lang="en-GB" noProof="0"/>
              <a:t>Thank you message....</a:t>
            </a:r>
          </a:p>
        </p:txBody>
      </p:sp>
      <p:sp>
        <p:nvSpPr>
          <p:cNvPr id="4" name="Espace réservé du pied de page 3"/>
          <p:cNvSpPr>
            <a:spLocks noGrp="1"/>
          </p:cNvSpPr>
          <p:nvPr>
            <p:ph type="ftr" sz="quarter" idx="11"/>
          </p:nvPr>
        </p:nvSpPr>
        <p:spPr>
          <a:xfrm>
            <a:off x="1351800" y="4767263"/>
            <a:ext cx="6440400" cy="270000"/>
          </a:xfrm>
        </p:spPr>
        <p:txBody>
          <a:bodyPr/>
          <a:lstStyle/>
          <a:p>
            <a:r>
              <a:rPr lang="es-ES" noProof="0"/>
              <a:t>Susana Izquierdo Bermudez, MQXF Review, June 2016</a:t>
            </a:r>
            <a:endParaRPr lang="en-GB" noProof="0" dirty="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dirty="0"/>
          </a:p>
        </p:txBody>
      </p:sp>
      <p:pic>
        <p:nvPicPr>
          <p:cNvPr id="12" name="Image 11" descr="HLU-logoN-title.png"/>
          <p:cNvPicPr>
            <a:picLocks noChangeAspect="1"/>
          </p:cNvPicPr>
          <p:nvPr userDrawn="1"/>
        </p:nvPicPr>
        <p:blipFill>
          <a:blip r:embed="rId3"/>
          <a:stretch>
            <a:fillRect/>
          </a:stretch>
        </p:blipFill>
        <p:spPr>
          <a:xfrm>
            <a:off x="1371600" y="505283"/>
            <a:ext cx="3785364" cy="1150791"/>
          </a:xfrm>
          <a:prstGeom prst="rect">
            <a:avLst/>
          </a:prstGeom>
        </p:spPr>
      </p:pic>
      <p:sp>
        <p:nvSpPr>
          <p:cNvPr id="8" name="Espace réservé du texte 7"/>
          <p:cNvSpPr>
            <a:spLocks noGrp="1"/>
          </p:cNvSpPr>
          <p:nvPr>
            <p:ph type="body" sz="quarter" idx="14" hasCustomPrompt="1"/>
          </p:nvPr>
        </p:nvSpPr>
        <p:spPr>
          <a:xfrm>
            <a:off x="1351800" y="3714750"/>
            <a:ext cx="6440400" cy="914400"/>
          </a:xfrm>
        </p:spPr>
        <p:txBody>
          <a:bodyPr anchor="b">
            <a:noAutofit/>
          </a:bodyPr>
          <a:lstStyle>
            <a:lvl1pPr>
              <a:buFontTx/>
              <a:buNone/>
              <a:defRPr sz="900" baseline="0">
                <a:solidFill>
                  <a:schemeClr val="tx2"/>
                </a:solidFill>
              </a:defRPr>
            </a:lvl1pPr>
            <a:lvl2pPr>
              <a:buFontTx/>
              <a:buNone/>
              <a:defRPr sz="1050"/>
            </a:lvl2pPr>
            <a:lvl3pPr>
              <a:buFontTx/>
              <a:buNone/>
              <a:defRPr sz="1050"/>
            </a:lvl3pPr>
            <a:lvl4pPr>
              <a:buFontTx/>
              <a:buNone/>
              <a:defRPr sz="1050"/>
            </a:lvl4pPr>
            <a:lvl5pPr>
              <a:buFontTx/>
              <a:buNone/>
              <a:defRPr sz="1050"/>
            </a:lvl5pPr>
          </a:lstStyle>
          <a:p>
            <a:pPr lvl="0"/>
            <a:r>
              <a:rPr lang="en-GB" noProof="0"/>
              <a:t>Credits if needed: reference 1, reference 2 ...</a:t>
            </a:r>
          </a:p>
        </p:txBody>
      </p:sp>
      <p:grpSp>
        <p:nvGrpSpPr>
          <p:cNvPr id="9" name="Grouper 8"/>
          <p:cNvGrpSpPr/>
          <p:nvPr userDrawn="1"/>
        </p:nvGrpSpPr>
        <p:grpSpPr>
          <a:xfrm>
            <a:off x="457200" y="4553550"/>
            <a:ext cx="457200" cy="342900"/>
            <a:chOff x="1462200" y="4620913"/>
            <a:chExt cx="457200" cy="457200"/>
          </a:xfrm>
        </p:grpSpPr>
        <p:sp>
          <p:nvSpPr>
            <p:cNvPr id="10" name="Rectangle 9"/>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1" name="ZoneTexte 10"/>
            <p:cNvSpPr txBox="1"/>
            <p:nvPr userDrawn="1"/>
          </p:nvSpPr>
          <p:spPr>
            <a:xfrm>
              <a:off x="1485900" y="4670164"/>
              <a:ext cx="381000" cy="276999"/>
            </a:xfrm>
            <a:prstGeom prst="rect">
              <a:avLst/>
            </a:prstGeom>
            <a:noFill/>
          </p:spPr>
          <p:txBody>
            <a:bodyPr wrap="square" lIns="0" tIns="0" rIns="0" bIns="0" rtlCol="0">
              <a:spAutoFit/>
            </a:bodyPr>
            <a:lstStyle/>
            <a:p>
              <a:pPr algn="ctr"/>
              <a:r>
                <a:rPr lang="en-GB" sz="675" dirty="0"/>
                <a:t>logo</a:t>
              </a:r>
            </a:p>
            <a:p>
              <a:pPr algn="ctr"/>
              <a:r>
                <a:rPr lang="en-GB" sz="675" dirty="0"/>
                <a:t>area</a:t>
              </a:r>
            </a:p>
          </p:txBody>
        </p:sp>
      </p:grpSp>
      <p:pic>
        <p:nvPicPr>
          <p:cNvPr id="14" name="Image 4" descr="CERN-logo_outline.jpg"/>
          <p:cNvPicPr>
            <a:picLocks noChangeAspect="1"/>
          </p:cNvPicPr>
          <p:nvPr userDrawn="1"/>
        </p:nvPicPr>
        <p:blipFill>
          <a:blip r:embed="rId4"/>
          <a:stretch>
            <a:fillRect/>
          </a:stretch>
        </p:blipFill>
        <p:spPr>
          <a:xfrm>
            <a:off x="377190" y="4460081"/>
            <a:ext cx="613410" cy="452438"/>
          </a:xfrm>
          <a:prstGeom prst="rect">
            <a:avLst/>
          </a:prstGeom>
        </p:spPr>
      </p:pic>
    </p:spTree>
    <p:extLst>
      <p:ext uri="{BB962C8B-B14F-4D97-AF65-F5344CB8AC3E}">
        <p14:creationId xmlns:p14="http://schemas.microsoft.com/office/powerpoint/2010/main" val="15169803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showMasterPhAnim="0" preserve="1" userDrawn="1">
  <p:cSld name="Logo Slide">
    <p:bg>
      <p:bgPr>
        <a:solidFill>
          <a:srgbClr val="0033A0"/>
        </a:solidFill>
        <a:effectLst/>
      </p:bgPr>
    </p:bg>
    <p:spTree>
      <p:nvGrpSpPr>
        <p:cNvPr id="1" name=""/>
        <p:cNvGrpSpPr/>
        <p:nvPr/>
      </p:nvGrpSpPr>
      <p:grpSpPr bwMode="auto">
        <a:xfrm>
          <a:off x="0" y="0"/>
          <a:ext cx="0" cy="0"/>
          <a:chOff x="0" y="0"/>
          <a:chExt cx="0" cy="0"/>
        </a:xfrm>
      </p:grpSpPr>
      <p:pic>
        <p:nvPicPr>
          <p:cNvPr id="4" name="Image 2" descr="logooutline.eps"/>
          <p:cNvPicPr>
            <a:picLocks noChangeAspect="1"/>
          </p:cNvPicPr>
          <p:nvPr userDrawn="1"/>
        </p:nvPicPr>
        <p:blipFill>
          <a:blip r:embed="rId2"/>
          <a:stretch/>
        </p:blipFill>
        <p:spPr bwMode="auto">
          <a:xfrm>
            <a:off x="3627302" y="1626785"/>
            <a:ext cx="1890000" cy="1871006"/>
          </a:xfrm>
          <a:prstGeom prst="rect">
            <a:avLst/>
          </a:prstGeom>
        </p:spPr>
      </p:pic>
    </p:spTree>
    <p:extLst>
      <p:ext uri="{BB962C8B-B14F-4D97-AF65-F5344CB8AC3E}">
        <p14:creationId xmlns:p14="http://schemas.microsoft.com/office/powerpoint/2010/main" val="1920072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911424"/>
            <a:ext cx="4040188" cy="47982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1543050"/>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6" y="911424"/>
            <a:ext cx="4041775" cy="47982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6" y="1543050"/>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Espace réservé du pied de page 7"/>
          <p:cNvSpPr>
            <a:spLocks noGrp="1"/>
          </p:cNvSpPr>
          <p:nvPr>
            <p:ph type="ftr" sz="quarter" idx="11"/>
          </p:nvPr>
        </p:nvSpPr>
        <p:spPr>
          <a:xfrm>
            <a:off x="1905000" y="4767263"/>
            <a:ext cx="6627000" cy="270000"/>
          </a:xfrm>
        </p:spPr>
        <p:txBody>
          <a:bodyPr/>
          <a:lstStyle/>
          <a:p>
            <a:r>
              <a:rPr lang="fr-FR" noProof="0"/>
              <a:t>To edit speaker name go to Insert &gt; Header &amp; Footer and apply to all slides except title page</a:t>
            </a:r>
            <a:endParaRPr lang="en-GB" noProof="0"/>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PhAnim="0" type="title" preserve="1" userDrawn="1">
  <p:cSld name="Title Slide  ">
    <p:spTree>
      <p:nvGrpSpPr>
        <p:cNvPr id="1" name=""/>
        <p:cNvGrpSpPr/>
        <p:nvPr/>
      </p:nvGrpSpPr>
      <p:grpSpPr bwMode="auto">
        <a:xfrm>
          <a:off x="0" y="0"/>
          <a:ext cx="0" cy="0"/>
          <a:chOff x="0" y="0"/>
          <a:chExt cx="0" cy="0"/>
        </a:xfrm>
      </p:grpSpPr>
      <p:sp>
        <p:nvSpPr>
          <p:cNvPr id="4" name="Title 1"/>
          <p:cNvSpPr>
            <a:spLocks noGrp="1"/>
          </p:cNvSpPr>
          <p:nvPr>
            <p:ph type="ctrTitle"/>
          </p:nvPr>
        </p:nvSpPr>
        <p:spPr bwMode="auto">
          <a:xfrm>
            <a:off x="1143000" y="784622"/>
            <a:ext cx="6858000" cy="1790700"/>
          </a:xfrm>
        </p:spPr>
        <p:txBody>
          <a:bodyPr anchor="b"/>
          <a:lstStyle>
            <a:lvl1pPr algn="ctr">
              <a:defRPr sz="4500"/>
            </a:lvl1pPr>
          </a:lstStyle>
          <a:p>
            <a:pPr>
              <a:defRPr/>
            </a:pPr>
            <a:r>
              <a:rPr lang="en-US"/>
              <a:t>Click to edit Master title style</a:t>
            </a:r>
            <a:endParaRPr/>
          </a:p>
        </p:txBody>
      </p:sp>
      <p:sp>
        <p:nvSpPr>
          <p:cNvPr id="5" name="Subtitle 2"/>
          <p:cNvSpPr>
            <a:spLocks noGrp="1"/>
          </p:cNvSpPr>
          <p:nvPr>
            <p:ph type="subTitle" idx="1"/>
          </p:nvPr>
        </p:nvSpPr>
        <p:spPr bwMode="auto">
          <a:xfrm>
            <a:off x="1143000" y="2701528"/>
            <a:ext cx="6858000" cy="1241822"/>
          </a:xfrm>
        </p:spPr>
        <p:txBody>
          <a:bodyPr>
            <a:noAutofit/>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a:defRPr/>
            </a:pPr>
            <a:r>
              <a:rPr lang="en-US"/>
              <a:t>Click to edit Master subtitle style</a:t>
            </a:r>
            <a:endParaRPr/>
          </a:p>
        </p:txBody>
      </p:sp>
      <p:sp>
        <p:nvSpPr>
          <p:cNvPr id="6" name="Date Placeholder 6"/>
          <p:cNvSpPr>
            <a:spLocks noGrp="1"/>
          </p:cNvSpPr>
          <p:nvPr>
            <p:ph type="dt" sz="half" idx="10"/>
          </p:nvPr>
        </p:nvSpPr>
        <p:spPr bwMode="auto"/>
        <p:txBody>
          <a:bodyPr/>
          <a:lstStyle/>
          <a:p>
            <a:pPr>
              <a:defRPr/>
            </a:pPr>
            <a:r>
              <a:rPr lang="en-US"/>
              <a:t>YYYY-MM-DD</a:t>
            </a:r>
            <a:endParaRPr dirty="0"/>
          </a:p>
        </p:txBody>
      </p:sp>
      <p:sp>
        <p:nvSpPr>
          <p:cNvPr id="7" name="Footer Placeholder 7"/>
          <p:cNvSpPr>
            <a:spLocks noGrp="1"/>
          </p:cNvSpPr>
          <p:nvPr>
            <p:ph type="ftr" sz="quarter" idx="11"/>
          </p:nvPr>
        </p:nvSpPr>
        <p:spPr bwMode="auto"/>
        <p:txBody>
          <a:bodyPr/>
          <a:lstStyle/>
          <a:p>
            <a:pPr>
              <a:defRPr/>
            </a:pPr>
            <a:r>
              <a:rPr lang="en-GB"/>
              <a:t>MQXFB MT4 - Mechanical Measurements - EDMS 2787679 - v.0</a:t>
            </a:r>
            <a:endParaRPr dirty="0"/>
          </a:p>
        </p:txBody>
      </p:sp>
      <p:sp>
        <p:nvSpPr>
          <p:cNvPr id="8" name="Slide Number Placeholder 8"/>
          <p:cNvSpPr>
            <a:spLocks noGrp="1"/>
          </p:cNvSpPr>
          <p:nvPr>
            <p:ph type="sldNum" sz="quarter" idx="12"/>
          </p:nvPr>
        </p:nvSpPr>
        <p:spPr bwMode="auto"/>
        <p:txBody>
          <a:bodyPr/>
          <a:lstStyle/>
          <a:p>
            <a:pPr>
              <a:defRPr/>
            </a:pPr>
            <a:fld id="{36B5EA5A-BC32-A742-B11B-8E7414D5B535}" type="slidenum">
              <a:rPr lang="en-US"/>
              <a:t>‹#›</a:t>
            </a:fld>
            <a:endParaRPr lang="en-US" dirty="0"/>
          </a:p>
        </p:txBody>
      </p:sp>
    </p:spTree>
    <p:extLst>
      <p:ext uri="{BB962C8B-B14F-4D97-AF65-F5344CB8AC3E}">
        <p14:creationId xmlns:p14="http://schemas.microsoft.com/office/powerpoint/2010/main" val="24351286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Slide with logo White">
    <p:bg>
      <p:bgRef idx="1001">
        <a:schemeClr val="bg1"/>
      </p:bgRef>
    </p:bg>
    <p:spTree>
      <p:nvGrpSpPr>
        <p:cNvPr id="1" name=""/>
        <p:cNvGrpSpPr/>
        <p:nvPr/>
      </p:nvGrpSpPr>
      <p:grpSpPr bwMode="auto">
        <a:xfrm>
          <a:off x="0" y="0"/>
          <a:ext cx="0" cy="0"/>
          <a:chOff x="0" y="0"/>
          <a:chExt cx="0" cy="0"/>
        </a:xfrm>
      </p:grpSpPr>
      <p:sp>
        <p:nvSpPr>
          <p:cNvPr id="5" name="Title 1"/>
          <p:cNvSpPr>
            <a:spLocks noGrp="1"/>
          </p:cNvSpPr>
          <p:nvPr>
            <p:ph type="ctrTitle"/>
          </p:nvPr>
        </p:nvSpPr>
        <p:spPr bwMode="auto">
          <a:xfrm>
            <a:off x="818816" y="1356345"/>
            <a:ext cx="7506369" cy="1614949"/>
          </a:xfrm>
        </p:spPr>
        <p:txBody>
          <a:bodyPr anchor="t" anchorCtr="0"/>
          <a:lstStyle>
            <a:lvl1pPr algn="l">
              <a:defRPr sz="3750">
                <a:solidFill>
                  <a:srgbClr val="002060"/>
                </a:solidFill>
              </a:defRPr>
            </a:lvl1pPr>
          </a:lstStyle>
          <a:p>
            <a:pPr>
              <a:defRPr/>
            </a:pPr>
            <a:r>
              <a:rPr lang="en-US"/>
              <a:t>Click to edit Master title style</a:t>
            </a:r>
            <a:endParaRPr lang="en-US" dirty="0"/>
          </a:p>
        </p:txBody>
      </p:sp>
      <p:sp>
        <p:nvSpPr>
          <p:cNvPr id="6" name="Subtitle 2"/>
          <p:cNvSpPr>
            <a:spLocks noGrp="1"/>
          </p:cNvSpPr>
          <p:nvPr>
            <p:ph type="subTitle" idx="1"/>
          </p:nvPr>
        </p:nvSpPr>
        <p:spPr bwMode="auto">
          <a:xfrm>
            <a:off x="818816" y="3103036"/>
            <a:ext cx="7506369" cy="602840"/>
          </a:xfrm>
        </p:spPr>
        <p:txBody>
          <a:bodyPr>
            <a:noAutofit/>
          </a:bodyPr>
          <a:lstStyle>
            <a:lvl1pPr marL="0" indent="0" algn="l">
              <a:buNone/>
              <a:defRPr sz="1500" b="0">
                <a:solidFill>
                  <a:srgbClr val="00206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a:defRPr/>
            </a:pPr>
            <a:r>
              <a:rPr lang="en-US"/>
              <a:t>Click to edit Master subtitle style</a:t>
            </a:r>
            <a:endParaRPr dirty="0"/>
          </a:p>
        </p:txBody>
      </p:sp>
      <p:pic>
        <p:nvPicPr>
          <p:cNvPr id="3" name="Picture 2">
            <a:extLst>
              <a:ext uri="{FF2B5EF4-FFF2-40B4-BE49-F238E27FC236}">
                <a16:creationId xmlns:a16="http://schemas.microsoft.com/office/drawing/2014/main" id="{F5390788-0832-6043-AE66-1B49DC4836E8}"/>
              </a:ext>
            </a:extLst>
          </p:cNvPr>
          <p:cNvPicPr>
            <a:picLocks noChangeAspect="1"/>
          </p:cNvPicPr>
          <p:nvPr userDrawn="1"/>
        </p:nvPicPr>
        <p:blipFill rotWithShape="1">
          <a:blip r:embed="rId2"/>
          <a:srcRect b="43700"/>
          <a:stretch/>
        </p:blipFill>
        <p:spPr>
          <a:xfrm>
            <a:off x="7379100" y="207900"/>
            <a:ext cx="1266300" cy="499500"/>
          </a:xfrm>
          <a:prstGeom prst="rect">
            <a:avLst/>
          </a:prstGeom>
        </p:spPr>
      </p:pic>
      <p:pic>
        <p:nvPicPr>
          <p:cNvPr id="8" name="Graphic 7">
            <a:extLst>
              <a:ext uri="{FF2B5EF4-FFF2-40B4-BE49-F238E27FC236}">
                <a16:creationId xmlns:a16="http://schemas.microsoft.com/office/drawing/2014/main" id="{8EA30CA3-6820-B644-B1F6-09A8C71F1F4B}"/>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143100" y="162000"/>
            <a:ext cx="602100" cy="602100"/>
          </a:xfrm>
          <a:prstGeom prst="rect">
            <a:avLst/>
          </a:prstGeom>
        </p:spPr>
      </p:pic>
    </p:spTree>
    <p:extLst>
      <p:ext uri="{BB962C8B-B14F-4D97-AF65-F5344CB8AC3E}">
        <p14:creationId xmlns:p14="http://schemas.microsoft.com/office/powerpoint/2010/main" val="1791072799"/>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le Slide with logo Blue">
    <p:bg>
      <p:bgPr>
        <a:solidFill>
          <a:srgbClr val="0033A0"/>
        </a:solidFill>
        <a:effectLst/>
      </p:bgPr>
    </p:bg>
    <p:spTree>
      <p:nvGrpSpPr>
        <p:cNvPr id="1" name=""/>
        <p:cNvGrpSpPr/>
        <p:nvPr/>
      </p:nvGrpSpPr>
      <p:grpSpPr bwMode="auto">
        <a:xfrm>
          <a:off x="0" y="0"/>
          <a:ext cx="0" cy="0"/>
          <a:chOff x="0" y="0"/>
          <a:chExt cx="0" cy="0"/>
        </a:xfrm>
      </p:grpSpPr>
      <p:pic>
        <p:nvPicPr>
          <p:cNvPr id="4" name="Image 2" descr="logooutline.eps"/>
          <p:cNvPicPr>
            <a:picLocks noChangeAspect="1"/>
          </p:cNvPicPr>
          <p:nvPr userDrawn="1"/>
        </p:nvPicPr>
        <p:blipFill>
          <a:blip r:embed="rId2"/>
          <a:stretch/>
        </p:blipFill>
        <p:spPr bwMode="auto">
          <a:xfrm>
            <a:off x="143508" y="160869"/>
            <a:ext cx="608535" cy="602420"/>
          </a:xfrm>
          <a:prstGeom prst="rect">
            <a:avLst/>
          </a:prstGeom>
        </p:spPr>
      </p:pic>
      <p:sp>
        <p:nvSpPr>
          <p:cNvPr id="5" name="Title 1"/>
          <p:cNvSpPr>
            <a:spLocks noGrp="1"/>
          </p:cNvSpPr>
          <p:nvPr>
            <p:ph type="ctrTitle" hasCustomPrompt="1"/>
          </p:nvPr>
        </p:nvSpPr>
        <p:spPr bwMode="auto">
          <a:xfrm>
            <a:off x="818816" y="1356345"/>
            <a:ext cx="7506369" cy="1614949"/>
          </a:xfrm>
        </p:spPr>
        <p:txBody>
          <a:bodyPr anchor="t" anchorCtr="0"/>
          <a:lstStyle>
            <a:lvl1pPr algn="l">
              <a:defRPr sz="3750">
                <a:solidFill>
                  <a:schemeClr val="bg1"/>
                </a:solidFill>
              </a:defRPr>
            </a:lvl1pPr>
          </a:lstStyle>
          <a:p>
            <a:pPr>
              <a:defRPr/>
            </a:pPr>
            <a:r>
              <a:rPr lang="en-US"/>
              <a:t>Click to edit Master title style</a:t>
            </a:r>
            <a:br>
              <a:rPr lang="en-US"/>
            </a:br>
            <a:endParaRPr lang="en-US"/>
          </a:p>
        </p:txBody>
      </p:sp>
      <p:sp>
        <p:nvSpPr>
          <p:cNvPr id="6" name="Subtitle 2"/>
          <p:cNvSpPr>
            <a:spLocks noGrp="1"/>
          </p:cNvSpPr>
          <p:nvPr>
            <p:ph type="subTitle" idx="1"/>
          </p:nvPr>
        </p:nvSpPr>
        <p:spPr bwMode="auto">
          <a:xfrm>
            <a:off x="818816" y="3103036"/>
            <a:ext cx="7506369" cy="602840"/>
          </a:xfrm>
        </p:spPr>
        <p:txBody>
          <a:bodyPr>
            <a:noAutofit/>
          </a:bodyPr>
          <a:lstStyle>
            <a:lvl1pPr marL="0" indent="0" algn="l">
              <a:buNone/>
              <a:defRPr sz="15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a:defRPr/>
            </a:pPr>
            <a:r>
              <a:rPr lang="en-US"/>
              <a:t>Click to edit Master subtitle style</a:t>
            </a:r>
            <a:endParaRPr/>
          </a:p>
        </p:txBody>
      </p:sp>
      <p:pic>
        <p:nvPicPr>
          <p:cNvPr id="12" name="Picture 11">
            <a:extLst>
              <a:ext uri="{FF2B5EF4-FFF2-40B4-BE49-F238E27FC236}">
                <a16:creationId xmlns:a16="http://schemas.microsoft.com/office/drawing/2014/main" id="{B529C194-B1B7-F24A-BFCF-B3FC6C12A1C8}"/>
              </a:ext>
            </a:extLst>
          </p:cNvPr>
          <p:cNvPicPr>
            <a:picLocks noChangeAspect="1"/>
          </p:cNvPicPr>
          <p:nvPr userDrawn="1"/>
        </p:nvPicPr>
        <p:blipFill rotWithShape="1">
          <a:blip r:embed="rId3"/>
          <a:srcRect b="44099"/>
          <a:stretch/>
        </p:blipFill>
        <p:spPr>
          <a:xfrm>
            <a:off x="7380312" y="208309"/>
            <a:ext cx="1266300" cy="499603"/>
          </a:xfrm>
          <a:prstGeom prst="rect">
            <a:avLst/>
          </a:prstGeom>
        </p:spPr>
      </p:pic>
    </p:spTree>
    <p:extLst>
      <p:ext uri="{BB962C8B-B14F-4D97-AF65-F5344CB8AC3E}">
        <p14:creationId xmlns:p14="http://schemas.microsoft.com/office/powerpoint/2010/main" val="15007491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PhAnim="0" preserve="1" userDrawn="1">
  <p:cSld name="Content  ">
    <p:spTree>
      <p:nvGrpSpPr>
        <p:cNvPr id="1" name=""/>
        <p:cNvGrpSpPr/>
        <p:nvPr/>
      </p:nvGrpSpPr>
      <p:grpSpPr bwMode="auto">
        <a:xfrm>
          <a:off x="0" y="0"/>
          <a:ext cx="0" cy="0"/>
          <a:chOff x="0" y="0"/>
          <a:chExt cx="0" cy="0"/>
        </a:xfrm>
      </p:grpSpPr>
      <p:sp>
        <p:nvSpPr>
          <p:cNvPr id="4" name="Content Placeholder 2"/>
          <p:cNvSpPr>
            <a:spLocks noGrp="1"/>
          </p:cNvSpPr>
          <p:nvPr>
            <p:ph idx="1"/>
          </p:nvPr>
        </p:nvSpPr>
        <p:spPr bwMode="auto"/>
        <p:txBody>
          <a:bodyPr/>
          <a:lstStyle>
            <a:lvl1pPr>
              <a:defRPr>
                <a:solidFill>
                  <a:srgbClr val="002060"/>
                </a:solidFill>
              </a:defRPr>
            </a:lvl1pPr>
            <a:lvl2pPr marL="243000" indent="-243000">
              <a:buFont typeface="Arial"/>
              <a:buChar char="•"/>
              <a:defRPr sz="1350">
                <a:solidFill>
                  <a:srgbClr val="002060"/>
                </a:solidFill>
              </a:defRPr>
            </a:lvl2pPr>
            <a:lvl3pPr marL="486000" indent="-243000">
              <a:buSzPct val="100000"/>
              <a:buFont typeface="Arial"/>
              <a:buChar char="•"/>
              <a:defRPr>
                <a:solidFill>
                  <a:srgbClr val="002060"/>
                </a:solidFill>
              </a:defRPr>
            </a:lvl3pPr>
            <a:lvl4pPr marL="729000" indent="-243000">
              <a:buSzPct val="100000"/>
              <a:buFont typeface="Arial"/>
              <a:buChar char="•"/>
              <a:defRPr>
                <a:solidFill>
                  <a:srgbClr val="002060"/>
                </a:solidFill>
              </a:defRPr>
            </a:lvl4pPr>
            <a:lvl5pPr marL="1543050" indent="-171450">
              <a:buSzPct val="100000"/>
              <a:buFont typeface="Arial"/>
              <a:buChar char="•"/>
              <a:defRPr>
                <a:solidFill>
                  <a:schemeClr val="tx2">
                    <a:lumMod val="50000"/>
                  </a:schemeClr>
                </a:solidFill>
              </a:defRPr>
            </a:lvl5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5" name="Title 6"/>
          <p:cNvSpPr>
            <a:spLocks noGrp="1"/>
          </p:cNvSpPr>
          <p:nvPr>
            <p:ph type="title"/>
          </p:nvPr>
        </p:nvSpPr>
        <p:spPr bwMode="auto"/>
        <p:txBody>
          <a:bodyPr/>
          <a:lstStyle/>
          <a:p>
            <a:pPr>
              <a:defRPr/>
            </a:pPr>
            <a:r>
              <a:rPr lang="en-US"/>
              <a:t>Click to edit Master title style</a:t>
            </a:r>
            <a:endParaRPr/>
          </a:p>
        </p:txBody>
      </p:sp>
      <p:sp>
        <p:nvSpPr>
          <p:cNvPr id="6" name="Date Placeholder 10"/>
          <p:cNvSpPr>
            <a:spLocks noGrp="1"/>
          </p:cNvSpPr>
          <p:nvPr>
            <p:ph type="dt" sz="half" idx="10"/>
          </p:nvPr>
        </p:nvSpPr>
        <p:spPr bwMode="auto"/>
        <p:txBody>
          <a:bodyPr/>
          <a:lstStyle/>
          <a:p>
            <a:pPr>
              <a:defRPr/>
            </a:pPr>
            <a:r>
              <a:rPr lang="en-US"/>
              <a:t>YYYY-MM-DD</a:t>
            </a:r>
            <a:endParaRPr dirty="0"/>
          </a:p>
        </p:txBody>
      </p:sp>
      <p:sp>
        <p:nvSpPr>
          <p:cNvPr id="7" name="Footer Placeholder 11"/>
          <p:cNvSpPr>
            <a:spLocks noGrp="1"/>
          </p:cNvSpPr>
          <p:nvPr>
            <p:ph type="ftr" sz="quarter" idx="11"/>
          </p:nvPr>
        </p:nvSpPr>
        <p:spPr bwMode="auto"/>
        <p:txBody>
          <a:bodyPr/>
          <a:lstStyle/>
          <a:p>
            <a:pPr>
              <a:defRPr/>
            </a:pPr>
            <a:r>
              <a:rPr lang="en-GB"/>
              <a:t>MQXFB MT4 - Mechanical Measurements - EDMS 2787679 - v.0</a:t>
            </a:r>
            <a:endParaRPr dirty="0"/>
          </a:p>
        </p:txBody>
      </p:sp>
      <p:sp>
        <p:nvSpPr>
          <p:cNvPr id="8" name="Slide Number Placeholder 12"/>
          <p:cNvSpPr>
            <a:spLocks noGrp="1"/>
          </p:cNvSpPr>
          <p:nvPr>
            <p:ph type="sldNum" sz="quarter" idx="12"/>
          </p:nvPr>
        </p:nvSpPr>
        <p:spPr bwMode="auto"/>
        <p:txBody>
          <a:bodyPr/>
          <a:lstStyle/>
          <a:p>
            <a:pPr>
              <a:defRPr/>
            </a:pPr>
            <a:fld id="{36B5EA5A-BC32-A742-B11B-8E7414D5B535}" type="slidenum">
              <a:rPr lang="en-US"/>
              <a:t>‹#›</a:t>
            </a:fld>
            <a:endParaRPr lang="en-US" dirty="0"/>
          </a:p>
        </p:txBody>
      </p:sp>
    </p:spTree>
    <p:extLst>
      <p:ext uri="{BB962C8B-B14F-4D97-AF65-F5344CB8AC3E}">
        <p14:creationId xmlns:p14="http://schemas.microsoft.com/office/powerpoint/2010/main" val="19986500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PhAnim="0" preserve="1" userDrawn="1">
  <p:cSld name="Bulleted Content">
    <p:spTree>
      <p:nvGrpSpPr>
        <p:cNvPr id="1" name=""/>
        <p:cNvGrpSpPr/>
        <p:nvPr/>
      </p:nvGrpSpPr>
      <p:grpSpPr bwMode="auto">
        <a:xfrm>
          <a:off x="0" y="0"/>
          <a:ext cx="0" cy="0"/>
          <a:chOff x="0" y="0"/>
          <a:chExt cx="0" cy="0"/>
        </a:xfrm>
      </p:grpSpPr>
      <p:sp>
        <p:nvSpPr>
          <p:cNvPr id="4" name="Content Placeholder 2"/>
          <p:cNvSpPr>
            <a:spLocks noGrp="1"/>
          </p:cNvSpPr>
          <p:nvPr>
            <p:ph idx="1" hasCustomPrompt="1"/>
          </p:nvPr>
        </p:nvSpPr>
        <p:spPr bwMode="auto"/>
        <p:txBody>
          <a:bodyPr/>
          <a:lstStyle>
            <a:lvl1pPr marL="257175" indent="-257175">
              <a:buFont typeface="Arial"/>
              <a:buChar char="•"/>
              <a:defRPr>
                <a:solidFill>
                  <a:srgbClr val="002060"/>
                </a:solidFill>
              </a:defRPr>
            </a:lvl1pPr>
            <a:lvl2pPr marL="471488" indent="-196454">
              <a:buFont typeface="Arial"/>
              <a:buChar char="•"/>
              <a:defRPr sz="1350">
                <a:solidFill>
                  <a:srgbClr val="002060"/>
                </a:solidFill>
              </a:defRPr>
            </a:lvl2pPr>
            <a:lvl3pPr marL="666750" indent="-195263">
              <a:buSzPct val="100000"/>
              <a:buFont typeface="Arial"/>
              <a:buChar char="•"/>
              <a:defRPr sz="1350">
                <a:solidFill>
                  <a:srgbClr val="002060"/>
                </a:solidFill>
              </a:defRPr>
            </a:lvl3pPr>
            <a:lvl4pPr marL="907256" indent="-202406">
              <a:buSzPct val="100000"/>
              <a:buFont typeface="Arial"/>
              <a:buChar char="•"/>
              <a:defRPr sz="1200">
                <a:solidFill>
                  <a:srgbClr val="002060"/>
                </a:solidFill>
              </a:defRPr>
            </a:lvl4pPr>
            <a:lvl5pPr marL="1543050" indent="-171450">
              <a:buSzPct val="100000"/>
              <a:buFont typeface="Arial"/>
              <a:buChar char="•"/>
              <a:defRPr>
                <a:solidFill>
                  <a:schemeClr val="tx2">
                    <a:lumMod val="50000"/>
                  </a:schemeClr>
                </a:solidFill>
              </a:defRPr>
            </a:lvl5pPr>
          </a:lstStyle>
          <a:p>
            <a:pPr lvl="0">
              <a:defRPr/>
            </a:pPr>
            <a:r>
              <a:rPr lang="en-US" dirty="0"/>
              <a:t>Click to edit Master text styles</a:t>
            </a:r>
            <a:endParaRPr dirty="0"/>
          </a:p>
          <a:p>
            <a:pPr lvl="1">
              <a:defRPr/>
            </a:pPr>
            <a:r>
              <a:rPr lang="en-US" dirty="0"/>
              <a:t>Second level</a:t>
            </a:r>
            <a:endParaRPr dirty="0"/>
          </a:p>
          <a:p>
            <a:pPr lvl="2">
              <a:defRPr/>
            </a:pPr>
            <a:r>
              <a:rPr lang="en-US" dirty="0"/>
              <a:t>Third level</a:t>
            </a:r>
            <a:endParaRPr dirty="0"/>
          </a:p>
          <a:p>
            <a:pPr lvl="3">
              <a:defRPr/>
            </a:pPr>
            <a:r>
              <a:rPr lang="en-US" dirty="0"/>
              <a:t>Fourth level</a:t>
            </a:r>
            <a:endParaRPr dirty="0"/>
          </a:p>
          <a:p>
            <a:pPr lvl="0">
              <a:defRPr/>
            </a:pPr>
            <a:endParaRPr lang="en-US" dirty="0"/>
          </a:p>
        </p:txBody>
      </p:sp>
      <p:sp>
        <p:nvSpPr>
          <p:cNvPr id="5" name="Title 6"/>
          <p:cNvSpPr>
            <a:spLocks noGrp="1"/>
          </p:cNvSpPr>
          <p:nvPr>
            <p:ph type="title"/>
          </p:nvPr>
        </p:nvSpPr>
        <p:spPr bwMode="auto"/>
        <p:txBody>
          <a:bodyPr/>
          <a:lstStyle/>
          <a:p>
            <a:pPr>
              <a:defRPr/>
            </a:pPr>
            <a:r>
              <a:rPr lang="en-US"/>
              <a:t>Click to edit Master title style</a:t>
            </a:r>
            <a:endParaRPr dirty="0"/>
          </a:p>
        </p:txBody>
      </p:sp>
      <p:sp>
        <p:nvSpPr>
          <p:cNvPr id="6" name="Date Placeholder 10"/>
          <p:cNvSpPr>
            <a:spLocks noGrp="1"/>
          </p:cNvSpPr>
          <p:nvPr>
            <p:ph type="dt" sz="half" idx="10"/>
          </p:nvPr>
        </p:nvSpPr>
        <p:spPr bwMode="auto"/>
        <p:txBody>
          <a:bodyPr/>
          <a:lstStyle/>
          <a:p>
            <a:pPr>
              <a:defRPr/>
            </a:pPr>
            <a:r>
              <a:rPr lang="en-US"/>
              <a:t>YYYY-MM-DD</a:t>
            </a:r>
            <a:endParaRPr dirty="0"/>
          </a:p>
        </p:txBody>
      </p:sp>
      <p:sp>
        <p:nvSpPr>
          <p:cNvPr id="7" name="Footer Placeholder 11"/>
          <p:cNvSpPr>
            <a:spLocks noGrp="1"/>
          </p:cNvSpPr>
          <p:nvPr>
            <p:ph type="ftr" sz="quarter" idx="11"/>
          </p:nvPr>
        </p:nvSpPr>
        <p:spPr bwMode="auto"/>
        <p:txBody>
          <a:bodyPr/>
          <a:lstStyle/>
          <a:p>
            <a:pPr>
              <a:defRPr/>
            </a:pPr>
            <a:r>
              <a:rPr lang="en-GB"/>
              <a:t>MQXFB MT4 - Mechanical Measurements - EDMS 2787679 - v.0</a:t>
            </a:r>
            <a:endParaRPr dirty="0"/>
          </a:p>
        </p:txBody>
      </p:sp>
      <p:sp>
        <p:nvSpPr>
          <p:cNvPr id="8" name="Slide Number Placeholder 12"/>
          <p:cNvSpPr>
            <a:spLocks noGrp="1"/>
          </p:cNvSpPr>
          <p:nvPr>
            <p:ph type="sldNum" sz="quarter" idx="12"/>
          </p:nvPr>
        </p:nvSpPr>
        <p:spPr bwMode="auto"/>
        <p:txBody>
          <a:bodyPr/>
          <a:lstStyle/>
          <a:p>
            <a:pPr>
              <a:defRPr/>
            </a:pPr>
            <a:fld id="{36B5EA5A-BC32-A742-B11B-8E7414D5B535}" type="slidenum">
              <a:rPr lang="en-US"/>
              <a:t>‹#›</a:t>
            </a:fld>
            <a:endParaRPr lang="en-US" dirty="0"/>
          </a:p>
        </p:txBody>
      </p:sp>
    </p:spTree>
    <p:extLst>
      <p:ext uri="{BB962C8B-B14F-4D97-AF65-F5344CB8AC3E}">
        <p14:creationId xmlns:p14="http://schemas.microsoft.com/office/powerpoint/2010/main" val="29296314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PhAnim="0" preserve="1" userDrawn="1">
  <p:cSld name="Big Picture">
    <p:spTree>
      <p:nvGrpSpPr>
        <p:cNvPr id="1" name=""/>
        <p:cNvGrpSpPr/>
        <p:nvPr/>
      </p:nvGrpSpPr>
      <p:grpSpPr bwMode="auto">
        <a:xfrm>
          <a:off x="0" y="0"/>
          <a:ext cx="0" cy="0"/>
          <a:chOff x="0" y="0"/>
          <a:chExt cx="0" cy="0"/>
        </a:xfrm>
      </p:grpSpPr>
      <p:sp>
        <p:nvSpPr>
          <p:cNvPr id="4" name="Title 6"/>
          <p:cNvSpPr>
            <a:spLocks noGrp="1"/>
          </p:cNvSpPr>
          <p:nvPr>
            <p:ph type="title"/>
          </p:nvPr>
        </p:nvSpPr>
        <p:spPr bwMode="auto"/>
        <p:txBody>
          <a:bodyPr/>
          <a:lstStyle/>
          <a:p>
            <a:pPr>
              <a:defRPr/>
            </a:pPr>
            <a:r>
              <a:rPr lang="en-US"/>
              <a:t>Click to edit Master title style</a:t>
            </a:r>
            <a:endParaRPr/>
          </a:p>
        </p:txBody>
      </p:sp>
      <p:sp>
        <p:nvSpPr>
          <p:cNvPr id="5" name="Date Placeholder 10"/>
          <p:cNvSpPr>
            <a:spLocks noGrp="1"/>
          </p:cNvSpPr>
          <p:nvPr>
            <p:ph type="dt" sz="half" idx="10"/>
          </p:nvPr>
        </p:nvSpPr>
        <p:spPr bwMode="auto"/>
        <p:txBody>
          <a:bodyPr/>
          <a:lstStyle/>
          <a:p>
            <a:pPr>
              <a:defRPr/>
            </a:pPr>
            <a:r>
              <a:rPr lang="en-US"/>
              <a:t>YYYY-MM-DD</a:t>
            </a:r>
            <a:endParaRPr dirty="0"/>
          </a:p>
        </p:txBody>
      </p:sp>
      <p:sp>
        <p:nvSpPr>
          <p:cNvPr id="6" name="Footer Placeholder 11"/>
          <p:cNvSpPr>
            <a:spLocks noGrp="1"/>
          </p:cNvSpPr>
          <p:nvPr>
            <p:ph type="ftr" sz="quarter" idx="11"/>
          </p:nvPr>
        </p:nvSpPr>
        <p:spPr bwMode="auto"/>
        <p:txBody>
          <a:bodyPr/>
          <a:lstStyle/>
          <a:p>
            <a:pPr>
              <a:defRPr/>
            </a:pPr>
            <a:r>
              <a:rPr lang="en-GB"/>
              <a:t>MQXFB MT4 - Mechanical Measurements - EDMS 2787679 - v.0</a:t>
            </a:r>
            <a:endParaRPr dirty="0"/>
          </a:p>
        </p:txBody>
      </p:sp>
      <p:sp>
        <p:nvSpPr>
          <p:cNvPr id="7" name="Slide Number Placeholder 12"/>
          <p:cNvSpPr>
            <a:spLocks noGrp="1"/>
          </p:cNvSpPr>
          <p:nvPr>
            <p:ph type="sldNum" sz="quarter" idx="12"/>
          </p:nvPr>
        </p:nvSpPr>
        <p:spPr bwMode="auto"/>
        <p:txBody>
          <a:bodyPr/>
          <a:lstStyle/>
          <a:p>
            <a:pPr>
              <a:defRPr/>
            </a:pPr>
            <a:fld id="{36B5EA5A-BC32-A742-B11B-8E7414D5B535}" type="slidenum">
              <a:rPr lang="en-US"/>
              <a:t>‹#›</a:t>
            </a:fld>
            <a:endParaRPr lang="en-US" dirty="0"/>
          </a:p>
        </p:txBody>
      </p:sp>
      <p:sp>
        <p:nvSpPr>
          <p:cNvPr id="8" name="Picture Placeholder 3"/>
          <p:cNvSpPr>
            <a:spLocks noGrp="1"/>
          </p:cNvSpPr>
          <p:nvPr>
            <p:ph type="pic" sz="quarter" idx="13" hasCustomPrompt="1"/>
          </p:nvPr>
        </p:nvSpPr>
        <p:spPr bwMode="auto">
          <a:xfrm>
            <a:off x="305991" y="1079897"/>
            <a:ext cx="8532019" cy="3570684"/>
          </a:xfrm>
          <a:prstGeom prst="rect">
            <a:avLst/>
          </a:prstGeom>
          <a:noFill/>
          <a:ln w="3175">
            <a:noFill/>
          </a:ln>
        </p:spPr>
        <p:txBody>
          <a:bodyPr anchor="ctr"/>
          <a:lstStyle>
            <a:lvl1pPr algn="ctr">
              <a:defRPr/>
            </a:lvl1pPr>
          </a:lstStyle>
          <a:p>
            <a:pPr>
              <a:defRPr/>
            </a:pPr>
            <a:r>
              <a:rPr lang="en-US" dirty="0"/>
              <a:t>Drag and drop picture</a:t>
            </a:r>
            <a:endParaRPr dirty="0"/>
          </a:p>
        </p:txBody>
      </p:sp>
    </p:spTree>
    <p:extLst>
      <p:ext uri="{BB962C8B-B14F-4D97-AF65-F5344CB8AC3E}">
        <p14:creationId xmlns:p14="http://schemas.microsoft.com/office/powerpoint/2010/main" val="32184236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PhAnim="0" preserve="1" userDrawn="1">
  <p:cSld name="Blue block right">
    <p:spTree>
      <p:nvGrpSpPr>
        <p:cNvPr id="1" name=""/>
        <p:cNvGrpSpPr/>
        <p:nvPr/>
      </p:nvGrpSpPr>
      <p:grpSpPr bwMode="auto">
        <a:xfrm>
          <a:off x="0" y="0"/>
          <a:ext cx="0" cy="0"/>
          <a:chOff x="0" y="0"/>
          <a:chExt cx="0" cy="0"/>
        </a:xfrm>
      </p:grpSpPr>
      <p:sp>
        <p:nvSpPr>
          <p:cNvPr id="4" name="Picture Placeholder 3"/>
          <p:cNvSpPr>
            <a:spLocks noGrp="1"/>
          </p:cNvSpPr>
          <p:nvPr>
            <p:ph type="pic" sz="quarter" idx="13" hasCustomPrompt="1"/>
          </p:nvPr>
        </p:nvSpPr>
        <p:spPr bwMode="auto">
          <a:xfrm>
            <a:off x="0" y="1"/>
            <a:ext cx="9144000" cy="4679099"/>
          </a:xfrm>
          <a:prstGeom prst="rect">
            <a:avLst/>
          </a:prstGeom>
          <a:noFill/>
          <a:ln w="3175">
            <a:noFill/>
          </a:ln>
        </p:spPr>
        <p:txBody>
          <a:bodyPr anchor="ctr" anchorCtr="0"/>
          <a:lstStyle>
            <a:lvl1pPr algn="ctr">
              <a:defRPr/>
            </a:lvl1pPr>
          </a:lstStyle>
          <a:p>
            <a:pPr>
              <a:defRPr/>
            </a:pPr>
            <a:r>
              <a:rPr lang="en-US" dirty="0"/>
              <a:t>Drag and drop picture</a:t>
            </a:r>
            <a:endParaRPr dirty="0"/>
          </a:p>
        </p:txBody>
      </p:sp>
      <p:sp>
        <p:nvSpPr>
          <p:cNvPr id="5" name="Content Placeholder 2"/>
          <p:cNvSpPr>
            <a:spLocks noGrp="1"/>
          </p:cNvSpPr>
          <p:nvPr>
            <p:ph idx="1"/>
          </p:nvPr>
        </p:nvSpPr>
        <p:spPr bwMode="auto">
          <a:xfrm>
            <a:off x="6056710" y="1"/>
            <a:ext cx="3087290" cy="4679099"/>
          </a:xfrm>
          <a:prstGeom prst="rect">
            <a:avLst/>
          </a:prstGeom>
          <a:solidFill>
            <a:srgbClr val="0033A0"/>
          </a:solidFill>
        </p:spPr>
        <p:txBody>
          <a:bodyPr lIns="180000" tIns="180000" rIns="180000" bIns="180000"/>
          <a:lstStyle>
            <a:lvl1pPr>
              <a:defRPr sz="2100">
                <a:solidFill>
                  <a:schemeClr val="bg1"/>
                </a:solidFill>
              </a:defRPr>
            </a:lvl1pPr>
            <a:lvl2pPr marL="243000" indent="-243000">
              <a:buFont typeface="Arial"/>
              <a:buChar char="•"/>
              <a:defRPr sz="1575">
                <a:solidFill>
                  <a:schemeClr val="bg1"/>
                </a:solidFill>
              </a:defRPr>
            </a:lvl2pPr>
            <a:lvl3pPr marL="486000" indent="-243000">
              <a:buSzPct val="100000"/>
              <a:buFont typeface="Arial"/>
              <a:buChar char="•"/>
              <a:defRPr sz="1350">
                <a:solidFill>
                  <a:schemeClr val="bg1"/>
                </a:solidFill>
              </a:defRPr>
            </a:lvl3pPr>
            <a:lvl4pPr marL="729000" indent="-243000">
              <a:buSzPct val="100000"/>
              <a:buFont typeface="Arial"/>
              <a:buChar char="•"/>
              <a:defRPr>
                <a:solidFill>
                  <a:schemeClr val="bg1"/>
                </a:solidFill>
              </a:defRPr>
            </a:lvl4pPr>
            <a:lvl5pPr marL="1543050" indent="-171450">
              <a:buSzPct val="100000"/>
              <a:buFont typeface="Arial"/>
              <a:buChar char="•"/>
              <a:defRPr>
                <a:solidFill>
                  <a:schemeClr val="tx2">
                    <a:lumMod val="50000"/>
                  </a:schemeClr>
                </a:solidFill>
              </a:defRPr>
            </a:lvl5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6" name="Date Placeholder 10"/>
          <p:cNvSpPr>
            <a:spLocks noGrp="1"/>
          </p:cNvSpPr>
          <p:nvPr>
            <p:ph type="dt" sz="half" idx="10"/>
          </p:nvPr>
        </p:nvSpPr>
        <p:spPr bwMode="auto"/>
        <p:txBody>
          <a:bodyPr/>
          <a:lstStyle/>
          <a:p>
            <a:pPr>
              <a:defRPr/>
            </a:pPr>
            <a:r>
              <a:rPr lang="en-US"/>
              <a:t>YYYY-MM-DD</a:t>
            </a:r>
            <a:endParaRPr dirty="0"/>
          </a:p>
        </p:txBody>
      </p:sp>
      <p:sp>
        <p:nvSpPr>
          <p:cNvPr id="7" name="Footer Placeholder 11"/>
          <p:cNvSpPr>
            <a:spLocks noGrp="1"/>
          </p:cNvSpPr>
          <p:nvPr>
            <p:ph type="ftr" sz="quarter" idx="11"/>
          </p:nvPr>
        </p:nvSpPr>
        <p:spPr bwMode="auto"/>
        <p:txBody>
          <a:bodyPr/>
          <a:lstStyle/>
          <a:p>
            <a:pPr>
              <a:defRPr/>
            </a:pPr>
            <a:r>
              <a:rPr lang="en-GB"/>
              <a:t>MQXFB MT4 - Mechanical Measurements - EDMS 2787679 - v.0</a:t>
            </a:r>
            <a:endParaRPr dirty="0"/>
          </a:p>
        </p:txBody>
      </p:sp>
      <p:sp>
        <p:nvSpPr>
          <p:cNvPr id="8" name="Slide Number Placeholder 12"/>
          <p:cNvSpPr>
            <a:spLocks noGrp="1"/>
          </p:cNvSpPr>
          <p:nvPr>
            <p:ph type="sldNum" sz="quarter" idx="12"/>
          </p:nvPr>
        </p:nvSpPr>
        <p:spPr bwMode="auto"/>
        <p:txBody>
          <a:bodyPr/>
          <a:lstStyle/>
          <a:p>
            <a:pPr>
              <a:defRPr/>
            </a:pPr>
            <a:fld id="{36B5EA5A-BC32-A742-B11B-8E7414D5B535}" type="slidenum">
              <a:rPr lang="en-US"/>
              <a:t>‹#›</a:t>
            </a:fld>
            <a:endParaRPr lang="en-US" dirty="0"/>
          </a:p>
        </p:txBody>
      </p:sp>
    </p:spTree>
    <p:extLst>
      <p:ext uri="{BB962C8B-B14F-4D97-AF65-F5344CB8AC3E}">
        <p14:creationId xmlns:p14="http://schemas.microsoft.com/office/powerpoint/2010/main" val="621925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PhAnim="0" preserve="1" userDrawn="1">
  <p:cSld name="Blue block left">
    <p:spTree>
      <p:nvGrpSpPr>
        <p:cNvPr id="1" name=""/>
        <p:cNvGrpSpPr/>
        <p:nvPr/>
      </p:nvGrpSpPr>
      <p:grpSpPr bwMode="auto">
        <a:xfrm>
          <a:off x="0" y="0"/>
          <a:ext cx="0" cy="0"/>
          <a:chOff x="0" y="0"/>
          <a:chExt cx="0" cy="0"/>
        </a:xfrm>
      </p:grpSpPr>
      <p:sp>
        <p:nvSpPr>
          <p:cNvPr id="4" name="Picture Placeholder 3"/>
          <p:cNvSpPr>
            <a:spLocks noGrp="1"/>
          </p:cNvSpPr>
          <p:nvPr>
            <p:ph type="pic" sz="quarter" idx="13" hasCustomPrompt="1"/>
          </p:nvPr>
        </p:nvSpPr>
        <p:spPr bwMode="auto">
          <a:xfrm>
            <a:off x="0" y="1"/>
            <a:ext cx="9144000" cy="4679099"/>
          </a:xfrm>
          <a:prstGeom prst="rect">
            <a:avLst/>
          </a:prstGeom>
          <a:noFill/>
          <a:ln w="3175">
            <a:noFill/>
          </a:ln>
        </p:spPr>
        <p:txBody>
          <a:bodyPr anchor="ctr" anchorCtr="0"/>
          <a:lstStyle>
            <a:lvl1pPr algn="ctr">
              <a:defRPr/>
            </a:lvl1pPr>
          </a:lstStyle>
          <a:p>
            <a:pPr>
              <a:defRPr/>
            </a:pPr>
            <a:r>
              <a:rPr lang="en-US" dirty="0"/>
              <a:t>Drag and drop picture</a:t>
            </a:r>
            <a:endParaRPr dirty="0"/>
          </a:p>
        </p:txBody>
      </p:sp>
      <p:sp>
        <p:nvSpPr>
          <p:cNvPr id="5" name="Content Placeholder 2"/>
          <p:cNvSpPr>
            <a:spLocks noGrp="1"/>
          </p:cNvSpPr>
          <p:nvPr>
            <p:ph idx="1"/>
          </p:nvPr>
        </p:nvSpPr>
        <p:spPr bwMode="auto">
          <a:xfrm>
            <a:off x="1" y="1"/>
            <a:ext cx="3087290" cy="4679099"/>
          </a:xfrm>
          <a:prstGeom prst="rect">
            <a:avLst/>
          </a:prstGeom>
          <a:solidFill>
            <a:srgbClr val="0033A0"/>
          </a:solidFill>
        </p:spPr>
        <p:txBody>
          <a:bodyPr lIns="180000" tIns="180000" rIns="180000" bIns="180000"/>
          <a:lstStyle>
            <a:lvl1pPr>
              <a:defRPr sz="2100">
                <a:solidFill>
                  <a:schemeClr val="bg1"/>
                </a:solidFill>
              </a:defRPr>
            </a:lvl1pPr>
            <a:lvl2pPr marL="243000" indent="-243000">
              <a:buFont typeface="Arial"/>
              <a:buChar char="•"/>
              <a:defRPr sz="1575">
                <a:solidFill>
                  <a:schemeClr val="bg1"/>
                </a:solidFill>
              </a:defRPr>
            </a:lvl2pPr>
            <a:lvl3pPr marL="486000" indent="-243000">
              <a:buSzPct val="100000"/>
              <a:buFont typeface="Arial"/>
              <a:buChar char="•"/>
              <a:defRPr sz="1350">
                <a:solidFill>
                  <a:schemeClr val="bg1"/>
                </a:solidFill>
              </a:defRPr>
            </a:lvl3pPr>
            <a:lvl4pPr marL="729000" indent="-243000">
              <a:buSzPct val="100000"/>
              <a:buFont typeface="Arial"/>
              <a:buChar char="•"/>
              <a:defRPr>
                <a:solidFill>
                  <a:schemeClr val="bg1"/>
                </a:solidFill>
              </a:defRPr>
            </a:lvl4pPr>
            <a:lvl5pPr marL="1543050" indent="-171450">
              <a:buSzPct val="100000"/>
              <a:buFont typeface="Arial"/>
              <a:buChar char="•"/>
              <a:defRPr>
                <a:solidFill>
                  <a:schemeClr val="tx2">
                    <a:lumMod val="50000"/>
                  </a:schemeClr>
                </a:solidFill>
              </a:defRPr>
            </a:lvl5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6" name="Date Placeholder 10"/>
          <p:cNvSpPr>
            <a:spLocks noGrp="1"/>
          </p:cNvSpPr>
          <p:nvPr>
            <p:ph type="dt" sz="half" idx="10"/>
          </p:nvPr>
        </p:nvSpPr>
        <p:spPr bwMode="auto"/>
        <p:txBody>
          <a:bodyPr/>
          <a:lstStyle/>
          <a:p>
            <a:pPr>
              <a:defRPr/>
            </a:pPr>
            <a:r>
              <a:rPr lang="en-US"/>
              <a:t>YYYY-MM-DD</a:t>
            </a:r>
            <a:endParaRPr dirty="0"/>
          </a:p>
        </p:txBody>
      </p:sp>
      <p:sp>
        <p:nvSpPr>
          <p:cNvPr id="7" name="Footer Placeholder 11"/>
          <p:cNvSpPr>
            <a:spLocks noGrp="1"/>
          </p:cNvSpPr>
          <p:nvPr>
            <p:ph type="ftr" sz="quarter" idx="11"/>
          </p:nvPr>
        </p:nvSpPr>
        <p:spPr bwMode="auto"/>
        <p:txBody>
          <a:bodyPr/>
          <a:lstStyle/>
          <a:p>
            <a:pPr>
              <a:defRPr/>
            </a:pPr>
            <a:r>
              <a:rPr lang="en-GB"/>
              <a:t>MQXFB MT4 - Mechanical Measurements - EDMS 2787679 - v.0</a:t>
            </a:r>
            <a:endParaRPr dirty="0"/>
          </a:p>
        </p:txBody>
      </p:sp>
      <p:sp>
        <p:nvSpPr>
          <p:cNvPr id="8" name="Slide Number Placeholder 12"/>
          <p:cNvSpPr>
            <a:spLocks noGrp="1"/>
          </p:cNvSpPr>
          <p:nvPr>
            <p:ph type="sldNum" sz="quarter" idx="12"/>
          </p:nvPr>
        </p:nvSpPr>
        <p:spPr bwMode="auto"/>
        <p:txBody>
          <a:bodyPr/>
          <a:lstStyle/>
          <a:p>
            <a:pPr>
              <a:defRPr/>
            </a:pPr>
            <a:fld id="{36B5EA5A-BC32-A742-B11B-8E7414D5B535}" type="slidenum">
              <a:rPr lang="en-US"/>
              <a:t>‹#›</a:t>
            </a:fld>
            <a:endParaRPr lang="en-US" dirty="0"/>
          </a:p>
        </p:txBody>
      </p:sp>
    </p:spTree>
    <p:extLst>
      <p:ext uri="{BB962C8B-B14F-4D97-AF65-F5344CB8AC3E}">
        <p14:creationId xmlns:p14="http://schemas.microsoft.com/office/powerpoint/2010/main" val="39309893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PhAnim="0" preserve="1" userDrawn="1">
  <p:cSld name="2 Contents">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endParaRPr/>
          </a:p>
        </p:txBody>
      </p:sp>
      <p:sp>
        <p:nvSpPr>
          <p:cNvPr id="5" name="Content Placeholder 2"/>
          <p:cNvSpPr>
            <a:spLocks noGrp="1"/>
          </p:cNvSpPr>
          <p:nvPr>
            <p:ph sz="half" idx="1"/>
          </p:nvPr>
        </p:nvSpPr>
        <p:spPr bwMode="auto">
          <a:xfrm>
            <a:off x="305991" y="1194198"/>
            <a:ext cx="4212431" cy="3456384"/>
          </a:xfrm>
        </p:spPr>
        <p:txBody>
          <a:body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6" name="Content Placeholder 3"/>
          <p:cNvSpPr>
            <a:spLocks noGrp="1"/>
          </p:cNvSpPr>
          <p:nvPr>
            <p:ph sz="half" idx="2"/>
          </p:nvPr>
        </p:nvSpPr>
        <p:spPr bwMode="auto">
          <a:xfrm>
            <a:off x="4629150" y="1194199"/>
            <a:ext cx="4208860" cy="3456383"/>
          </a:xfrm>
        </p:spPr>
        <p:txBody>
          <a:body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7" name="Date Placeholder 7"/>
          <p:cNvSpPr>
            <a:spLocks noGrp="1"/>
          </p:cNvSpPr>
          <p:nvPr>
            <p:ph type="dt" sz="half" idx="10"/>
          </p:nvPr>
        </p:nvSpPr>
        <p:spPr bwMode="auto"/>
        <p:txBody>
          <a:bodyPr/>
          <a:lstStyle/>
          <a:p>
            <a:pPr>
              <a:defRPr/>
            </a:pPr>
            <a:r>
              <a:rPr lang="en-US"/>
              <a:t>YYYY-MM-DD</a:t>
            </a:r>
            <a:endParaRPr dirty="0"/>
          </a:p>
        </p:txBody>
      </p:sp>
      <p:sp>
        <p:nvSpPr>
          <p:cNvPr id="8" name="Footer Placeholder 8"/>
          <p:cNvSpPr>
            <a:spLocks noGrp="1"/>
          </p:cNvSpPr>
          <p:nvPr>
            <p:ph type="ftr" sz="quarter" idx="11"/>
          </p:nvPr>
        </p:nvSpPr>
        <p:spPr bwMode="auto"/>
        <p:txBody>
          <a:bodyPr/>
          <a:lstStyle/>
          <a:p>
            <a:pPr>
              <a:defRPr/>
            </a:pPr>
            <a:r>
              <a:rPr lang="en-GB"/>
              <a:t>MQXFB MT4 - Mechanical Measurements - EDMS 2787679 - v.0</a:t>
            </a:r>
            <a:endParaRPr dirty="0"/>
          </a:p>
        </p:txBody>
      </p:sp>
      <p:sp>
        <p:nvSpPr>
          <p:cNvPr id="9" name="Slide Number Placeholder 9"/>
          <p:cNvSpPr>
            <a:spLocks noGrp="1"/>
          </p:cNvSpPr>
          <p:nvPr>
            <p:ph type="sldNum" sz="quarter" idx="12"/>
          </p:nvPr>
        </p:nvSpPr>
        <p:spPr bwMode="auto"/>
        <p:txBody>
          <a:bodyPr/>
          <a:lstStyle/>
          <a:p>
            <a:pPr>
              <a:defRPr/>
            </a:pPr>
            <a:fld id="{36B5EA5A-BC32-A742-B11B-8E7414D5B535}" type="slidenum">
              <a:rPr lang="en-US"/>
              <a:t>‹#›</a:t>
            </a:fld>
            <a:endParaRPr lang="en-US" dirty="0"/>
          </a:p>
        </p:txBody>
      </p:sp>
    </p:spTree>
    <p:extLst>
      <p:ext uri="{BB962C8B-B14F-4D97-AF65-F5344CB8AC3E}">
        <p14:creationId xmlns:p14="http://schemas.microsoft.com/office/powerpoint/2010/main" val="17039878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PhAnim="0" preserve="1" userDrawn="1">
  <p:cSld name="Subtitle and Comparison">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305991" y="273844"/>
            <a:ext cx="8535609" cy="569714"/>
          </a:xfrm>
        </p:spPr>
        <p:txBody>
          <a:bodyPr/>
          <a:lstStyle/>
          <a:p>
            <a:pPr>
              <a:defRPr/>
            </a:pPr>
            <a:r>
              <a:rPr lang="en-US"/>
              <a:t>Click to edit Master title style</a:t>
            </a:r>
            <a:endParaRPr/>
          </a:p>
        </p:txBody>
      </p:sp>
      <p:sp>
        <p:nvSpPr>
          <p:cNvPr id="5" name="Text Placeholder 2"/>
          <p:cNvSpPr>
            <a:spLocks noGrp="1"/>
          </p:cNvSpPr>
          <p:nvPr>
            <p:ph type="body" idx="1"/>
          </p:nvPr>
        </p:nvSpPr>
        <p:spPr bwMode="auto">
          <a:xfrm>
            <a:off x="305991" y="1194198"/>
            <a:ext cx="4212431" cy="501253"/>
          </a:xfrm>
        </p:spPr>
        <p:txBody>
          <a:bodyPr anchor="t" anchorCtr="0"/>
          <a:lstStyle>
            <a:lvl1pPr marL="0" indent="0">
              <a:buNone/>
              <a:defRPr sz="1800" b="1">
                <a:solidFill>
                  <a:srgbClr val="FF660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defRPr/>
            </a:pPr>
            <a:r>
              <a:rPr lang="en-US"/>
              <a:t>Click to edit Master text styles</a:t>
            </a:r>
          </a:p>
        </p:txBody>
      </p:sp>
      <p:sp>
        <p:nvSpPr>
          <p:cNvPr id="6" name="Content Placeholder 3"/>
          <p:cNvSpPr>
            <a:spLocks noGrp="1"/>
          </p:cNvSpPr>
          <p:nvPr>
            <p:ph sz="half" idx="2"/>
          </p:nvPr>
        </p:nvSpPr>
        <p:spPr bwMode="auto">
          <a:xfrm>
            <a:off x="305991" y="1820465"/>
            <a:ext cx="4212431" cy="2821782"/>
          </a:xfrm>
        </p:spPr>
        <p:txBody>
          <a:bodyPr/>
          <a:lstStyle>
            <a:lvl1pPr marL="243000" indent="-243000">
              <a:buFont typeface="Arial"/>
              <a:buChar char="•"/>
              <a:defRPr/>
            </a:lvl1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7" name="Text Placeholder 4"/>
          <p:cNvSpPr>
            <a:spLocks noGrp="1"/>
          </p:cNvSpPr>
          <p:nvPr>
            <p:ph type="body" sz="quarter" idx="3"/>
          </p:nvPr>
        </p:nvSpPr>
        <p:spPr bwMode="auto">
          <a:xfrm>
            <a:off x="4629150" y="1203724"/>
            <a:ext cx="4212450" cy="491726"/>
          </a:xfrm>
        </p:spPr>
        <p:txBody>
          <a:bodyPr anchor="t" anchorCtr="0"/>
          <a:lstStyle>
            <a:lvl1pPr marL="0" indent="0">
              <a:buNone/>
              <a:defRPr sz="1800" b="1">
                <a:solidFill>
                  <a:srgbClr val="FF660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defRPr/>
            </a:pPr>
            <a:r>
              <a:rPr lang="en-US"/>
              <a:t>Click to edit Master text styles</a:t>
            </a:r>
          </a:p>
        </p:txBody>
      </p:sp>
      <p:sp>
        <p:nvSpPr>
          <p:cNvPr id="8" name="Content Placeholder 5"/>
          <p:cNvSpPr>
            <a:spLocks noGrp="1"/>
          </p:cNvSpPr>
          <p:nvPr>
            <p:ph sz="quarter" idx="4"/>
          </p:nvPr>
        </p:nvSpPr>
        <p:spPr bwMode="auto">
          <a:xfrm>
            <a:off x="4629150" y="1820465"/>
            <a:ext cx="4208860" cy="2821782"/>
          </a:xfrm>
        </p:spPr>
        <p:txBody>
          <a:bodyPr/>
          <a:lstStyle>
            <a:lvl1pPr marL="243000" indent="-243000">
              <a:buFont typeface="Arial"/>
              <a:buChar char="•"/>
              <a:defRPr/>
            </a:lvl1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9" name="Date Placeholder 9"/>
          <p:cNvSpPr>
            <a:spLocks noGrp="1"/>
          </p:cNvSpPr>
          <p:nvPr>
            <p:ph type="dt" sz="half" idx="10"/>
          </p:nvPr>
        </p:nvSpPr>
        <p:spPr bwMode="auto"/>
        <p:txBody>
          <a:bodyPr/>
          <a:lstStyle/>
          <a:p>
            <a:pPr>
              <a:defRPr/>
            </a:pPr>
            <a:r>
              <a:rPr lang="en-US"/>
              <a:t>YYYY-MM-DD</a:t>
            </a:r>
            <a:endParaRPr dirty="0"/>
          </a:p>
        </p:txBody>
      </p:sp>
      <p:sp>
        <p:nvSpPr>
          <p:cNvPr id="10" name="Footer Placeholder 10"/>
          <p:cNvSpPr>
            <a:spLocks noGrp="1"/>
          </p:cNvSpPr>
          <p:nvPr>
            <p:ph type="ftr" sz="quarter" idx="11"/>
          </p:nvPr>
        </p:nvSpPr>
        <p:spPr bwMode="auto"/>
        <p:txBody>
          <a:bodyPr/>
          <a:lstStyle/>
          <a:p>
            <a:pPr>
              <a:defRPr/>
            </a:pPr>
            <a:r>
              <a:rPr lang="en-GB"/>
              <a:t>MQXFB MT4 - Mechanical Measurements - EDMS 2787679 - v.0</a:t>
            </a:r>
            <a:endParaRPr dirty="0"/>
          </a:p>
        </p:txBody>
      </p:sp>
      <p:sp>
        <p:nvSpPr>
          <p:cNvPr id="11" name="Slide Number Placeholder 11"/>
          <p:cNvSpPr>
            <a:spLocks noGrp="1"/>
          </p:cNvSpPr>
          <p:nvPr>
            <p:ph type="sldNum" sz="quarter" idx="12"/>
          </p:nvPr>
        </p:nvSpPr>
        <p:spPr bwMode="auto"/>
        <p:txBody>
          <a:bodyPr/>
          <a:lstStyle/>
          <a:p>
            <a:pPr>
              <a:defRPr/>
            </a:pPr>
            <a:fld id="{36B5EA5A-BC32-A742-B11B-8E7414D5B535}" type="slidenum">
              <a:rPr lang="en-US"/>
              <a:t>‹#›</a:t>
            </a:fld>
            <a:endParaRPr lang="en-US" dirty="0"/>
          </a:p>
        </p:txBody>
      </p:sp>
    </p:spTree>
    <p:extLst>
      <p:ext uri="{BB962C8B-B14F-4D97-AF65-F5344CB8AC3E}">
        <p14:creationId xmlns:p14="http://schemas.microsoft.com/office/powerpoint/2010/main" val="3238683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4" name="Espace réservé du pied de page 3"/>
          <p:cNvSpPr>
            <a:spLocks noGrp="1"/>
          </p:cNvSpPr>
          <p:nvPr>
            <p:ph type="ftr" sz="quarter" idx="11"/>
          </p:nvPr>
        </p:nvSpPr>
        <p:spPr>
          <a:xfrm>
            <a:off x="1905000" y="4767263"/>
            <a:ext cx="6627000" cy="270000"/>
          </a:xfrm>
        </p:spPr>
        <p:txBody>
          <a:bodyPr/>
          <a:lstStyle/>
          <a:p>
            <a:r>
              <a:rPr lang="fr-FR" noProof="0"/>
              <a:t>To edit speaker name go to Insert &gt; Header &amp; Footer and apply to all slides except title page</a:t>
            </a:r>
            <a:endParaRPr lang="en-GB" noProof="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PhAnim="0" preserve="1" userDrawn="1">
  <p:cSld name="Text and Picture">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305992" y="280195"/>
            <a:ext cx="4212431" cy="799307"/>
          </a:xfrm>
        </p:spPr>
        <p:txBody>
          <a:bodyPr/>
          <a:lstStyle/>
          <a:p>
            <a:pPr>
              <a:defRPr/>
            </a:pPr>
            <a:r>
              <a:rPr lang="en-US"/>
              <a:t>Click to edit Master title style</a:t>
            </a:r>
            <a:endParaRPr/>
          </a:p>
        </p:txBody>
      </p:sp>
      <p:sp>
        <p:nvSpPr>
          <p:cNvPr id="5" name="Content Placeholder 2"/>
          <p:cNvSpPr>
            <a:spLocks noGrp="1"/>
          </p:cNvSpPr>
          <p:nvPr>
            <p:ph sz="half" idx="1"/>
          </p:nvPr>
        </p:nvSpPr>
        <p:spPr bwMode="auto">
          <a:xfrm>
            <a:off x="305991" y="1198994"/>
            <a:ext cx="4212431" cy="3456384"/>
          </a:xfrm>
        </p:spPr>
        <p:txBody>
          <a:bodyPr/>
          <a:lstStyle>
            <a:lvl1pPr>
              <a:defRPr>
                <a:solidFill>
                  <a:srgbClr val="002060"/>
                </a:solidFill>
              </a:defRPr>
            </a:lvl1pPr>
            <a:lvl2pPr>
              <a:lnSpc>
                <a:spcPct val="100000"/>
              </a:lnSpc>
              <a:defRPr>
                <a:solidFill>
                  <a:srgbClr val="002060"/>
                </a:solidFill>
              </a:defRPr>
            </a:lvl2pPr>
            <a:lvl3pPr>
              <a:defRPr>
                <a:solidFill>
                  <a:srgbClr val="002060"/>
                </a:solidFill>
              </a:defRPr>
            </a:lvl3pPr>
            <a:lvl4pPr>
              <a:defRPr>
                <a:solidFill>
                  <a:srgbClr val="002060"/>
                </a:solidFill>
              </a:defRPr>
            </a:lvl4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6" name="Picture Placeholder 8"/>
          <p:cNvSpPr>
            <a:spLocks noGrp="1"/>
          </p:cNvSpPr>
          <p:nvPr>
            <p:ph type="pic" sz="quarter" idx="13" hasCustomPrompt="1"/>
          </p:nvPr>
        </p:nvSpPr>
        <p:spPr bwMode="auto">
          <a:xfrm>
            <a:off x="4625578" y="0"/>
            <a:ext cx="4518422" cy="4738490"/>
          </a:xfrm>
          <a:prstGeom prst="rect">
            <a:avLst/>
          </a:prstGeom>
          <a:noFill/>
          <a:ln w="0">
            <a:noFill/>
          </a:ln>
        </p:spPr>
        <p:txBody>
          <a:bodyPr anchor="ctr"/>
          <a:lstStyle>
            <a:lvl1pPr algn="ctr">
              <a:defRPr/>
            </a:lvl1pPr>
          </a:lstStyle>
          <a:p>
            <a:pPr>
              <a:defRPr/>
            </a:pPr>
            <a:r>
              <a:rPr lang="en-US" dirty="0"/>
              <a:t>Drag and Drop picture</a:t>
            </a:r>
            <a:endParaRPr dirty="0"/>
          </a:p>
        </p:txBody>
      </p:sp>
      <p:sp>
        <p:nvSpPr>
          <p:cNvPr id="7" name="Date Placeholder 3"/>
          <p:cNvSpPr>
            <a:spLocks noGrp="1"/>
          </p:cNvSpPr>
          <p:nvPr>
            <p:ph type="dt" sz="half" idx="14"/>
          </p:nvPr>
        </p:nvSpPr>
        <p:spPr bwMode="auto"/>
        <p:txBody>
          <a:bodyPr/>
          <a:lstStyle/>
          <a:p>
            <a:pPr>
              <a:defRPr/>
            </a:pPr>
            <a:r>
              <a:rPr lang="en-US"/>
              <a:t>YYYY-MM-DD</a:t>
            </a:r>
            <a:endParaRPr dirty="0"/>
          </a:p>
        </p:txBody>
      </p:sp>
      <p:sp>
        <p:nvSpPr>
          <p:cNvPr id="8" name="Footer Placeholder 7"/>
          <p:cNvSpPr>
            <a:spLocks noGrp="1"/>
          </p:cNvSpPr>
          <p:nvPr>
            <p:ph type="ftr" sz="quarter" idx="15"/>
          </p:nvPr>
        </p:nvSpPr>
        <p:spPr bwMode="auto"/>
        <p:txBody>
          <a:bodyPr/>
          <a:lstStyle/>
          <a:p>
            <a:pPr>
              <a:defRPr/>
            </a:pPr>
            <a:r>
              <a:rPr lang="en-GB"/>
              <a:t>MQXFB MT4 - Mechanical Measurements - EDMS 2787679 - v.0</a:t>
            </a:r>
            <a:endParaRPr dirty="0"/>
          </a:p>
        </p:txBody>
      </p:sp>
      <p:sp>
        <p:nvSpPr>
          <p:cNvPr id="9" name="Slide Number Placeholder 9"/>
          <p:cNvSpPr>
            <a:spLocks noGrp="1"/>
          </p:cNvSpPr>
          <p:nvPr>
            <p:ph type="sldNum" sz="quarter" idx="16"/>
          </p:nvPr>
        </p:nvSpPr>
        <p:spPr bwMode="auto"/>
        <p:txBody>
          <a:bodyPr/>
          <a:lstStyle/>
          <a:p>
            <a:pPr>
              <a:defRPr/>
            </a:pPr>
            <a:fld id="{36B5EA5A-BC32-A742-B11B-8E7414D5B535}" type="slidenum">
              <a:rPr lang="en-US"/>
              <a:t>‹#›</a:t>
            </a:fld>
            <a:endParaRPr lang="en-US" dirty="0"/>
          </a:p>
        </p:txBody>
      </p:sp>
    </p:spTree>
    <p:extLst>
      <p:ext uri="{BB962C8B-B14F-4D97-AF65-F5344CB8AC3E}">
        <p14:creationId xmlns:p14="http://schemas.microsoft.com/office/powerpoint/2010/main" val="37420326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PhAnim="0" preserve="1" userDrawn="1">
  <p:cSld name="Text and 2 Pictures horizontal">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305992" y="280195"/>
            <a:ext cx="8532018" cy="799307"/>
          </a:xfrm>
        </p:spPr>
        <p:txBody>
          <a:bodyPr/>
          <a:lstStyle/>
          <a:p>
            <a:pPr>
              <a:defRPr/>
            </a:pPr>
            <a:r>
              <a:rPr lang="en-US"/>
              <a:t>Click to edit Master title style</a:t>
            </a:r>
            <a:endParaRPr dirty="0"/>
          </a:p>
        </p:txBody>
      </p:sp>
      <p:sp>
        <p:nvSpPr>
          <p:cNvPr id="5" name="Content Placeholder 2"/>
          <p:cNvSpPr>
            <a:spLocks noGrp="1"/>
          </p:cNvSpPr>
          <p:nvPr>
            <p:ph sz="half" idx="1"/>
          </p:nvPr>
        </p:nvSpPr>
        <p:spPr bwMode="auto">
          <a:xfrm>
            <a:off x="305991" y="1198994"/>
            <a:ext cx="4212431" cy="3456384"/>
          </a:xfrm>
        </p:spPr>
        <p:txBody>
          <a:bodyPr/>
          <a:lstStyle>
            <a:lvl1pPr>
              <a:defRPr>
                <a:solidFill>
                  <a:srgbClr val="002060"/>
                </a:solidFill>
              </a:defRPr>
            </a:lvl1pPr>
            <a:lvl2pPr>
              <a:lnSpc>
                <a:spcPct val="100000"/>
              </a:lnSpc>
              <a:defRPr>
                <a:solidFill>
                  <a:srgbClr val="002060"/>
                </a:solidFill>
              </a:defRPr>
            </a:lvl2pPr>
            <a:lvl3pPr>
              <a:defRPr>
                <a:solidFill>
                  <a:srgbClr val="002060"/>
                </a:solidFill>
              </a:defRPr>
            </a:lvl3pPr>
            <a:lvl4pPr>
              <a:defRPr>
                <a:solidFill>
                  <a:srgbClr val="002060"/>
                </a:solidFill>
              </a:defRPr>
            </a:lvl4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6" name="Date Placeholder 3"/>
          <p:cNvSpPr>
            <a:spLocks noGrp="1"/>
          </p:cNvSpPr>
          <p:nvPr>
            <p:ph type="dt" sz="half" idx="14"/>
          </p:nvPr>
        </p:nvSpPr>
        <p:spPr bwMode="auto"/>
        <p:txBody>
          <a:bodyPr/>
          <a:lstStyle/>
          <a:p>
            <a:pPr>
              <a:defRPr/>
            </a:pPr>
            <a:r>
              <a:rPr lang="en-US"/>
              <a:t>YYYY-MM-DD</a:t>
            </a:r>
            <a:endParaRPr dirty="0"/>
          </a:p>
        </p:txBody>
      </p:sp>
      <p:sp>
        <p:nvSpPr>
          <p:cNvPr id="7" name="Footer Placeholder 7"/>
          <p:cNvSpPr>
            <a:spLocks noGrp="1"/>
          </p:cNvSpPr>
          <p:nvPr>
            <p:ph type="ftr" sz="quarter" idx="15"/>
          </p:nvPr>
        </p:nvSpPr>
        <p:spPr bwMode="auto"/>
        <p:txBody>
          <a:bodyPr/>
          <a:lstStyle/>
          <a:p>
            <a:pPr>
              <a:defRPr/>
            </a:pPr>
            <a:r>
              <a:rPr lang="en-GB"/>
              <a:t>MQXFB MT4 - Mechanical Measurements - EDMS 2787679 - v.0</a:t>
            </a:r>
            <a:endParaRPr dirty="0"/>
          </a:p>
        </p:txBody>
      </p:sp>
      <p:sp>
        <p:nvSpPr>
          <p:cNvPr id="8" name="Slide Number Placeholder 9"/>
          <p:cNvSpPr>
            <a:spLocks noGrp="1"/>
          </p:cNvSpPr>
          <p:nvPr>
            <p:ph type="sldNum" sz="quarter" idx="16"/>
          </p:nvPr>
        </p:nvSpPr>
        <p:spPr bwMode="auto"/>
        <p:txBody>
          <a:bodyPr/>
          <a:lstStyle/>
          <a:p>
            <a:pPr>
              <a:defRPr/>
            </a:pPr>
            <a:fld id="{36B5EA5A-BC32-A742-B11B-8E7414D5B535}" type="slidenum">
              <a:rPr lang="en-US"/>
              <a:t>‹#›</a:t>
            </a:fld>
            <a:endParaRPr lang="en-US" dirty="0"/>
          </a:p>
        </p:txBody>
      </p:sp>
      <p:sp>
        <p:nvSpPr>
          <p:cNvPr id="9" name="Picture Placeholder 5"/>
          <p:cNvSpPr>
            <a:spLocks noGrp="1"/>
          </p:cNvSpPr>
          <p:nvPr>
            <p:ph type="pic" sz="quarter" idx="13" hasCustomPrompt="1"/>
          </p:nvPr>
        </p:nvSpPr>
        <p:spPr bwMode="auto">
          <a:xfrm>
            <a:off x="4625579" y="1194198"/>
            <a:ext cx="4212431" cy="1674019"/>
          </a:xfrm>
          <a:prstGeom prst="rect">
            <a:avLst/>
          </a:prstGeom>
          <a:noFill/>
          <a:ln w="3175">
            <a:noFill/>
          </a:ln>
        </p:spPr>
        <p:txBody>
          <a:bodyPr anchor="ctr"/>
          <a:lstStyle>
            <a:lvl1pPr algn="ctr">
              <a:defRPr/>
            </a:lvl1pPr>
          </a:lstStyle>
          <a:p>
            <a:pPr>
              <a:defRPr/>
            </a:pPr>
            <a:r>
              <a:rPr lang="en-US" dirty="0"/>
              <a:t>Drag and drop picture</a:t>
            </a:r>
            <a:endParaRPr dirty="0"/>
          </a:p>
        </p:txBody>
      </p:sp>
      <p:sp>
        <p:nvSpPr>
          <p:cNvPr id="10" name="Picture Placeholder 5"/>
          <p:cNvSpPr>
            <a:spLocks noGrp="1"/>
          </p:cNvSpPr>
          <p:nvPr>
            <p:ph type="pic" sz="quarter" idx="17" hasCustomPrompt="1"/>
          </p:nvPr>
        </p:nvSpPr>
        <p:spPr bwMode="auto">
          <a:xfrm>
            <a:off x="4625579" y="2977278"/>
            <a:ext cx="4212431" cy="1674019"/>
          </a:xfrm>
          <a:prstGeom prst="rect">
            <a:avLst/>
          </a:prstGeom>
          <a:noFill/>
          <a:ln w="3175">
            <a:noFill/>
          </a:ln>
        </p:spPr>
        <p:txBody>
          <a:bodyPr anchor="ctr"/>
          <a:lstStyle>
            <a:lvl1pPr algn="ctr">
              <a:defRPr/>
            </a:lvl1pPr>
          </a:lstStyle>
          <a:p>
            <a:pPr>
              <a:defRPr/>
            </a:pPr>
            <a:r>
              <a:rPr lang="en-US" dirty="0"/>
              <a:t>Drag and drop picture</a:t>
            </a:r>
            <a:endParaRPr dirty="0"/>
          </a:p>
        </p:txBody>
      </p:sp>
    </p:spTree>
    <p:extLst>
      <p:ext uri="{BB962C8B-B14F-4D97-AF65-F5344CB8AC3E}">
        <p14:creationId xmlns:p14="http://schemas.microsoft.com/office/powerpoint/2010/main" val="1825959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PhAnim="0" preserve="1" userDrawn="1">
  <p:cSld name="Text and 4 Pictures">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305992" y="280195"/>
            <a:ext cx="8532018" cy="799307"/>
          </a:xfrm>
        </p:spPr>
        <p:txBody>
          <a:bodyPr/>
          <a:lstStyle/>
          <a:p>
            <a:pPr>
              <a:defRPr/>
            </a:pPr>
            <a:r>
              <a:rPr lang="en-US"/>
              <a:t>Click to edit Master title style</a:t>
            </a:r>
            <a:endParaRPr/>
          </a:p>
        </p:txBody>
      </p:sp>
      <p:sp>
        <p:nvSpPr>
          <p:cNvPr id="5" name="Content Placeholder 2"/>
          <p:cNvSpPr>
            <a:spLocks noGrp="1"/>
          </p:cNvSpPr>
          <p:nvPr>
            <p:ph sz="half" idx="1"/>
          </p:nvPr>
        </p:nvSpPr>
        <p:spPr bwMode="auto">
          <a:xfrm>
            <a:off x="305991" y="1198994"/>
            <a:ext cx="2781301" cy="3456384"/>
          </a:xfrm>
        </p:spPr>
        <p:txBody>
          <a:bodyPr/>
          <a:lstStyle>
            <a:lvl1pPr>
              <a:defRPr>
                <a:solidFill>
                  <a:srgbClr val="002060"/>
                </a:solidFill>
              </a:defRPr>
            </a:lvl1pPr>
            <a:lvl2pPr>
              <a:lnSpc>
                <a:spcPct val="120000"/>
              </a:lnSpc>
              <a:defRPr>
                <a:solidFill>
                  <a:srgbClr val="002060"/>
                </a:solidFill>
              </a:defRPr>
            </a:lvl2pPr>
            <a:lvl3pPr>
              <a:defRPr>
                <a:solidFill>
                  <a:srgbClr val="002060"/>
                </a:solidFill>
              </a:defRPr>
            </a:lvl3pPr>
            <a:lvl4pPr>
              <a:defRPr>
                <a:solidFill>
                  <a:srgbClr val="002060"/>
                </a:solidFill>
              </a:defRPr>
            </a:lvl4pPr>
          </a:lstStyle>
          <a:p>
            <a:pPr lvl="0">
              <a:defRPr/>
            </a:pPr>
            <a:r>
              <a:rPr lang="en-US"/>
              <a:t>Click to edit Master text styles</a:t>
            </a:r>
          </a:p>
          <a:p>
            <a:pPr lvl="1">
              <a:defRPr/>
            </a:pPr>
            <a:r>
              <a:rPr lang="en-US"/>
              <a:t>Second level</a:t>
            </a:r>
          </a:p>
          <a:p>
            <a:pPr lvl="2">
              <a:defRPr/>
            </a:pPr>
            <a:r>
              <a:rPr lang="en-US"/>
              <a:t>Third level</a:t>
            </a:r>
          </a:p>
          <a:p>
            <a:pPr lvl="3">
              <a:defRPr/>
            </a:pPr>
            <a:r>
              <a:rPr lang="en-US"/>
              <a:t>Fourth level</a:t>
            </a:r>
          </a:p>
        </p:txBody>
      </p:sp>
      <p:sp>
        <p:nvSpPr>
          <p:cNvPr id="6" name="Date Placeholder 3"/>
          <p:cNvSpPr>
            <a:spLocks noGrp="1"/>
          </p:cNvSpPr>
          <p:nvPr>
            <p:ph type="dt" sz="half" idx="14"/>
          </p:nvPr>
        </p:nvSpPr>
        <p:spPr bwMode="auto"/>
        <p:txBody>
          <a:bodyPr/>
          <a:lstStyle/>
          <a:p>
            <a:pPr>
              <a:defRPr/>
            </a:pPr>
            <a:r>
              <a:rPr lang="en-US"/>
              <a:t>YYYY-MM-DD</a:t>
            </a:r>
            <a:endParaRPr dirty="0"/>
          </a:p>
        </p:txBody>
      </p:sp>
      <p:sp>
        <p:nvSpPr>
          <p:cNvPr id="7" name="Footer Placeholder 7"/>
          <p:cNvSpPr>
            <a:spLocks noGrp="1"/>
          </p:cNvSpPr>
          <p:nvPr>
            <p:ph type="ftr" sz="quarter" idx="15"/>
          </p:nvPr>
        </p:nvSpPr>
        <p:spPr bwMode="auto"/>
        <p:txBody>
          <a:bodyPr/>
          <a:lstStyle/>
          <a:p>
            <a:pPr>
              <a:defRPr/>
            </a:pPr>
            <a:r>
              <a:rPr lang="en-GB"/>
              <a:t>MQXFB MT4 - Mechanical Measurements - EDMS 2787679 - v.0</a:t>
            </a:r>
            <a:endParaRPr dirty="0"/>
          </a:p>
        </p:txBody>
      </p:sp>
      <p:sp>
        <p:nvSpPr>
          <p:cNvPr id="8" name="Slide Number Placeholder 9"/>
          <p:cNvSpPr>
            <a:spLocks noGrp="1"/>
          </p:cNvSpPr>
          <p:nvPr>
            <p:ph type="sldNum" sz="quarter" idx="16"/>
          </p:nvPr>
        </p:nvSpPr>
        <p:spPr bwMode="auto"/>
        <p:txBody>
          <a:bodyPr/>
          <a:lstStyle/>
          <a:p>
            <a:pPr>
              <a:defRPr/>
            </a:pPr>
            <a:fld id="{36B5EA5A-BC32-A742-B11B-8E7414D5B535}" type="slidenum">
              <a:rPr lang="en-US"/>
              <a:t>‹#›</a:t>
            </a:fld>
            <a:endParaRPr lang="en-US" dirty="0"/>
          </a:p>
        </p:txBody>
      </p:sp>
      <p:sp>
        <p:nvSpPr>
          <p:cNvPr id="9" name="Picture Placeholder 5"/>
          <p:cNvSpPr>
            <a:spLocks noGrp="1"/>
          </p:cNvSpPr>
          <p:nvPr>
            <p:ph type="pic" sz="quarter" idx="13" hasCustomPrompt="1"/>
          </p:nvPr>
        </p:nvSpPr>
        <p:spPr bwMode="auto">
          <a:xfrm>
            <a:off x="6056710" y="1194198"/>
            <a:ext cx="2781300" cy="1674019"/>
          </a:xfrm>
          <a:prstGeom prst="rect">
            <a:avLst/>
          </a:prstGeom>
          <a:noFill/>
          <a:ln w="3175">
            <a:noFill/>
          </a:ln>
        </p:spPr>
        <p:txBody>
          <a:bodyPr anchor="ctr"/>
          <a:lstStyle>
            <a:lvl1pPr algn="ctr">
              <a:defRPr/>
            </a:lvl1pPr>
          </a:lstStyle>
          <a:p>
            <a:pPr>
              <a:defRPr/>
            </a:pPr>
            <a:r>
              <a:rPr lang="en-US" dirty="0"/>
              <a:t>Drag and drop picture</a:t>
            </a:r>
            <a:endParaRPr dirty="0"/>
          </a:p>
        </p:txBody>
      </p:sp>
      <p:sp>
        <p:nvSpPr>
          <p:cNvPr id="10" name="Picture Placeholder 5"/>
          <p:cNvSpPr>
            <a:spLocks noGrp="1"/>
          </p:cNvSpPr>
          <p:nvPr>
            <p:ph type="pic" sz="quarter" idx="17" hasCustomPrompt="1"/>
          </p:nvPr>
        </p:nvSpPr>
        <p:spPr bwMode="auto">
          <a:xfrm>
            <a:off x="6056710" y="2977278"/>
            <a:ext cx="2781300" cy="1674019"/>
          </a:xfrm>
          <a:prstGeom prst="rect">
            <a:avLst/>
          </a:prstGeom>
          <a:noFill/>
          <a:ln w="3175">
            <a:noFill/>
          </a:ln>
        </p:spPr>
        <p:txBody>
          <a:bodyPr anchor="ctr"/>
          <a:lstStyle>
            <a:lvl1pPr algn="ctr">
              <a:defRPr/>
            </a:lvl1pPr>
          </a:lstStyle>
          <a:p>
            <a:pPr>
              <a:defRPr/>
            </a:pPr>
            <a:r>
              <a:rPr lang="en-US" dirty="0"/>
              <a:t>Drag and drop picture</a:t>
            </a:r>
            <a:endParaRPr dirty="0"/>
          </a:p>
        </p:txBody>
      </p:sp>
      <p:sp>
        <p:nvSpPr>
          <p:cNvPr id="11" name="Picture Placeholder 5"/>
          <p:cNvSpPr>
            <a:spLocks noGrp="1"/>
          </p:cNvSpPr>
          <p:nvPr>
            <p:ph type="pic" sz="quarter" idx="18" hasCustomPrompt="1"/>
          </p:nvPr>
        </p:nvSpPr>
        <p:spPr bwMode="auto">
          <a:xfrm>
            <a:off x="3194447" y="1194198"/>
            <a:ext cx="2781000" cy="1674019"/>
          </a:xfrm>
          <a:prstGeom prst="rect">
            <a:avLst/>
          </a:prstGeom>
          <a:noFill/>
          <a:ln w="3175">
            <a:noFill/>
          </a:ln>
        </p:spPr>
        <p:txBody>
          <a:bodyPr anchor="ctr"/>
          <a:lstStyle>
            <a:lvl1pPr algn="ctr">
              <a:defRPr/>
            </a:lvl1pPr>
          </a:lstStyle>
          <a:p>
            <a:pPr>
              <a:defRPr/>
            </a:pPr>
            <a:r>
              <a:rPr lang="en-US" dirty="0"/>
              <a:t>Drag and drop picture</a:t>
            </a:r>
            <a:endParaRPr dirty="0"/>
          </a:p>
        </p:txBody>
      </p:sp>
      <p:sp>
        <p:nvSpPr>
          <p:cNvPr id="12" name="Picture Placeholder 5"/>
          <p:cNvSpPr>
            <a:spLocks noGrp="1"/>
          </p:cNvSpPr>
          <p:nvPr>
            <p:ph type="pic" sz="quarter" idx="19" hasCustomPrompt="1"/>
          </p:nvPr>
        </p:nvSpPr>
        <p:spPr bwMode="auto">
          <a:xfrm>
            <a:off x="3194447" y="2983512"/>
            <a:ext cx="2781000" cy="1674019"/>
          </a:xfrm>
          <a:prstGeom prst="rect">
            <a:avLst/>
          </a:prstGeom>
          <a:noFill/>
          <a:ln w="3175">
            <a:noFill/>
          </a:ln>
        </p:spPr>
        <p:txBody>
          <a:bodyPr anchor="ctr"/>
          <a:lstStyle>
            <a:lvl1pPr algn="ctr">
              <a:defRPr/>
            </a:lvl1pPr>
          </a:lstStyle>
          <a:p>
            <a:pPr>
              <a:defRPr/>
            </a:pPr>
            <a:r>
              <a:rPr lang="en-US" dirty="0"/>
              <a:t>Drag and drop picture</a:t>
            </a:r>
            <a:endParaRPr dirty="0"/>
          </a:p>
        </p:txBody>
      </p:sp>
    </p:spTree>
    <p:extLst>
      <p:ext uri="{BB962C8B-B14F-4D97-AF65-F5344CB8AC3E}">
        <p14:creationId xmlns:p14="http://schemas.microsoft.com/office/powerpoint/2010/main" val="1991960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PhAnim="0" preserve="1" userDrawn="1">
  <p:cSld name="Subtitles and 2 Pictures ">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305991" y="273844"/>
            <a:ext cx="8535609" cy="813197"/>
          </a:xfrm>
        </p:spPr>
        <p:txBody>
          <a:bodyPr/>
          <a:lstStyle/>
          <a:p>
            <a:pPr>
              <a:defRPr/>
            </a:pPr>
            <a:r>
              <a:rPr lang="en-US"/>
              <a:t>Click to edit Master title style</a:t>
            </a:r>
            <a:endParaRPr/>
          </a:p>
        </p:txBody>
      </p:sp>
      <p:sp>
        <p:nvSpPr>
          <p:cNvPr id="5" name="Text Placeholder 2"/>
          <p:cNvSpPr>
            <a:spLocks noGrp="1"/>
          </p:cNvSpPr>
          <p:nvPr>
            <p:ph type="body" idx="1"/>
          </p:nvPr>
        </p:nvSpPr>
        <p:spPr bwMode="auto">
          <a:xfrm>
            <a:off x="305991" y="1194198"/>
            <a:ext cx="4212431" cy="501253"/>
          </a:xfrm>
        </p:spPr>
        <p:txBody>
          <a:bodyPr anchor="t" anchorCtr="0"/>
          <a:lstStyle>
            <a:lvl1pPr marL="0" indent="0">
              <a:buNone/>
              <a:defRPr sz="1800" b="1">
                <a:solidFill>
                  <a:srgbClr val="FF660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defRPr/>
            </a:pPr>
            <a:r>
              <a:rPr lang="en-US"/>
              <a:t>Click to edit Master text styles</a:t>
            </a:r>
          </a:p>
        </p:txBody>
      </p:sp>
      <p:sp>
        <p:nvSpPr>
          <p:cNvPr id="6" name="Text Placeholder 4"/>
          <p:cNvSpPr>
            <a:spLocks noGrp="1"/>
          </p:cNvSpPr>
          <p:nvPr>
            <p:ph type="body" sz="quarter" idx="3"/>
          </p:nvPr>
        </p:nvSpPr>
        <p:spPr bwMode="auto">
          <a:xfrm>
            <a:off x="4629150" y="1203724"/>
            <a:ext cx="4212450" cy="491726"/>
          </a:xfrm>
        </p:spPr>
        <p:txBody>
          <a:bodyPr anchor="t" anchorCtr="0"/>
          <a:lstStyle>
            <a:lvl1pPr marL="0" indent="0">
              <a:buNone/>
              <a:defRPr sz="1800" b="1">
                <a:solidFill>
                  <a:srgbClr val="FF660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defRPr/>
            </a:pPr>
            <a:r>
              <a:rPr lang="en-US"/>
              <a:t>Click to edit Master text styles</a:t>
            </a:r>
          </a:p>
        </p:txBody>
      </p:sp>
      <p:sp>
        <p:nvSpPr>
          <p:cNvPr id="7" name="Picture Placeholder 10"/>
          <p:cNvSpPr>
            <a:spLocks noGrp="1"/>
          </p:cNvSpPr>
          <p:nvPr>
            <p:ph type="pic" sz="quarter" idx="13" hasCustomPrompt="1"/>
          </p:nvPr>
        </p:nvSpPr>
        <p:spPr bwMode="auto">
          <a:xfrm>
            <a:off x="305992" y="1815704"/>
            <a:ext cx="4212431" cy="2834878"/>
          </a:xfrm>
          <a:prstGeom prst="rect">
            <a:avLst/>
          </a:prstGeom>
          <a:noFill/>
          <a:ln w="3175">
            <a:noFill/>
          </a:ln>
        </p:spPr>
        <p:txBody>
          <a:bodyPr anchor="ctr"/>
          <a:lstStyle>
            <a:lvl1pPr algn="ctr">
              <a:defRPr/>
            </a:lvl1pPr>
          </a:lstStyle>
          <a:p>
            <a:pPr>
              <a:defRPr/>
            </a:pPr>
            <a:r>
              <a:rPr lang="en-US" dirty="0"/>
              <a:t>Drag and Drop picture</a:t>
            </a:r>
            <a:endParaRPr dirty="0"/>
          </a:p>
        </p:txBody>
      </p:sp>
      <p:sp>
        <p:nvSpPr>
          <p:cNvPr id="8" name="Date Placeholder 3"/>
          <p:cNvSpPr>
            <a:spLocks noGrp="1"/>
          </p:cNvSpPr>
          <p:nvPr>
            <p:ph type="dt" sz="half" idx="15"/>
          </p:nvPr>
        </p:nvSpPr>
        <p:spPr bwMode="auto"/>
        <p:txBody>
          <a:bodyPr/>
          <a:lstStyle/>
          <a:p>
            <a:pPr>
              <a:defRPr/>
            </a:pPr>
            <a:r>
              <a:rPr lang="en-US"/>
              <a:t>YYYY-MM-DD</a:t>
            </a:r>
            <a:endParaRPr dirty="0"/>
          </a:p>
        </p:txBody>
      </p:sp>
      <p:sp>
        <p:nvSpPr>
          <p:cNvPr id="9" name="Footer Placeholder 5"/>
          <p:cNvSpPr>
            <a:spLocks noGrp="1"/>
          </p:cNvSpPr>
          <p:nvPr>
            <p:ph type="ftr" sz="quarter" idx="16"/>
          </p:nvPr>
        </p:nvSpPr>
        <p:spPr bwMode="auto"/>
        <p:txBody>
          <a:bodyPr/>
          <a:lstStyle/>
          <a:p>
            <a:pPr>
              <a:defRPr/>
            </a:pPr>
            <a:r>
              <a:rPr lang="en-GB"/>
              <a:t>MQXFB MT4 - Mechanical Measurements - EDMS 2787679 - v.0</a:t>
            </a:r>
            <a:endParaRPr dirty="0"/>
          </a:p>
        </p:txBody>
      </p:sp>
      <p:sp>
        <p:nvSpPr>
          <p:cNvPr id="10" name="Slide Number Placeholder 9"/>
          <p:cNvSpPr>
            <a:spLocks noGrp="1"/>
          </p:cNvSpPr>
          <p:nvPr>
            <p:ph type="sldNum" sz="quarter" idx="17"/>
          </p:nvPr>
        </p:nvSpPr>
        <p:spPr bwMode="auto"/>
        <p:txBody>
          <a:bodyPr/>
          <a:lstStyle/>
          <a:p>
            <a:pPr>
              <a:defRPr/>
            </a:pPr>
            <a:fld id="{36B5EA5A-BC32-A742-B11B-8E7414D5B535}" type="slidenum">
              <a:rPr lang="en-US"/>
              <a:t>‹#›</a:t>
            </a:fld>
            <a:endParaRPr lang="en-US" dirty="0"/>
          </a:p>
        </p:txBody>
      </p:sp>
      <p:sp>
        <p:nvSpPr>
          <p:cNvPr id="11" name="Picture Placeholder 7"/>
          <p:cNvSpPr>
            <a:spLocks noGrp="1"/>
          </p:cNvSpPr>
          <p:nvPr>
            <p:ph type="pic" sz="quarter" idx="18" hasCustomPrompt="1"/>
          </p:nvPr>
        </p:nvSpPr>
        <p:spPr bwMode="auto">
          <a:xfrm>
            <a:off x="4629151" y="1815704"/>
            <a:ext cx="4212431" cy="2834878"/>
          </a:xfrm>
          <a:prstGeom prst="rect">
            <a:avLst/>
          </a:prstGeom>
          <a:noFill/>
          <a:ln w="3175">
            <a:noFill/>
          </a:ln>
        </p:spPr>
        <p:txBody>
          <a:bodyPr anchor="ctr" anchorCtr="0"/>
          <a:lstStyle>
            <a:lvl1pPr algn="ctr">
              <a:defRPr/>
            </a:lvl1pPr>
          </a:lstStyle>
          <a:p>
            <a:pPr>
              <a:defRPr/>
            </a:pPr>
            <a:r>
              <a:rPr lang="en-GB" dirty="0"/>
              <a:t>Drag and Drop picture</a:t>
            </a:r>
            <a:endParaRPr dirty="0"/>
          </a:p>
        </p:txBody>
      </p:sp>
    </p:spTree>
    <p:extLst>
      <p:ext uri="{BB962C8B-B14F-4D97-AF65-F5344CB8AC3E}">
        <p14:creationId xmlns:p14="http://schemas.microsoft.com/office/powerpoint/2010/main" val="41161496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PhAnim="0" preserve="1" userDrawn="1">
  <p:cSld name="Subtitle and 3 Pictures">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305991" y="273844"/>
            <a:ext cx="8535609" cy="813197"/>
          </a:xfrm>
        </p:spPr>
        <p:txBody>
          <a:bodyPr/>
          <a:lstStyle/>
          <a:p>
            <a:pPr>
              <a:defRPr/>
            </a:pPr>
            <a:r>
              <a:rPr lang="en-US"/>
              <a:t>Click to edit Master title style</a:t>
            </a:r>
            <a:endParaRPr/>
          </a:p>
        </p:txBody>
      </p:sp>
      <p:sp>
        <p:nvSpPr>
          <p:cNvPr id="5" name="Text Placeholder 2"/>
          <p:cNvSpPr>
            <a:spLocks noGrp="1"/>
          </p:cNvSpPr>
          <p:nvPr>
            <p:ph type="body" idx="1"/>
          </p:nvPr>
        </p:nvSpPr>
        <p:spPr bwMode="auto">
          <a:xfrm>
            <a:off x="305991" y="1194198"/>
            <a:ext cx="2781301" cy="501253"/>
          </a:xfrm>
        </p:spPr>
        <p:txBody>
          <a:bodyPr anchor="t" anchorCtr="0"/>
          <a:lstStyle>
            <a:lvl1pPr marL="0" indent="0">
              <a:lnSpc>
                <a:spcPct val="100000"/>
              </a:lnSpc>
              <a:spcBef>
                <a:spcPts val="300"/>
              </a:spcBef>
              <a:spcAft>
                <a:spcPts val="0"/>
              </a:spcAft>
              <a:buNone/>
              <a:defRPr sz="1575" b="1">
                <a:solidFill>
                  <a:srgbClr val="FF660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defRPr/>
            </a:pPr>
            <a:r>
              <a:rPr lang="en-US"/>
              <a:t>Click to edit Master text styles</a:t>
            </a:r>
          </a:p>
        </p:txBody>
      </p:sp>
      <p:sp>
        <p:nvSpPr>
          <p:cNvPr id="6" name="Text Placeholder 4"/>
          <p:cNvSpPr>
            <a:spLocks noGrp="1"/>
          </p:cNvSpPr>
          <p:nvPr>
            <p:ph type="body" sz="quarter" idx="3"/>
          </p:nvPr>
        </p:nvSpPr>
        <p:spPr bwMode="auto">
          <a:xfrm>
            <a:off x="6056710" y="1203724"/>
            <a:ext cx="2784890" cy="491726"/>
          </a:xfrm>
        </p:spPr>
        <p:txBody>
          <a:bodyPr anchor="t" anchorCtr="0"/>
          <a:lstStyle>
            <a:lvl1pPr marL="0" indent="0">
              <a:spcBef>
                <a:spcPts val="300"/>
              </a:spcBef>
              <a:spcAft>
                <a:spcPts val="0"/>
              </a:spcAft>
              <a:buNone/>
              <a:defRPr sz="1800" b="1">
                <a:solidFill>
                  <a:srgbClr val="FF660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defRPr/>
            </a:pPr>
            <a:r>
              <a:rPr lang="en-US"/>
              <a:t>Click to edit Master text styles</a:t>
            </a:r>
          </a:p>
        </p:txBody>
      </p:sp>
      <p:sp>
        <p:nvSpPr>
          <p:cNvPr id="7" name="Picture Placeholder 10"/>
          <p:cNvSpPr>
            <a:spLocks noGrp="1"/>
          </p:cNvSpPr>
          <p:nvPr>
            <p:ph type="pic" sz="quarter" idx="13" hasCustomPrompt="1"/>
          </p:nvPr>
        </p:nvSpPr>
        <p:spPr bwMode="auto">
          <a:xfrm>
            <a:off x="305992" y="1812132"/>
            <a:ext cx="2781300" cy="2834878"/>
          </a:xfrm>
          <a:prstGeom prst="rect">
            <a:avLst/>
          </a:prstGeom>
          <a:noFill/>
          <a:ln w="3175">
            <a:noFill/>
          </a:ln>
        </p:spPr>
        <p:txBody>
          <a:bodyPr anchor="ctr"/>
          <a:lstStyle>
            <a:lvl1pPr algn="ctr">
              <a:defRPr/>
            </a:lvl1pPr>
          </a:lstStyle>
          <a:p>
            <a:pPr>
              <a:defRPr/>
            </a:pPr>
            <a:r>
              <a:rPr lang="en-US" dirty="0"/>
              <a:t>Drag and Drop picture</a:t>
            </a:r>
            <a:endParaRPr dirty="0"/>
          </a:p>
        </p:txBody>
      </p:sp>
      <p:sp>
        <p:nvSpPr>
          <p:cNvPr id="8" name="Picture Placeholder 12"/>
          <p:cNvSpPr>
            <a:spLocks noGrp="1"/>
          </p:cNvSpPr>
          <p:nvPr>
            <p:ph type="pic" sz="quarter" idx="14" hasCustomPrompt="1"/>
          </p:nvPr>
        </p:nvSpPr>
        <p:spPr bwMode="auto">
          <a:xfrm>
            <a:off x="6056710" y="1812132"/>
            <a:ext cx="2781000" cy="2834878"/>
          </a:xfrm>
          <a:prstGeom prst="rect">
            <a:avLst/>
          </a:prstGeom>
          <a:noFill/>
          <a:ln w="3175">
            <a:noFill/>
          </a:ln>
        </p:spPr>
        <p:txBody>
          <a:bodyPr anchor="ctr"/>
          <a:lstStyle>
            <a:lvl1pPr marL="0" marR="0" indent="0" algn="ctr" defTabSz="685800">
              <a:lnSpc>
                <a:spcPct val="90000"/>
              </a:lnSpc>
              <a:spcBef>
                <a:spcPts val="750"/>
              </a:spcBef>
              <a:spcAft>
                <a:spcPts val="0"/>
              </a:spcAft>
              <a:buClrTx/>
              <a:buSzTx/>
              <a:buFont typeface="Arial"/>
              <a:buNone/>
              <a:defRPr b="1"/>
            </a:lvl1pPr>
          </a:lstStyle>
          <a:p>
            <a:pPr>
              <a:defRPr/>
            </a:pPr>
            <a:r>
              <a:rPr lang="en-US" dirty="0"/>
              <a:t>Drag and Drop picture</a:t>
            </a:r>
            <a:endParaRPr dirty="0"/>
          </a:p>
        </p:txBody>
      </p:sp>
      <p:sp>
        <p:nvSpPr>
          <p:cNvPr id="9" name="Text Placeholder 2"/>
          <p:cNvSpPr>
            <a:spLocks noGrp="1"/>
          </p:cNvSpPr>
          <p:nvPr>
            <p:ph type="body" idx="15"/>
          </p:nvPr>
        </p:nvSpPr>
        <p:spPr bwMode="auto">
          <a:xfrm>
            <a:off x="3190385" y="1200921"/>
            <a:ext cx="2781301" cy="501253"/>
          </a:xfrm>
        </p:spPr>
        <p:txBody>
          <a:bodyPr anchor="t" anchorCtr="0"/>
          <a:lstStyle>
            <a:lvl1pPr marL="0" indent="0">
              <a:spcBef>
                <a:spcPts val="300"/>
              </a:spcBef>
              <a:spcAft>
                <a:spcPts val="0"/>
              </a:spcAft>
              <a:buNone/>
              <a:defRPr sz="1575" b="1">
                <a:solidFill>
                  <a:srgbClr val="FF660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defRPr/>
            </a:pPr>
            <a:r>
              <a:rPr lang="en-US"/>
              <a:t>Click to edit Master text styles</a:t>
            </a:r>
          </a:p>
        </p:txBody>
      </p:sp>
      <p:sp>
        <p:nvSpPr>
          <p:cNvPr id="10" name="Picture Placeholder 10"/>
          <p:cNvSpPr>
            <a:spLocks noGrp="1"/>
          </p:cNvSpPr>
          <p:nvPr>
            <p:ph type="pic" sz="quarter" idx="16" hasCustomPrompt="1"/>
          </p:nvPr>
        </p:nvSpPr>
        <p:spPr bwMode="auto">
          <a:xfrm>
            <a:off x="3190386" y="1812132"/>
            <a:ext cx="2781300" cy="2834878"/>
          </a:xfrm>
          <a:prstGeom prst="rect">
            <a:avLst/>
          </a:prstGeom>
          <a:noFill/>
          <a:ln w="3175">
            <a:noFill/>
          </a:ln>
        </p:spPr>
        <p:txBody>
          <a:bodyPr anchor="ctr"/>
          <a:lstStyle>
            <a:lvl1pPr algn="ctr">
              <a:defRPr/>
            </a:lvl1pPr>
          </a:lstStyle>
          <a:p>
            <a:pPr>
              <a:defRPr/>
            </a:pPr>
            <a:r>
              <a:rPr lang="en-US" dirty="0"/>
              <a:t>Drag and Drop picture</a:t>
            </a:r>
            <a:endParaRPr dirty="0"/>
          </a:p>
        </p:txBody>
      </p:sp>
      <p:sp>
        <p:nvSpPr>
          <p:cNvPr id="11" name="Date Placeholder 3"/>
          <p:cNvSpPr>
            <a:spLocks noGrp="1"/>
          </p:cNvSpPr>
          <p:nvPr>
            <p:ph type="dt" sz="half" idx="17"/>
          </p:nvPr>
        </p:nvSpPr>
        <p:spPr bwMode="auto"/>
        <p:txBody>
          <a:bodyPr/>
          <a:lstStyle/>
          <a:p>
            <a:pPr>
              <a:defRPr/>
            </a:pPr>
            <a:r>
              <a:rPr lang="en-US"/>
              <a:t>YYYY-MM-DD</a:t>
            </a:r>
            <a:endParaRPr dirty="0"/>
          </a:p>
        </p:txBody>
      </p:sp>
      <p:sp>
        <p:nvSpPr>
          <p:cNvPr id="12" name="Footer Placeholder 5"/>
          <p:cNvSpPr>
            <a:spLocks noGrp="1"/>
          </p:cNvSpPr>
          <p:nvPr>
            <p:ph type="ftr" sz="quarter" idx="18"/>
          </p:nvPr>
        </p:nvSpPr>
        <p:spPr bwMode="auto"/>
        <p:txBody>
          <a:bodyPr/>
          <a:lstStyle/>
          <a:p>
            <a:pPr>
              <a:defRPr/>
            </a:pPr>
            <a:r>
              <a:rPr lang="en-GB"/>
              <a:t>MQXFB MT4 - Mechanical Measurements - EDMS 2787679 - v.0</a:t>
            </a:r>
            <a:endParaRPr dirty="0"/>
          </a:p>
        </p:txBody>
      </p:sp>
      <p:sp>
        <p:nvSpPr>
          <p:cNvPr id="13" name="Slide Number Placeholder 13"/>
          <p:cNvSpPr>
            <a:spLocks noGrp="1"/>
          </p:cNvSpPr>
          <p:nvPr>
            <p:ph type="sldNum" sz="quarter" idx="19"/>
          </p:nvPr>
        </p:nvSpPr>
        <p:spPr bwMode="auto"/>
        <p:txBody>
          <a:bodyPr/>
          <a:lstStyle/>
          <a:p>
            <a:pPr>
              <a:defRPr/>
            </a:pPr>
            <a:fld id="{36B5EA5A-BC32-A742-B11B-8E7414D5B535}" type="slidenum">
              <a:rPr lang="en-US"/>
              <a:t>‹#›</a:t>
            </a:fld>
            <a:endParaRPr lang="en-US" dirty="0"/>
          </a:p>
        </p:txBody>
      </p:sp>
    </p:spTree>
    <p:extLst>
      <p:ext uri="{BB962C8B-B14F-4D97-AF65-F5344CB8AC3E}">
        <p14:creationId xmlns:p14="http://schemas.microsoft.com/office/powerpoint/2010/main" val="15709790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PhAnim="0" preserve="1" userDrawn="1">
  <p:cSld name="Text and 3 Pictures with boxes">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305991" y="273844"/>
            <a:ext cx="8535609" cy="813197"/>
          </a:xfrm>
        </p:spPr>
        <p:txBody>
          <a:bodyPr/>
          <a:lstStyle/>
          <a:p>
            <a:pPr>
              <a:defRPr/>
            </a:pPr>
            <a:r>
              <a:rPr lang="en-US"/>
              <a:t>Click to edit Master title style</a:t>
            </a:r>
            <a:endParaRPr/>
          </a:p>
        </p:txBody>
      </p:sp>
      <p:sp>
        <p:nvSpPr>
          <p:cNvPr id="5" name="Text Placeholder 2"/>
          <p:cNvSpPr>
            <a:spLocks noGrp="1"/>
          </p:cNvSpPr>
          <p:nvPr>
            <p:ph type="body" idx="15"/>
          </p:nvPr>
        </p:nvSpPr>
        <p:spPr bwMode="auto">
          <a:xfrm>
            <a:off x="3087290" y="1201033"/>
            <a:ext cx="2970000" cy="848411"/>
          </a:xfrm>
          <a:prstGeom prst="rect">
            <a:avLst/>
          </a:prstGeom>
          <a:solidFill>
            <a:srgbClr val="0033A0"/>
          </a:solidFill>
          <a:ln w="3175">
            <a:noFill/>
          </a:ln>
        </p:spPr>
        <p:txBody>
          <a:bodyPr lIns="36000" tIns="36000" rIns="36000" bIns="36000" anchor="ctr" anchorCtr="0"/>
          <a:lstStyle>
            <a:lvl1pPr marL="0" indent="0" algn="ctr">
              <a:spcBef>
                <a:spcPts val="0"/>
              </a:spcBef>
              <a:spcAft>
                <a:spcPts val="0"/>
              </a:spcAft>
              <a:buNone/>
              <a:defRPr sz="1575"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defRPr/>
            </a:pPr>
            <a:r>
              <a:rPr lang="en-US"/>
              <a:t>Click to edit Master text styles</a:t>
            </a:r>
          </a:p>
        </p:txBody>
      </p:sp>
      <p:sp>
        <p:nvSpPr>
          <p:cNvPr id="6" name="Picture Placeholder 10"/>
          <p:cNvSpPr>
            <a:spLocks noGrp="1"/>
          </p:cNvSpPr>
          <p:nvPr>
            <p:ph type="pic" sz="quarter" idx="16" hasCustomPrompt="1"/>
          </p:nvPr>
        </p:nvSpPr>
        <p:spPr bwMode="auto">
          <a:xfrm>
            <a:off x="3086709" y="2049332"/>
            <a:ext cx="2970581" cy="2607973"/>
          </a:xfrm>
          <a:prstGeom prst="rect">
            <a:avLst/>
          </a:prstGeom>
          <a:noFill/>
          <a:ln w="3175">
            <a:noFill/>
          </a:ln>
        </p:spPr>
        <p:txBody>
          <a:bodyPr anchor="ctr"/>
          <a:lstStyle>
            <a:lvl1pPr algn="ctr">
              <a:defRPr/>
            </a:lvl1pPr>
          </a:lstStyle>
          <a:p>
            <a:pPr>
              <a:defRPr/>
            </a:pPr>
            <a:r>
              <a:rPr lang="en-US" dirty="0"/>
              <a:t>Drag and Drop picture</a:t>
            </a:r>
            <a:endParaRPr dirty="0"/>
          </a:p>
        </p:txBody>
      </p:sp>
      <p:sp>
        <p:nvSpPr>
          <p:cNvPr id="7" name="Date Placeholder 3"/>
          <p:cNvSpPr>
            <a:spLocks noGrp="1"/>
          </p:cNvSpPr>
          <p:nvPr>
            <p:ph type="dt" sz="half" idx="17"/>
          </p:nvPr>
        </p:nvSpPr>
        <p:spPr bwMode="auto"/>
        <p:txBody>
          <a:bodyPr/>
          <a:lstStyle/>
          <a:p>
            <a:pPr>
              <a:defRPr/>
            </a:pPr>
            <a:r>
              <a:rPr lang="en-US"/>
              <a:t>YYYY-MM-DD</a:t>
            </a:r>
            <a:endParaRPr dirty="0"/>
          </a:p>
        </p:txBody>
      </p:sp>
      <p:sp>
        <p:nvSpPr>
          <p:cNvPr id="8" name="Footer Placeholder 5"/>
          <p:cNvSpPr>
            <a:spLocks noGrp="1"/>
          </p:cNvSpPr>
          <p:nvPr>
            <p:ph type="ftr" sz="quarter" idx="18"/>
          </p:nvPr>
        </p:nvSpPr>
        <p:spPr bwMode="auto"/>
        <p:txBody>
          <a:bodyPr/>
          <a:lstStyle/>
          <a:p>
            <a:pPr>
              <a:defRPr/>
            </a:pPr>
            <a:r>
              <a:rPr lang="en-GB"/>
              <a:t>MQXFB MT4 - Mechanical Measurements - EDMS 2787679 - v.0</a:t>
            </a:r>
            <a:endParaRPr dirty="0"/>
          </a:p>
        </p:txBody>
      </p:sp>
      <p:sp>
        <p:nvSpPr>
          <p:cNvPr id="9" name="Slide Number Placeholder 13"/>
          <p:cNvSpPr>
            <a:spLocks noGrp="1"/>
          </p:cNvSpPr>
          <p:nvPr>
            <p:ph type="sldNum" sz="quarter" idx="19"/>
          </p:nvPr>
        </p:nvSpPr>
        <p:spPr bwMode="auto"/>
        <p:txBody>
          <a:bodyPr/>
          <a:lstStyle/>
          <a:p>
            <a:pPr>
              <a:defRPr/>
            </a:pPr>
            <a:fld id="{36B5EA5A-BC32-A742-B11B-8E7414D5B535}" type="slidenum">
              <a:rPr lang="en-US"/>
              <a:t>‹#›</a:t>
            </a:fld>
            <a:endParaRPr lang="en-US" dirty="0"/>
          </a:p>
        </p:txBody>
      </p:sp>
      <p:sp>
        <p:nvSpPr>
          <p:cNvPr id="10" name="Text Placeholder 2"/>
          <p:cNvSpPr>
            <a:spLocks noGrp="1"/>
          </p:cNvSpPr>
          <p:nvPr>
            <p:ph type="body" idx="20"/>
          </p:nvPr>
        </p:nvSpPr>
        <p:spPr bwMode="auto">
          <a:xfrm>
            <a:off x="2456" y="3808894"/>
            <a:ext cx="2970000" cy="848411"/>
          </a:xfrm>
          <a:prstGeom prst="rect">
            <a:avLst/>
          </a:prstGeom>
          <a:solidFill>
            <a:srgbClr val="0033A0"/>
          </a:solidFill>
          <a:ln w="3175">
            <a:noFill/>
          </a:ln>
        </p:spPr>
        <p:txBody>
          <a:bodyPr lIns="36000" tIns="36000" rIns="36000" bIns="36000" anchor="ctr" anchorCtr="0"/>
          <a:lstStyle>
            <a:lvl1pPr marL="0" indent="0" algn="ctr">
              <a:spcBef>
                <a:spcPts val="0"/>
              </a:spcBef>
              <a:spcAft>
                <a:spcPts val="0"/>
              </a:spcAft>
              <a:buNone/>
              <a:defRPr sz="1575"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defRPr/>
            </a:pPr>
            <a:r>
              <a:rPr lang="en-US"/>
              <a:t>Click to edit Master text styles</a:t>
            </a:r>
          </a:p>
        </p:txBody>
      </p:sp>
      <p:sp>
        <p:nvSpPr>
          <p:cNvPr id="11" name="Picture Placeholder 10"/>
          <p:cNvSpPr>
            <a:spLocks noGrp="1"/>
          </p:cNvSpPr>
          <p:nvPr>
            <p:ph type="pic" sz="quarter" idx="21" hasCustomPrompt="1"/>
          </p:nvPr>
        </p:nvSpPr>
        <p:spPr bwMode="auto">
          <a:xfrm>
            <a:off x="3038" y="1201032"/>
            <a:ext cx="2969419" cy="2607973"/>
          </a:xfrm>
          <a:prstGeom prst="rect">
            <a:avLst/>
          </a:prstGeom>
          <a:noFill/>
          <a:ln w="3175">
            <a:noFill/>
          </a:ln>
        </p:spPr>
        <p:txBody>
          <a:bodyPr anchor="ctr"/>
          <a:lstStyle>
            <a:lvl1pPr algn="ctr">
              <a:defRPr/>
            </a:lvl1pPr>
          </a:lstStyle>
          <a:p>
            <a:pPr>
              <a:defRPr/>
            </a:pPr>
            <a:r>
              <a:rPr lang="en-US" dirty="0"/>
              <a:t>Drag and Drop picture</a:t>
            </a:r>
            <a:endParaRPr dirty="0"/>
          </a:p>
        </p:txBody>
      </p:sp>
      <p:sp>
        <p:nvSpPr>
          <p:cNvPr id="12" name="Text Placeholder 2"/>
          <p:cNvSpPr>
            <a:spLocks noGrp="1"/>
          </p:cNvSpPr>
          <p:nvPr>
            <p:ph type="body" idx="22"/>
          </p:nvPr>
        </p:nvSpPr>
        <p:spPr bwMode="auto">
          <a:xfrm>
            <a:off x="6171542" y="3808894"/>
            <a:ext cx="2972749" cy="848411"/>
          </a:xfrm>
          <a:prstGeom prst="rect">
            <a:avLst/>
          </a:prstGeom>
          <a:solidFill>
            <a:srgbClr val="0033A0"/>
          </a:solidFill>
          <a:ln w="3175">
            <a:noFill/>
          </a:ln>
        </p:spPr>
        <p:txBody>
          <a:bodyPr lIns="36000" tIns="36000" rIns="36000" bIns="36000" anchor="ctr" anchorCtr="0"/>
          <a:lstStyle>
            <a:lvl1pPr marL="0" indent="0" algn="ctr">
              <a:spcBef>
                <a:spcPts val="0"/>
              </a:spcBef>
              <a:spcAft>
                <a:spcPts val="0"/>
              </a:spcAft>
              <a:buNone/>
              <a:defRPr sz="1575"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defRPr/>
            </a:pPr>
            <a:r>
              <a:rPr lang="en-US"/>
              <a:t>Click to edit Master text styles</a:t>
            </a:r>
          </a:p>
        </p:txBody>
      </p:sp>
      <p:sp>
        <p:nvSpPr>
          <p:cNvPr id="13" name="Picture Placeholder 10"/>
          <p:cNvSpPr>
            <a:spLocks noGrp="1"/>
          </p:cNvSpPr>
          <p:nvPr>
            <p:ph type="pic" sz="quarter" idx="23" hasCustomPrompt="1"/>
          </p:nvPr>
        </p:nvSpPr>
        <p:spPr bwMode="auto">
          <a:xfrm>
            <a:off x="6174291" y="1201032"/>
            <a:ext cx="2969419" cy="2607973"/>
          </a:xfrm>
          <a:prstGeom prst="rect">
            <a:avLst/>
          </a:prstGeom>
          <a:noFill/>
          <a:ln w="3175">
            <a:noFill/>
          </a:ln>
        </p:spPr>
        <p:txBody>
          <a:bodyPr anchor="ctr"/>
          <a:lstStyle>
            <a:lvl1pPr algn="ctr">
              <a:defRPr/>
            </a:lvl1pPr>
          </a:lstStyle>
          <a:p>
            <a:pPr>
              <a:defRPr/>
            </a:pPr>
            <a:r>
              <a:rPr lang="en-US" dirty="0"/>
              <a:t>Drag and Drop picture</a:t>
            </a:r>
            <a:endParaRPr dirty="0"/>
          </a:p>
        </p:txBody>
      </p:sp>
    </p:spTree>
    <p:extLst>
      <p:ext uri="{BB962C8B-B14F-4D97-AF65-F5344CB8AC3E}">
        <p14:creationId xmlns:p14="http://schemas.microsoft.com/office/powerpoint/2010/main" val="39397389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PhAnim="0" preserve="1" userDrawn="1">
  <p:cSld name="Picture Horizontal and texts">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305991" y="273844"/>
            <a:ext cx="8535609" cy="813197"/>
          </a:xfrm>
        </p:spPr>
        <p:txBody>
          <a:bodyPr/>
          <a:lstStyle/>
          <a:p>
            <a:pPr>
              <a:defRPr/>
            </a:pPr>
            <a:r>
              <a:rPr lang="en-US"/>
              <a:t>Click to edit Master title style</a:t>
            </a:r>
            <a:endParaRPr/>
          </a:p>
        </p:txBody>
      </p:sp>
      <p:sp>
        <p:nvSpPr>
          <p:cNvPr id="5" name="Picture Placeholder 10"/>
          <p:cNvSpPr>
            <a:spLocks noGrp="1"/>
          </p:cNvSpPr>
          <p:nvPr>
            <p:ph type="pic" sz="quarter" idx="13" hasCustomPrompt="1"/>
          </p:nvPr>
        </p:nvSpPr>
        <p:spPr bwMode="auto">
          <a:xfrm>
            <a:off x="309582" y="1194197"/>
            <a:ext cx="8532018" cy="1922930"/>
          </a:xfrm>
          <a:prstGeom prst="rect">
            <a:avLst/>
          </a:prstGeom>
          <a:noFill/>
          <a:ln w="3175">
            <a:noFill/>
          </a:ln>
        </p:spPr>
        <p:txBody>
          <a:bodyPr anchor="ctr"/>
          <a:lstStyle>
            <a:lvl1pPr algn="ctr">
              <a:defRPr/>
            </a:lvl1pPr>
          </a:lstStyle>
          <a:p>
            <a:pPr>
              <a:defRPr/>
            </a:pPr>
            <a:r>
              <a:rPr lang="en-US" dirty="0"/>
              <a:t>Drag and Drop picture</a:t>
            </a:r>
            <a:endParaRPr dirty="0"/>
          </a:p>
        </p:txBody>
      </p:sp>
      <p:sp>
        <p:nvSpPr>
          <p:cNvPr id="6" name="Text Placeholder 5"/>
          <p:cNvSpPr>
            <a:spLocks noGrp="1"/>
          </p:cNvSpPr>
          <p:nvPr>
            <p:ph type="body" sz="quarter" idx="14"/>
          </p:nvPr>
        </p:nvSpPr>
        <p:spPr bwMode="auto">
          <a:xfrm>
            <a:off x="305992" y="3220642"/>
            <a:ext cx="2781300" cy="1429940"/>
          </a:xfrm>
        </p:spPr>
        <p:txBody>
          <a:bodyPr/>
          <a:lstStyle/>
          <a:p>
            <a:pPr lvl="0">
              <a:defRPr/>
            </a:pPr>
            <a:r>
              <a:rPr lang="en-US"/>
              <a:t>Click to edit Master text styles</a:t>
            </a:r>
          </a:p>
          <a:p>
            <a:pPr lvl="1">
              <a:defRPr/>
            </a:pPr>
            <a:r>
              <a:rPr lang="en-US"/>
              <a:t>Second level</a:t>
            </a:r>
          </a:p>
          <a:p>
            <a:pPr lvl="2">
              <a:defRPr/>
            </a:pPr>
            <a:r>
              <a:rPr lang="en-US"/>
              <a:t>Third level</a:t>
            </a:r>
          </a:p>
        </p:txBody>
      </p:sp>
      <p:sp>
        <p:nvSpPr>
          <p:cNvPr id="7" name="Text Placeholder 5"/>
          <p:cNvSpPr>
            <a:spLocks noGrp="1"/>
          </p:cNvSpPr>
          <p:nvPr>
            <p:ph type="body" sz="quarter" idx="15"/>
          </p:nvPr>
        </p:nvSpPr>
        <p:spPr bwMode="auto">
          <a:xfrm>
            <a:off x="3200401" y="3220642"/>
            <a:ext cx="2749153" cy="1429940"/>
          </a:xfrm>
        </p:spPr>
        <p:txBody>
          <a:bodyPr/>
          <a:lstStyle/>
          <a:p>
            <a:pPr lvl="0">
              <a:defRPr/>
            </a:pPr>
            <a:r>
              <a:rPr lang="en-US"/>
              <a:t>Click to edit Master text styles</a:t>
            </a:r>
          </a:p>
          <a:p>
            <a:pPr lvl="1">
              <a:defRPr/>
            </a:pPr>
            <a:r>
              <a:rPr lang="en-US"/>
              <a:t>Second level</a:t>
            </a:r>
          </a:p>
          <a:p>
            <a:pPr lvl="2">
              <a:defRPr/>
            </a:pPr>
            <a:r>
              <a:rPr lang="en-US"/>
              <a:t>Third level</a:t>
            </a:r>
          </a:p>
        </p:txBody>
      </p:sp>
      <p:sp>
        <p:nvSpPr>
          <p:cNvPr id="8" name="Date Placeholder 2"/>
          <p:cNvSpPr>
            <a:spLocks noGrp="1"/>
          </p:cNvSpPr>
          <p:nvPr>
            <p:ph type="dt" sz="half" idx="16"/>
          </p:nvPr>
        </p:nvSpPr>
        <p:spPr bwMode="auto"/>
        <p:txBody>
          <a:bodyPr/>
          <a:lstStyle/>
          <a:p>
            <a:pPr>
              <a:defRPr/>
            </a:pPr>
            <a:r>
              <a:rPr lang="en-US"/>
              <a:t>YYYY-MM-DD</a:t>
            </a:r>
            <a:endParaRPr dirty="0"/>
          </a:p>
        </p:txBody>
      </p:sp>
      <p:sp>
        <p:nvSpPr>
          <p:cNvPr id="9" name="Footer Placeholder 3"/>
          <p:cNvSpPr>
            <a:spLocks noGrp="1"/>
          </p:cNvSpPr>
          <p:nvPr>
            <p:ph type="ftr" sz="quarter" idx="17"/>
          </p:nvPr>
        </p:nvSpPr>
        <p:spPr bwMode="auto"/>
        <p:txBody>
          <a:bodyPr/>
          <a:lstStyle/>
          <a:p>
            <a:pPr>
              <a:defRPr/>
            </a:pPr>
            <a:r>
              <a:rPr lang="en-GB"/>
              <a:t>MQXFB MT4 - Mechanical Measurements - EDMS 2787679 - v.0</a:t>
            </a:r>
            <a:endParaRPr dirty="0"/>
          </a:p>
        </p:txBody>
      </p:sp>
      <p:sp>
        <p:nvSpPr>
          <p:cNvPr id="10" name="Slide Number Placeholder 4"/>
          <p:cNvSpPr>
            <a:spLocks noGrp="1"/>
          </p:cNvSpPr>
          <p:nvPr>
            <p:ph type="sldNum" sz="quarter" idx="18"/>
          </p:nvPr>
        </p:nvSpPr>
        <p:spPr bwMode="auto"/>
        <p:txBody>
          <a:bodyPr/>
          <a:lstStyle/>
          <a:p>
            <a:pPr>
              <a:defRPr/>
            </a:pPr>
            <a:fld id="{36B5EA5A-BC32-A742-B11B-8E7414D5B535}" type="slidenum">
              <a:rPr lang="en-US"/>
              <a:t>‹#›</a:t>
            </a:fld>
            <a:endParaRPr lang="en-US" dirty="0"/>
          </a:p>
        </p:txBody>
      </p:sp>
      <p:sp>
        <p:nvSpPr>
          <p:cNvPr id="11" name="Text Placeholder 5"/>
          <p:cNvSpPr>
            <a:spLocks noGrp="1"/>
          </p:cNvSpPr>
          <p:nvPr>
            <p:ph type="body" sz="quarter" idx="19"/>
          </p:nvPr>
        </p:nvSpPr>
        <p:spPr bwMode="auto">
          <a:xfrm>
            <a:off x="6064251" y="3220642"/>
            <a:ext cx="2777349" cy="1429940"/>
          </a:xfrm>
        </p:spPr>
        <p:txBody>
          <a:bodyPr/>
          <a:lstStyle/>
          <a:p>
            <a:pPr lvl="0">
              <a:defRPr/>
            </a:pPr>
            <a:r>
              <a:rPr lang="en-US"/>
              <a:t>Click to edit Master text styles</a:t>
            </a:r>
          </a:p>
          <a:p>
            <a:pPr lvl="1">
              <a:defRPr/>
            </a:pPr>
            <a:r>
              <a:rPr lang="en-US"/>
              <a:t>Second level</a:t>
            </a:r>
          </a:p>
          <a:p>
            <a:pPr lvl="2">
              <a:defRPr/>
            </a:pPr>
            <a:r>
              <a:rPr lang="en-US"/>
              <a:t>Third level</a:t>
            </a:r>
          </a:p>
        </p:txBody>
      </p:sp>
    </p:spTree>
    <p:extLst>
      <p:ext uri="{BB962C8B-B14F-4D97-AF65-F5344CB8AC3E}">
        <p14:creationId xmlns:p14="http://schemas.microsoft.com/office/powerpoint/2010/main" val="29874424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PhAnim="0" preserve="1" userDrawn="1">
  <p:cSld name="Picture Horizontal and text in boxes">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305991" y="273844"/>
            <a:ext cx="8535609" cy="813197"/>
          </a:xfrm>
        </p:spPr>
        <p:txBody>
          <a:bodyPr/>
          <a:lstStyle/>
          <a:p>
            <a:pPr>
              <a:defRPr/>
            </a:pPr>
            <a:r>
              <a:rPr lang="en-US"/>
              <a:t>Click to edit Master title style</a:t>
            </a:r>
            <a:endParaRPr/>
          </a:p>
        </p:txBody>
      </p:sp>
      <p:sp>
        <p:nvSpPr>
          <p:cNvPr id="5" name="Picture Placeholder 10"/>
          <p:cNvSpPr>
            <a:spLocks noGrp="1"/>
          </p:cNvSpPr>
          <p:nvPr>
            <p:ph type="pic" sz="quarter" idx="13" hasCustomPrompt="1"/>
          </p:nvPr>
        </p:nvSpPr>
        <p:spPr bwMode="auto">
          <a:xfrm>
            <a:off x="0" y="1194197"/>
            <a:ext cx="9144000" cy="2209403"/>
          </a:xfrm>
          <a:prstGeom prst="rect">
            <a:avLst/>
          </a:prstGeom>
          <a:noFill/>
          <a:ln w="3175">
            <a:noFill/>
          </a:ln>
        </p:spPr>
        <p:txBody>
          <a:bodyPr anchor="ctr"/>
          <a:lstStyle>
            <a:lvl1pPr algn="ctr">
              <a:defRPr/>
            </a:lvl1pPr>
          </a:lstStyle>
          <a:p>
            <a:pPr>
              <a:defRPr/>
            </a:pPr>
            <a:r>
              <a:rPr lang="en-US" dirty="0"/>
              <a:t>Drag and Drop picture</a:t>
            </a:r>
            <a:endParaRPr dirty="0"/>
          </a:p>
        </p:txBody>
      </p:sp>
      <p:sp>
        <p:nvSpPr>
          <p:cNvPr id="6" name="Text Placeholder 5"/>
          <p:cNvSpPr>
            <a:spLocks noGrp="1"/>
          </p:cNvSpPr>
          <p:nvPr>
            <p:ph type="body" sz="quarter" idx="14"/>
          </p:nvPr>
        </p:nvSpPr>
        <p:spPr bwMode="auto">
          <a:xfrm>
            <a:off x="305992" y="3220642"/>
            <a:ext cx="2781300" cy="1429940"/>
          </a:xfrm>
          <a:prstGeom prst="rect">
            <a:avLst/>
          </a:prstGeom>
          <a:solidFill>
            <a:srgbClr val="0033A0"/>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defRPr/>
            </a:pPr>
            <a:r>
              <a:rPr lang="en-US"/>
              <a:t>Click to edit Master text styles</a:t>
            </a:r>
          </a:p>
          <a:p>
            <a:pPr lvl="1">
              <a:defRPr/>
            </a:pPr>
            <a:r>
              <a:rPr lang="en-US"/>
              <a:t>Second level</a:t>
            </a:r>
          </a:p>
          <a:p>
            <a:pPr lvl="2">
              <a:defRPr/>
            </a:pPr>
            <a:r>
              <a:rPr lang="en-US"/>
              <a:t>Third level</a:t>
            </a:r>
          </a:p>
        </p:txBody>
      </p:sp>
      <p:sp>
        <p:nvSpPr>
          <p:cNvPr id="7" name="Text Placeholder 5"/>
          <p:cNvSpPr>
            <a:spLocks noGrp="1"/>
          </p:cNvSpPr>
          <p:nvPr>
            <p:ph type="body" sz="quarter" idx="15"/>
          </p:nvPr>
        </p:nvSpPr>
        <p:spPr bwMode="auto">
          <a:xfrm>
            <a:off x="3200401" y="3220642"/>
            <a:ext cx="2749153" cy="1429940"/>
          </a:xfrm>
          <a:prstGeom prst="rect">
            <a:avLst/>
          </a:prstGeom>
          <a:solidFill>
            <a:srgbClr val="0033A0"/>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defRPr/>
            </a:pPr>
            <a:r>
              <a:rPr lang="en-US"/>
              <a:t>Click to edit Master text styles</a:t>
            </a:r>
          </a:p>
          <a:p>
            <a:pPr lvl="1">
              <a:defRPr/>
            </a:pPr>
            <a:r>
              <a:rPr lang="en-US"/>
              <a:t>Second level</a:t>
            </a:r>
          </a:p>
          <a:p>
            <a:pPr lvl="2">
              <a:defRPr/>
            </a:pPr>
            <a:r>
              <a:rPr lang="en-US"/>
              <a:t>Third level</a:t>
            </a:r>
          </a:p>
        </p:txBody>
      </p:sp>
      <p:sp>
        <p:nvSpPr>
          <p:cNvPr id="8" name="Date Placeholder 2"/>
          <p:cNvSpPr>
            <a:spLocks noGrp="1"/>
          </p:cNvSpPr>
          <p:nvPr>
            <p:ph type="dt" sz="half" idx="16"/>
          </p:nvPr>
        </p:nvSpPr>
        <p:spPr bwMode="auto"/>
        <p:txBody>
          <a:bodyPr/>
          <a:lstStyle/>
          <a:p>
            <a:pPr>
              <a:defRPr/>
            </a:pPr>
            <a:r>
              <a:rPr lang="en-US"/>
              <a:t>YYYY-MM-DD</a:t>
            </a:r>
            <a:endParaRPr dirty="0"/>
          </a:p>
        </p:txBody>
      </p:sp>
      <p:sp>
        <p:nvSpPr>
          <p:cNvPr id="9" name="Footer Placeholder 3"/>
          <p:cNvSpPr>
            <a:spLocks noGrp="1"/>
          </p:cNvSpPr>
          <p:nvPr>
            <p:ph type="ftr" sz="quarter" idx="17"/>
          </p:nvPr>
        </p:nvSpPr>
        <p:spPr bwMode="auto"/>
        <p:txBody>
          <a:bodyPr/>
          <a:lstStyle/>
          <a:p>
            <a:pPr>
              <a:defRPr/>
            </a:pPr>
            <a:r>
              <a:rPr lang="en-GB"/>
              <a:t>MQXFB MT4 - Mechanical Measurements - EDMS 2787679 - v.0</a:t>
            </a:r>
            <a:endParaRPr dirty="0"/>
          </a:p>
        </p:txBody>
      </p:sp>
      <p:sp>
        <p:nvSpPr>
          <p:cNvPr id="10" name="Slide Number Placeholder 4"/>
          <p:cNvSpPr>
            <a:spLocks noGrp="1"/>
          </p:cNvSpPr>
          <p:nvPr>
            <p:ph type="sldNum" sz="quarter" idx="18"/>
          </p:nvPr>
        </p:nvSpPr>
        <p:spPr bwMode="auto"/>
        <p:txBody>
          <a:bodyPr/>
          <a:lstStyle/>
          <a:p>
            <a:pPr>
              <a:defRPr/>
            </a:pPr>
            <a:fld id="{36B5EA5A-BC32-A742-B11B-8E7414D5B535}" type="slidenum">
              <a:rPr lang="en-US"/>
              <a:t>‹#›</a:t>
            </a:fld>
            <a:endParaRPr lang="en-US" dirty="0"/>
          </a:p>
        </p:txBody>
      </p:sp>
      <p:sp>
        <p:nvSpPr>
          <p:cNvPr id="11" name="Text Placeholder 5"/>
          <p:cNvSpPr>
            <a:spLocks noGrp="1"/>
          </p:cNvSpPr>
          <p:nvPr>
            <p:ph type="body" sz="quarter" idx="19"/>
          </p:nvPr>
        </p:nvSpPr>
        <p:spPr bwMode="auto">
          <a:xfrm>
            <a:off x="6064251" y="3220642"/>
            <a:ext cx="2777349" cy="1429940"/>
          </a:xfrm>
          <a:prstGeom prst="rect">
            <a:avLst/>
          </a:prstGeom>
          <a:solidFill>
            <a:srgbClr val="0033A0"/>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defRPr/>
            </a:pPr>
            <a:r>
              <a:rPr lang="en-US"/>
              <a:t>Click to edit Master text styles</a:t>
            </a:r>
          </a:p>
          <a:p>
            <a:pPr lvl="1">
              <a:defRPr/>
            </a:pPr>
            <a:r>
              <a:rPr lang="en-US"/>
              <a:t>Second level</a:t>
            </a:r>
          </a:p>
          <a:p>
            <a:pPr lvl="2">
              <a:defRPr/>
            </a:pPr>
            <a:r>
              <a:rPr lang="en-US"/>
              <a:t>Third level</a:t>
            </a:r>
          </a:p>
        </p:txBody>
      </p:sp>
    </p:spTree>
    <p:extLst>
      <p:ext uri="{BB962C8B-B14F-4D97-AF65-F5344CB8AC3E}">
        <p14:creationId xmlns:p14="http://schemas.microsoft.com/office/powerpoint/2010/main" val="27496011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PhAnim="0" type="secHead" preserve="1" userDrawn="1">
  <p:cSld name="Chapter Header">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305991" y="1282304"/>
            <a:ext cx="8532019" cy="2139553"/>
          </a:xfrm>
        </p:spPr>
        <p:txBody>
          <a:bodyPr anchor="b"/>
          <a:lstStyle>
            <a:lvl1pPr>
              <a:defRPr sz="3750"/>
            </a:lvl1pPr>
          </a:lstStyle>
          <a:p>
            <a:pPr>
              <a:defRPr/>
            </a:pPr>
            <a:r>
              <a:rPr lang="en-US"/>
              <a:t>Click to edit Master title style</a:t>
            </a:r>
            <a:endParaRPr/>
          </a:p>
        </p:txBody>
      </p:sp>
      <p:sp>
        <p:nvSpPr>
          <p:cNvPr id="5" name="Text Placeholder 2"/>
          <p:cNvSpPr>
            <a:spLocks noGrp="1"/>
          </p:cNvSpPr>
          <p:nvPr>
            <p:ph type="body" idx="1"/>
          </p:nvPr>
        </p:nvSpPr>
        <p:spPr bwMode="auto">
          <a:xfrm>
            <a:off x="305990" y="3442098"/>
            <a:ext cx="8532020" cy="1125140"/>
          </a:xfrm>
        </p:spPr>
        <p:txBody>
          <a:bodyPr/>
          <a:lstStyle>
            <a:lvl1pPr marL="0" indent="0">
              <a:buNone/>
              <a:defRPr sz="1800">
                <a:solidFill>
                  <a:srgbClr val="FF6600"/>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defRPr/>
            </a:pPr>
            <a:r>
              <a:rPr lang="en-US"/>
              <a:t>Click to edit Master text styles</a:t>
            </a:r>
          </a:p>
        </p:txBody>
      </p:sp>
      <p:sp>
        <p:nvSpPr>
          <p:cNvPr id="6" name="Date Placeholder 6"/>
          <p:cNvSpPr>
            <a:spLocks noGrp="1"/>
          </p:cNvSpPr>
          <p:nvPr>
            <p:ph type="dt" sz="half" idx="10"/>
          </p:nvPr>
        </p:nvSpPr>
        <p:spPr bwMode="auto"/>
        <p:txBody>
          <a:bodyPr/>
          <a:lstStyle/>
          <a:p>
            <a:pPr>
              <a:defRPr/>
            </a:pPr>
            <a:r>
              <a:rPr lang="en-US"/>
              <a:t>YYYY-MM-DD</a:t>
            </a:r>
            <a:endParaRPr dirty="0"/>
          </a:p>
        </p:txBody>
      </p:sp>
      <p:sp>
        <p:nvSpPr>
          <p:cNvPr id="7" name="Footer Placeholder 7"/>
          <p:cNvSpPr>
            <a:spLocks noGrp="1"/>
          </p:cNvSpPr>
          <p:nvPr>
            <p:ph type="ftr" sz="quarter" idx="11"/>
          </p:nvPr>
        </p:nvSpPr>
        <p:spPr bwMode="auto"/>
        <p:txBody>
          <a:bodyPr/>
          <a:lstStyle/>
          <a:p>
            <a:pPr>
              <a:defRPr/>
            </a:pPr>
            <a:r>
              <a:rPr lang="en-GB"/>
              <a:t>MQXFB MT4 - Mechanical Measurements - EDMS 2787679 - v.0</a:t>
            </a:r>
            <a:endParaRPr dirty="0"/>
          </a:p>
        </p:txBody>
      </p:sp>
      <p:sp>
        <p:nvSpPr>
          <p:cNvPr id="8" name="Slide Number Placeholder 8"/>
          <p:cNvSpPr>
            <a:spLocks noGrp="1"/>
          </p:cNvSpPr>
          <p:nvPr>
            <p:ph type="sldNum" sz="quarter" idx="12"/>
          </p:nvPr>
        </p:nvSpPr>
        <p:spPr bwMode="auto"/>
        <p:txBody>
          <a:bodyPr/>
          <a:lstStyle/>
          <a:p>
            <a:pPr>
              <a:defRPr/>
            </a:pPr>
            <a:fld id="{36B5EA5A-BC32-A742-B11B-8E7414D5B535}" type="slidenum">
              <a:rPr lang="en-US"/>
              <a:t>‹#›</a:t>
            </a:fld>
            <a:endParaRPr lang="en-US" dirty="0"/>
          </a:p>
        </p:txBody>
      </p:sp>
    </p:spTree>
    <p:extLst>
      <p:ext uri="{BB962C8B-B14F-4D97-AF65-F5344CB8AC3E}">
        <p14:creationId xmlns:p14="http://schemas.microsoft.com/office/powerpoint/2010/main" val="28752576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endParaRPr/>
          </a:p>
        </p:txBody>
      </p:sp>
      <p:sp>
        <p:nvSpPr>
          <p:cNvPr id="5" name="Date Placeholder 5"/>
          <p:cNvSpPr>
            <a:spLocks noGrp="1"/>
          </p:cNvSpPr>
          <p:nvPr>
            <p:ph type="dt" sz="half" idx="10"/>
          </p:nvPr>
        </p:nvSpPr>
        <p:spPr bwMode="auto"/>
        <p:txBody>
          <a:bodyPr/>
          <a:lstStyle/>
          <a:p>
            <a:pPr>
              <a:defRPr/>
            </a:pPr>
            <a:r>
              <a:rPr lang="en-US"/>
              <a:t>YYYY-MM-DD</a:t>
            </a:r>
            <a:endParaRPr dirty="0"/>
          </a:p>
        </p:txBody>
      </p:sp>
      <p:sp>
        <p:nvSpPr>
          <p:cNvPr id="6" name="Footer Placeholder 6"/>
          <p:cNvSpPr>
            <a:spLocks noGrp="1"/>
          </p:cNvSpPr>
          <p:nvPr>
            <p:ph type="ftr" sz="quarter" idx="11"/>
          </p:nvPr>
        </p:nvSpPr>
        <p:spPr bwMode="auto"/>
        <p:txBody>
          <a:bodyPr/>
          <a:lstStyle/>
          <a:p>
            <a:pPr>
              <a:defRPr/>
            </a:pPr>
            <a:r>
              <a:rPr lang="en-GB"/>
              <a:t>MQXFB MT4 - Mechanical Measurements - EDMS 2787679 - v.0</a:t>
            </a:r>
            <a:endParaRPr dirty="0"/>
          </a:p>
        </p:txBody>
      </p:sp>
      <p:sp>
        <p:nvSpPr>
          <p:cNvPr id="7" name="Slide Number Placeholder 7"/>
          <p:cNvSpPr>
            <a:spLocks noGrp="1"/>
          </p:cNvSpPr>
          <p:nvPr>
            <p:ph type="sldNum" sz="quarter" idx="12"/>
          </p:nvPr>
        </p:nvSpPr>
        <p:spPr bwMode="auto"/>
        <p:txBody>
          <a:bodyPr/>
          <a:lstStyle/>
          <a:p>
            <a:pPr>
              <a:defRPr/>
            </a:pPr>
            <a:fld id="{36B5EA5A-BC32-A742-B11B-8E7414D5B535}" type="slidenum">
              <a:rPr lang="en-US"/>
              <a:t>‹#›</a:t>
            </a:fld>
            <a:endParaRPr lang="en-US" dirty="0"/>
          </a:p>
        </p:txBody>
      </p:sp>
    </p:spTree>
    <p:extLst>
      <p:ext uri="{BB962C8B-B14F-4D97-AF65-F5344CB8AC3E}">
        <p14:creationId xmlns:p14="http://schemas.microsoft.com/office/powerpoint/2010/main" val="130950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1981200" y="4767263"/>
            <a:ext cx="6553200" cy="270000"/>
          </a:xfrm>
        </p:spPr>
        <p:txBody>
          <a:bodyPr/>
          <a:lstStyle/>
          <a:p>
            <a:r>
              <a:rPr lang="fr-FR" noProof="0"/>
              <a:t>To edit speaker name go to Insert &gt; Header &amp; Footer and apply to all slides except title page</a:t>
            </a:r>
            <a:endParaRPr lang="en-GB" noProof="0"/>
          </a:p>
        </p:txBody>
      </p:sp>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PhAnim="0" type="blank" preserve="1" userDrawn="1">
  <p:cSld name="1_Blank">
    <p:spTree>
      <p:nvGrpSpPr>
        <p:cNvPr id="1" name=""/>
        <p:cNvGrpSpPr/>
        <p:nvPr/>
      </p:nvGrpSpPr>
      <p:grpSpPr bwMode="auto">
        <a:xfrm>
          <a:off x="0" y="0"/>
          <a:ext cx="0" cy="0"/>
          <a:chOff x="0" y="0"/>
          <a:chExt cx="0" cy="0"/>
        </a:xfrm>
      </p:grpSpPr>
      <p:sp>
        <p:nvSpPr>
          <p:cNvPr id="4" name="Date Placeholder 4"/>
          <p:cNvSpPr>
            <a:spLocks noGrp="1"/>
          </p:cNvSpPr>
          <p:nvPr>
            <p:ph type="dt" sz="half" idx="10"/>
          </p:nvPr>
        </p:nvSpPr>
        <p:spPr bwMode="auto"/>
        <p:txBody>
          <a:bodyPr/>
          <a:lstStyle/>
          <a:p>
            <a:pPr>
              <a:defRPr/>
            </a:pPr>
            <a:r>
              <a:rPr lang="en-US"/>
              <a:t>YYYY-MM-DD</a:t>
            </a:r>
            <a:endParaRPr dirty="0"/>
          </a:p>
        </p:txBody>
      </p:sp>
      <p:sp>
        <p:nvSpPr>
          <p:cNvPr id="5" name="Footer Placeholder 5"/>
          <p:cNvSpPr>
            <a:spLocks noGrp="1"/>
          </p:cNvSpPr>
          <p:nvPr>
            <p:ph type="ftr" sz="quarter" idx="11"/>
          </p:nvPr>
        </p:nvSpPr>
        <p:spPr bwMode="auto"/>
        <p:txBody>
          <a:bodyPr/>
          <a:lstStyle/>
          <a:p>
            <a:pPr>
              <a:defRPr/>
            </a:pPr>
            <a:r>
              <a:rPr lang="en-GB"/>
              <a:t>MQXFB MT4 - Mechanical Measurements - EDMS 2787679 - v.0</a:t>
            </a:r>
            <a:endParaRPr dirty="0"/>
          </a:p>
        </p:txBody>
      </p:sp>
      <p:sp>
        <p:nvSpPr>
          <p:cNvPr id="6" name="Slide Number Placeholder 6"/>
          <p:cNvSpPr>
            <a:spLocks noGrp="1"/>
          </p:cNvSpPr>
          <p:nvPr>
            <p:ph type="sldNum" sz="quarter" idx="12"/>
          </p:nvPr>
        </p:nvSpPr>
        <p:spPr bwMode="auto"/>
        <p:txBody>
          <a:bodyPr/>
          <a:lstStyle/>
          <a:p>
            <a:pPr>
              <a:defRPr/>
            </a:pPr>
            <a:fld id="{36B5EA5A-BC32-A742-B11B-8E7414D5B535}" type="slidenum">
              <a:rPr lang="en-US"/>
              <a:t>‹#›</a:t>
            </a:fld>
            <a:endParaRPr lang="en-US" dirty="0"/>
          </a:p>
        </p:txBody>
      </p:sp>
    </p:spTree>
    <p:extLst>
      <p:ext uri="{BB962C8B-B14F-4D97-AF65-F5344CB8AC3E}">
        <p14:creationId xmlns:p14="http://schemas.microsoft.com/office/powerpoint/2010/main" val="10725146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showMasterPhAnim="0" type="blank" preserve="1" userDrawn="1">
  <p:cSld name="Last slide White">
    <p:spTree>
      <p:nvGrpSpPr>
        <p:cNvPr id="1" name=""/>
        <p:cNvGrpSpPr/>
        <p:nvPr/>
      </p:nvGrpSpPr>
      <p:grpSpPr bwMode="auto">
        <a:xfrm>
          <a:off x="0" y="0"/>
          <a:ext cx="0" cy="0"/>
          <a:chOff x="0" y="0"/>
          <a:chExt cx="0" cy="0"/>
        </a:xfrm>
      </p:grpSpPr>
      <p:pic>
        <p:nvPicPr>
          <p:cNvPr id="3" name="Picture 2">
            <a:extLst>
              <a:ext uri="{FF2B5EF4-FFF2-40B4-BE49-F238E27FC236}">
                <a16:creationId xmlns:a16="http://schemas.microsoft.com/office/drawing/2014/main" id="{2ABA9E84-8482-BC45-8A3B-A21DEF1E2B67}"/>
              </a:ext>
            </a:extLst>
          </p:cNvPr>
          <p:cNvPicPr>
            <a:picLocks noChangeAspect="1"/>
          </p:cNvPicPr>
          <p:nvPr userDrawn="1"/>
        </p:nvPicPr>
        <p:blipFill rotWithShape="1">
          <a:blip r:embed="rId2"/>
          <a:srcRect b="44750"/>
          <a:stretch/>
        </p:blipFill>
        <p:spPr>
          <a:xfrm>
            <a:off x="3252474" y="2057207"/>
            <a:ext cx="2639053" cy="1029086"/>
          </a:xfrm>
          <a:prstGeom prst="rect">
            <a:avLst/>
          </a:prstGeom>
        </p:spPr>
      </p:pic>
    </p:spTree>
    <p:extLst>
      <p:ext uri="{BB962C8B-B14F-4D97-AF65-F5344CB8AC3E}">
        <p14:creationId xmlns:p14="http://schemas.microsoft.com/office/powerpoint/2010/main" val="15370630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showMasterPhAnim="0" type="blank" preserve="1" userDrawn="1">
  <p:cSld name="Last Slide Blue">
    <p:bg>
      <p:bgPr>
        <a:solidFill>
          <a:srgbClr val="0033A0"/>
        </a:solidFill>
        <a:effectLst/>
      </p:bgPr>
    </p:bg>
    <p:spTree>
      <p:nvGrpSpPr>
        <p:cNvPr id="1" name=""/>
        <p:cNvGrpSpPr/>
        <p:nvPr/>
      </p:nvGrpSpPr>
      <p:grpSpPr bwMode="auto">
        <a:xfrm>
          <a:off x="0" y="0"/>
          <a:ext cx="0" cy="0"/>
          <a:chOff x="0" y="0"/>
          <a:chExt cx="0" cy="0"/>
        </a:xfrm>
      </p:grpSpPr>
      <p:pic>
        <p:nvPicPr>
          <p:cNvPr id="4" name="Picture 3">
            <a:extLst>
              <a:ext uri="{FF2B5EF4-FFF2-40B4-BE49-F238E27FC236}">
                <a16:creationId xmlns:a16="http://schemas.microsoft.com/office/drawing/2014/main" id="{D53BC63E-E32E-9349-9435-EEC2B70C129E}"/>
              </a:ext>
            </a:extLst>
          </p:cNvPr>
          <p:cNvPicPr>
            <a:picLocks noChangeAspect="1"/>
          </p:cNvPicPr>
          <p:nvPr userDrawn="1"/>
        </p:nvPicPr>
        <p:blipFill rotWithShape="1">
          <a:blip r:embed="rId2"/>
          <a:srcRect b="42650"/>
          <a:stretch/>
        </p:blipFill>
        <p:spPr>
          <a:xfrm>
            <a:off x="3222000" y="2045250"/>
            <a:ext cx="2700000" cy="1053000"/>
          </a:xfrm>
          <a:prstGeom prst="rect">
            <a:avLst/>
          </a:prstGeom>
        </p:spPr>
      </p:pic>
    </p:spTree>
    <p:extLst>
      <p:ext uri="{BB962C8B-B14F-4D97-AF65-F5344CB8AC3E}">
        <p14:creationId xmlns:p14="http://schemas.microsoft.com/office/powerpoint/2010/main" val="2659881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342900"/>
            <a:ext cx="79200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a:p>
        </p:txBody>
      </p:sp>
      <p:sp>
        <p:nvSpPr>
          <p:cNvPr id="4" name="Espace réservé du texte 3"/>
          <p:cNvSpPr>
            <a:spLocks noGrp="1"/>
          </p:cNvSpPr>
          <p:nvPr>
            <p:ph type="body" sz="half" idx="2" hasCustomPrompt="1"/>
          </p:nvPr>
        </p:nvSpPr>
        <p:spPr>
          <a:xfrm>
            <a:off x="612000" y="3829050"/>
            <a:ext cx="7920000" cy="7429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Text – image caption – comments ....</a:t>
            </a:r>
          </a:p>
        </p:txBody>
      </p:sp>
      <p:sp>
        <p:nvSpPr>
          <p:cNvPr id="6" name="Espace réservé du pied de page 5"/>
          <p:cNvSpPr>
            <a:spLocks noGrp="1"/>
          </p:cNvSpPr>
          <p:nvPr>
            <p:ph type="ftr" sz="quarter" idx="11"/>
          </p:nvPr>
        </p:nvSpPr>
        <p:spPr>
          <a:xfrm>
            <a:off x="1981200" y="4767263"/>
            <a:ext cx="6550800" cy="270000"/>
          </a:xfrm>
        </p:spPr>
        <p:txBody>
          <a:bodyPr/>
          <a:lstStyle/>
          <a:p>
            <a:r>
              <a:rPr lang="fr-FR" noProof="0"/>
              <a:t>To edit speaker name go to Insert &gt; Header &amp; Footer and apply to all slides except title page</a:t>
            </a:r>
            <a:endParaRPr lang="en-GB" noProof="0"/>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a:p>
        </p:txBody>
      </p:sp>
      <p:sp>
        <p:nvSpPr>
          <p:cNvPr id="9" name="Espace réservé du contenu 8"/>
          <p:cNvSpPr>
            <a:spLocks noGrp="1"/>
          </p:cNvSpPr>
          <p:nvPr>
            <p:ph sz="quarter" idx="14" hasCustomPrompt="1"/>
          </p:nvPr>
        </p:nvSpPr>
        <p:spPr>
          <a:xfrm>
            <a:off x="613550" y="3486150"/>
            <a:ext cx="7918450" cy="285750"/>
          </a:xfrm>
        </p:spPr>
        <p:txBody>
          <a:bodyPr/>
          <a:lstStyle>
            <a:lvl1pPr>
              <a:buFontTx/>
              <a:buNone/>
              <a:defRPr sz="1800">
                <a:solidFill>
                  <a:schemeClr val="bg2"/>
                </a:solidFill>
              </a:defRPr>
            </a:lvl1pPr>
          </a:lstStyle>
          <a:p>
            <a:pPr lvl="0"/>
            <a:r>
              <a:rPr lang="en-GB" dirty="0"/>
              <a:t>Image title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351800" y="2031750"/>
            <a:ext cx="6440400" cy="1225800"/>
          </a:xfrm>
        </p:spPr>
        <p:txBody>
          <a:bodyPr/>
          <a:lstStyle>
            <a:lvl1pPr>
              <a:defRPr b="1" i="1">
                <a:solidFill>
                  <a:schemeClr val="tx2"/>
                </a:solidFill>
              </a:defRPr>
            </a:lvl1pPr>
          </a:lstStyle>
          <a:p>
            <a:r>
              <a:rPr lang="en-GB" noProof="0"/>
              <a:t>Thank you message....</a:t>
            </a:r>
          </a:p>
        </p:txBody>
      </p:sp>
      <p:sp>
        <p:nvSpPr>
          <p:cNvPr id="4" name="Espace réservé du pied de page 3"/>
          <p:cNvSpPr>
            <a:spLocks noGrp="1"/>
          </p:cNvSpPr>
          <p:nvPr>
            <p:ph type="ftr" sz="quarter" idx="11"/>
          </p:nvPr>
        </p:nvSpPr>
        <p:spPr>
          <a:xfrm>
            <a:off x="1219200" y="4767263"/>
            <a:ext cx="6573000" cy="270000"/>
          </a:xfrm>
        </p:spPr>
        <p:txBody>
          <a:bodyPr/>
          <a:lstStyle/>
          <a:p>
            <a:r>
              <a:rPr lang="fr-FR" noProof="0"/>
              <a:t>To edit speaker name go to Insert &gt; Header &amp; Footer and apply to all slides except title page</a:t>
            </a:r>
            <a:endParaRPr lang="en-GB" noProof="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dirty="0"/>
          </a:p>
        </p:txBody>
      </p:sp>
      <p:sp>
        <p:nvSpPr>
          <p:cNvPr id="8" name="Espace réservé du texte 7"/>
          <p:cNvSpPr>
            <a:spLocks noGrp="1"/>
          </p:cNvSpPr>
          <p:nvPr>
            <p:ph type="body" sz="quarter" idx="14" hasCustomPrompt="1"/>
          </p:nvPr>
        </p:nvSpPr>
        <p:spPr>
          <a:xfrm>
            <a:off x="1351800" y="3714750"/>
            <a:ext cx="6440400" cy="914400"/>
          </a:xfrm>
        </p:spPr>
        <p:txBody>
          <a:bodyPr anchor="b">
            <a:noAutofit/>
          </a:bodyPr>
          <a:lstStyle>
            <a:lvl1pPr>
              <a:buFontTx/>
              <a:buNone/>
              <a:defRPr sz="1200" baseline="0">
                <a:solidFill>
                  <a:schemeClr val="tx2"/>
                </a:solidFill>
              </a:defRPr>
            </a:lvl1pPr>
            <a:lvl2pPr>
              <a:buFontTx/>
              <a:buNone/>
              <a:defRPr sz="1400"/>
            </a:lvl2pPr>
            <a:lvl3pPr>
              <a:buFontTx/>
              <a:buNone/>
              <a:defRPr sz="1400"/>
            </a:lvl3pPr>
            <a:lvl4pPr>
              <a:buFontTx/>
              <a:buNone/>
              <a:defRPr sz="1400"/>
            </a:lvl4pPr>
            <a:lvl5pPr>
              <a:buFontTx/>
              <a:buNone/>
              <a:defRPr sz="1400"/>
            </a:lvl5pPr>
          </a:lstStyle>
          <a:p>
            <a:pPr lvl="0"/>
            <a:r>
              <a:rPr lang="en-GB" noProof="0"/>
              <a:t>Credits if needed: reference 1, reference 2 ...</a:t>
            </a:r>
          </a:p>
        </p:txBody>
      </p:sp>
      <p:pic>
        <p:nvPicPr>
          <p:cNvPr id="7" name="Image 6" descr="HLU-logoN-title.png"/>
          <p:cNvPicPr>
            <a:picLocks noChangeAspect="1"/>
          </p:cNvPicPr>
          <p:nvPr userDrawn="1"/>
        </p:nvPicPr>
        <p:blipFill>
          <a:blip r:embed="rId3"/>
          <a:stretch>
            <a:fillRect/>
          </a:stretch>
        </p:blipFill>
        <p:spPr>
          <a:xfrm>
            <a:off x="1371602" y="285750"/>
            <a:ext cx="3134659" cy="1270627"/>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114550"/>
            <a:ext cx="7200000" cy="1350000"/>
          </a:xfrm>
        </p:spPr>
        <p:txBody>
          <a:bodyPr lIns="0" tIns="0" rIns="0" bIns="0" anchor="t" anchorCtr="0">
            <a:noAutofit/>
          </a:bodyPr>
          <a:lstStyle>
            <a:lvl1pPr algn="l">
              <a:defRPr sz="2100" b="1" baseline="0">
                <a:solidFill>
                  <a:schemeClr val="accent5"/>
                </a:solidFill>
              </a:defRPr>
            </a:lvl1pPr>
          </a:lstStyle>
          <a:p>
            <a:r>
              <a:rPr lang="en-GB" noProof="0" dirty="0"/>
              <a:t>Presentation title - line 1 - Arial 30pt - bold </a:t>
            </a:r>
            <a:r>
              <a:rPr lang="en-GB" noProof="0" dirty="0" err="1"/>
              <a:t>HiLumi</a:t>
            </a:r>
            <a:r>
              <a:rPr lang="en-GB" noProof="0" dirty="0"/>
              <a:t> dark grey - line 2</a:t>
            </a:r>
            <a:br>
              <a:rPr lang="en-GB" noProof="0" dirty="0"/>
            </a:br>
            <a:r>
              <a:rPr lang="en-GB" noProof="0" dirty="0"/>
              <a:t>line 3</a:t>
            </a:r>
            <a:br>
              <a:rPr lang="en-GB" noProof="0" dirty="0"/>
            </a:br>
            <a:r>
              <a:rPr lang="en-GB" noProof="0" dirty="0"/>
              <a:t>line 4   </a:t>
            </a:r>
          </a:p>
        </p:txBody>
      </p:sp>
      <p:sp>
        <p:nvSpPr>
          <p:cNvPr id="3" name="Sous-titre 2"/>
          <p:cNvSpPr>
            <a:spLocks noGrp="1"/>
          </p:cNvSpPr>
          <p:nvPr>
            <p:ph type="subTitle" idx="1" hasCustomPrompt="1"/>
          </p:nvPr>
        </p:nvSpPr>
        <p:spPr>
          <a:xfrm>
            <a:off x="1371600" y="3600450"/>
            <a:ext cx="6480000" cy="742950"/>
          </a:xfrm>
        </p:spPr>
        <p:txBody>
          <a:bodyPr lIns="0" tIns="0" rIns="0" bIns="0">
            <a:normAutofit/>
          </a:bodyPr>
          <a:lstStyle>
            <a:lvl1pPr marL="0" indent="0" algn="l">
              <a:buNone/>
              <a:defRPr sz="1500" b="0" baseline="0">
                <a:solidFill>
                  <a:schemeClr val="accent5"/>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5" name="Espace réservé du pied de page 4"/>
          <p:cNvSpPr>
            <a:spLocks noGrp="1"/>
          </p:cNvSpPr>
          <p:nvPr>
            <p:ph type="ftr" sz="quarter" idx="11"/>
          </p:nvPr>
        </p:nvSpPr>
        <p:spPr>
          <a:xfrm>
            <a:off x="1371600" y="4767263"/>
            <a:ext cx="6309000" cy="270000"/>
          </a:xfrm>
        </p:spPr>
        <p:txBody>
          <a:bodyPr lIns="0" tIns="0" rIns="0" bIns="0" anchor="b" anchorCtr="0"/>
          <a:lstStyle>
            <a:lvl1pPr algn="r">
              <a:defRPr>
                <a:solidFill>
                  <a:schemeClr val="accent1"/>
                </a:solidFill>
              </a:defRPr>
            </a:lvl1pPr>
          </a:lstStyle>
          <a:p>
            <a:r>
              <a:rPr lang="it-IT" dirty="0"/>
              <a:t>Eelis Takala</a:t>
            </a:r>
            <a:endParaRPr lang="en-GB" dirty="0"/>
          </a:p>
        </p:txBody>
      </p:sp>
      <p:sp>
        <p:nvSpPr>
          <p:cNvPr id="6" name="Espace réservé du numéro de diapositive 5"/>
          <p:cNvSpPr>
            <a:spLocks noGrp="1"/>
          </p:cNvSpPr>
          <p:nvPr>
            <p:ph type="sldNum" sz="quarter" idx="12"/>
          </p:nvPr>
        </p:nvSpPr>
        <p:spPr>
          <a:xfrm>
            <a:off x="8686800" y="4767263"/>
            <a:ext cx="360000" cy="270000"/>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pPr/>
              <a:t>‹#›</a:t>
            </a:fld>
            <a:endParaRPr lang="fr-FR" dirty="0"/>
          </a:p>
        </p:txBody>
      </p:sp>
      <p:pic>
        <p:nvPicPr>
          <p:cNvPr id="12" name="Image 11" descr="HLU-logoN-titl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71600" y="742573"/>
            <a:ext cx="2664380" cy="810000"/>
          </a:xfrm>
          <a:prstGeom prst="rect">
            <a:avLst/>
          </a:prstGeom>
        </p:spPr>
      </p:pic>
      <p:sp>
        <p:nvSpPr>
          <p:cNvPr id="15" name="Espace réservé du texte 14"/>
          <p:cNvSpPr>
            <a:spLocks noGrp="1"/>
          </p:cNvSpPr>
          <p:nvPr>
            <p:ph type="body" sz="quarter" idx="14" hasCustomPrompt="1"/>
          </p:nvPr>
        </p:nvSpPr>
        <p:spPr>
          <a:xfrm>
            <a:off x="1371600" y="4424362"/>
            <a:ext cx="6480000" cy="261938"/>
          </a:xfrm>
        </p:spPr>
        <p:txBody>
          <a:bodyPr>
            <a:normAutofit/>
          </a:bodyPr>
          <a:lstStyle>
            <a:lvl1pPr marL="257175" marR="0" indent="-257175" algn="l" defTabSz="342900" rtl="0" eaLnBrk="1" fontAlgn="auto" latinLnBrk="0" hangingPunct="1">
              <a:lnSpc>
                <a:spcPct val="100000"/>
              </a:lnSpc>
              <a:spcBef>
                <a:spcPct val="20000"/>
              </a:spcBef>
              <a:spcAft>
                <a:spcPts val="0"/>
              </a:spcAft>
              <a:buClr>
                <a:schemeClr val="accent6"/>
              </a:buClr>
              <a:buSzTx/>
              <a:buFontTx/>
              <a:buNone/>
              <a:tabLst/>
              <a:defRPr sz="1200">
                <a:solidFill>
                  <a:schemeClr val="bg2"/>
                </a:solidFill>
              </a:defRPr>
            </a:lvl1pPr>
            <a:lvl2pPr>
              <a:buFontTx/>
              <a:buNone/>
              <a:defRPr/>
            </a:lvl2pPr>
            <a:lvl3pPr>
              <a:buFontTx/>
              <a:buNone/>
              <a:defRPr/>
            </a:lvl3pPr>
            <a:lvl4pPr>
              <a:buFontTx/>
              <a:buNone/>
              <a:defRPr/>
            </a:lvl4pPr>
            <a:lvl5pPr>
              <a:buFontTx/>
              <a:buNone/>
              <a:defRPr/>
            </a:lvl5pPr>
          </a:lstStyle>
          <a:p>
            <a:pPr marL="257175" marR="0" lvl="0" indent="-257175" algn="l" defTabSz="342900" rtl="0" eaLnBrk="1" fontAlgn="auto" latinLnBrk="0" hangingPunct="1">
              <a:lnSpc>
                <a:spcPct val="100000"/>
              </a:lnSpc>
              <a:spcBef>
                <a:spcPct val="20000"/>
              </a:spcBef>
              <a:spcAft>
                <a:spcPts val="0"/>
              </a:spcAft>
              <a:buClr>
                <a:schemeClr val="accent6"/>
              </a:buClr>
              <a:buSzTx/>
              <a:buFontTx/>
              <a:buNone/>
              <a:tabLst/>
              <a:defRPr/>
            </a:pPr>
            <a:r>
              <a:rPr kumimoji="0" lang="en-GB" sz="1200" b="0" i="0" u="none" strike="noStrike" kern="1200" cap="none" spc="0" normalizeH="0" baseline="0" noProof="0" dirty="0">
                <a:ln>
                  <a:noFill/>
                </a:ln>
                <a:solidFill>
                  <a:schemeClr val="bg2"/>
                </a:solidFill>
                <a:effectLst/>
                <a:uLnTx/>
                <a:uFillTx/>
                <a:latin typeface="+mn-lt"/>
                <a:ea typeface="+mn-ea"/>
                <a:cs typeface="+mn-cs"/>
              </a:rPr>
              <a:t>Conference - Location - Date</a:t>
            </a:r>
          </a:p>
          <a:p>
            <a:pPr lvl="0"/>
            <a:endParaRPr lang="en-GB" noProof="0" dirty="0"/>
          </a:p>
        </p:txBody>
      </p:sp>
      <p:grpSp>
        <p:nvGrpSpPr>
          <p:cNvPr id="10" name="Grouper 9"/>
          <p:cNvGrpSpPr/>
          <p:nvPr userDrawn="1"/>
        </p:nvGrpSpPr>
        <p:grpSpPr>
          <a:xfrm>
            <a:off x="457200" y="4553550"/>
            <a:ext cx="457200" cy="342900"/>
            <a:chOff x="1462200" y="4620913"/>
            <a:chExt cx="457200" cy="457200"/>
          </a:xfrm>
        </p:grpSpPr>
        <p:sp>
          <p:nvSpPr>
            <p:cNvPr id="11" name="Rectangle 10"/>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3" name="ZoneTexte 12"/>
            <p:cNvSpPr txBox="1"/>
            <p:nvPr userDrawn="1"/>
          </p:nvSpPr>
          <p:spPr>
            <a:xfrm>
              <a:off x="1485900" y="4670164"/>
              <a:ext cx="381000" cy="276999"/>
            </a:xfrm>
            <a:prstGeom prst="rect">
              <a:avLst/>
            </a:prstGeom>
            <a:noFill/>
          </p:spPr>
          <p:txBody>
            <a:bodyPr wrap="square" lIns="0" tIns="0" rIns="0" bIns="0" rtlCol="0">
              <a:spAutoFit/>
            </a:bodyPr>
            <a:lstStyle/>
            <a:p>
              <a:pPr algn="ctr"/>
              <a:r>
                <a:rPr lang="en-GB" sz="675" dirty="0"/>
                <a:t>logo</a:t>
              </a:r>
            </a:p>
            <a:p>
              <a:pPr algn="ctr"/>
              <a:r>
                <a:rPr lang="en-GB" sz="675" dirty="0"/>
                <a:t>area</a:t>
              </a:r>
            </a:p>
          </p:txBody>
        </p:sp>
      </p:grpSp>
      <p:pic>
        <p:nvPicPr>
          <p:cNvPr id="14" name="Picture 13"/>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796136" y="740730"/>
            <a:ext cx="2546154" cy="810000"/>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355976" y="740731"/>
            <a:ext cx="1098190" cy="810000"/>
          </a:xfrm>
          <a:prstGeom prst="rect">
            <a:avLst/>
          </a:prstGeom>
        </p:spPr>
      </p:pic>
    </p:spTree>
    <p:extLst>
      <p:ext uri="{BB962C8B-B14F-4D97-AF65-F5344CB8AC3E}">
        <p14:creationId xmlns:p14="http://schemas.microsoft.com/office/powerpoint/2010/main" val="3980595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914401"/>
            <a:ext cx="7920000" cy="3680222"/>
          </a:xfrm>
        </p:spPr>
        <p:txBody>
          <a:bodyPr lIns="0" tIns="0" rIns="0" bIns="0"/>
          <a:lstStyle>
            <a:lvl1pPr marL="257175" indent="-257175">
              <a:buClr>
                <a:schemeClr val="bg2"/>
              </a:buClr>
              <a:buFont typeface="Arial" panose="020B0604020202020204" pitchFamily="34" charset="0"/>
              <a:buChar char="•"/>
              <a:defRPr/>
            </a:lvl1pPr>
            <a:lvl2pPr marL="557213" indent="-214313">
              <a:buClr>
                <a:schemeClr val="bg2"/>
              </a:buClr>
              <a:buFont typeface="Arial" panose="020B0604020202020204" pitchFamily="34" charset="0"/>
              <a:buChar char="•"/>
              <a:defRPr/>
            </a:lvl2pPr>
            <a:lvl3pPr marL="857250" indent="-171450">
              <a:buClr>
                <a:schemeClr val="bg2"/>
              </a:buClr>
              <a:buFont typeface="Arial" panose="020B0604020202020204" pitchFamily="34" charset="0"/>
              <a:buChar char="•"/>
              <a:defRPr/>
            </a:lvl3pPr>
            <a:lvl4pPr marL="1200150" indent="-171450">
              <a:buClr>
                <a:schemeClr val="bg2"/>
              </a:buClr>
              <a:buFont typeface="Arial" panose="020B0604020202020204" pitchFamily="34" charset="0"/>
              <a:buChar char="•"/>
              <a:defRPr/>
            </a:lvl4pPr>
            <a:lvl5pPr marL="1543050" indent="-171450">
              <a:buClr>
                <a:schemeClr val="bg2"/>
              </a:buClr>
              <a:buFont typeface="Arial" panose="020B0604020202020204" pitchFamily="34" charset="0"/>
              <a:buChar char="•"/>
              <a:defRPr/>
            </a:lvl5pPr>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pied de page 4"/>
          <p:cNvSpPr>
            <a:spLocks noGrp="1"/>
          </p:cNvSpPr>
          <p:nvPr>
            <p:ph type="ftr" sz="quarter" idx="11"/>
          </p:nvPr>
        </p:nvSpPr>
        <p:spPr>
          <a:xfrm>
            <a:off x="3073023" y="4767263"/>
            <a:ext cx="5458977" cy="270000"/>
          </a:xfrm>
        </p:spPr>
        <p:txBody>
          <a:bodyPr/>
          <a:lstStyle>
            <a:lvl1pPr algn="ctr">
              <a:defRPr/>
            </a:lvl1pPr>
          </a:lstStyle>
          <a:p>
            <a:r>
              <a:rPr lang="it-IT" dirty="0"/>
              <a:t>Eelis Takala</a:t>
            </a:r>
            <a:endParaRPr lang="en-GB" dirty="0"/>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905001" y="4697588"/>
            <a:ext cx="1168023" cy="378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31640" y="4700551"/>
            <a:ext cx="456510" cy="336712"/>
          </a:xfrm>
          <a:prstGeom prst="rect">
            <a:avLst/>
          </a:prstGeom>
        </p:spPr>
      </p:pic>
    </p:spTree>
    <p:extLst>
      <p:ext uri="{BB962C8B-B14F-4D97-AF65-F5344CB8AC3E}">
        <p14:creationId xmlns:p14="http://schemas.microsoft.com/office/powerpoint/2010/main" val="3123819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image" Target="../media/image14.emf"/><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theme" Target="../theme/theme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image" Target="../media/image15.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35000"/>
            <a:ext cx="7920000" cy="540000"/>
          </a:xfrm>
          <a:prstGeom prst="rect">
            <a:avLst/>
          </a:prstGeom>
        </p:spPr>
        <p:txBody>
          <a:bodyPr vert="horz" lIns="0" tIns="0" rIns="0" bIns="0" rtlCol="0" anchor="ctr" anchorCtr="1">
            <a:noAutofit/>
          </a:bodyPr>
          <a:lstStyle/>
          <a:p>
            <a:r>
              <a:rPr lang="en-GB" noProof="0" dirty="0"/>
              <a:t>Slide title – line 1 – Arial 30 </a:t>
            </a:r>
            <a:r>
              <a:rPr lang="en-GB" noProof="0" dirty="0" err="1"/>
              <a:t>pt</a:t>
            </a:r>
            <a:r>
              <a:rPr lang="en-GB" noProof="0" dirty="0"/>
              <a:t> – HiLumi blue</a:t>
            </a:r>
            <a:br>
              <a:rPr lang="en-GB" noProof="0" dirty="0"/>
            </a:br>
            <a:r>
              <a:rPr lang="en-GB" noProof="0" dirty="0"/>
              <a:t>Slide title – line 2 – Arial 30 </a:t>
            </a:r>
            <a:r>
              <a:rPr lang="en-GB" noProof="0" dirty="0" err="1"/>
              <a:t>pt</a:t>
            </a:r>
            <a:r>
              <a:rPr lang="en-GB" noProof="0" dirty="0"/>
              <a:t> – HiLumi blue</a:t>
            </a:r>
          </a:p>
        </p:txBody>
      </p:sp>
      <p:sp>
        <p:nvSpPr>
          <p:cNvPr id="3" name="Espace réservé du texte 2"/>
          <p:cNvSpPr>
            <a:spLocks noGrp="1"/>
          </p:cNvSpPr>
          <p:nvPr>
            <p:ph type="body" idx="1"/>
          </p:nvPr>
        </p:nvSpPr>
        <p:spPr>
          <a:xfrm>
            <a:off x="612000" y="1028701"/>
            <a:ext cx="7920000" cy="3565922"/>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1981200" y="4767263"/>
            <a:ext cx="6550800" cy="270000"/>
          </a:xfrm>
          <a:prstGeom prst="rect">
            <a:avLst/>
          </a:prstGeom>
        </p:spPr>
        <p:txBody>
          <a:bodyPr vert="horz" lIns="0" tIns="0" rIns="0" bIns="0" rtlCol="0" anchor="b"/>
          <a:lstStyle>
            <a:lvl1pPr algn="r">
              <a:defRPr sz="1100">
                <a:solidFill>
                  <a:schemeClr val="accent1"/>
                </a:solidFill>
              </a:defRPr>
            </a:lvl1pPr>
          </a:lstStyle>
          <a:p>
            <a:r>
              <a:rPr lang="fr-FR"/>
              <a:t>To edit speaker name go to Insert &gt; Header &amp; Footer and apply to all slides except title page</a:t>
            </a:r>
            <a:endParaRPr lang="en-GB" dirty="0"/>
          </a:p>
        </p:txBody>
      </p:sp>
      <p:sp>
        <p:nvSpPr>
          <p:cNvPr id="6" name="Espace réservé du numéro de diapositive 5"/>
          <p:cNvSpPr>
            <a:spLocks noGrp="1"/>
          </p:cNvSpPr>
          <p:nvPr>
            <p:ph type="sldNum" sz="quarter" idx="4"/>
          </p:nvPr>
        </p:nvSpPr>
        <p:spPr>
          <a:xfrm>
            <a:off x="8686800" y="4767263"/>
            <a:ext cx="360000" cy="270000"/>
          </a:xfrm>
          <a:prstGeom prst="rect">
            <a:avLst/>
          </a:prstGeom>
        </p:spPr>
        <p:txBody>
          <a:bodyPr vert="horz" lIns="0" tIns="0" rIns="0" bIns="0" rtlCol="0" anchor="b"/>
          <a:lstStyle>
            <a:lvl1pPr algn="r">
              <a:defRPr sz="1200">
                <a:solidFill>
                  <a:schemeClr val="accent1"/>
                </a:solidFill>
              </a:defRPr>
            </a:lvl1pPr>
          </a:lstStyle>
          <a:p>
            <a:fld id="{BFDCA1C4-9514-7B4F-976F-D92F7E296653}" type="slidenum">
              <a:rPr lang="fr-FR" smtClean="0"/>
              <a:pPr/>
              <a:t>‹#›</a:t>
            </a:fld>
            <a:endParaRPr lang="fr-FR" dirty="0"/>
          </a:p>
        </p:txBody>
      </p:sp>
      <p:pic>
        <p:nvPicPr>
          <p:cNvPr id="7" name="Picture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316823" y="4583140"/>
            <a:ext cx="518873" cy="51027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7" r:id="rId6"/>
    <p:sldLayoutId id="2147483658" r:id="rId7"/>
  </p:sldLayoutIdLst>
  <p:hf hdr="0" dt="0"/>
  <p:txStyles>
    <p:titleStyle>
      <a:lvl1pPr algn="ctr" defTabSz="457200" rtl="0" eaLnBrk="1" latinLnBrk="0" hangingPunct="1">
        <a:spcBef>
          <a:spcPct val="0"/>
        </a:spcBef>
        <a:buNone/>
        <a:defRPr sz="24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35000"/>
            <a:ext cx="7920000" cy="54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028701"/>
            <a:ext cx="7920000" cy="3565922"/>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1981200" y="4767263"/>
            <a:ext cx="6550800" cy="270000"/>
          </a:xfrm>
          <a:prstGeom prst="rect">
            <a:avLst/>
          </a:prstGeom>
        </p:spPr>
        <p:txBody>
          <a:bodyPr vert="horz" lIns="0" tIns="0" rIns="0" bIns="0" rtlCol="0" anchor="b"/>
          <a:lstStyle>
            <a:lvl1pPr algn="r">
              <a:defRPr sz="900">
                <a:solidFill>
                  <a:schemeClr val="accent1"/>
                </a:solidFill>
              </a:defRPr>
            </a:lvl1pPr>
          </a:lstStyle>
          <a:p>
            <a:r>
              <a:rPr lang="it-IT" dirty="0"/>
              <a:t>Eelis Takala</a:t>
            </a:r>
            <a:endParaRPr lang="en-GB" dirty="0"/>
          </a:p>
        </p:txBody>
      </p:sp>
      <p:sp>
        <p:nvSpPr>
          <p:cNvPr id="6" name="Espace réservé du numéro de diapositive 5"/>
          <p:cNvSpPr>
            <a:spLocks noGrp="1"/>
          </p:cNvSpPr>
          <p:nvPr>
            <p:ph type="sldNum" sz="quarter" idx="4"/>
          </p:nvPr>
        </p:nvSpPr>
        <p:spPr>
          <a:xfrm>
            <a:off x="8686800" y="4767263"/>
            <a:ext cx="360000" cy="270000"/>
          </a:xfrm>
          <a:prstGeom prst="rect">
            <a:avLst/>
          </a:prstGeom>
        </p:spPr>
        <p:txBody>
          <a:bodyPr vert="horz" lIns="0" tIns="0" rIns="0" bIns="0" rtlCol="0" anchor="b"/>
          <a:lstStyle>
            <a:lvl1pPr algn="r">
              <a:defRPr sz="900">
                <a:solidFill>
                  <a:schemeClr val="accent1"/>
                </a:solidFill>
              </a:defRPr>
            </a:lvl1pPr>
          </a:lstStyle>
          <a:p>
            <a:fld id="{BFDCA1C4-9514-7B4F-976F-D92F7E296653}" type="slidenum">
              <a:rPr lang="fr-FR" smtClean="0"/>
              <a:pPr/>
              <a:t>‹#›</a:t>
            </a:fld>
            <a:endParaRPr lang="fr-FR" dirty="0"/>
          </a:p>
        </p:txBody>
      </p:sp>
    </p:spTree>
    <p:extLst>
      <p:ext uri="{BB962C8B-B14F-4D97-AF65-F5344CB8AC3E}">
        <p14:creationId xmlns:p14="http://schemas.microsoft.com/office/powerpoint/2010/main" val="37103073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p:hf hdr="0" dt="0"/>
  <p:txStyles>
    <p:titleStyle>
      <a:lvl1pPr algn="ctr" defTabSz="342900" rtl="0" eaLnBrk="1" latinLnBrk="0" hangingPunct="1">
        <a:spcBef>
          <a:spcPct val="0"/>
        </a:spcBef>
        <a:buNone/>
        <a:defRPr sz="2100" b="1" kern="1200">
          <a:solidFill>
            <a:schemeClr val="bg2"/>
          </a:solidFill>
          <a:latin typeface="+mj-lt"/>
          <a:ea typeface="+mj-ea"/>
          <a:cs typeface="+mj-cs"/>
        </a:defRPr>
      </a:lvl1pPr>
    </p:titleStyle>
    <p:bodyStyle>
      <a:lvl1pPr marL="257175" indent="-257175" algn="l" defTabSz="342900" rtl="0" eaLnBrk="1" latinLnBrk="0" hangingPunct="1">
        <a:spcBef>
          <a:spcPct val="20000"/>
        </a:spcBef>
        <a:buClr>
          <a:schemeClr val="accent6"/>
        </a:buClr>
        <a:buFont typeface="Wingdings" charset="2"/>
        <a:buChar char="§"/>
        <a:defRPr sz="2100" kern="1200">
          <a:solidFill>
            <a:schemeClr val="accent5"/>
          </a:solidFill>
          <a:latin typeface="+mn-lt"/>
          <a:ea typeface="+mn-ea"/>
          <a:cs typeface="+mn-cs"/>
        </a:defRPr>
      </a:lvl1pPr>
      <a:lvl2pPr marL="557213" indent="-214313" algn="l" defTabSz="3429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2pPr>
      <a:lvl3pPr marL="857250" indent="-171450" algn="l" defTabSz="342900" rtl="0" eaLnBrk="1" latinLnBrk="0" hangingPunct="1">
        <a:spcBef>
          <a:spcPct val="20000"/>
        </a:spcBef>
        <a:buClr>
          <a:schemeClr val="accent6"/>
        </a:buClr>
        <a:buFont typeface="Wingdings" charset="2"/>
        <a:buChar char="§"/>
        <a:defRPr sz="1500" kern="1200">
          <a:solidFill>
            <a:schemeClr val="accent5"/>
          </a:solidFill>
          <a:latin typeface="+mn-lt"/>
          <a:ea typeface="+mn-ea"/>
          <a:cs typeface="+mn-cs"/>
        </a:defRPr>
      </a:lvl3pPr>
      <a:lvl4pPr marL="1200150" indent="-171450" algn="l" defTabSz="342900" rtl="0" eaLnBrk="1" latinLnBrk="0" hangingPunct="1">
        <a:spcBef>
          <a:spcPct val="20000"/>
        </a:spcBef>
        <a:buClr>
          <a:schemeClr val="accent6"/>
        </a:buClr>
        <a:buFont typeface="Wingdings" charset="2"/>
        <a:buChar char="§"/>
        <a:defRPr sz="1350" kern="1200">
          <a:solidFill>
            <a:schemeClr val="accent5"/>
          </a:solidFill>
          <a:latin typeface="+mn-lt"/>
          <a:ea typeface="+mn-ea"/>
          <a:cs typeface="+mn-cs"/>
        </a:defRPr>
      </a:lvl4pPr>
      <a:lvl5pPr marL="1543050" indent="-171450" algn="l" defTabSz="342900" rtl="0" eaLnBrk="1" latinLnBrk="0" hangingPunct="1">
        <a:spcBef>
          <a:spcPct val="20000"/>
        </a:spcBef>
        <a:buClr>
          <a:schemeClr val="accent6"/>
        </a:buClr>
        <a:buFont typeface="Wingdings" charset="2"/>
        <a:buChar char="§"/>
        <a:defRPr sz="1200" kern="1200">
          <a:solidFill>
            <a:schemeClr val="accent5"/>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fr-FR"/>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35000"/>
            <a:ext cx="7920000" cy="54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028701"/>
            <a:ext cx="7920000" cy="3565922"/>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1981200" y="4767263"/>
            <a:ext cx="6550800" cy="270000"/>
          </a:xfrm>
          <a:prstGeom prst="rect">
            <a:avLst/>
          </a:prstGeom>
        </p:spPr>
        <p:txBody>
          <a:bodyPr vert="horz" lIns="0" tIns="0" rIns="0" bIns="0" rtlCol="0" anchor="b"/>
          <a:lstStyle>
            <a:lvl1pPr algn="r">
              <a:defRPr sz="900">
                <a:solidFill>
                  <a:schemeClr val="accent1"/>
                </a:solidFill>
              </a:defRPr>
            </a:lvl1pPr>
          </a:lstStyle>
          <a:p>
            <a:r>
              <a:rPr lang="it-IT" dirty="0"/>
              <a:t>Eelis Takala</a:t>
            </a:r>
            <a:endParaRPr lang="en-GB" dirty="0"/>
          </a:p>
        </p:txBody>
      </p:sp>
      <p:sp>
        <p:nvSpPr>
          <p:cNvPr id="6" name="Espace réservé du numéro de diapositive 5"/>
          <p:cNvSpPr>
            <a:spLocks noGrp="1"/>
          </p:cNvSpPr>
          <p:nvPr>
            <p:ph type="sldNum" sz="quarter" idx="4"/>
          </p:nvPr>
        </p:nvSpPr>
        <p:spPr>
          <a:xfrm>
            <a:off x="8686800" y="4767263"/>
            <a:ext cx="360000" cy="270000"/>
          </a:xfrm>
          <a:prstGeom prst="rect">
            <a:avLst/>
          </a:prstGeom>
        </p:spPr>
        <p:txBody>
          <a:bodyPr vert="horz" lIns="0" tIns="0" rIns="0" bIns="0" rtlCol="0" anchor="b"/>
          <a:lstStyle>
            <a:lvl1pPr algn="r">
              <a:defRPr sz="900">
                <a:solidFill>
                  <a:schemeClr val="accent1"/>
                </a:solidFill>
              </a:defRPr>
            </a:lvl1pPr>
          </a:lstStyle>
          <a:p>
            <a:fld id="{BFDCA1C4-9514-7B4F-976F-D92F7E296653}" type="slidenum">
              <a:rPr lang="fr-FR" smtClean="0"/>
              <a:pPr/>
              <a:t>‹#›</a:t>
            </a:fld>
            <a:endParaRPr lang="fr-FR" dirty="0"/>
          </a:p>
        </p:txBody>
      </p:sp>
    </p:spTree>
    <p:extLst>
      <p:ext uri="{BB962C8B-B14F-4D97-AF65-F5344CB8AC3E}">
        <p14:creationId xmlns:p14="http://schemas.microsoft.com/office/powerpoint/2010/main" val="202192787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Lst>
  <p:hf hdr="0" dt="0"/>
  <p:txStyles>
    <p:titleStyle>
      <a:lvl1pPr algn="ctr" defTabSz="342900" rtl="0" eaLnBrk="1" latinLnBrk="0" hangingPunct="1">
        <a:spcBef>
          <a:spcPct val="0"/>
        </a:spcBef>
        <a:buNone/>
        <a:defRPr sz="2100" b="1" kern="1200">
          <a:solidFill>
            <a:schemeClr val="bg2"/>
          </a:solidFill>
          <a:latin typeface="+mj-lt"/>
          <a:ea typeface="+mj-ea"/>
          <a:cs typeface="+mj-cs"/>
        </a:defRPr>
      </a:lvl1pPr>
    </p:titleStyle>
    <p:bodyStyle>
      <a:lvl1pPr marL="257175" indent="-257175" algn="l" defTabSz="342900" rtl="0" eaLnBrk="1" latinLnBrk="0" hangingPunct="1">
        <a:spcBef>
          <a:spcPct val="20000"/>
        </a:spcBef>
        <a:buClr>
          <a:schemeClr val="accent6"/>
        </a:buClr>
        <a:buFont typeface="Wingdings" charset="2"/>
        <a:buChar char="§"/>
        <a:defRPr sz="2100" kern="1200">
          <a:solidFill>
            <a:schemeClr val="accent5"/>
          </a:solidFill>
          <a:latin typeface="+mn-lt"/>
          <a:ea typeface="+mn-ea"/>
          <a:cs typeface="+mn-cs"/>
        </a:defRPr>
      </a:lvl1pPr>
      <a:lvl2pPr marL="557213" indent="-214313" algn="l" defTabSz="3429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2pPr>
      <a:lvl3pPr marL="857250" indent="-171450" algn="l" defTabSz="342900" rtl="0" eaLnBrk="1" latinLnBrk="0" hangingPunct="1">
        <a:spcBef>
          <a:spcPct val="20000"/>
        </a:spcBef>
        <a:buClr>
          <a:schemeClr val="accent6"/>
        </a:buClr>
        <a:buFont typeface="Wingdings" charset="2"/>
        <a:buChar char="§"/>
        <a:defRPr sz="1500" kern="1200">
          <a:solidFill>
            <a:schemeClr val="accent5"/>
          </a:solidFill>
          <a:latin typeface="+mn-lt"/>
          <a:ea typeface="+mn-ea"/>
          <a:cs typeface="+mn-cs"/>
        </a:defRPr>
      </a:lvl3pPr>
      <a:lvl4pPr marL="1200150" indent="-171450" algn="l" defTabSz="342900" rtl="0" eaLnBrk="1" latinLnBrk="0" hangingPunct="1">
        <a:spcBef>
          <a:spcPct val="20000"/>
        </a:spcBef>
        <a:buClr>
          <a:schemeClr val="accent6"/>
        </a:buClr>
        <a:buFont typeface="Wingdings" charset="2"/>
        <a:buChar char="§"/>
        <a:defRPr sz="1350" kern="1200">
          <a:solidFill>
            <a:schemeClr val="accent5"/>
          </a:solidFill>
          <a:latin typeface="+mn-lt"/>
          <a:ea typeface="+mn-ea"/>
          <a:cs typeface="+mn-cs"/>
        </a:defRPr>
      </a:lvl4pPr>
      <a:lvl5pPr marL="1543050" indent="-171450" algn="l" defTabSz="342900" rtl="0" eaLnBrk="1" latinLnBrk="0" hangingPunct="1">
        <a:spcBef>
          <a:spcPct val="20000"/>
        </a:spcBef>
        <a:buClr>
          <a:schemeClr val="accent6"/>
        </a:buClr>
        <a:buFont typeface="Wingdings" charset="2"/>
        <a:buChar char="§"/>
        <a:defRPr sz="1200" kern="1200">
          <a:solidFill>
            <a:schemeClr val="accent5"/>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fr-FR"/>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35000"/>
            <a:ext cx="7920000" cy="54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028701"/>
            <a:ext cx="7920000" cy="3565922"/>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1981200" y="4767263"/>
            <a:ext cx="6550800" cy="270000"/>
          </a:xfrm>
          <a:prstGeom prst="rect">
            <a:avLst/>
          </a:prstGeom>
        </p:spPr>
        <p:txBody>
          <a:bodyPr vert="horz" lIns="0" tIns="0" rIns="0" bIns="0" rtlCol="0" anchor="b"/>
          <a:lstStyle>
            <a:lvl1pPr algn="r">
              <a:defRPr sz="900">
                <a:solidFill>
                  <a:schemeClr val="accent1"/>
                </a:solidFill>
              </a:defRPr>
            </a:lvl1pPr>
          </a:lstStyle>
          <a:p>
            <a:r>
              <a:rPr lang="es-ES" noProof="0"/>
              <a:t>Susana Izquierdo Bermudez, MQXF Review, June 2016</a:t>
            </a:r>
            <a:endParaRPr lang="en-GB" noProof="0"/>
          </a:p>
        </p:txBody>
      </p:sp>
      <p:sp>
        <p:nvSpPr>
          <p:cNvPr id="6" name="Espace réservé du numéro de diapositive 5"/>
          <p:cNvSpPr>
            <a:spLocks noGrp="1"/>
          </p:cNvSpPr>
          <p:nvPr>
            <p:ph type="sldNum" sz="quarter" idx="4"/>
          </p:nvPr>
        </p:nvSpPr>
        <p:spPr>
          <a:xfrm>
            <a:off x="8686800" y="4767263"/>
            <a:ext cx="360000" cy="270000"/>
          </a:xfrm>
          <a:prstGeom prst="rect">
            <a:avLst/>
          </a:prstGeom>
        </p:spPr>
        <p:txBody>
          <a:bodyPr vert="horz" lIns="0" tIns="0" rIns="0" bIns="0" rtlCol="0" anchor="b"/>
          <a:lstStyle>
            <a:lvl1pPr algn="r">
              <a:defRPr sz="900">
                <a:solidFill>
                  <a:schemeClr val="accent1"/>
                </a:solidFill>
              </a:defRPr>
            </a:lvl1pPr>
          </a:lstStyle>
          <a:p>
            <a:fld id="{BFDCA1C4-9514-7B4F-976F-D92F7E296653}" type="slidenum">
              <a:rPr lang="fr-FR" smtClean="0"/>
              <a:pPr/>
              <a:t>‹#›</a:t>
            </a:fld>
            <a:endParaRPr lang="fr-FR" dirty="0"/>
          </a:p>
        </p:txBody>
      </p:sp>
    </p:spTree>
    <p:extLst>
      <p:ext uri="{BB962C8B-B14F-4D97-AF65-F5344CB8AC3E}">
        <p14:creationId xmlns:p14="http://schemas.microsoft.com/office/powerpoint/2010/main" val="419134841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Lst>
  <p:hf hdr="0" dt="0"/>
  <p:txStyles>
    <p:titleStyle>
      <a:lvl1pPr algn="ctr" defTabSz="342900" rtl="0" eaLnBrk="1" latinLnBrk="0" hangingPunct="1">
        <a:spcBef>
          <a:spcPct val="0"/>
        </a:spcBef>
        <a:buNone/>
        <a:defRPr sz="2100" b="1" kern="1200">
          <a:solidFill>
            <a:schemeClr val="bg2"/>
          </a:solidFill>
          <a:latin typeface="+mj-lt"/>
          <a:ea typeface="+mj-ea"/>
          <a:cs typeface="+mj-cs"/>
        </a:defRPr>
      </a:lvl1pPr>
    </p:titleStyle>
    <p:bodyStyle>
      <a:lvl1pPr marL="257175" indent="-257175" algn="l" defTabSz="342900" rtl="0" eaLnBrk="1" latinLnBrk="0" hangingPunct="1">
        <a:spcBef>
          <a:spcPct val="20000"/>
        </a:spcBef>
        <a:buClr>
          <a:schemeClr val="accent6"/>
        </a:buClr>
        <a:buFont typeface="Wingdings" charset="2"/>
        <a:buChar char="§"/>
        <a:defRPr sz="2100" kern="1200">
          <a:solidFill>
            <a:schemeClr val="accent5"/>
          </a:solidFill>
          <a:latin typeface="+mn-lt"/>
          <a:ea typeface="+mn-ea"/>
          <a:cs typeface="+mn-cs"/>
        </a:defRPr>
      </a:lvl1pPr>
      <a:lvl2pPr marL="557213" indent="-214313" algn="l" defTabSz="3429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2pPr>
      <a:lvl3pPr marL="857250" indent="-171450" algn="l" defTabSz="342900" rtl="0" eaLnBrk="1" latinLnBrk="0" hangingPunct="1">
        <a:spcBef>
          <a:spcPct val="20000"/>
        </a:spcBef>
        <a:buClr>
          <a:schemeClr val="accent6"/>
        </a:buClr>
        <a:buFont typeface="Wingdings" charset="2"/>
        <a:buChar char="§"/>
        <a:defRPr sz="1500" kern="1200">
          <a:solidFill>
            <a:schemeClr val="accent5"/>
          </a:solidFill>
          <a:latin typeface="+mn-lt"/>
          <a:ea typeface="+mn-ea"/>
          <a:cs typeface="+mn-cs"/>
        </a:defRPr>
      </a:lvl3pPr>
      <a:lvl4pPr marL="1200150" indent="-171450" algn="l" defTabSz="342900" rtl="0" eaLnBrk="1" latinLnBrk="0" hangingPunct="1">
        <a:spcBef>
          <a:spcPct val="20000"/>
        </a:spcBef>
        <a:buClr>
          <a:schemeClr val="accent6"/>
        </a:buClr>
        <a:buFont typeface="Wingdings" charset="2"/>
        <a:buChar char="§"/>
        <a:defRPr sz="1350" kern="1200">
          <a:solidFill>
            <a:schemeClr val="accent5"/>
          </a:solidFill>
          <a:latin typeface="+mn-lt"/>
          <a:ea typeface="+mn-ea"/>
          <a:cs typeface="+mn-cs"/>
        </a:defRPr>
      </a:lvl4pPr>
      <a:lvl5pPr marL="1543050" indent="-171450" algn="l" defTabSz="342900" rtl="0" eaLnBrk="1" latinLnBrk="0" hangingPunct="1">
        <a:spcBef>
          <a:spcPct val="20000"/>
        </a:spcBef>
        <a:buClr>
          <a:schemeClr val="accent6"/>
        </a:buClr>
        <a:buFont typeface="Wingdings" charset="2"/>
        <a:buChar char="§"/>
        <a:defRPr sz="1200" kern="1200">
          <a:solidFill>
            <a:schemeClr val="accent5"/>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fr-FR"/>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4" name="Rectangle 1"/>
          <p:cNvSpPr/>
          <p:nvPr userDrawn="1"/>
        </p:nvSpPr>
        <p:spPr bwMode="auto">
          <a:xfrm>
            <a:off x="0" y="4677984"/>
            <a:ext cx="9144900" cy="465516"/>
          </a:xfrm>
          <a:prstGeom prst="rect">
            <a:avLst/>
          </a:prstGeom>
          <a:solidFill>
            <a:srgbClr val="0033A0"/>
          </a:solidFill>
          <a:ln>
            <a:solidFill>
              <a:srgbClr val="0033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CH" sz="1350" dirty="0">
              <a:solidFill>
                <a:srgbClr val="0033A0"/>
              </a:solidFill>
            </a:endParaRPr>
          </a:p>
        </p:txBody>
      </p:sp>
      <p:sp>
        <p:nvSpPr>
          <p:cNvPr id="5" name="Title Placeholder 1"/>
          <p:cNvSpPr>
            <a:spLocks noGrp="1"/>
          </p:cNvSpPr>
          <p:nvPr>
            <p:ph type="title"/>
          </p:nvPr>
        </p:nvSpPr>
        <p:spPr bwMode="auto">
          <a:xfrm>
            <a:off x="305991" y="280195"/>
            <a:ext cx="8532019" cy="563363"/>
          </a:xfrm>
          <a:prstGeom prst="rect">
            <a:avLst/>
          </a:prstGeom>
        </p:spPr>
        <p:txBody>
          <a:bodyPr vert="horz" lIns="0" tIns="0" rIns="0" bIns="0" rtlCol="0" anchor="t" anchorCtr="0">
            <a:noAutofit/>
          </a:bodyPr>
          <a:lstStyle/>
          <a:p>
            <a:pPr>
              <a:defRPr/>
            </a:pPr>
            <a:r>
              <a:rPr lang="en-US"/>
              <a:t>Click to edit Master title style</a:t>
            </a:r>
            <a:endParaRPr dirty="0"/>
          </a:p>
        </p:txBody>
      </p:sp>
      <p:sp>
        <p:nvSpPr>
          <p:cNvPr id="6" name="Text Placeholder 2"/>
          <p:cNvSpPr>
            <a:spLocks noGrp="1"/>
          </p:cNvSpPr>
          <p:nvPr>
            <p:ph type="body" idx="1"/>
          </p:nvPr>
        </p:nvSpPr>
        <p:spPr bwMode="auto">
          <a:xfrm>
            <a:off x="305992" y="1194197"/>
            <a:ext cx="8532018" cy="3456384"/>
          </a:xfrm>
          <a:prstGeom prst="rect">
            <a:avLst/>
          </a:prstGeom>
        </p:spPr>
        <p:txBody>
          <a:bodyPr vert="horz" lIns="0" tIns="0" rIns="0" bIns="0" rtlCol="0">
            <a:noAutofit/>
          </a:bodyPr>
          <a:lstStyle/>
          <a:p>
            <a:pPr lvl="0">
              <a:defRPr/>
            </a:pPr>
            <a:r>
              <a:rPr lang="en-US" dirty="0"/>
              <a:t>Click to edit Master text styles</a:t>
            </a:r>
            <a:endParaRPr dirty="0"/>
          </a:p>
          <a:p>
            <a:pPr lvl="1">
              <a:defRPr/>
            </a:pPr>
            <a:r>
              <a:rPr lang="en-US" dirty="0"/>
              <a:t>Second level</a:t>
            </a:r>
            <a:endParaRPr dirty="0"/>
          </a:p>
          <a:p>
            <a:pPr lvl="2">
              <a:defRPr/>
            </a:pPr>
            <a:r>
              <a:rPr lang="en-US" dirty="0"/>
              <a:t>Third level</a:t>
            </a:r>
            <a:endParaRPr dirty="0"/>
          </a:p>
          <a:p>
            <a:pPr lvl="3">
              <a:defRPr/>
            </a:pPr>
            <a:r>
              <a:rPr lang="en-US" dirty="0"/>
              <a:t>Fourth level</a:t>
            </a:r>
            <a:endParaRPr dirty="0"/>
          </a:p>
        </p:txBody>
      </p:sp>
      <p:sp>
        <p:nvSpPr>
          <p:cNvPr id="7" name="Date Placeholder 3"/>
          <p:cNvSpPr>
            <a:spLocks noGrp="1"/>
          </p:cNvSpPr>
          <p:nvPr>
            <p:ph type="dt" sz="half" idx="2"/>
          </p:nvPr>
        </p:nvSpPr>
        <p:spPr bwMode="auto">
          <a:xfrm>
            <a:off x="1169622" y="4763139"/>
            <a:ext cx="650897" cy="273844"/>
          </a:xfrm>
          <a:prstGeom prst="rect">
            <a:avLst/>
          </a:prstGeom>
        </p:spPr>
        <p:txBody>
          <a:bodyPr vert="horz" lIns="0" tIns="0" rIns="0" bIns="0" rtlCol="0" anchor="ctr"/>
          <a:lstStyle>
            <a:lvl1pPr algn="r">
              <a:defRPr sz="750">
                <a:solidFill>
                  <a:schemeClr val="bg1"/>
                </a:solidFill>
              </a:defRPr>
            </a:lvl1pPr>
          </a:lstStyle>
          <a:p>
            <a:pPr algn="l">
              <a:defRPr/>
            </a:pPr>
            <a:r>
              <a:rPr lang="en-US"/>
              <a:t>YYYY-MM-DD</a:t>
            </a:r>
            <a:endParaRPr lang="de-CH" dirty="0"/>
          </a:p>
        </p:txBody>
      </p:sp>
      <p:sp>
        <p:nvSpPr>
          <p:cNvPr id="8" name="Slide Number Placeholder 5"/>
          <p:cNvSpPr>
            <a:spLocks noGrp="1"/>
          </p:cNvSpPr>
          <p:nvPr>
            <p:ph type="sldNum" sz="quarter" idx="4"/>
          </p:nvPr>
        </p:nvSpPr>
        <p:spPr bwMode="auto">
          <a:xfrm>
            <a:off x="7063887" y="4767263"/>
            <a:ext cx="510941" cy="273844"/>
          </a:xfrm>
          <a:prstGeom prst="rect">
            <a:avLst/>
          </a:prstGeom>
        </p:spPr>
        <p:txBody>
          <a:bodyPr vert="horz" lIns="0" tIns="0" rIns="0" bIns="0" rtlCol="0" anchor="ctr"/>
          <a:lstStyle>
            <a:lvl1pPr algn="r">
              <a:defRPr sz="750">
                <a:solidFill>
                  <a:schemeClr val="bg1"/>
                </a:solidFill>
              </a:defRPr>
            </a:lvl1pPr>
          </a:lstStyle>
          <a:p>
            <a:pPr>
              <a:defRPr/>
            </a:pPr>
            <a:fld id="{36B5EA5A-BC32-A742-B11B-8E7414D5B535}" type="slidenum">
              <a:rPr lang="en-US"/>
              <a:t>‹#›</a:t>
            </a:fld>
            <a:endParaRPr lang="en-US" dirty="0"/>
          </a:p>
        </p:txBody>
      </p:sp>
      <p:sp>
        <p:nvSpPr>
          <p:cNvPr id="9" name="Footer Placeholder 6"/>
          <p:cNvSpPr>
            <a:spLocks noGrp="1"/>
          </p:cNvSpPr>
          <p:nvPr>
            <p:ph type="ftr" sz="quarter" idx="3"/>
          </p:nvPr>
        </p:nvSpPr>
        <p:spPr bwMode="auto">
          <a:xfrm>
            <a:off x="1927674" y="4767263"/>
            <a:ext cx="4929166" cy="273844"/>
          </a:xfrm>
          <a:prstGeom prst="rect">
            <a:avLst/>
          </a:prstGeom>
        </p:spPr>
        <p:txBody>
          <a:bodyPr vert="horz" lIns="91440" tIns="45720" rIns="91440" bIns="45720" rtlCol="0" anchor="ctr"/>
          <a:lstStyle>
            <a:lvl1pPr algn="ctr">
              <a:defRPr sz="900">
                <a:solidFill>
                  <a:schemeClr val="bg1"/>
                </a:solidFill>
              </a:defRPr>
            </a:lvl1pPr>
          </a:lstStyle>
          <a:p>
            <a:pPr>
              <a:defRPr/>
            </a:pPr>
            <a:r>
              <a:rPr lang="en-GB"/>
              <a:t>MQXFB MT4 - Mechanical Measurements - EDMS 2787679 - v.0</a:t>
            </a:r>
            <a:endParaRPr dirty="0"/>
          </a:p>
        </p:txBody>
      </p:sp>
      <p:pic>
        <p:nvPicPr>
          <p:cNvPr id="22" name="Image 2" descr="logooutline.eps"/>
          <p:cNvPicPr/>
          <p:nvPr userDrawn="1"/>
        </p:nvPicPr>
        <p:blipFill>
          <a:blip r:embed="rId26"/>
          <a:stretch/>
        </p:blipFill>
        <p:spPr bwMode="auto">
          <a:xfrm>
            <a:off x="319735" y="4763139"/>
            <a:ext cx="299561" cy="296704"/>
          </a:xfrm>
          <a:prstGeom prst="rect">
            <a:avLst/>
          </a:prstGeom>
        </p:spPr>
      </p:pic>
      <p:pic>
        <p:nvPicPr>
          <p:cNvPr id="13" name="Picture 12">
            <a:extLst>
              <a:ext uri="{FF2B5EF4-FFF2-40B4-BE49-F238E27FC236}">
                <a16:creationId xmlns:a16="http://schemas.microsoft.com/office/drawing/2014/main" id="{15412249-467A-DC4A-8F91-5FFDDE086458}"/>
              </a:ext>
            </a:extLst>
          </p:cNvPr>
          <p:cNvPicPr>
            <a:picLocks noChangeAspect="1"/>
          </p:cNvPicPr>
          <p:nvPr userDrawn="1"/>
        </p:nvPicPr>
        <p:blipFill rotWithShape="1">
          <a:blip r:embed="rId27"/>
          <a:srcRect b="39588"/>
          <a:stretch/>
        </p:blipFill>
        <p:spPr>
          <a:xfrm>
            <a:off x="8127700" y="4765217"/>
            <a:ext cx="696566" cy="297000"/>
          </a:xfrm>
          <a:prstGeom prst="rect">
            <a:avLst/>
          </a:prstGeom>
        </p:spPr>
      </p:pic>
    </p:spTree>
    <p:extLst>
      <p:ext uri="{BB962C8B-B14F-4D97-AF65-F5344CB8AC3E}">
        <p14:creationId xmlns:p14="http://schemas.microsoft.com/office/powerpoint/2010/main" val="255365331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Lst>
  <p:hf hdr="0" dt="0"/>
  <p:txStyles>
    <p:titleStyle>
      <a:lvl1pPr algn="l" defTabSz="685800" eaLnBrk="1" hangingPunct="1">
        <a:lnSpc>
          <a:spcPct val="90000"/>
        </a:lnSpc>
        <a:spcBef>
          <a:spcPts val="0"/>
        </a:spcBef>
        <a:buNone/>
        <a:defRPr sz="2700" b="1">
          <a:solidFill>
            <a:srgbClr val="002060"/>
          </a:solidFill>
          <a:latin typeface="+mj-lt"/>
          <a:ea typeface="+mj-ea"/>
          <a:cs typeface="+mj-cs"/>
        </a:defRPr>
      </a:lvl1pPr>
    </p:titleStyle>
    <p:bodyStyle>
      <a:lvl1pPr marL="0" indent="0" algn="l" defTabSz="685800" eaLnBrk="1" hangingPunct="1">
        <a:lnSpc>
          <a:spcPct val="100000"/>
        </a:lnSpc>
        <a:spcBef>
          <a:spcPts val="0"/>
        </a:spcBef>
        <a:spcAft>
          <a:spcPts val="450"/>
        </a:spcAft>
        <a:buFont typeface="Arial"/>
        <a:buNone/>
        <a:defRPr sz="1575" b="1">
          <a:solidFill>
            <a:srgbClr val="002060"/>
          </a:solidFill>
          <a:latin typeface="+mn-lt"/>
          <a:ea typeface="+mn-ea"/>
          <a:cs typeface="+mn-cs"/>
        </a:defRPr>
      </a:lvl1pPr>
      <a:lvl2pPr marL="242888" indent="-243000" algn="l" defTabSz="685800" eaLnBrk="1" hangingPunct="1">
        <a:lnSpc>
          <a:spcPct val="100000"/>
        </a:lnSpc>
        <a:spcBef>
          <a:spcPts val="0"/>
        </a:spcBef>
        <a:spcAft>
          <a:spcPts val="450"/>
        </a:spcAft>
        <a:buFont typeface="Arial"/>
        <a:buChar char="•"/>
        <a:defRPr sz="1350">
          <a:solidFill>
            <a:srgbClr val="002060"/>
          </a:solidFill>
          <a:latin typeface="+mn-lt"/>
          <a:ea typeface="+mn-ea"/>
          <a:cs typeface="+mn-cs"/>
        </a:defRPr>
      </a:lvl2pPr>
      <a:lvl3pPr marL="486000" indent="-243000" algn="l" defTabSz="685800" eaLnBrk="1" hangingPunct="1">
        <a:lnSpc>
          <a:spcPct val="100000"/>
        </a:lnSpc>
        <a:spcBef>
          <a:spcPts val="0"/>
        </a:spcBef>
        <a:spcAft>
          <a:spcPts val="450"/>
        </a:spcAft>
        <a:buFont typeface="Arial"/>
        <a:buChar char="•"/>
        <a:defRPr sz="1275">
          <a:solidFill>
            <a:srgbClr val="002060"/>
          </a:solidFill>
          <a:latin typeface="+mn-lt"/>
          <a:ea typeface="+mn-ea"/>
          <a:cs typeface="+mn-cs"/>
        </a:defRPr>
      </a:lvl3pPr>
      <a:lvl4pPr marL="729000" indent="-243000" algn="l" defTabSz="685800" eaLnBrk="1" hangingPunct="1">
        <a:lnSpc>
          <a:spcPct val="100000"/>
        </a:lnSpc>
        <a:spcBef>
          <a:spcPts val="0"/>
        </a:spcBef>
        <a:spcAft>
          <a:spcPts val="450"/>
        </a:spcAft>
        <a:buFont typeface="Arial"/>
        <a:buChar char="•"/>
        <a:defRPr sz="1200">
          <a:solidFill>
            <a:srgbClr val="002060"/>
          </a:solidFill>
          <a:latin typeface="+mn-lt"/>
          <a:ea typeface="+mn-ea"/>
          <a:cs typeface="+mn-cs"/>
        </a:defRPr>
      </a:lvl4pPr>
      <a:lvl5pPr marL="1543050" indent="-171450" algn="l" defTabSz="685800" eaLnBrk="1" hangingPunct="1">
        <a:lnSpc>
          <a:spcPct val="90000"/>
        </a:lnSpc>
        <a:spcBef>
          <a:spcPts val="375"/>
        </a:spcBef>
        <a:buFont typeface="Arial"/>
        <a:buChar char="•"/>
        <a:defRPr sz="1200">
          <a:solidFill>
            <a:schemeClr val="accent6"/>
          </a:solidFill>
          <a:latin typeface="+mn-lt"/>
          <a:ea typeface="+mn-ea"/>
          <a:cs typeface="+mn-cs"/>
        </a:defRPr>
      </a:lvl5pPr>
      <a:lvl6pPr marL="1885950" indent="-171450" algn="l" defTabSz="685800" eaLnBrk="1" hangingPunct="1">
        <a:lnSpc>
          <a:spcPct val="90000"/>
        </a:lnSpc>
        <a:spcBef>
          <a:spcPts val="375"/>
        </a:spcBef>
        <a:buFont typeface="Arial"/>
        <a:buChar char="•"/>
        <a:defRPr sz="1350">
          <a:solidFill>
            <a:schemeClr val="tx1"/>
          </a:solidFill>
          <a:latin typeface="+mn-lt"/>
          <a:ea typeface="+mn-ea"/>
          <a:cs typeface="+mn-cs"/>
        </a:defRPr>
      </a:lvl6pPr>
      <a:lvl7pPr marL="2228850" indent="-171450" algn="l" defTabSz="685800" eaLnBrk="1" hangingPunct="1">
        <a:lnSpc>
          <a:spcPct val="90000"/>
        </a:lnSpc>
        <a:spcBef>
          <a:spcPts val="375"/>
        </a:spcBef>
        <a:buFont typeface="Arial"/>
        <a:buChar char="•"/>
        <a:defRPr sz="1350">
          <a:solidFill>
            <a:schemeClr val="tx1"/>
          </a:solidFill>
          <a:latin typeface="+mn-lt"/>
          <a:ea typeface="+mn-ea"/>
          <a:cs typeface="+mn-cs"/>
        </a:defRPr>
      </a:lvl7pPr>
      <a:lvl8pPr marL="2571750" indent="-171450" algn="l" defTabSz="685800" eaLnBrk="1" hangingPunct="1">
        <a:lnSpc>
          <a:spcPct val="90000"/>
        </a:lnSpc>
        <a:spcBef>
          <a:spcPts val="375"/>
        </a:spcBef>
        <a:buFont typeface="Arial"/>
        <a:buChar char="•"/>
        <a:defRPr sz="1350">
          <a:solidFill>
            <a:schemeClr val="tx1"/>
          </a:solidFill>
          <a:latin typeface="+mn-lt"/>
          <a:ea typeface="+mn-ea"/>
          <a:cs typeface="+mn-cs"/>
        </a:defRPr>
      </a:lvl8pPr>
      <a:lvl9pPr marL="2914650" indent="-171450" algn="l" defTabSz="685800" eaLnBrk="1" hangingPunct="1">
        <a:lnSpc>
          <a:spcPct val="90000"/>
        </a:lnSpc>
        <a:spcBef>
          <a:spcPts val="375"/>
        </a:spcBef>
        <a:buFont typeface="Arial"/>
        <a:buChar char="•"/>
        <a:defRPr sz="1350">
          <a:solidFill>
            <a:schemeClr val="tx1"/>
          </a:solidFill>
          <a:latin typeface="+mn-lt"/>
          <a:ea typeface="+mn-ea"/>
          <a:cs typeface="+mn-cs"/>
        </a:defRPr>
      </a:lvl9pPr>
    </p:bodyStyle>
    <p:otherStyle>
      <a:defPPr>
        <a:defRPr lang="en-US"/>
      </a:defPPr>
      <a:lvl1pPr marL="0" algn="l" defTabSz="685800" eaLnBrk="1" hangingPunct="1">
        <a:defRPr sz="1350">
          <a:solidFill>
            <a:schemeClr val="tx1"/>
          </a:solidFill>
          <a:latin typeface="+mn-lt"/>
          <a:ea typeface="+mn-ea"/>
          <a:cs typeface="+mn-cs"/>
        </a:defRPr>
      </a:lvl1pPr>
      <a:lvl2pPr marL="342900" algn="l" defTabSz="685800" eaLnBrk="1" hangingPunct="1">
        <a:defRPr sz="1350">
          <a:solidFill>
            <a:schemeClr val="tx1"/>
          </a:solidFill>
          <a:latin typeface="+mn-lt"/>
          <a:ea typeface="+mn-ea"/>
          <a:cs typeface="+mn-cs"/>
        </a:defRPr>
      </a:lvl2pPr>
      <a:lvl3pPr marL="685800" algn="l" defTabSz="685800" eaLnBrk="1" hangingPunct="1">
        <a:defRPr sz="1350">
          <a:solidFill>
            <a:schemeClr val="tx1"/>
          </a:solidFill>
          <a:latin typeface="+mn-lt"/>
          <a:ea typeface="+mn-ea"/>
          <a:cs typeface="+mn-cs"/>
        </a:defRPr>
      </a:lvl3pPr>
      <a:lvl4pPr marL="1028700" algn="l" defTabSz="685800" eaLnBrk="1" hangingPunct="1">
        <a:defRPr sz="1350">
          <a:solidFill>
            <a:schemeClr val="tx1"/>
          </a:solidFill>
          <a:latin typeface="+mn-lt"/>
          <a:ea typeface="+mn-ea"/>
          <a:cs typeface="+mn-cs"/>
        </a:defRPr>
      </a:lvl4pPr>
      <a:lvl5pPr marL="1371600" algn="l" defTabSz="685800" eaLnBrk="1" hangingPunct="1">
        <a:defRPr sz="1350">
          <a:solidFill>
            <a:schemeClr val="tx1"/>
          </a:solidFill>
          <a:latin typeface="+mn-lt"/>
          <a:ea typeface="+mn-ea"/>
          <a:cs typeface="+mn-cs"/>
        </a:defRPr>
      </a:lvl5pPr>
      <a:lvl6pPr marL="1714500" algn="l" defTabSz="685800" eaLnBrk="1" hangingPunct="1">
        <a:defRPr sz="1350">
          <a:solidFill>
            <a:schemeClr val="tx1"/>
          </a:solidFill>
          <a:latin typeface="+mn-lt"/>
          <a:ea typeface="+mn-ea"/>
          <a:cs typeface="+mn-cs"/>
        </a:defRPr>
      </a:lvl6pPr>
      <a:lvl7pPr marL="2057400" algn="l" defTabSz="685800" eaLnBrk="1" hangingPunct="1">
        <a:defRPr sz="1350">
          <a:solidFill>
            <a:schemeClr val="tx1"/>
          </a:solidFill>
          <a:latin typeface="+mn-lt"/>
          <a:ea typeface="+mn-ea"/>
          <a:cs typeface="+mn-cs"/>
        </a:defRPr>
      </a:lvl7pPr>
      <a:lvl8pPr marL="2400300" algn="l" defTabSz="685800" eaLnBrk="1" hangingPunct="1">
        <a:defRPr sz="1350">
          <a:solidFill>
            <a:schemeClr val="tx1"/>
          </a:solidFill>
          <a:latin typeface="+mn-lt"/>
          <a:ea typeface="+mn-ea"/>
          <a:cs typeface="+mn-cs"/>
        </a:defRPr>
      </a:lvl8pPr>
      <a:lvl9pPr marL="2743200" algn="l" defTabSz="685800" eaLnBrk="1" hangingPunct="1">
        <a:defRPr sz="135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s://indico.cern.ch/event/1217344/"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chart" Target="../charts/chart3.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indico.cern.ch/event/1213692/" TargetMode="Externa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9.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9.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9.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3.xml"/><Relationship Id="rId4" Type="http://schemas.openxmlformats.org/officeDocument/2006/relationships/image" Target="../media/image9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45.png"/><Relationship Id="rId1" Type="http://schemas.openxmlformats.org/officeDocument/2006/relationships/slideLayout" Target="../slideLayouts/slideLayout4.xml"/><Relationship Id="rId5" Type="http://schemas.openxmlformats.org/officeDocument/2006/relationships/image" Target="../media/image94.png"/><Relationship Id="rId4" Type="http://schemas.openxmlformats.org/officeDocument/2006/relationships/image" Target="../media/image93.png"/></Relationships>
</file>

<file path=ppt/slides/_rels/slide4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re 17"/>
          <p:cNvSpPr>
            <a:spLocks noGrp="1"/>
          </p:cNvSpPr>
          <p:nvPr>
            <p:ph type="ctrTitle"/>
          </p:nvPr>
        </p:nvSpPr>
        <p:spPr>
          <a:xfrm>
            <a:off x="1371600" y="2139702"/>
            <a:ext cx="7200000" cy="965448"/>
          </a:xfrm>
        </p:spPr>
        <p:txBody>
          <a:bodyPr/>
          <a:lstStyle/>
          <a:p>
            <a:r>
              <a:rPr lang="en-US" b="0" dirty="0">
                <a:solidFill>
                  <a:schemeClr val="tx1"/>
                </a:solidFill>
                <a:latin typeface="Times"/>
                <a:cs typeface="Times"/>
              </a:rPr>
              <a:t>News on MQXF magnet assembly</a:t>
            </a:r>
            <a:endParaRPr lang="en-GB" b="0" dirty="0">
              <a:solidFill>
                <a:schemeClr val="tx1"/>
              </a:solidFill>
              <a:latin typeface="Times"/>
              <a:cs typeface="Times"/>
            </a:endParaRPr>
          </a:p>
        </p:txBody>
      </p:sp>
      <p:sp>
        <p:nvSpPr>
          <p:cNvPr id="19" name="Sous-titre 18"/>
          <p:cNvSpPr>
            <a:spLocks noGrp="1"/>
          </p:cNvSpPr>
          <p:nvPr>
            <p:ph type="subTitle" idx="1"/>
          </p:nvPr>
        </p:nvSpPr>
        <p:spPr>
          <a:xfrm>
            <a:off x="2411760" y="2859782"/>
            <a:ext cx="5544616" cy="1051570"/>
          </a:xfrm>
        </p:spPr>
        <p:txBody>
          <a:bodyPr>
            <a:noAutofit/>
          </a:bodyPr>
          <a:lstStyle/>
          <a:p>
            <a:r>
              <a:rPr lang="en-US" sz="1500" dirty="0">
                <a:solidFill>
                  <a:schemeClr val="tx1"/>
                </a:solidFill>
                <a:latin typeface="Times"/>
                <a:cs typeface="Times"/>
              </a:rPr>
              <a:t>S. Izquierdo, J. Ferradas, P. Quassolo, A. Milanese, N. Lusa, S. Triquet, S. Straarup, M. </a:t>
            </a:r>
            <a:r>
              <a:rPr lang="en-US" sz="1500" dirty="0" err="1">
                <a:solidFill>
                  <a:schemeClr val="tx1"/>
                </a:solidFill>
                <a:latin typeface="Times"/>
                <a:cs typeface="Times"/>
              </a:rPr>
              <a:t>Guinchard</a:t>
            </a:r>
            <a:r>
              <a:rPr lang="en-US" sz="1500" dirty="0">
                <a:solidFill>
                  <a:schemeClr val="tx1"/>
                </a:solidFill>
                <a:latin typeface="Times"/>
                <a:cs typeface="Times"/>
              </a:rPr>
              <a:t>, S. Mugnier, K. Kandemir</a:t>
            </a:r>
          </a:p>
          <a:p>
            <a:pPr algn="r"/>
            <a:r>
              <a:rPr lang="en-US" sz="1500" dirty="0">
                <a:solidFill>
                  <a:schemeClr val="tx1"/>
                </a:solidFill>
                <a:latin typeface="Times"/>
                <a:cs typeface="Times"/>
              </a:rPr>
              <a:t> … and many more. On behalf of the full MQXF team!</a:t>
            </a:r>
          </a:p>
          <a:p>
            <a:pPr algn="r"/>
            <a:endParaRPr lang="en-US" sz="1500" dirty="0">
              <a:solidFill>
                <a:schemeClr val="tx1"/>
              </a:solidFill>
              <a:latin typeface="Times"/>
              <a:cs typeface="Times"/>
            </a:endParaRPr>
          </a:p>
          <a:p>
            <a:pPr algn="r"/>
            <a:r>
              <a:rPr lang="en-US" sz="1500" dirty="0" smtClean="0">
                <a:solidFill>
                  <a:schemeClr val="tx1"/>
                </a:solidFill>
                <a:latin typeface="Times"/>
                <a:cs typeface="Times"/>
              </a:rPr>
              <a:t>Based on internal report</a:t>
            </a:r>
            <a:r>
              <a:rPr lang="en-US" sz="1500" dirty="0">
                <a:solidFill>
                  <a:schemeClr val="tx1"/>
                </a:solidFill>
                <a:latin typeface="Times"/>
                <a:cs typeface="Times"/>
              </a:rPr>
              <a:t>: </a:t>
            </a:r>
            <a:r>
              <a:rPr lang="en-US" sz="1500" dirty="0">
                <a:solidFill>
                  <a:schemeClr val="tx1"/>
                </a:solidFill>
                <a:latin typeface="Times"/>
                <a:cs typeface="Times"/>
                <a:hlinkClick r:id="rId2"/>
              </a:rPr>
              <a:t>https://indico.cern.ch/event/1217344</a:t>
            </a:r>
            <a:r>
              <a:rPr lang="en-US" sz="1500" dirty="0" smtClean="0">
                <a:solidFill>
                  <a:schemeClr val="tx1"/>
                </a:solidFill>
                <a:latin typeface="Times"/>
                <a:cs typeface="Times"/>
                <a:hlinkClick r:id="rId2"/>
              </a:rPr>
              <a:t>/</a:t>
            </a:r>
            <a:endParaRPr lang="en-US" sz="1500" dirty="0" smtClean="0">
              <a:solidFill>
                <a:schemeClr val="tx1"/>
              </a:solidFill>
              <a:latin typeface="Times"/>
              <a:cs typeface="Times"/>
            </a:endParaRPr>
          </a:p>
          <a:p>
            <a:pPr algn="r"/>
            <a:endParaRPr lang="en-US" sz="1500" dirty="0">
              <a:solidFill>
                <a:schemeClr val="tx1"/>
              </a:solidFill>
              <a:latin typeface="Times"/>
              <a:cs typeface="Times"/>
            </a:endParaRPr>
          </a:p>
          <a:p>
            <a:pPr algn="r"/>
            <a:endParaRPr lang="en-US" sz="1500" dirty="0">
              <a:solidFill>
                <a:schemeClr val="tx1"/>
              </a:solidFill>
              <a:latin typeface="Times"/>
              <a:cs typeface="Times"/>
            </a:endParaRPr>
          </a:p>
        </p:txBody>
      </p:sp>
      <p:sp>
        <p:nvSpPr>
          <p:cNvPr id="20" name="Espace réservé du texte 19"/>
          <p:cNvSpPr>
            <a:spLocks noGrp="1"/>
          </p:cNvSpPr>
          <p:nvPr>
            <p:ph type="body" sz="quarter" idx="14"/>
          </p:nvPr>
        </p:nvSpPr>
        <p:spPr>
          <a:xfrm>
            <a:off x="1371600" y="4300186"/>
            <a:ext cx="6480000" cy="261938"/>
          </a:xfrm>
        </p:spPr>
        <p:txBody>
          <a:bodyPr/>
          <a:lstStyle/>
          <a:p>
            <a:r>
              <a:rPr lang="en-GB" b="0" i="0" dirty="0">
                <a:solidFill>
                  <a:schemeClr val="bg2"/>
                </a:solidFill>
                <a:latin typeface="Times" panose="02020603050405020304" pitchFamily="18" charset="0"/>
                <a:cs typeface="Times" panose="02020603050405020304" pitchFamily="18" charset="0"/>
              </a:rPr>
              <a:t>CERN, </a:t>
            </a:r>
            <a:r>
              <a:rPr lang="en-GB" b="0" i="0" dirty="0" smtClean="0">
                <a:solidFill>
                  <a:schemeClr val="bg2"/>
                </a:solidFill>
                <a:latin typeface="Times" panose="02020603050405020304" pitchFamily="18" charset="0"/>
                <a:cs typeface="Times" panose="02020603050405020304" pitchFamily="18" charset="0"/>
              </a:rPr>
              <a:t>19 January 2023</a:t>
            </a:r>
            <a:endParaRPr lang="en-GB" b="0" i="0" dirty="0">
              <a:solidFill>
                <a:schemeClr val="bg2"/>
              </a:solidFill>
              <a:latin typeface="Times" panose="02020603050405020304" pitchFamily="18" charset="0"/>
              <a:cs typeface="Times" panose="020206030504050203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32040" y="555526"/>
            <a:ext cx="2326414" cy="72008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D6F31-2D91-415F-88F4-7508C5078B20}"/>
              </a:ext>
            </a:extLst>
          </p:cNvPr>
          <p:cNvSpPr>
            <a:spLocks noGrp="1"/>
          </p:cNvSpPr>
          <p:nvPr>
            <p:ph type="title"/>
          </p:nvPr>
        </p:nvSpPr>
        <p:spPr>
          <a:xfrm>
            <a:off x="0" y="9078"/>
            <a:ext cx="9144000" cy="540000"/>
          </a:xfrm>
          <a:noFill/>
        </p:spPr>
        <p:txBody>
          <a:bodyPr/>
          <a:lstStyle/>
          <a:p>
            <a:r>
              <a:rPr lang="en-GB" sz="2800" b="0" dirty="0">
                <a:latin typeface="Times New Roman" panose="02020603050405020304" pitchFamily="18" charset="0"/>
                <a:cs typeface="Times New Roman" panose="02020603050405020304" pitchFamily="18" charset="0"/>
              </a:rPr>
              <a:t>MQXFB02 – Cold tests</a:t>
            </a:r>
          </a:p>
        </p:txBody>
      </p:sp>
      <p:sp>
        <p:nvSpPr>
          <p:cNvPr id="4" name="Slide Number Placeholder 3">
            <a:extLst>
              <a:ext uri="{FF2B5EF4-FFF2-40B4-BE49-F238E27FC236}">
                <a16:creationId xmlns:a16="http://schemas.microsoft.com/office/drawing/2014/main" id="{ABF5ABCA-04FD-4E26-A4B0-81EE27B94A16}"/>
              </a:ext>
            </a:extLst>
          </p:cNvPr>
          <p:cNvSpPr>
            <a:spLocks noGrp="1"/>
          </p:cNvSpPr>
          <p:nvPr>
            <p:ph type="sldNum" sz="quarter" idx="12"/>
          </p:nvPr>
        </p:nvSpPr>
        <p:spPr/>
        <p:txBody>
          <a:bodyPr/>
          <a:lstStyle/>
          <a:p>
            <a:fld id="{BFDCA1C4-9514-7B4F-976F-D92F7E296653}" type="slidenum">
              <a:rPr lang="fr-FR" smtClean="0"/>
              <a:pPr/>
              <a:t>10</a:t>
            </a:fld>
            <a:endParaRPr lang="fr-FR"/>
          </a:p>
        </p:txBody>
      </p:sp>
      <p:sp>
        <p:nvSpPr>
          <p:cNvPr id="8" name="Espace réservé du contenu 8"/>
          <p:cNvSpPr txBox="1">
            <a:spLocks/>
          </p:cNvSpPr>
          <p:nvPr/>
        </p:nvSpPr>
        <p:spPr>
          <a:xfrm>
            <a:off x="452219" y="627533"/>
            <a:ext cx="8234581" cy="900833"/>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500" b="1" dirty="0" smtClean="0">
                <a:solidFill>
                  <a:schemeClr val="tx1"/>
                </a:solidFill>
                <a:latin typeface="Times New Roman" panose="02020603050405020304" pitchFamily="18" charset="0"/>
                <a:cs typeface="Times New Roman" panose="02020603050405020304" pitchFamily="18" charset="0"/>
              </a:rPr>
              <a:t>Detailed results:</a:t>
            </a:r>
          </a:p>
          <a:p>
            <a:endParaRPr lang="en-US" sz="1500" b="1" dirty="0">
              <a:solidFill>
                <a:schemeClr val="tx1"/>
              </a:solidFill>
              <a:latin typeface="Times New Roman" panose="02020603050405020304" pitchFamily="18" charset="0"/>
              <a:cs typeface="Times New Roman" panose="02020603050405020304" pitchFamily="18" charset="0"/>
            </a:endParaRPr>
          </a:p>
          <a:p>
            <a:pPr marL="0" indent="0" algn="ctr">
              <a:buNone/>
            </a:pPr>
            <a:r>
              <a:rPr lang="en-US" sz="1500" b="1" dirty="0" smtClean="0">
                <a:solidFill>
                  <a:schemeClr val="tx1"/>
                </a:solidFill>
                <a:latin typeface="Times New Roman" panose="02020603050405020304" pitchFamily="18" charset="0"/>
                <a:cs typeface="Times New Roman" panose="02020603050405020304" pitchFamily="18" charset="0"/>
              </a:rPr>
              <a:t>Stress - Center</a:t>
            </a:r>
            <a:endParaRPr lang="en-GB" sz="1500" dirty="0">
              <a:solidFill>
                <a:schemeClr val="tx1"/>
              </a:solidFill>
              <a:latin typeface="Times New Roman" panose="02020603050405020304" pitchFamily="18" charset="0"/>
              <a:cs typeface="Times New Roman" panose="02020603050405020304" pitchFamily="18" charset="0"/>
            </a:endParaRPr>
          </a:p>
        </p:txBody>
      </p:sp>
      <p:sp>
        <p:nvSpPr>
          <p:cNvPr id="17" name="Espace réservé du contenu 8"/>
          <p:cNvSpPr txBox="1">
            <a:spLocks/>
          </p:cNvSpPr>
          <p:nvPr/>
        </p:nvSpPr>
        <p:spPr>
          <a:xfrm>
            <a:off x="4160123" y="4731990"/>
            <a:ext cx="3868261" cy="392389"/>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1200" dirty="0">
                <a:solidFill>
                  <a:srgbClr val="00B050"/>
                </a:solidFill>
                <a:latin typeface="Times New Roman" panose="02020603050405020304" pitchFamily="18" charset="0"/>
                <a:cs typeface="Times New Roman" panose="02020603050405020304" pitchFamily="18" charset="0"/>
              </a:rPr>
              <a:t>M. </a:t>
            </a:r>
            <a:r>
              <a:rPr lang="en-GB" sz="1200" dirty="0" err="1">
                <a:solidFill>
                  <a:srgbClr val="00B050"/>
                </a:solidFill>
                <a:latin typeface="Times New Roman" panose="02020603050405020304" pitchFamily="18" charset="0"/>
                <a:cs typeface="Times New Roman" panose="02020603050405020304" pitchFamily="18" charset="0"/>
              </a:rPr>
              <a:t>Guinchard</a:t>
            </a:r>
            <a:r>
              <a:rPr lang="en-GB" sz="1200" dirty="0">
                <a:solidFill>
                  <a:srgbClr val="00B050"/>
                </a:solidFill>
                <a:latin typeface="Times New Roman" panose="02020603050405020304" pitchFamily="18" charset="0"/>
                <a:cs typeface="Times New Roman" panose="02020603050405020304" pitchFamily="18" charset="0"/>
              </a:rPr>
              <a:t>, S. Mugnier and K. Kandemir</a:t>
            </a:r>
          </a:p>
        </p:txBody>
      </p:sp>
      <p:graphicFrame>
        <p:nvGraphicFramePr>
          <p:cNvPr id="5" name="Table 4"/>
          <p:cNvGraphicFramePr>
            <a:graphicFrameLocks noGrp="1"/>
          </p:cNvGraphicFramePr>
          <p:nvPr>
            <p:extLst>
              <p:ext uri="{D42A27DB-BD31-4B8C-83A1-F6EECF244321}">
                <p14:modId xmlns:p14="http://schemas.microsoft.com/office/powerpoint/2010/main" val="1264574348"/>
              </p:ext>
            </p:extLst>
          </p:nvPr>
        </p:nvGraphicFramePr>
        <p:xfrm>
          <a:off x="6228184" y="195482"/>
          <a:ext cx="3096345" cy="1296140"/>
        </p:xfrm>
        <a:graphic>
          <a:graphicData uri="http://schemas.openxmlformats.org/drawingml/2006/table">
            <a:tbl>
              <a:tblPr/>
              <a:tblGrid>
                <a:gridCol w="442335">
                  <a:extLst>
                    <a:ext uri="{9D8B030D-6E8A-4147-A177-3AD203B41FA5}">
                      <a16:colId xmlns:a16="http://schemas.microsoft.com/office/drawing/2014/main" val="2220104095"/>
                    </a:ext>
                  </a:extLst>
                </a:gridCol>
                <a:gridCol w="442335">
                  <a:extLst>
                    <a:ext uri="{9D8B030D-6E8A-4147-A177-3AD203B41FA5}">
                      <a16:colId xmlns:a16="http://schemas.microsoft.com/office/drawing/2014/main" val="3528019914"/>
                    </a:ext>
                  </a:extLst>
                </a:gridCol>
                <a:gridCol w="442335">
                  <a:extLst>
                    <a:ext uri="{9D8B030D-6E8A-4147-A177-3AD203B41FA5}">
                      <a16:colId xmlns:a16="http://schemas.microsoft.com/office/drawing/2014/main" val="4099139862"/>
                    </a:ext>
                  </a:extLst>
                </a:gridCol>
                <a:gridCol w="442335">
                  <a:extLst>
                    <a:ext uri="{9D8B030D-6E8A-4147-A177-3AD203B41FA5}">
                      <a16:colId xmlns:a16="http://schemas.microsoft.com/office/drawing/2014/main" val="1656639652"/>
                    </a:ext>
                  </a:extLst>
                </a:gridCol>
                <a:gridCol w="442335">
                  <a:extLst>
                    <a:ext uri="{9D8B030D-6E8A-4147-A177-3AD203B41FA5}">
                      <a16:colId xmlns:a16="http://schemas.microsoft.com/office/drawing/2014/main" val="1978664039"/>
                    </a:ext>
                  </a:extLst>
                </a:gridCol>
                <a:gridCol w="442335">
                  <a:extLst>
                    <a:ext uri="{9D8B030D-6E8A-4147-A177-3AD203B41FA5}">
                      <a16:colId xmlns:a16="http://schemas.microsoft.com/office/drawing/2014/main" val="164553937"/>
                    </a:ext>
                  </a:extLst>
                </a:gridCol>
                <a:gridCol w="442335">
                  <a:extLst>
                    <a:ext uri="{9D8B030D-6E8A-4147-A177-3AD203B41FA5}">
                      <a16:colId xmlns:a16="http://schemas.microsoft.com/office/drawing/2014/main" val="354829292"/>
                    </a:ext>
                  </a:extLst>
                </a:gridCol>
              </a:tblGrid>
              <a:tr h="129614">
                <a:tc>
                  <a:txBody>
                    <a:bodyPr/>
                    <a:lstStyle/>
                    <a:p>
                      <a:pPr algn="ctr" fontAlgn="ctr"/>
                      <a:endParaRPr lang="en-GB" sz="700" b="0" i="0" u="none" strike="noStrike" dirty="0">
                        <a:solidFill>
                          <a:srgbClr val="000000"/>
                        </a:solidFill>
                        <a:effectLst/>
                        <a:latin typeface="Calibri" panose="020F0502020204030204" pitchFamily="34" charset="0"/>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endParaRPr lang="en-GB" sz="700" b="0" i="0" u="none" strike="noStrike">
                        <a:solidFill>
                          <a:srgbClr val="000000"/>
                        </a:solidFill>
                        <a:effectLst/>
                        <a:latin typeface="Calibri" panose="020F0502020204030204" pitchFamily="34" charset="0"/>
                      </a:endParaRP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gridSpan="4">
                  <a:txBody>
                    <a:bodyPr/>
                    <a:lstStyle/>
                    <a:p>
                      <a:pPr algn="ctr" fontAlgn="ctr"/>
                      <a:r>
                        <a:rPr lang="en-GB" sz="700" b="0" i="0" u="none" strike="noStrike" dirty="0">
                          <a:solidFill>
                            <a:srgbClr val="000000"/>
                          </a:solidFill>
                          <a:effectLst/>
                          <a:latin typeface="Calibri" panose="020F0502020204030204" pitchFamily="34" charset="0"/>
                        </a:rPr>
                        <a:t>CE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ctr"/>
                      <a:endParaRPr lang="en-GB" sz="7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581773759"/>
                  </a:ext>
                </a:extLst>
              </a:tr>
              <a:tr h="129614">
                <a:tc>
                  <a:txBody>
                    <a:bodyPr/>
                    <a:lstStyle/>
                    <a:p>
                      <a:pPr algn="ctr" fontAlgn="ctr"/>
                      <a:endParaRPr lang="en-GB" sz="700" b="0" i="0" u="none" strike="noStrike" dirty="0">
                        <a:solidFill>
                          <a:srgbClr val="000000"/>
                        </a:solidFill>
                        <a:effectLst/>
                        <a:latin typeface="Calibri" panose="020F0502020204030204" pitchFamily="34" charset="0"/>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endParaRPr lang="en-GB" sz="700" b="0" i="0" u="none" strike="noStrike" dirty="0">
                        <a:solidFill>
                          <a:srgbClr val="000000"/>
                        </a:solidFill>
                        <a:effectLst/>
                        <a:latin typeface="Calibri" panose="020F0502020204030204" pitchFamily="34" charset="0"/>
                      </a:endParaRP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CR121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CR123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CR124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CR125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GB" sz="7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326381709"/>
                  </a:ext>
                </a:extLst>
              </a:tr>
              <a:tr h="129614">
                <a:tc>
                  <a:txBody>
                    <a:bodyPr/>
                    <a:lstStyle/>
                    <a:p>
                      <a:pPr algn="ctr" fontAlgn="ctr"/>
                      <a:endParaRPr lang="en-GB" sz="700" b="0" i="0" u="none" strike="noStrike" dirty="0">
                        <a:solidFill>
                          <a:srgbClr val="000000"/>
                        </a:solidFill>
                        <a:effectLst/>
                        <a:latin typeface="Calibri" panose="020F0502020204030204" pitchFamily="34" charset="0"/>
                      </a:endParaRP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GB" sz="700" b="0" i="0" u="none" strike="noStrike" dirty="0" err="1">
                          <a:solidFill>
                            <a:srgbClr val="000000"/>
                          </a:solidFill>
                          <a:effectLst/>
                          <a:latin typeface="Calibri" panose="020F0502020204030204" pitchFamily="34" charset="0"/>
                        </a:rPr>
                        <a:t>Avg</a:t>
                      </a:r>
                      <a:endParaRPr lang="en-GB" sz="7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115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116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111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132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GB" sz="7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621183356"/>
                  </a:ext>
                </a:extLst>
              </a:tr>
              <a:tr h="129614">
                <a:tc>
                  <a:txBody>
                    <a:bodyPr/>
                    <a:lstStyle/>
                    <a:p>
                      <a:pPr algn="ctr" fontAlgn="ctr"/>
                      <a:endParaRPr lang="en-GB" sz="700" b="0" i="0" u="none" strike="noStrike" dirty="0">
                        <a:solidFill>
                          <a:srgbClr val="000000"/>
                        </a:solidFill>
                        <a:effectLst/>
                        <a:latin typeface="Calibri" panose="020F0502020204030204" pitchFamily="34" charset="0"/>
                      </a:endParaRP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Max</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128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131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123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142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GB" sz="7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817009613"/>
                  </a:ext>
                </a:extLst>
              </a:tr>
              <a:tr h="129614">
                <a:tc>
                  <a:txBody>
                    <a:bodyPr/>
                    <a:lstStyle/>
                    <a:p>
                      <a:pPr algn="ctr" fontAlgn="ctr"/>
                      <a:endParaRPr lang="en-GB" sz="700" b="0" i="0" u="none" strike="noStrike" dirty="0">
                        <a:solidFill>
                          <a:srgbClr val="000000"/>
                        </a:solidFill>
                        <a:effectLst/>
                        <a:latin typeface="Calibri" panose="020F0502020204030204" pitchFamily="34" charset="0"/>
                      </a:endParaRP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Min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106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107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104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123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GB" sz="7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49255871"/>
                  </a:ext>
                </a:extLst>
              </a:tr>
              <a:tr h="129614">
                <a:tc>
                  <a:txBody>
                    <a:bodyPr/>
                    <a:lstStyle/>
                    <a:p>
                      <a:pPr algn="ctr" fontAlgn="ctr"/>
                      <a:endParaRPr lang="en-GB" sz="700" b="0" i="0" u="none" strike="noStrike" dirty="0">
                        <a:solidFill>
                          <a:srgbClr val="000000"/>
                        </a:solidFill>
                        <a:effectLst/>
                        <a:latin typeface="Calibri" panose="020F0502020204030204" pitchFamily="34" charset="0"/>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endParaRPr lang="en-GB" sz="700" b="0" i="0" u="none" strike="noStrike">
                        <a:solidFill>
                          <a:srgbClr val="000000"/>
                        </a:solidFill>
                        <a:effectLst/>
                        <a:latin typeface="Calibri" panose="020F0502020204030204" pitchFamily="34" charset="0"/>
                      </a:endParaRPr>
                    </a:p>
                  </a:txBody>
                  <a:tcPr marL="7620" marR="7620" marT="762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algn="ctr" fontAlgn="ctr"/>
                      <a:endParaRPr lang="en-GB" sz="700" b="0" i="0" u="none" strike="noStrike">
                        <a:solidFill>
                          <a:srgbClr val="000000"/>
                        </a:solidFill>
                        <a:effectLst/>
                        <a:latin typeface="Calibri" panose="020F0502020204030204" pitchFamily="34" charset="0"/>
                      </a:endParaRPr>
                    </a:p>
                  </a:txBody>
                  <a:tcPr marL="7620" marR="7620" marT="7620"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gridSpan="2">
                  <a:txBody>
                    <a:bodyPr/>
                    <a:lstStyle/>
                    <a:p>
                      <a:pPr algn="ctr" fontAlgn="ctr"/>
                      <a:r>
                        <a:rPr lang="en-GB" sz="700" b="0" i="0" u="none" strike="noStrike" dirty="0">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c>
                  <a:txBody>
                    <a:bodyPr/>
                    <a:lstStyle/>
                    <a:p>
                      <a:pPr algn="ctr" fontAlgn="ctr"/>
                      <a:endParaRPr lang="en-GB" sz="7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ctr"/>
                      <a:endParaRPr lang="en-GB" sz="700" b="0" i="0" u="none" strike="noStrike">
                        <a:solidFill>
                          <a:srgbClr val="000000"/>
                        </a:solidFill>
                        <a:effectLst/>
                        <a:latin typeface="Calibri" panose="020F0502020204030204" pitchFamily="34" charset="0"/>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34439273"/>
                  </a:ext>
                </a:extLst>
              </a:tr>
              <a:tr h="129614">
                <a:tc>
                  <a:txBody>
                    <a:bodyPr/>
                    <a:lstStyle/>
                    <a:p>
                      <a:pPr algn="ctr" fontAlgn="ctr"/>
                      <a:endParaRPr lang="en-GB" sz="700" b="0" i="0" u="none" strike="noStrike">
                        <a:solidFill>
                          <a:srgbClr val="000000"/>
                        </a:solidFill>
                        <a:effectLst/>
                        <a:latin typeface="Calibri" panose="020F0502020204030204" pitchFamily="34" charset="0"/>
                      </a:endParaRPr>
                    </a:p>
                  </a:txBody>
                  <a:tcPr marL="7620" marR="7620" marT="7620" marB="0" anchor="ctr">
                    <a:lnL>
                      <a:noFill/>
                    </a:lnL>
                    <a:lnR>
                      <a:noFill/>
                    </a:lnR>
                    <a:lnT w="12700" cap="flat" cmpd="sng" algn="ctr">
                      <a:noFill/>
                      <a:prstDash val="solid"/>
                      <a:round/>
                      <a:headEnd type="none" w="med" len="med"/>
                      <a:tailEnd type="none" w="med" len="med"/>
                    </a:lnT>
                    <a:lnB>
                      <a:noFill/>
                    </a:lnB>
                  </a:tcPr>
                </a:tc>
                <a:tc>
                  <a:txBody>
                    <a:bodyPr/>
                    <a:lstStyle/>
                    <a:p>
                      <a:pPr algn="ctr" fontAlgn="ctr"/>
                      <a:endParaRPr lang="en-GB" sz="7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ctr" fontAlgn="ctr"/>
                      <a:endParaRPr lang="en-GB" sz="700" b="0" i="0" u="none" strike="noStrike">
                        <a:solidFill>
                          <a:srgbClr val="000000"/>
                        </a:solidFill>
                        <a:effectLst/>
                        <a:latin typeface="Calibri" panose="020F0502020204030204" pitchFamily="34" charset="0"/>
                      </a:endParaRPr>
                    </a:p>
                  </a:txBody>
                  <a:tcPr marL="7620" marR="7620" marT="7620"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en-GB" sz="700" b="0" i="0" u="none" strike="noStrike" dirty="0" err="1">
                          <a:solidFill>
                            <a:srgbClr val="000000"/>
                          </a:solidFill>
                          <a:effectLst/>
                          <a:latin typeface="Calibri" panose="020F0502020204030204" pitchFamily="34" charset="0"/>
                        </a:rPr>
                        <a:t>Avg</a:t>
                      </a:r>
                      <a:endParaRPr lang="en-GB" sz="7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115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GB" sz="7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tcPr>
                </a:tc>
                <a:tc>
                  <a:txBody>
                    <a:bodyPr/>
                    <a:lstStyle/>
                    <a:p>
                      <a:pPr algn="ctr" fontAlgn="ctr"/>
                      <a:endParaRPr lang="en-GB" sz="700" b="0" i="0" u="none" strike="noStrike" dirty="0">
                        <a:solidFill>
                          <a:srgbClr val="000000"/>
                        </a:solidFill>
                        <a:effectLst/>
                        <a:latin typeface="Calibri" panose="020F0502020204030204" pitchFamily="34" charset="0"/>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553896"/>
                  </a:ext>
                </a:extLst>
              </a:tr>
              <a:tr h="129614">
                <a:tc>
                  <a:txBody>
                    <a:bodyPr/>
                    <a:lstStyle/>
                    <a:p>
                      <a:pPr algn="ctr" fontAlgn="ctr"/>
                      <a:endParaRPr lang="en-GB" sz="7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ctr" fontAlgn="ctr"/>
                      <a:endParaRPr lang="en-GB" sz="7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ctr" fontAlgn="ctr"/>
                      <a:endParaRPr lang="en-GB" sz="700" b="0" i="0" u="none" strike="noStrike">
                        <a:solidFill>
                          <a:srgbClr val="000000"/>
                        </a:solidFill>
                        <a:effectLst/>
                        <a:latin typeface="Calibri" panose="020F0502020204030204" pitchFamily="34" charset="0"/>
                      </a:endParaRPr>
                    </a:p>
                  </a:txBody>
                  <a:tcPr marL="7620" marR="7620" marT="7620"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en-GB" sz="700" b="0" i="0" u="none" strike="noStrike" dirty="0">
                          <a:solidFill>
                            <a:srgbClr val="000000"/>
                          </a:solidFill>
                          <a:effectLst/>
                          <a:latin typeface="Calibri" panose="020F0502020204030204" pitchFamily="34" charset="0"/>
                        </a:rPr>
                        <a:t>Max</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142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GB" sz="7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tcPr>
                </a:tc>
                <a:tc>
                  <a:txBody>
                    <a:bodyPr/>
                    <a:lstStyle/>
                    <a:p>
                      <a:pPr algn="ctr" fontAlgn="ctr"/>
                      <a:endParaRPr lang="en-GB" sz="700" b="0" i="0" u="none" strike="noStrike" dirty="0">
                        <a:solidFill>
                          <a:srgbClr val="000000"/>
                        </a:solidFill>
                        <a:effectLst/>
                        <a:latin typeface="Calibri" panose="020F0502020204030204" pitchFamily="34" charset="0"/>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871193356"/>
                  </a:ext>
                </a:extLst>
              </a:tr>
              <a:tr h="129614">
                <a:tc>
                  <a:txBody>
                    <a:bodyPr/>
                    <a:lstStyle/>
                    <a:p>
                      <a:pPr algn="ctr" fontAlgn="ctr"/>
                      <a:endParaRPr lang="en-GB" sz="7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ctr" fontAlgn="ctr"/>
                      <a:endParaRPr lang="en-GB" sz="7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ctr" fontAlgn="ctr"/>
                      <a:endParaRPr lang="en-GB" sz="700" b="0" i="0" u="none" strike="noStrike">
                        <a:solidFill>
                          <a:srgbClr val="000000"/>
                        </a:solidFill>
                        <a:effectLst/>
                        <a:latin typeface="Calibri" panose="020F0502020204030204" pitchFamily="34" charset="0"/>
                      </a:endParaRPr>
                    </a:p>
                  </a:txBody>
                  <a:tcPr marL="7620" marR="7620" marT="7620"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en-GB" sz="700" b="0" i="0" u="none" strike="noStrike">
                          <a:solidFill>
                            <a:srgbClr val="000000"/>
                          </a:solidFill>
                          <a:effectLst/>
                          <a:latin typeface="Calibri" panose="020F0502020204030204" pitchFamily="34" charset="0"/>
                        </a:rPr>
                        <a:t>Min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104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GB" sz="7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tcPr>
                </a:tc>
                <a:tc>
                  <a:txBody>
                    <a:bodyPr/>
                    <a:lstStyle/>
                    <a:p>
                      <a:pPr algn="ctr" fontAlgn="ctr"/>
                      <a:endParaRPr lang="en-GB" sz="700" b="0" i="0" u="none" strike="noStrike" dirty="0">
                        <a:solidFill>
                          <a:srgbClr val="000000"/>
                        </a:solidFill>
                        <a:effectLst/>
                        <a:latin typeface="Calibri" panose="020F0502020204030204" pitchFamily="34" charset="0"/>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200486172"/>
                  </a:ext>
                </a:extLst>
              </a:tr>
              <a:tr h="129614">
                <a:tc>
                  <a:txBody>
                    <a:bodyPr/>
                    <a:lstStyle/>
                    <a:p>
                      <a:pPr algn="l" fontAlgn="b"/>
                      <a:endParaRPr lang="en-GB" sz="7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7620" marR="7620" marT="7620"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GB" sz="700" b="0" i="0" u="none" strike="noStrike" dirty="0">
                        <a:solidFill>
                          <a:srgbClr val="000000"/>
                        </a:solidFill>
                        <a:effectLst/>
                        <a:latin typeface="Calibri" panose="020F0502020204030204" pitchFamily="34" charset="0"/>
                      </a:endParaRPr>
                    </a:p>
                  </a:txBody>
                  <a:tcPr marL="7620" marR="7620" marT="7620"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GB" sz="700" b="0" i="0" u="none" strike="noStrike" dirty="0">
                        <a:solidFill>
                          <a:srgbClr val="000000"/>
                        </a:solidFill>
                        <a:effectLst/>
                        <a:latin typeface="Calibri" panose="020F0502020204030204" pitchFamily="34" charset="0"/>
                      </a:endParaRPr>
                    </a:p>
                  </a:txBody>
                  <a:tcPr marL="7620" marR="7620" marT="7620" marB="0" anchor="b">
                    <a:lnL>
                      <a:noFill/>
                    </a:lnL>
                    <a:lnR w="12700" cap="flat" cmpd="sng" algn="ctr">
                      <a:noFill/>
                      <a:prstDash val="solid"/>
                      <a:round/>
                      <a:headEnd type="none" w="med" len="med"/>
                      <a:tailEnd type="none" w="med" len="med"/>
                    </a:lnR>
                    <a:lnT>
                      <a:noFill/>
                    </a:lnT>
                    <a:lnB>
                      <a:noFill/>
                    </a:lnB>
                  </a:tcPr>
                </a:tc>
                <a:tc>
                  <a:txBody>
                    <a:bodyPr/>
                    <a:lstStyle/>
                    <a:p>
                      <a:pPr algn="l" fontAlgn="b"/>
                      <a:endParaRPr lang="en-GB" sz="700" b="0" i="0" u="none" strike="noStrike" dirty="0">
                        <a:solidFill>
                          <a:srgbClr val="000000"/>
                        </a:solidFill>
                        <a:effectLst/>
                        <a:latin typeface="Calibri" panose="020F0502020204030204" pitchFamily="34" charset="0"/>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353210382"/>
                  </a:ext>
                </a:extLst>
              </a:tr>
            </a:tbl>
          </a:graphicData>
        </a:graphic>
      </p:graphicFrame>
      <p:pic>
        <p:nvPicPr>
          <p:cNvPr id="6" name="Picture 5"/>
          <p:cNvPicPr>
            <a:picLocks noChangeAspect="1"/>
          </p:cNvPicPr>
          <p:nvPr/>
        </p:nvPicPr>
        <p:blipFill>
          <a:blip r:embed="rId2"/>
          <a:stretch>
            <a:fillRect/>
          </a:stretch>
        </p:blipFill>
        <p:spPr>
          <a:xfrm>
            <a:off x="395536" y="1570077"/>
            <a:ext cx="8206243" cy="2880000"/>
          </a:xfrm>
          <a:prstGeom prst="rect">
            <a:avLst/>
          </a:prstGeom>
        </p:spPr>
      </p:pic>
    </p:spTree>
    <p:extLst>
      <p:ext uri="{BB962C8B-B14F-4D97-AF65-F5344CB8AC3E}">
        <p14:creationId xmlns:p14="http://schemas.microsoft.com/office/powerpoint/2010/main" val="2953367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D6F31-2D91-415F-88F4-7508C5078B20}"/>
              </a:ext>
            </a:extLst>
          </p:cNvPr>
          <p:cNvSpPr>
            <a:spLocks noGrp="1"/>
          </p:cNvSpPr>
          <p:nvPr>
            <p:ph type="title"/>
          </p:nvPr>
        </p:nvSpPr>
        <p:spPr>
          <a:xfrm>
            <a:off x="0" y="9078"/>
            <a:ext cx="9144000" cy="540000"/>
          </a:xfrm>
          <a:noFill/>
        </p:spPr>
        <p:txBody>
          <a:bodyPr/>
          <a:lstStyle/>
          <a:p>
            <a:r>
              <a:rPr lang="en-GB" sz="2800" b="0" dirty="0">
                <a:latin typeface="Times New Roman" panose="02020603050405020304" pitchFamily="18" charset="0"/>
                <a:cs typeface="Times New Roman" panose="02020603050405020304" pitchFamily="18" charset="0"/>
              </a:rPr>
              <a:t>MQXFB02 – Cold tests</a:t>
            </a:r>
          </a:p>
        </p:txBody>
      </p:sp>
      <p:sp>
        <p:nvSpPr>
          <p:cNvPr id="4" name="Slide Number Placeholder 3">
            <a:extLst>
              <a:ext uri="{FF2B5EF4-FFF2-40B4-BE49-F238E27FC236}">
                <a16:creationId xmlns:a16="http://schemas.microsoft.com/office/drawing/2014/main" id="{ABF5ABCA-04FD-4E26-A4B0-81EE27B94A16}"/>
              </a:ext>
            </a:extLst>
          </p:cNvPr>
          <p:cNvSpPr>
            <a:spLocks noGrp="1"/>
          </p:cNvSpPr>
          <p:nvPr>
            <p:ph type="sldNum" sz="quarter" idx="12"/>
          </p:nvPr>
        </p:nvSpPr>
        <p:spPr/>
        <p:txBody>
          <a:bodyPr/>
          <a:lstStyle/>
          <a:p>
            <a:fld id="{BFDCA1C4-9514-7B4F-976F-D92F7E296653}" type="slidenum">
              <a:rPr lang="fr-FR" smtClean="0"/>
              <a:pPr/>
              <a:t>11</a:t>
            </a:fld>
            <a:endParaRPr lang="fr-FR"/>
          </a:p>
        </p:txBody>
      </p:sp>
      <p:sp>
        <p:nvSpPr>
          <p:cNvPr id="8" name="Espace réservé du contenu 8"/>
          <p:cNvSpPr txBox="1">
            <a:spLocks/>
          </p:cNvSpPr>
          <p:nvPr/>
        </p:nvSpPr>
        <p:spPr>
          <a:xfrm>
            <a:off x="452219" y="627533"/>
            <a:ext cx="8234581" cy="900833"/>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500" b="1" dirty="0" smtClean="0">
                <a:solidFill>
                  <a:schemeClr val="tx1"/>
                </a:solidFill>
                <a:latin typeface="Times New Roman" panose="02020603050405020304" pitchFamily="18" charset="0"/>
                <a:cs typeface="Times New Roman" panose="02020603050405020304" pitchFamily="18" charset="0"/>
              </a:rPr>
              <a:t>Detailed results:</a:t>
            </a:r>
          </a:p>
          <a:p>
            <a:endParaRPr lang="en-US" sz="1500" b="1" dirty="0">
              <a:solidFill>
                <a:schemeClr val="tx1"/>
              </a:solidFill>
              <a:latin typeface="Times New Roman" panose="02020603050405020304" pitchFamily="18" charset="0"/>
              <a:cs typeface="Times New Roman" panose="02020603050405020304" pitchFamily="18" charset="0"/>
            </a:endParaRPr>
          </a:p>
          <a:p>
            <a:pPr marL="0" indent="0" algn="ctr">
              <a:buNone/>
            </a:pPr>
            <a:r>
              <a:rPr lang="en-US" sz="1500" b="1" dirty="0" smtClean="0">
                <a:solidFill>
                  <a:schemeClr val="tx1"/>
                </a:solidFill>
                <a:latin typeface="Times New Roman" panose="02020603050405020304" pitchFamily="18" charset="0"/>
                <a:cs typeface="Times New Roman" panose="02020603050405020304" pitchFamily="18" charset="0"/>
              </a:rPr>
              <a:t>Stress - Return End</a:t>
            </a:r>
            <a:endParaRPr lang="en-GB" sz="1500" dirty="0">
              <a:solidFill>
                <a:schemeClr val="tx1"/>
              </a:solidFill>
              <a:latin typeface="Times New Roman" panose="02020603050405020304" pitchFamily="18" charset="0"/>
              <a:cs typeface="Times New Roman" panose="02020603050405020304" pitchFamily="18" charset="0"/>
            </a:endParaRPr>
          </a:p>
        </p:txBody>
      </p:sp>
      <p:sp>
        <p:nvSpPr>
          <p:cNvPr id="17" name="Espace réservé du contenu 8"/>
          <p:cNvSpPr txBox="1">
            <a:spLocks/>
          </p:cNvSpPr>
          <p:nvPr/>
        </p:nvSpPr>
        <p:spPr>
          <a:xfrm>
            <a:off x="4160123" y="4731990"/>
            <a:ext cx="3868261" cy="392389"/>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1200" dirty="0">
                <a:solidFill>
                  <a:srgbClr val="00B050"/>
                </a:solidFill>
                <a:latin typeface="Times New Roman" panose="02020603050405020304" pitchFamily="18" charset="0"/>
                <a:cs typeface="Times New Roman" panose="02020603050405020304" pitchFamily="18" charset="0"/>
              </a:rPr>
              <a:t>M. </a:t>
            </a:r>
            <a:r>
              <a:rPr lang="en-GB" sz="1200" dirty="0" err="1">
                <a:solidFill>
                  <a:srgbClr val="00B050"/>
                </a:solidFill>
                <a:latin typeface="Times New Roman" panose="02020603050405020304" pitchFamily="18" charset="0"/>
                <a:cs typeface="Times New Roman" panose="02020603050405020304" pitchFamily="18" charset="0"/>
              </a:rPr>
              <a:t>Guinchard</a:t>
            </a:r>
            <a:r>
              <a:rPr lang="en-GB" sz="1200" dirty="0">
                <a:solidFill>
                  <a:srgbClr val="00B050"/>
                </a:solidFill>
                <a:latin typeface="Times New Roman" panose="02020603050405020304" pitchFamily="18" charset="0"/>
                <a:cs typeface="Times New Roman" panose="02020603050405020304" pitchFamily="18" charset="0"/>
              </a:rPr>
              <a:t>, S. Mugnier and K. Kandemir</a:t>
            </a:r>
          </a:p>
        </p:txBody>
      </p:sp>
      <p:graphicFrame>
        <p:nvGraphicFramePr>
          <p:cNvPr id="7" name="Table 6"/>
          <p:cNvGraphicFramePr>
            <a:graphicFrameLocks noGrp="1"/>
          </p:cNvGraphicFramePr>
          <p:nvPr>
            <p:extLst>
              <p:ext uri="{D42A27DB-BD31-4B8C-83A1-F6EECF244321}">
                <p14:modId xmlns:p14="http://schemas.microsoft.com/office/powerpoint/2010/main" val="4282110572"/>
              </p:ext>
            </p:extLst>
          </p:nvPr>
        </p:nvGraphicFramePr>
        <p:xfrm>
          <a:off x="6418862" y="339502"/>
          <a:ext cx="2612990" cy="1305790"/>
        </p:xfrm>
        <a:graphic>
          <a:graphicData uri="http://schemas.openxmlformats.org/drawingml/2006/table">
            <a:tbl>
              <a:tblPr/>
              <a:tblGrid>
                <a:gridCol w="522598">
                  <a:extLst>
                    <a:ext uri="{9D8B030D-6E8A-4147-A177-3AD203B41FA5}">
                      <a16:colId xmlns:a16="http://schemas.microsoft.com/office/drawing/2014/main" val="3802606895"/>
                    </a:ext>
                  </a:extLst>
                </a:gridCol>
                <a:gridCol w="522598">
                  <a:extLst>
                    <a:ext uri="{9D8B030D-6E8A-4147-A177-3AD203B41FA5}">
                      <a16:colId xmlns:a16="http://schemas.microsoft.com/office/drawing/2014/main" val="2432966139"/>
                    </a:ext>
                  </a:extLst>
                </a:gridCol>
                <a:gridCol w="522598">
                  <a:extLst>
                    <a:ext uri="{9D8B030D-6E8A-4147-A177-3AD203B41FA5}">
                      <a16:colId xmlns:a16="http://schemas.microsoft.com/office/drawing/2014/main" val="2398401665"/>
                    </a:ext>
                  </a:extLst>
                </a:gridCol>
                <a:gridCol w="522598">
                  <a:extLst>
                    <a:ext uri="{9D8B030D-6E8A-4147-A177-3AD203B41FA5}">
                      <a16:colId xmlns:a16="http://schemas.microsoft.com/office/drawing/2014/main" val="810469635"/>
                    </a:ext>
                  </a:extLst>
                </a:gridCol>
                <a:gridCol w="522598">
                  <a:extLst>
                    <a:ext uri="{9D8B030D-6E8A-4147-A177-3AD203B41FA5}">
                      <a16:colId xmlns:a16="http://schemas.microsoft.com/office/drawing/2014/main" val="2063188713"/>
                    </a:ext>
                  </a:extLst>
                </a:gridCol>
              </a:tblGrid>
              <a:tr h="130579">
                <a:tc>
                  <a:txBody>
                    <a:bodyPr/>
                    <a:lstStyle/>
                    <a:p>
                      <a:pPr algn="ctr" fontAlgn="ctr"/>
                      <a:endParaRPr lang="en-GB" sz="700" b="0" i="0" u="none" strike="noStrike" dirty="0">
                        <a:solidFill>
                          <a:srgbClr val="000000"/>
                        </a:solidFill>
                        <a:effectLst/>
                        <a:latin typeface="Calibri" panose="020F0502020204030204" pitchFamily="34" charset="0"/>
                      </a:endParaRPr>
                    </a:p>
                  </a:txBody>
                  <a:tcPr marL="7620" marR="7620" marT="7620" marB="0" anchor="ctr">
                    <a:lnL>
                      <a:noFill/>
                    </a:lnL>
                    <a:lnR w="12700" cap="flat" cmpd="sng" algn="ctr">
                      <a:solidFill>
                        <a:schemeClr val="tx1"/>
                      </a:solidFill>
                      <a:prstDash val="solid"/>
                      <a:round/>
                      <a:headEnd type="none" w="med" len="med"/>
                      <a:tailEnd type="none" w="med" len="med"/>
                    </a:lnR>
                    <a:lnT>
                      <a:noFill/>
                    </a:lnT>
                    <a:lnB>
                      <a:noFill/>
                    </a:lnB>
                  </a:tcPr>
                </a:tc>
                <a:tc gridSpan="4">
                  <a:txBody>
                    <a:bodyPr/>
                    <a:lstStyle/>
                    <a:p>
                      <a:pPr algn="ctr" fontAlgn="ctr"/>
                      <a:r>
                        <a:rPr lang="en-GB" sz="700" b="0" i="0" u="none" strike="noStrike" dirty="0">
                          <a:solidFill>
                            <a:srgbClr val="000000"/>
                          </a:solidFill>
                          <a:effectLst/>
                          <a:latin typeface="Calibri" panose="020F0502020204030204" pitchFamily="34" charset="0"/>
                        </a:rPr>
                        <a:t>RE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258682380"/>
                  </a:ext>
                </a:extLst>
              </a:tr>
              <a:tr h="130579">
                <a:tc>
                  <a:txBody>
                    <a:bodyPr/>
                    <a:lstStyle/>
                    <a:p>
                      <a:pPr algn="ctr" fontAlgn="ctr"/>
                      <a:endParaRPr lang="en-GB" sz="700" b="0" i="0" u="none" strike="noStrike" dirty="0">
                        <a:solidFill>
                          <a:srgbClr val="000000"/>
                        </a:solidFill>
                        <a:effectLst/>
                        <a:latin typeface="Calibri" panose="020F0502020204030204" pitchFamily="34" charset="0"/>
                      </a:endParaRPr>
                    </a:p>
                  </a:txBody>
                  <a:tcPr marL="7620" marR="7620" marT="762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CR121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CR123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CR124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CR125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7854109"/>
                  </a:ext>
                </a:extLst>
              </a:tr>
              <a:tr h="130579">
                <a:tc>
                  <a:txBody>
                    <a:bodyPr/>
                    <a:lstStyle/>
                    <a:p>
                      <a:pPr algn="ctr" fontAlgn="ctr"/>
                      <a:r>
                        <a:rPr lang="en-GB" sz="700" b="0" i="0" u="none" strike="noStrike" dirty="0" err="1">
                          <a:solidFill>
                            <a:srgbClr val="000000"/>
                          </a:solidFill>
                          <a:effectLst/>
                          <a:latin typeface="Calibri" panose="020F0502020204030204" pitchFamily="34" charset="0"/>
                        </a:rPr>
                        <a:t>Avg</a:t>
                      </a:r>
                      <a:endParaRPr lang="en-GB" sz="7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87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103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97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100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2229697"/>
                  </a:ext>
                </a:extLst>
              </a:tr>
              <a:tr h="130579">
                <a:tc>
                  <a:txBody>
                    <a:bodyPr/>
                    <a:lstStyle/>
                    <a:p>
                      <a:pPr algn="ctr" fontAlgn="ctr"/>
                      <a:r>
                        <a:rPr lang="en-GB" sz="700" b="0" i="0" u="none" strike="noStrike">
                          <a:solidFill>
                            <a:srgbClr val="000000"/>
                          </a:solidFill>
                          <a:effectLst/>
                          <a:latin typeface="Calibri" panose="020F0502020204030204" pitchFamily="34" charset="0"/>
                        </a:rPr>
                        <a:t>Max</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98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110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105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117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4462955"/>
                  </a:ext>
                </a:extLst>
              </a:tr>
              <a:tr h="130579">
                <a:tc>
                  <a:txBody>
                    <a:bodyPr/>
                    <a:lstStyle/>
                    <a:p>
                      <a:pPr algn="ctr" fontAlgn="ctr"/>
                      <a:r>
                        <a:rPr lang="en-GB" sz="700" b="0" i="0" u="none" strike="noStrike">
                          <a:solidFill>
                            <a:srgbClr val="000000"/>
                          </a:solidFill>
                          <a:effectLst/>
                          <a:latin typeface="Calibri" panose="020F0502020204030204" pitchFamily="34" charset="0"/>
                        </a:rPr>
                        <a:t>Min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75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95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89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92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3015428"/>
                  </a:ext>
                </a:extLst>
              </a:tr>
              <a:tr h="130579">
                <a:tc>
                  <a:txBody>
                    <a:bodyPr/>
                    <a:lstStyle/>
                    <a:p>
                      <a:pPr algn="ctr" fontAlgn="ctr"/>
                      <a:endParaRPr lang="en-GB" sz="700" b="0" i="0" u="none" strike="noStrike">
                        <a:solidFill>
                          <a:srgbClr val="000000"/>
                        </a:solidFill>
                        <a:effectLst/>
                        <a:latin typeface="Calibri" panose="020F0502020204030204" pitchFamily="34" charset="0"/>
                      </a:endParaRPr>
                    </a:p>
                  </a:txBody>
                  <a:tcPr marL="7620" marR="7620" marT="762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endParaRPr lang="en-GB" sz="700" b="0" i="0" u="none" strike="noStrike" dirty="0">
                        <a:solidFill>
                          <a:srgbClr val="000000"/>
                        </a:solidFill>
                        <a:effectLst/>
                        <a:latin typeface="Calibri" panose="020F0502020204030204" pitchFamily="34" charset="0"/>
                      </a:endParaRPr>
                    </a:p>
                  </a:txBody>
                  <a:tcPr marL="7620" marR="7620" marT="7620"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gridSpan="2">
                  <a:txBody>
                    <a:bodyPr/>
                    <a:lstStyle/>
                    <a:p>
                      <a:pPr algn="ctr" fontAlgn="ctr"/>
                      <a:r>
                        <a:rPr lang="en-GB" sz="700" b="0" i="0" u="none" strike="noStrike" dirty="0">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c>
                  <a:txBody>
                    <a:bodyPr/>
                    <a:lstStyle/>
                    <a:p>
                      <a:pPr algn="ctr" fontAlgn="ctr"/>
                      <a:endParaRPr lang="en-GB" sz="7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84428120"/>
                  </a:ext>
                </a:extLst>
              </a:tr>
              <a:tr h="130579">
                <a:tc>
                  <a:txBody>
                    <a:bodyPr/>
                    <a:lstStyle/>
                    <a:p>
                      <a:pPr algn="ctr" fontAlgn="ctr"/>
                      <a:endParaRPr lang="en-GB" sz="7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ctr" fontAlgn="ctr"/>
                      <a:endParaRPr lang="en-GB" sz="700" b="0" i="0" u="none" strike="noStrike" dirty="0">
                        <a:solidFill>
                          <a:srgbClr val="000000"/>
                        </a:solidFill>
                        <a:effectLst/>
                        <a:latin typeface="Calibri" panose="020F0502020204030204" pitchFamily="34" charset="0"/>
                      </a:endParaRPr>
                    </a:p>
                  </a:txBody>
                  <a:tcPr marL="7620" marR="7620" marT="7620"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en-GB" sz="700" b="0" i="0" u="none" strike="noStrike" dirty="0" err="1">
                          <a:solidFill>
                            <a:srgbClr val="000000"/>
                          </a:solidFill>
                          <a:effectLst/>
                          <a:latin typeface="Calibri" panose="020F0502020204030204" pitchFamily="34" charset="0"/>
                        </a:rPr>
                        <a:t>Avg</a:t>
                      </a:r>
                      <a:endParaRPr lang="en-GB" sz="7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98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GB" sz="7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602482102"/>
                  </a:ext>
                </a:extLst>
              </a:tr>
              <a:tr h="130579">
                <a:tc>
                  <a:txBody>
                    <a:bodyPr/>
                    <a:lstStyle/>
                    <a:p>
                      <a:pPr algn="ctr" fontAlgn="ctr"/>
                      <a:endParaRPr lang="en-GB" sz="7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ctr" fontAlgn="ctr"/>
                      <a:endParaRPr lang="en-GB" sz="700" b="0" i="0" u="none" strike="noStrike">
                        <a:solidFill>
                          <a:srgbClr val="000000"/>
                        </a:solidFill>
                        <a:effectLst/>
                        <a:latin typeface="Calibri" panose="020F0502020204030204" pitchFamily="34" charset="0"/>
                      </a:endParaRPr>
                    </a:p>
                  </a:txBody>
                  <a:tcPr marL="7620" marR="7620" marT="7620"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en-GB" sz="700" b="0" i="0" u="none" strike="noStrike" dirty="0">
                          <a:solidFill>
                            <a:srgbClr val="000000"/>
                          </a:solidFill>
                          <a:effectLst/>
                          <a:latin typeface="Calibri" panose="020F0502020204030204" pitchFamily="34" charset="0"/>
                        </a:rPr>
                        <a:t>Max</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117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GB" sz="7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479683568"/>
                  </a:ext>
                </a:extLst>
              </a:tr>
              <a:tr h="130579">
                <a:tc>
                  <a:txBody>
                    <a:bodyPr/>
                    <a:lstStyle/>
                    <a:p>
                      <a:pPr algn="ctr" fontAlgn="ctr"/>
                      <a:endParaRPr lang="en-GB" sz="7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ctr" fontAlgn="ctr"/>
                      <a:endParaRPr lang="en-GB" sz="700" b="0" i="0" u="none" strike="noStrike">
                        <a:solidFill>
                          <a:srgbClr val="000000"/>
                        </a:solidFill>
                        <a:effectLst/>
                        <a:latin typeface="Calibri" panose="020F0502020204030204" pitchFamily="34" charset="0"/>
                      </a:endParaRPr>
                    </a:p>
                  </a:txBody>
                  <a:tcPr marL="7620" marR="7620" marT="7620"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en-GB" sz="700" b="0" i="0" u="none" strike="noStrike">
                          <a:solidFill>
                            <a:srgbClr val="000000"/>
                          </a:solidFill>
                          <a:effectLst/>
                          <a:latin typeface="Calibri" panose="020F0502020204030204" pitchFamily="34" charset="0"/>
                        </a:rPr>
                        <a:t>Min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75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GB" sz="7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a:noFill/>
                    </a:lnR>
                    <a:lnT>
                      <a:noFill/>
                    </a:lnT>
                    <a:lnB>
                      <a:noFill/>
                    </a:lnB>
                  </a:tcPr>
                </a:tc>
                <a:extLst>
                  <a:ext uri="{0D108BD9-81ED-4DB2-BD59-A6C34878D82A}">
                    <a16:rowId xmlns:a16="http://schemas.microsoft.com/office/drawing/2014/main" val="1661024469"/>
                  </a:ext>
                </a:extLst>
              </a:tr>
              <a:tr h="130579">
                <a:tc>
                  <a:txBody>
                    <a:bodyPr/>
                    <a:lstStyle/>
                    <a:p>
                      <a:pPr algn="l" fontAlgn="b"/>
                      <a:endParaRPr lang="en-GB" sz="7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7620" marR="7620" marT="7620"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GB" sz="700" b="0" i="0" u="none" strike="noStrike" dirty="0">
                        <a:solidFill>
                          <a:srgbClr val="000000"/>
                        </a:solidFill>
                        <a:effectLst/>
                        <a:latin typeface="Calibri" panose="020F0502020204030204" pitchFamily="34" charset="0"/>
                      </a:endParaRPr>
                    </a:p>
                  </a:txBody>
                  <a:tcPr marL="7620" marR="7620" marT="7620"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GB" sz="7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3744536734"/>
                  </a:ext>
                </a:extLst>
              </a:tr>
            </a:tbl>
          </a:graphicData>
        </a:graphic>
      </p:graphicFrame>
      <p:pic>
        <p:nvPicPr>
          <p:cNvPr id="6" name="Picture 5"/>
          <p:cNvPicPr>
            <a:picLocks noChangeAspect="1"/>
          </p:cNvPicPr>
          <p:nvPr/>
        </p:nvPicPr>
        <p:blipFill>
          <a:blip r:embed="rId2"/>
          <a:stretch>
            <a:fillRect/>
          </a:stretch>
        </p:blipFill>
        <p:spPr>
          <a:xfrm>
            <a:off x="395536" y="1621021"/>
            <a:ext cx="8206243" cy="2880000"/>
          </a:xfrm>
          <a:prstGeom prst="rect">
            <a:avLst/>
          </a:prstGeom>
        </p:spPr>
      </p:pic>
    </p:spTree>
    <p:extLst>
      <p:ext uri="{BB962C8B-B14F-4D97-AF65-F5344CB8AC3E}">
        <p14:creationId xmlns:p14="http://schemas.microsoft.com/office/powerpoint/2010/main" val="31826002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D6F31-2D91-415F-88F4-7508C5078B20}"/>
              </a:ext>
            </a:extLst>
          </p:cNvPr>
          <p:cNvSpPr>
            <a:spLocks noGrp="1"/>
          </p:cNvSpPr>
          <p:nvPr>
            <p:ph type="title"/>
          </p:nvPr>
        </p:nvSpPr>
        <p:spPr>
          <a:xfrm>
            <a:off x="0" y="9078"/>
            <a:ext cx="9144000" cy="540000"/>
          </a:xfrm>
          <a:noFill/>
        </p:spPr>
        <p:txBody>
          <a:bodyPr/>
          <a:lstStyle/>
          <a:p>
            <a:r>
              <a:rPr lang="en-GB" sz="2800" b="0" dirty="0">
                <a:latin typeface="Times New Roman" panose="02020603050405020304" pitchFamily="18" charset="0"/>
                <a:cs typeface="Times New Roman" panose="02020603050405020304" pitchFamily="18" charset="0"/>
              </a:rPr>
              <a:t>MQXFB02 – Cold tests</a:t>
            </a:r>
          </a:p>
        </p:txBody>
      </p:sp>
      <p:sp>
        <p:nvSpPr>
          <p:cNvPr id="4" name="Slide Number Placeholder 3">
            <a:extLst>
              <a:ext uri="{FF2B5EF4-FFF2-40B4-BE49-F238E27FC236}">
                <a16:creationId xmlns:a16="http://schemas.microsoft.com/office/drawing/2014/main" id="{ABF5ABCA-04FD-4E26-A4B0-81EE27B94A16}"/>
              </a:ext>
            </a:extLst>
          </p:cNvPr>
          <p:cNvSpPr>
            <a:spLocks noGrp="1"/>
          </p:cNvSpPr>
          <p:nvPr>
            <p:ph type="sldNum" sz="quarter" idx="12"/>
          </p:nvPr>
        </p:nvSpPr>
        <p:spPr/>
        <p:txBody>
          <a:bodyPr/>
          <a:lstStyle/>
          <a:p>
            <a:fld id="{BFDCA1C4-9514-7B4F-976F-D92F7E296653}" type="slidenum">
              <a:rPr lang="fr-FR" smtClean="0"/>
              <a:pPr/>
              <a:t>12</a:t>
            </a:fld>
            <a:endParaRPr lang="fr-FR"/>
          </a:p>
        </p:txBody>
      </p:sp>
      <p:sp>
        <p:nvSpPr>
          <p:cNvPr id="8" name="Espace réservé du contenu 8"/>
          <p:cNvSpPr txBox="1">
            <a:spLocks/>
          </p:cNvSpPr>
          <p:nvPr/>
        </p:nvSpPr>
        <p:spPr>
          <a:xfrm>
            <a:off x="683568" y="915565"/>
            <a:ext cx="8064896" cy="4121697"/>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600" b="1" dirty="0">
                <a:solidFill>
                  <a:schemeClr val="tx1"/>
                </a:solidFill>
                <a:latin typeface="Times New Roman" panose="02020603050405020304" pitchFamily="18" charset="0"/>
                <a:cs typeface="Times New Roman" panose="02020603050405020304" pitchFamily="18" charset="0"/>
              </a:rPr>
              <a:t>Axial</a:t>
            </a:r>
            <a:r>
              <a:rPr lang="en-GB" sz="1600" dirty="0">
                <a:solidFill>
                  <a:schemeClr val="tx1"/>
                </a:solidFill>
                <a:latin typeface="Times New Roman" panose="02020603050405020304" pitchFamily="18" charset="0"/>
                <a:cs typeface="Times New Roman" panose="02020603050405020304" pitchFamily="18" charset="0"/>
              </a:rPr>
              <a:t> </a:t>
            </a:r>
            <a:r>
              <a:rPr lang="en-GB" sz="1600" b="1" dirty="0">
                <a:solidFill>
                  <a:schemeClr val="tx1"/>
                </a:solidFill>
                <a:latin typeface="Times New Roman" panose="02020603050405020304" pitchFamily="18" charset="0"/>
                <a:cs typeface="Times New Roman" panose="02020603050405020304" pitchFamily="18" charset="0"/>
              </a:rPr>
              <a:t>rods</a:t>
            </a:r>
            <a:r>
              <a:rPr lang="en-GB" sz="1600" dirty="0">
                <a:solidFill>
                  <a:schemeClr val="tx1"/>
                </a:solidFill>
                <a:latin typeface="Times New Roman" panose="02020603050405020304" pitchFamily="18" charset="0"/>
                <a:cs typeface="Times New Roman" panose="02020603050405020304" pitchFamily="18" charset="0"/>
              </a:rPr>
              <a:t> behaviour at </a:t>
            </a:r>
            <a:r>
              <a:rPr lang="en-GB" sz="1600" b="1" dirty="0">
                <a:solidFill>
                  <a:schemeClr val="tx1"/>
                </a:solidFill>
                <a:latin typeface="Times New Roman" panose="02020603050405020304" pitchFamily="18" charset="0"/>
                <a:cs typeface="Times New Roman" panose="02020603050405020304" pitchFamily="18" charset="0"/>
              </a:rPr>
              <a:t>cold</a:t>
            </a:r>
            <a:r>
              <a:rPr lang="en-GB" sz="1600" dirty="0">
                <a:solidFill>
                  <a:schemeClr val="tx1"/>
                </a:solidFill>
                <a:latin typeface="Times New Roman" panose="02020603050405020304" pitchFamily="18" charset="0"/>
                <a:cs typeface="Times New Roman" panose="02020603050405020304" pitchFamily="18" charset="0"/>
              </a:rPr>
              <a:t> </a:t>
            </a:r>
            <a:r>
              <a:rPr lang="en-GB" sz="1600" b="1" dirty="0">
                <a:solidFill>
                  <a:schemeClr val="tx1"/>
                </a:solidFill>
                <a:latin typeface="Times New Roman" panose="02020603050405020304" pitchFamily="18" charset="0"/>
                <a:cs typeface="Times New Roman" panose="02020603050405020304" pitchFamily="18" charset="0"/>
              </a:rPr>
              <a:t>in</a:t>
            </a:r>
            <a:r>
              <a:rPr lang="en-GB" sz="1600" dirty="0">
                <a:solidFill>
                  <a:schemeClr val="tx1"/>
                </a:solidFill>
                <a:latin typeface="Times New Roman" panose="02020603050405020304" pitchFamily="18" charset="0"/>
                <a:cs typeface="Times New Roman" panose="02020603050405020304" pitchFamily="18" charset="0"/>
              </a:rPr>
              <a:t> </a:t>
            </a:r>
            <a:r>
              <a:rPr lang="en-GB" sz="1600" b="1" dirty="0">
                <a:solidFill>
                  <a:schemeClr val="tx1"/>
                </a:solidFill>
                <a:latin typeface="Times New Roman" panose="02020603050405020304" pitchFamily="18" charset="0"/>
                <a:cs typeface="Times New Roman" panose="02020603050405020304" pitchFamily="18" charset="0"/>
              </a:rPr>
              <a:t>line</a:t>
            </a:r>
            <a:r>
              <a:rPr lang="en-GB" sz="1600" dirty="0">
                <a:solidFill>
                  <a:schemeClr val="tx1"/>
                </a:solidFill>
                <a:latin typeface="Times New Roman" panose="02020603050405020304" pitchFamily="18" charset="0"/>
                <a:cs typeface="Times New Roman" panose="02020603050405020304" pitchFamily="18" charset="0"/>
              </a:rPr>
              <a:t> with </a:t>
            </a:r>
            <a:r>
              <a:rPr lang="en-GB" sz="1600" b="1" dirty="0">
                <a:solidFill>
                  <a:schemeClr val="tx1"/>
                </a:solidFill>
                <a:latin typeface="Times New Roman" panose="02020603050405020304" pitchFamily="18" charset="0"/>
                <a:cs typeface="Times New Roman" panose="02020603050405020304" pitchFamily="18" charset="0"/>
              </a:rPr>
              <a:t>MQXFBP3</a:t>
            </a:r>
            <a:r>
              <a:rPr lang="en-GB" sz="1600" dirty="0">
                <a:solidFill>
                  <a:schemeClr val="tx1"/>
                </a:solidFill>
                <a:latin typeface="Times New Roman" panose="02020603050405020304" pitchFamily="18" charset="0"/>
                <a:cs typeface="Times New Roman" panose="02020603050405020304" pitchFamily="18" charset="0"/>
              </a:rPr>
              <a:t>.</a:t>
            </a:r>
          </a:p>
          <a:p>
            <a:endParaRPr lang="en-GB" sz="1600" dirty="0">
              <a:solidFill>
                <a:schemeClr val="tx1"/>
              </a:solidFill>
              <a:latin typeface="Times New Roman" panose="02020603050405020304" pitchFamily="18" charset="0"/>
              <a:cs typeface="Times New Roman" panose="02020603050405020304" pitchFamily="18" charset="0"/>
            </a:endParaRPr>
          </a:p>
          <a:p>
            <a:endParaRPr lang="en-GB" sz="1600" dirty="0">
              <a:solidFill>
                <a:schemeClr val="tx1"/>
              </a:solidFill>
              <a:latin typeface="Times New Roman" panose="02020603050405020304" pitchFamily="18" charset="0"/>
              <a:cs typeface="Times New Roman" panose="02020603050405020304" pitchFamily="18" charset="0"/>
            </a:endParaRPr>
          </a:p>
          <a:p>
            <a:endParaRPr lang="en-GB" sz="1600" dirty="0">
              <a:solidFill>
                <a:schemeClr val="tx1"/>
              </a:solidFill>
              <a:latin typeface="Times New Roman" panose="02020603050405020304" pitchFamily="18" charset="0"/>
              <a:cs typeface="Times New Roman" panose="02020603050405020304" pitchFamily="18" charset="0"/>
            </a:endParaRPr>
          </a:p>
          <a:p>
            <a:endParaRPr lang="en-GB" sz="1600" dirty="0">
              <a:solidFill>
                <a:schemeClr val="tx1"/>
              </a:solidFill>
              <a:latin typeface="Times New Roman" panose="02020603050405020304" pitchFamily="18" charset="0"/>
              <a:cs typeface="Times New Roman" panose="02020603050405020304" pitchFamily="18" charset="0"/>
            </a:endParaRPr>
          </a:p>
          <a:p>
            <a:endParaRPr lang="en-GB" sz="1600" dirty="0">
              <a:solidFill>
                <a:schemeClr val="tx1"/>
              </a:solidFill>
              <a:latin typeface="Times New Roman" panose="02020603050405020304" pitchFamily="18" charset="0"/>
              <a:cs typeface="Times New Roman" panose="02020603050405020304" pitchFamily="18" charset="0"/>
            </a:endParaRPr>
          </a:p>
          <a:p>
            <a:endParaRPr lang="en-GB" sz="1600" dirty="0">
              <a:solidFill>
                <a:schemeClr val="tx1"/>
              </a:solidFill>
              <a:latin typeface="Times New Roman" panose="02020603050405020304" pitchFamily="18" charset="0"/>
              <a:cs typeface="Times New Roman" panose="02020603050405020304" pitchFamily="18" charset="0"/>
            </a:endParaRPr>
          </a:p>
          <a:p>
            <a:pPr marL="0" indent="0">
              <a:buNone/>
            </a:pPr>
            <a:r>
              <a:rPr lang="en-US" sz="1200" u="sng" dirty="0">
                <a:solidFill>
                  <a:schemeClr val="tx1"/>
                </a:solidFill>
                <a:latin typeface="Times New Roman" panose="02020603050405020304" pitchFamily="18" charset="0"/>
                <a:cs typeface="Times New Roman" panose="02020603050405020304" pitchFamily="18" charset="0"/>
              </a:rPr>
              <a:t>Comparison to FE model:</a:t>
            </a:r>
          </a:p>
          <a:p>
            <a:pPr marL="0" indent="0">
              <a:buNone/>
            </a:pPr>
            <a:r>
              <a:rPr lang="en-US" sz="1200" dirty="0">
                <a:solidFill>
                  <a:schemeClr val="tx1"/>
                </a:solidFill>
                <a:latin typeface="Times New Roman" panose="02020603050405020304" pitchFamily="18" charset="0"/>
                <a:cs typeface="Times New Roman" panose="02020603050405020304" pitchFamily="18" charset="0"/>
              </a:rPr>
              <a:t>Regarding the magnet cool-down, final rod tension is 15 % lower than expected.</a:t>
            </a:r>
          </a:p>
          <a:p>
            <a:pPr marL="0" indent="0">
              <a:buNone/>
            </a:pPr>
            <a:r>
              <a:rPr lang="en-US" sz="1200" dirty="0">
                <a:solidFill>
                  <a:schemeClr val="tx1"/>
                </a:solidFill>
                <a:latin typeface="Times New Roman" panose="02020603050405020304" pitchFamily="18" charset="0"/>
                <a:cs typeface="Times New Roman" panose="02020603050405020304" pitchFamily="18" charset="0"/>
              </a:rPr>
              <a:t>	</a:t>
            </a:r>
            <a:r>
              <a:rPr lang="en-US" sz="1200" i="1" dirty="0">
                <a:solidFill>
                  <a:schemeClr val="tx1"/>
                </a:solidFill>
                <a:latin typeface="Times New Roman" panose="02020603050405020304" pitchFamily="18" charset="0"/>
                <a:cs typeface="Times New Roman" panose="02020603050405020304" pitchFamily="18" charset="0"/>
              </a:rPr>
              <a:t>Magnet globally behaves as iron. Rods increase their tension at cold.</a:t>
            </a:r>
          </a:p>
          <a:p>
            <a:pPr marL="0" indent="0">
              <a:buNone/>
            </a:pPr>
            <a:r>
              <a:rPr lang="en-US" sz="1200" i="1" dirty="0">
                <a:solidFill>
                  <a:schemeClr val="tx1"/>
                </a:solidFill>
                <a:latin typeface="Times New Roman" panose="02020603050405020304" pitchFamily="18" charset="0"/>
                <a:cs typeface="Times New Roman" panose="02020603050405020304" pitchFamily="18" charset="0"/>
              </a:rPr>
              <a:t>	What could help to come closer to measurements? Lower friction or lower long. stiffness of the structure. </a:t>
            </a:r>
            <a:endParaRPr lang="en-GB" sz="1200" i="1" dirty="0">
              <a:solidFill>
                <a:schemeClr val="tx1"/>
              </a:solidFill>
              <a:latin typeface="Times New Roman" panose="02020603050405020304" pitchFamily="18" charset="0"/>
              <a:cs typeface="Times New Roman" panose="02020603050405020304" pitchFamily="18" charset="0"/>
            </a:endParaRPr>
          </a:p>
          <a:p>
            <a:pPr marL="0" indent="0">
              <a:buNone/>
            </a:pPr>
            <a:r>
              <a:rPr lang="en-GB" sz="1200" dirty="0">
                <a:solidFill>
                  <a:schemeClr val="tx1"/>
                </a:solidFill>
                <a:latin typeface="Times New Roman" panose="02020603050405020304" pitchFamily="18" charset="0"/>
                <a:cs typeface="Times New Roman" panose="02020603050405020304" pitchFamily="18" charset="0"/>
              </a:rPr>
              <a:t>During energization: larger elongation than predicted by the numerical model. Still, this is very low, in terms of electromagnetic forces we see </a:t>
            </a:r>
            <a:r>
              <a:rPr lang="en-GB" sz="1200" dirty="0" smtClean="0">
                <a:solidFill>
                  <a:schemeClr val="tx1"/>
                </a:solidFill>
                <a:latin typeface="Times New Roman" panose="02020603050405020304" pitchFamily="18" charset="0"/>
                <a:cs typeface="Times New Roman" panose="02020603050405020304" pitchFamily="18" charset="0"/>
              </a:rPr>
              <a:t>5% </a:t>
            </a:r>
            <a:r>
              <a:rPr lang="en-GB" sz="1200" dirty="0">
                <a:solidFill>
                  <a:schemeClr val="tx1"/>
                </a:solidFill>
                <a:latin typeface="Times New Roman" panose="02020603050405020304" pitchFamily="18" charset="0"/>
                <a:cs typeface="Times New Roman" panose="02020603050405020304" pitchFamily="18" charset="0"/>
              </a:rPr>
              <a:t>of </a:t>
            </a:r>
            <a:r>
              <a:rPr lang="en-GB" sz="1200" dirty="0" err="1">
                <a:solidFill>
                  <a:schemeClr val="tx1"/>
                </a:solidFill>
                <a:latin typeface="Times New Roman" panose="02020603050405020304" pitchFamily="18" charset="0"/>
                <a:cs typeface="Times New Roman" panose="02020603050405020304" pitchFamily="18" charset="0"/>
              </a:rPr>
              <a:t>F</a:t>
            </a:r>
            <a:r>
              <a:rPr lang="en-GB" sz="1200" baseline="-25000" dirty="0" err="1">
                <a:solidFill>
                  <a:schemeClr val="tx1"/>
                </a:solidFill>
                <a:latin typeface="Times New Roman" panose="02020603050405020304" pitchFamily="18" charset="0"/>
                <a:cs typeface="Times New Roman" panose="02020603050405020304" pitchFamily="18" charset="0"/>
              </a:rPr>
              <a:t>z</a:t>
            </a:r>
            <a:r>
              <a:rPr lang="en-GB" sz="1200" dirty="0">
                <a:solidFill>
                  <a:schemeClr val="tx1"/>
                </a:solidFill>
                <a:latin typeface="Times New Roman" panose="02020603050405020304" pitchFamily="18" charset="0"/>
                <a:cs typeface="Times New Roman" panose="02020603050405020304" pitchFamily="18" charset="0"/>
              </a:rPr>
              <a:t> during powering vs </a:t>
            </a:r>
            <a:r>
              <a:rPr lang="en-GB" sz="1200" dirty="0" smtClean="0">
                <a:solidFill>
                  <a:schemeClr val="tx1"/>
                </a:solidFill>
                <a:latin typeface="Times New Roman" panose="02020603050405020304" pitchFamily="18" charset="0"/>
                <a:cs typeface="Times New Roman" panose="02020603050405020304" pitchFamily="18" charset="0"/>
              </a:rPr>
              <a:t>2% </a:t>
            </a:r>
            <a:r>
              <a:rPr lang="en-GB" sz="1200" dirty="0">
                <a:solidFill>
                  <a:schemeClr val="tx1"/>
                </a:solidFill>
                <a:latin typeface="Times New Roman" panose="02020603050405020304" pitchFamily="18" charset="0"/>
                <a:cs typeface="Times New Roman" panose="02020603050405020304" pitchFamily="18" charset="0"/>
              </a:rPr>
              <a:t>we expect to see based on </a:t>
            </a:r>
            <a:r>
              <a:rPr lang="en-GB" sz="1200" dirty="0" smtClean="0">
                <a:solidFill>
                  <a:schemeClr val="tx1"/>
                </a:solidFill>
                <a:latin typeface="Times New Roman" panose="02020603050405020304" pitchFamily="18" charset="0"/>
                <a:cs typeface="Times New Roman" panose="02020603050405020304" pitchFamily="18" charset="0"/>
              </a:rPr>
              <a:t>ANSYS.</a:t>
            </a:r>
            <a:endParaRPr lang="en-GB" sz="1200" dirty="0">
              <a:solidFill>
                <a:schemeClr val="tx1"/>
              </a:solidFill>
              <a:latin typeface="Times New Roman" panose="02020603050405020304" pitchFamily="18" charset="0"/>
              <a:cs typeface="Times New Roman" panose="02020603050405020304" pitchFamily="18" charset="0"/>
            </a:endParaRPr>
          </a:p>
          <a:p>
            <a:pPr marL="0" indent="0">
              <a:buNone/>
            </a:pPr>
            <a:r>
              <a:rPr lang="en-US" sz="1200" i="1" dirty="0">
                <a:solidFill>
                  <a:schemeClr val="tx1"/>
                </a:solidFill>
                <a:latin typeface="Times New Roman" panose="02020603050405020304" pitchFamily="18" charset="0"/>
                <a:cs typeface="Times New Roman" panose="02020603050405020304" pitchFamily="18" charset="0"/>
              </a:rPr>
              <a:t>	What could help to come closer to measurements? Lower friction or lower long. stiffness of the structure. </a:t>
            </a:r>
            <a:endParaRPr lang="en-US" sz="1200" i="1" dirty="0" smtClean="0">
              <a:solidFill>
                <a:schemeClr val="tx1"/>
              </a:solidFill>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120901022"/>
              </p:ext>
            </p:extLst>
          </p:nvPr>
        </p:nvGraphicFramePr>
        <p:xfrm>
          <a:off x="899592" y="1542807"/>
          <a:ext cx="6845297" cy="1280160"/>
        </p:xfrm>
        <a:graphic>
          <a:graphicData uri="http://schemas.openxmlformats.org/drawingml/2006/table">
            <a:tbl>
              <a:tblPr/>
              <a:tblGrid>
                <a:gridCol w="981198">
                  <a:extLst>
                    <a:ext uri="{9D8B030D-6E8A-4147-A177-3AD203B41FA5}">
                      <a16:colId xmlns:a16="http://schemas.microsoft.com/office/drawing/2014/main" val="2567677254"/>
                    </a:ext>
                  </a:extLst>
                </a:gridCol>
                <a:gridCol w="981198">
                  <a:extLst>
                    <a:ext uri="{9D8B030D-6E8A-4147-A177-3AD203B41FA5}">
                      <a16:colId xmlns:a16="http://schemas.microsoft.com/office/drawing/2014/main" val="2198451010"/>
                    </a:ext>
                  </a:extLst>
                </a:gridCol>
                <a:gridCol w="1108176">
                  <a:extLst>
                    <a:ext uri="{9D8B030D-6E8A-4147-A177-3AD203B41FA5}">
                      <a16:colId xmlns:a16="http://schemas.microsoft.com/office/drawing/2014/main" val="3596209144"/>
                    </a:ext>
                  </a:extLst>
                </a:gridCol>
                <a:gridCol w="1272671">
                  <a:extLst>
                    <a:ext uri="{9D8B030D-6E8A-4147-A177-3AD203B41FA5}">
                      <a16:colId xmlns:a16="http://schemas.microsoft.com/office/drawing/2014/main" val="3852328125"/>
                    </a:ext>
                  </a:extLst>
                </a:gridCol>
                <a:gridCol w="1108176">
                  <a:extLst>
                    <a:ext uri="{9D8B030D-6E8A-4147-A177-3AD203B41FA5}">
                      <a16:colId xmlns:a16="http://schemas.microsoft.com/office/drawing/2014/main" val="1597822314"/>
                    </a:ext>
                  </a:extLst>
                </a:gridCol>
                <a:gridCol w="1393878">
                  <a:extLst>
                    <a:ext uri="{9D8B030D-6E8A-4147-A177-3AD203B41FA5}">
                      <a16:colId xmlns:a16="http://schemas.microsoft.com/office/drawing/2014/main" val="2648544975"/>
                    </a:ext>
                  </a:extLst>
                </a:gridCol>
              </a:tblGrid>
              <a:tr h="182880">
                <a:tc rowSpan="3" gridSpan="2">
                  <a:txBody>
                    <a:bodyPr/>
                    <a:lstStyle/>
                    <a:p>
                      <a:pPr algn="ctr" rtl="0" fontAlgn="ctr"/>
                      <a:r>
                        <a:rPr lang="en-GB" sz="1100" b="1"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3" hMerge="1">
                  <a:txBody>
                    <a:bodyPr/>
                    <a:lstStyle/>
                    <a:p>
                      <a:endParaRPr lang="en-GB"/>
                    </a:p>
                  </a:txBody>
                  <a:tcPr/>
                </a:tc>
                <a:tc>
                  <a:txBody>
                    <a:bodyPr/>
                    <a:lstStyle/>
                    <a:p>
                      <a:pPr algn="ctr" rtl="0" fontAlgn="ctr"/>
                      <a:r>
                        <a:rPr lang="el-GR" sz="1100" b="1" i="0" u="none" strike="noStrike">
                          <a:solidFill>
                            <a:srgbClr val="000000"/>
                          </a:solidFill>
                          <a:effectLst/>
                          <a:latin typeface="Calibri" panose="020F0502020204030204" pitchFamily="34" charset="0"/>
                        </a:rPr>
                        <a:t>Δ </a:t>
                      </a:r>
                      <a:r>
                        <a:rPr lang="en-GB" sz="1100" b="1" i="0" u="none" strike="noStrike">
                          <a:solidFill>
                            <a:srgbClr val="000000"/>
                          </a:solidFill>
                          <a:effectLst/>
                          <a:latin typeface="Calibri" panose="020F0502020204030204" pitchFamily="34" charset="0"/>
                        </a:rPr>
                        <a:t>Rod Strain CD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l-GR" sz="1100" b="1" i="0" u="none" strike="noStrike">
                          <a:solidFill>
                            <a:srgbClr val="000000"/>
                          </a:solidFill>
                          <a:effectLst/>
                          <a:latin typeface="Calibri" panose="020F0502020204030204" pitchFamily="34" charset="0"/>
                        </a:rPr>
                        <a:t>Δ </a:t>
                      </a:r>
                      <a:r>
                        <a:rPr lang="en-GB" sz="1100" b="1" i="0" u="none" strike="noStrike">
                          <a:solidFill>
                            <a:srgbClr val="000000"/>
                          </a:solidFill>
                          <a:effectLst/>
                          <a:latin typeface="Calibri" panose="020F0502020204030204" pitchFamily="34" charset="0"/>
                        </a:rPr>
                        <a:t>Rod Strain 16.23 kA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l-GR" sz="1100" b="1" i="0" u="none" strike="noStrike">
                          <a:solidFill>
                            <a:srgbClr val="000000"/>
                          </a:solidFill>
                          <a:effectLst/>
                          <a:latin typeface="Calibri" panose="020F0502020204030204" pitchFamily="34" charset="0"/>
                        </a:rPr>
                        <a:t>Δ </a:t>
                      </a:r>
                      <a:r>
                        <a:rPr lang="en-GB" sz="1100" b="1" i="0" u="none" strike="noStrike">
                          <a:solidFill>
                            <a:srgbClr val="000000"/>
                          </a:solidFill>
                          <a:effectLst/>
                          <a:latin typeface="Calibri" panose="020F0502020204030204" pitchFamily="34" charset="0"/>
                        </a:rPr>
                        <a:t>Rod Strain CD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l-GR" sz="1100" b="1" i="0" u="none" strike="noStrike">
                          <a:solidFill>
                            <a:srgbClr val="000000"/>
                          </a:solidFill>
                          <a:effectLst/>
                          <a:latin typeface="Calibri" panose="020F0502020204030204" pitchFamily="34" charset="0"/>
                        </a:rPr>
                        <a:t>Δ </a:t>
                      </a:r>
                      <a:r>
                        <a:rPr lang="en-GB" sz="1100" b="1" i="0" u="none" strike="noStrike">
                          <a:solidFill>
                            <a:srgbClr val="000000"/>
                          </a:solidFill>
                          <a:effectLst/>
                          <a:latin typeface="Calibri" panose="020F0502020204030204" pitchFamily="34" charset="0"/>
                        </a:rPr>
                        <a:t>Rod Strain 16.23 kA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009164983"/>
                  </a:ext>
                </a:extLst>
              </a:tr>
              <a:tr h="182880">
                <a:tc gridSpan="2" vMerge="1">
                  <a:txBody>
                    <a:bodyPr/>
                    <a:lstStyle/>
                    <a:p>
                      <a:endParaRPr lang="en-GB"/>
                    </a:p>
                  </a:txBody>
                  <a:tcPr/>
                </a:tc>
                <a:tc hMerge="1" vMerge="1">
                  <a:txBody>
                    <a:bodyPr/>
                    <a:lstStyle/>
                    <a:p>
                      <a:endParaRPr lang="en-GB"/>
                    </a:p>
                  </a:txBody>
                  <a:tcPr/>
                </a:tc>
                <a:tc>
                  <a:txBody>
                    <a:bodyPr/>
                    <a:lstStyle/>
                    <a:p>
                      <a:pPr algn="ctr" rtl="0" fontAlgn="ctr"/>
                      <a:r>
                        <a:rPr lang="en-GB" sz="1100" b="1" i="0" u="none" strike="noStrike">
                          <a:solidFill>
                            <a:srgbClr val="000000"/>
                          </a:solidFill>
                          <a:effectLst/>
                          <a:latin typeface="Calibri" panose="020F0502020204030204" pitchFamily="34" charset="0"/>
                        </a:rPr>
                        <a:t>FEM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GB" sz="1100" b="1" i="0" u="none" strike="noStrike">
                          <a:solidFill>
                            <a:srgbClr val="000000"/>
                          </a:solidFill>
                          <a:effectLst/>
                          <a:latin typeface="Calibri" panose="020F0502020204030204" pitchFamily="34" charset="0"/>
                        </a:rPr>
                        <a:t>FEM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GB" sz="1100" b="1" i="0" u="none" strike="noStrike">
                          <a:solidFill>
                            <a:srgbClr val="000000"/>
                          </a:solidFill>
                          <a:effectLst/>
                          <a:latin typeface="Calibri" panose="020F0502020204030204" pitchFamily="34" charset="0"/>
                        </a:rPr>
                        <a:t>[µɛ]</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GB" sz="1100" b="1" i="0" u="none" strike="noStrike">
                          <a:solidFill>
                            <a:srgbClr val="000000"/>
                          </a:solidFill>
                          <a:effectLst/>
                          <a:latin typeface="Calibri" panose="020F0502020204030204" pitchFamily="34" charset="0"/>
                        </a:rPr>
                        <a:t>[µɛ]</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2800460"/>
                  </a:ext>
                </a:extLst>
              </a:tr>
              <a:tr h="182880">
                <a:tc gridSpan="2" vMerge="1">
                  <a:txBody>
                    <a:bodyPr/>
                    <a:lstStyle/>
                    <a:p>
                      <a:endParaRPr lang="en-GB"/>
                    </a:p>
                  </a:txBody>
                  <a:tcPr/>
                </a:tc>
                <a:tc hMerge="1" vMerge="1">
                  <a:txBody>
                    <a:bodyPr/>
                    <a:lstStyle/>
                    <a:p>
                      <a:endParaRPr lang="en-GB"/>
                    </a:p>
                  </a:txBody>
                  <a:tcPr/>
                </a:tc>
                <a:tc>
                  <a:txBody>
                    <a:bodyPr/>
                    <a:lstStyle/>
                    <a:p>
                      <a:pPr algn="ctr" rtl="0" fontAlgn="ctr"/>
                      <a:r>
                        <a:rPr lang="en-GB" sz="1100" b="1" i="0" u="none" strike="noStrike">
                          <a:solidFill>
                            <a:srgbClr val="000000"/>
                          </a:solidFill>
                          <a:effectLst/>
                          <a:latin typeface="Calibri" panose="020F0502020204030204" pitchFamily="34" charset="0"/>
                        </a:rPr>
                        <a:t>[µɛ]</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GB" sz="1100" b="1" i="0" u="none" strike="noStrike">
                          <a:solidFill>
                            <a:srgbClr val="000000"/>
                          </a:solidFill>
                          <a:effectLst/>
                          <a:latin typeface="Calibri" panose="020F0502020204030204" pitchFamily="34" charset="0"/>
                        </a:rPr>
                        <a:t>[µɛ]</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GB" sz="1100" b="1" i="0" u="none" strike="noStrike" dirty="0">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GB" sz="1100" b="1" i="0" u="none" strike="noStrike">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61843547"/>
                  </a:ext>
                </a:extLst>
              </a:tr>
              <a:tr h="182880">
                <a:tc rowSpan="4">
                  <a:txBody>
                    <a:bodyPr/>
                    <a:lstStyle/>
                    <a:p>
                      <a:pPr algn="ctr" rtl="0" fontAlgn="ctr"/>
                      <a:r>
                        <a:rPr lang="en-GB" sz="1100" b="1" i="0" u="none" strike="noStrike">
                          <a:solidFill>
                            <a:srgbClr val="000000"/>
                          </a:solidFill>
                          <a:effectLst/>
                          <a:latin typeface="Calibri" panose="020F0502020204030204" pitchFamily="34" charset="0"/>
                        </a:rPr>
                        <a:t>Magnet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GB" sz="1100" b="1" i="0" u="none" strike="noStrike">
                          <a:solidFill>
                            <a:srgbClr val="000000"/>
                          </a:solidFill>
                          <a:effectLst/>
                          <a:latin typeface="Calibri" panose="020F0502020204030204" pitchFamily="34" charset="0"/>
                        </a:rPr>
                        <a:t>MQXFBP1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ctr" rtl="0" fontAlgn="ctr"/>
                      <a:r>
                        <a:rPr lang="en-GB" sz="1100" b="1" i="0" u="none" strike="noStrike">
                          <a:solidFill>
                            <a:srgbClr val="000000"/>
                          </a:solidFill>
                          <a:effectLst/>
                          <a:latin typeface="Calibri" panose="020F0502020204030204" pitchFamily="34" charset="0"/>
                        </a:rPr>
                        <a:t>670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4">
                  <a:txBody>
                    <a:bodyPr/>
                    <a:lstStyle/>
                    <a:p>
                      <a:pPr algn="ctr" rtl="0" fontAlgn="ctr"/>
                      <a:r>
                        <a:rPr lang="en-GB" sz="1100" b="1" i="0" u="none" strike="noStrike">
                          <a:solidFill>
                            <a:srgbClr val="000000"/>
                          </a:solidFill>
                          <a:effectLst/>
                          <a:latin typeface="Calibri" panose="020F0502020204030204" pitchFamily="34" charset="0"/>
                        </a:rPr>
                        <a:t>35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GB" sz="1100" b="1" i="0" u="none" strike="noStrike">
                          <a:solidFill>
                            <a:srgbClr val="000000"/>
                          </a:solidFill>
                          <a:effectLst/>
                          <a:latin typeface="Calibri" panose="020F0502020204030204" pitchFamily="34" charset="0"/>
                        </a:rPr>
                        <a:t>452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GB" sz="1100" b="1" i="0" u="none" strike="noStrike">
                          <a:solidFill>
                            <a:srgbClr val="000000"/>
                          </a:solidFill>
                          <a:effectLst/>
                          <a:latin typeface="Calibri" panose="020F0502020204030204" pitchFamily="34" charset="0"/>
                        </a:rPr>
                        <a:t>70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44439921"/>
                  </a:ext>
                </a:extLst>
              </a:tr>
              <a:tr h="182880">
                <a:tc vMerge="1">
                  <a:txBody>
                    <a:bodyPr/>
                    <a:lstStyle/>
                    <a:p>
                      <a:endParaRPr lang="en-GB"/>
                    </a:p>
                  </a:txBody>
                  <a:tcPr/>
                </a:tc>
                <a:tc>
                  <a:txBody>
                    <a:bodyPr/>
                    <a:lstStyle/>
                    <a:p>
                      <a:pPr algn="ctr" rtl="0" fontAlgn="ctr"/>
                      <a:r>
                        <a:rPr lang="en-GB" sz="1100" b="1" i="0" u="none" strike="noStrike">
                          <a:solidFill>
                            <a:srgbClr val="000000"/>
                          </a:solidFill>
                          <a:effectLst/>
                          <a:latin typeface="Calibri" panose="020F0502020204030204" pitchFamily="34" charset="0"/>
                        </a:rPr>
                        <a:t>MQXFBP2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GB"/>
                    </a:p>
                  </a:txBody>
                  <a:tcPr/>
                </a:tc>
                <a:tc vMerge="1">
                  <a:txBody>
                    <a:bodyPr/>
                    <a:lstStyle/>
                    <a:p>
                      <a:endParaRPr lang="en-GB"/>
                    </a:p>
                  </a:txBody>
                  <a:tcPr/>
                </a:tc>
                <a:tc>
                  <a:txBody>
                    <a:bodyPr/>
                    <a:lstStyle/>
                    <a:p>
                      <a:pPr algn="ctr" rtl="0" fontAlgn="ctr"/>
                      <a:r>
                        <a:rPr lang="en-GB" sz="1100" b="1" i="0" u="none" strike="noStrike">
                          <a:solidFill>
                            <a:srgbClr val="000000"/>
                          </a:solidFill>
                          <a:effectLst/>
                          <a:latin typeface="Calibri" panose="020F0502020204030204" pitchFamily="34" charset="0"/>
                        </a:rPr>
                        <a:t>461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GB" sz="1100" b="1" i="0" u="none" strike="noStrike">
                          <a:solidFill>
                            <a:srgbClr val="000000"/>
                          </a:solidFill>
                          <a:effectLst/>
                          <a:latin typeface="Calibri" panose="020F0502020204030204" pitchFamily="34" charset="0"/>
                        </a:rPr>
                        <a:t>55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52969989"/>
                  </a:ext>
                </a:extLst>
              </a:tr>
              <a:tr h="182880">
                <a:tc vMerge="1">
                  <a:txBody>
                    <a:bodyPr/>
                    <a:lstStyle/>
                    <a:p>
                      <a:endParaRPr lang="en-GB"/>
                    </a:p>
                  </a:txBody>
                  <a:tcPr/>
                </a:tc>
                <a:tc>
                  <a:txBody>
                    <a:bodyPr/>
                    <a:lstStyle/>
                    <a:p>
                      <a:pPr algn="ctr" rtl="0" fontAlgn="ctr"/>
                      <a:r>
                        <a:rPr lang="en-GB" sz="1100" b="1" i="0" u="none" strike="noStrike">
                          <a:solidFill>
                            <a:srgbClr val="000000"/>
                          </a:solidFill>
                          <a:effectLst/>
                          <a:latin typeface="Calibri" panose="020F0502020204030204" pitchFamily="34" charset="0"/>
                        </a:rPr>
                        <a:t>MQXFBP3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GB"/>
                    </a:p>
                  </a:txBody>
                  <a:tcPr/>
                </a:tc>
                <a:tc vMerge="1">
                  <a:txBody>
                    <a:bodyPr/>
                    <a:lstStyle/>
                    <a:p>
                      <a:endParaRPr lang="en-GB"/>
                    </a:p>
                  </a:txBody>
                  <a:tcPr/>
                </a:tc>
                <a:tc>
                  <a:txBody>
                    <a:bodyPr/>
                    <a:lstStyle/>
                    <a:p>
                      <a:pPr algn="ctr" rtl="0" fontAlgn="ctr"/>
                      <a:r>
                        <a:rPr lang="en-GB" sz="1100" b="1" i="0" u="none" strike="noStrike">
                          <a:solidFill>
                            <a:srgbClr val="000000"/>
                          </a:solidFill>
                          <a:effectLst/>
                          <a:latin typeface="Calibri" panose="020F0502020204030204" pitchFamily="34" charset="0"/>
                        </a:rPr>
                        <a:t>517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GB" sz="1100" b="1" i="0" u="none" strike="noStrike">
                          <a:solidFill>
                            <a:srgbClr val="000000"/>
                          </a:solidFill>
                          <a:effectLst/>
                          <a:latin typeface="Calibri" panose="020F0502020204030204" pitchFamily="34" charset="0"/>
                        </a:rPr>
                        <a:t>75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19507037"/>
                  </a:ext>
                </a:extLst>
              </a:tr>
              <a:tr h="182880">
                <a:tc vMerge="1">
                  <a:txBody>
                    <a:bodyPr/>
                    <a:lstStyle/>
                    <a:p>
                      <a:endParaRPr lang="en-GB"/>
                    </a:p>
                  </a:txBody>
                  <a:tcPr/>
                </a:tc>
                <a:tc>
                  <a:txBody>
                    <a:bodyPr/>
                    <a:lstStyle/>
                    <a:p>
                      <a:pPr algn="ctr" rtl="0" fontAlgn="ctr"/>
                      <a:r>
                        <a:rPr lang="en-GB" sz="1100" b="1" i="0" u="none" strike="noStrike">
                          <a:solidFill>
                            <a:srgbClr val="000000"/>
                          </a:solidFill>
                          <a:effectLst/>
                          <a:latin typeface="Calibri" panose="020F0502020204030204" pitchFamily="34" charset="0"/>
                        </a:rPr>
                        <a:t>MQXFB02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GB"/>
                    </a:p>
                  </a:txBody>
                  <a:tcPr/>
                </a:tc>
                <a:tc vMerge="1">
                  <a:txBody>
                    <a:bodyPr/>
                    <a:lstStyle/>
                    <a:p>
                      <a:endParaRPr lang="en-GB"/>
                    </a:p>
                  </a:txBody>
                  <a:tcPr/>
                </a:tc>
                <a:tc>
                  <a:txBody>
                    <a:bodyPr/>
                    <a:lstStyle/>
                    <a:p>
                      <a:pPr algn="ctr" rtl="0" fontAlgn="ctr"/>
                      <a:r>
                        <a:rPr lang="en-GB" sz="1100" b="1" i="0" u="none" strike="noStrike">
                          <a:solidFill>
                            <a:srgbClr val="000000"/>
                          </a:solidFill>
                          <a:effectLst/>
                          <a:latin typeface="Calibri" panose="020F0502020204030204" pitchFamily="34" charset="0"/>
                        </a:rPr>
                        <a:t>571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rtl="0" fontAlgn="ctr"/>
                      <a:r>
                        <a:rPr lang="en-GB" sz="1100" b="1" i="0" u="none" strike="noStrike" dirty="0">
                          <a:solidFill>
                            <a:srgbClr val="000000"/>
                          </a:solidFill>
                          <a:effectLst/>
                          <a:latin typeface="Calibri" panose="020F0502020204030204" pitchFamily="34" charset="0"/>
                        </a:rPr>
                        <a:t>~ 75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191437127"/>
                  </a:ext>
                </a:extLst>
              </a:tr>
            </a:tbl>
          </a:graphicData>
        </a:graphic>
      </p:graphicFrame>
    </p:spTree>
    <p:extLst>
      <p:ext uri="{BB962C8B-B14F-4D97-AF65-F5344CB8AC3E}">
        <p14:creationId xmlns:p14="http://schemas.microsoft.com/office/powerpoint/2010/main" val="34655517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D6F31-2D91-415F-88F4-7508C5078B20}"/>
              </a:ext>
            </a:extLst>
          </p:cNvPr>
          <p:cNvSpPr>
            <a:spLocks noGrp="1"/>
          </p:cNvSpPr>
          <p:nvPr>
            <p:ph type="title"/>
          </p:nvPr>
        </p:nvSpPr>
        <p:spPr>
          <a:xfrm>
            <a:off x="0" y="9078"/>
            <a:ext cx="9144000" cy="540000"/>
          </a:xfrm>
          <a:noFill/>
        </p:spPr>
        <p:txBody>
          <a:bodyPr/>
          <a:lstStyle/>
          <a:p>
            <a:r>
              <a:rPr lang="en-GB" sz="2800" b="0" dirty="0">
                <a:latin typeface="Times New Roman" panose="02020603050405020304" pitchFamily="18" charset="0"/>
                <a:cs typeface="Times New Roman" panose="02020603050405020304" pitchFamily="18" charset="0"/>
              </a:rPr>
              <a:t>CONTENTS</a:t>
            </a:r>
          </a:p>
        </p:txBody>
      </p:sp>
      <p:sp>
        <p:nvSpPr>
          <p:cNvPr id="4" name="Slide Number Placeholder 3">
            <a:extLst>
              <a:ext uri="{FF2B5EF4-FFF2-40B4-BE49-F238E27FC236}">
                <a16:creationId xmlns:a16="http://schemas.microsoft.com/office/drawing/2014/main" id="{ABF5ABCA-04FD-4E26-A4B0-81EE27B94A16}"/>
              </a:ext>
            </a:extLst>
          </p:cNvPr>
          <p:cNvSpPr>
            <a:spLocks noGrp="1"/>
          </p:cNvSpPr>
          <p:nvPr>
            <p:ph type="sldNum" sz="quarter" idx="12"/>
          </p:nvPr>
        </p:nvSpPr>
        <p:spPr/>
        <p:txBody>
          <a:bodyPr/>
          <a:lstStyle/>
          <a:p>
            <a:fld id="{BFDCA1C4-9514-7B4F-976F-D92F7E296653}" type="slidenum">
              <a:rPr lang="fr-FR" smtClean="0"/>
              <a:pPr/>
              <a:t>13</a:t>
            </a:fld>
            <a:endParaRPr lang="fr-FR"/>
          </a:p>
        </p:txBody>
      </p:sp>
      <p:sp>
        <p:nvSpPr>
          <p:cNvPr id="8" name="Espace réservé du contenu 8"/>
          <p:cNvSpPr txBox="1">
            <a:spLocks/>
          </p:cNvSpPr>
          <p:nvPr/>
        </p:nvSpPr>
        <p:spPr>
          <a:xfrm>
            <a:off x="452219" y="627534"/>
            <a:ext cx="8424936" cy="3816424"/>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CH" sz="1800" dirty="0">
              <a:solidFill>
                <a:schemeClr val="tx1"/>
              </a:solidFill>
              <a:latin typeface="Times New Roman" panose="02020603050405020304" pitchFamily="18" charset="0"/>
              <a:cs typeface="Times New Roman" panose="02020603050405020304" pitchFamily="18" charset="0"/>
            </a:endParaRPr>
          </a:p>
          <a:p>
            <a:r>
              <a:rPr lang="fr-CH" sz="1800" dirty="0">
                <a:solidFill>
                  <a:schemeClr val="tx1"/>
                </a:solidFill>
                <a:latin typeface="Times New Roman" panose="02020603050405020304" pitchFamily="18" charset="0"/>
                <a:cs typeface="Times New Roman" panose="02020603050405020304" pitchFamily="18" charset="0"/>
              </a:rPr>
              <a:t>MQXFB:</a:t>
            </a:r>
          </a:p>
          <a:p>
            <a:pPr lvl="1"/>
            <a:r>
              <a:rPr lang="fr-CH" sz="1800" dirty="0">
                <a:solidFill>
                  <a:schemeClr val="tx1"/>
                </a:solidFill>
                <a:latin typeface="Times New Roman" panose="02020603050405020304" pitchFamily="18" charset="0"/>
                <a:cs typeface="Times New Roman" panose="02020603050405020304" pitchFamily="18" charset="0"/>
              </a:rPr>
              <a:t>MQXFB02 Cold test </a:t>
            </a:r>
            <a:r>
              <a:rPr lang="fr-CH" sz="1800" dirty="0" err="1">
                <a:solidFill>
                  <a:schemeClr val="tx1"/>
                </a:solidFill>
                <a:latin typeface="Times New Roman" panose="02020603050405020304" pitchFamily="18" charset="0"/>
                <a:cs typeface="Times New Roman" panose="02020603050405020304" pitchFamily="18" charset="0"/>
              </a:rPr>
              <a:t>results</a:t>
            </a:r>
            <a:r>
              <a:rPr lang="fr-CH" sz="1800" dirty="0">
                <a:solidFill>
                  <a:schemeClr val="tx1"/>
                </a:solidFill>
                <a:latin typeface="Times New Roman" panose="02020603050405020304" pitchFamily="18" charset="0"/>
                <a:cs typeface="Times New Roman" panose="02020603050405020304" pitchFamily="18" charset="0"/>
              </a:rPr>
              <a:t> (Focus on </a:t>
            </a:r>
            <a:r>
              <a:rPr lang="fr-CH" sz="1800" dirty="0" err="1">
                <a:solidFill>
                  <a:schemeClr val="tx1"/>
                </a:solidFill>
                <a:latin typeface="Times New Roman" panose="02020603050405020304" pitchFamily="18" charset="0"/>
                <a:cs typeface="Times New Roman" panose="02020603050405020304" pitchFamily="18" charset="0"/>
              </a:rPr>
              <a:t>mechanics</a:t>
            </a:r>
            <a:r>
              <a:rPr lang="fr-CH" sz="1800" dirty="0">
                <a:solidFill>
                  <a:schemeClr val="tx1"/>
                </a:solidFill>
                <a:latin typeface="Times New Roman" panose="02020603050405020304" pitchFamily="18" charset="0"/>
                <a:cs typeface="Times New Roman" panose="02020603050405020304" pitchFamily="18" charset="0"/>
              </a:rPr>
              <a:t>)</a:t>
            </a:r>
          </a:p>
          <a:p>
            <a:pPr lvl="1"/>
            <a:r>
              <a:rPr lang="fr-CH" sz="1800" b="1" dirty="0" err="1">
                <a:solidFill>
                  <a:schemeClr val="tx1"/>
                </a:solidFill>
                <a:latin typeface="Times New Roman" panose="02020603050405020304" pitchFamily="18" charset="0"/>
                <a:cs typeface="Times New Roman" panose="02020603050405020304" pitchFamily="18" charset="0"/>
              </a:rPr>
              <a:t>Highlights</a:t>
            </a:r>
            <a:r>
              <a:rPr lang="fr-CH" sz="1800" b="1" dirty="0">
                <a:solidFill>
                  <a:schemeClr val="tx1"/>
                </a:solidFill>
                <a:latin typeface="Times New Roman" panose="02020603050405020304" pitchFamily="18" charset="0"/>
                <a:cs typeface="Times New Roman" panose="02020603050405020304" pitchFamily="18" charset="0"/>
              </a:rPr>
              <a:t> on MQXFBMT4 </a:t>
            </a:r>
            <a:r>
              <a:rPr lang="fr-CH" sz="1800" b="1" dirty="0" err="1">
                <a:solidFill>
                  <a:schemeClr val="tx1"/>
                </a:solidFill>
                <a:latin typeface="Times New Roman" panose="02020603050405020304" pitchFamily="18" charset="0"/>
                <a:cs typeface="Times New Roman" panose="02020603050405020304" pitchFamily="18" charset="0"/>
              </a:rPr>
              <a:t>magnet</a:t>
            </a:r>
            <a:r>
              <a:rPr lang="fr-CH" sz="1800" b="1" dirty="0">
                <a:solidFill>
                  <a:schemeClr val="tx1"/>
                </a:solidFill>
                <a:latin typeface="Times New Roman" panose="02020603050405020304" pitchFamily="18" charset="0"/>
                <a:cs typeface="Times New Roman" panose="02020603050405020304" pitchFamily="18" charset="0"/>
              </a:rPr>
              <a:t> </a:t>
            </a:r>
            <a:r>
              <a:rPr lang="fr-CH" sz="1800" b="1" dirty="0" err="1">
                <a:solidFill>
                  <a:schemeClr val="tx1"/>
                </a:solidFill>
                <a:latin typeface="Times New Roman" panose="02020603050405020304" pitchFamily="18" charset="0"/>
                <a:cs typeface="Times New Roman" panose="02020603050405020304" pitchFamily="18" charset="0"/>
              </a:rPr>
              <a:t>assembly</a:t>
            </a:r>
            <a:endParaRPr lang="fr-CH" sz="1800" b="1" dirty="0">
              <a:solidFill>
                <a:schemeClr val="tx1"/>
              </a:solidFill>
              <a:latin typeface="Times New Roman" panose="02020603050405020304" pitchFamily="18" charset="0"/>
              <a:cs typeface="Times New Roman" panose="02020603050405020304" pitchFamily="18" charset="0"/>
            </a:endParaRPr>
          </a:p>
          <a:p>
            <a:endParaRPr lang="fr-CH" sz="1800" dirty="0">
              <a:solidFill>
                <a:schemeClr val="tx1"/>
              </a:solidFill>
              <a:latin typeface="Times New Roman" panose="02020603050405020304" pitchFamily="18" charset="0"/>
              <a:cs typeface="Times New Roman" panose="02020603050405020304" pitchFamily="18" charset="0"/>
            </a:endParaRPr>
          </a:p>
          <a:p>
            <a:r>
              <a:rPr lang="fr-CH" sz="1800" dirty="0">
                <a:solidFill>
                  <a:schemeClr val="tx1"/>
                </a:solidFill>
                <a:latin typeface="Times New Roman" panose="02020603050405020304" pitchFamily="18" charset="0"/>
                <a:cs typeface="Times New Roman" panose="02020603050405020304" pitchFamily="18" charset="0"/>
              </a:rPr>
              <a:t>MQXFS:</a:t>
            </a:r>
          </a:p>
          <a:p>
            <a:pPr lvl="1"/>
            <a:r>
              <a:rPr lang="fr-CH" sz="1800" dirty="0">
                <a:solidFill>
                  <a:schemeClr val="tx1"/>
                </a:solidFill>
                <a:latin typeface="Times New Roman" panose="02020603050405020304" pitchFamily="18" charset="0"/>
                <a:cs typeface="Times New Roman" panose="02020603050405020304" pitchFamily="18" charset="0"/>
              </a:rPr>
              <a:t>MQXFS7g </a:t>
            </a:r>
            <a:r>
              <a:rPr lang="fr-CH" sz="1800" dirty="0" err="1">
                <a:solidFill>
                  <a:schemeClr val="tx1"/>
                </a:solidFill>
                <a:latin typeface="Times New Roman" panose="02020603050405020304" pitchFamily="18" charset="0"/>
                <a:cs typeface="Times New Roman" panose="02020603050405020304" pitchFamily="18" charset="0"/>
              </a:rPr>
              <a:t>magnet</a:t>
            </a:r>
            <a:r>
              <a:rPr lang="fr-CH" sz="1800" dirty="0">
                <a:solidFill>
                  <a:schemeClr val="tx1"/>
                </a:solidFill>
                <a:latin typeface="Times New Roman" panose="02020603050405020304" pitchFamily="18" charset="0"/>
                <a:cs typeface="Times New Roman" panose="02020603050405020304" pitchFamily="18" charset="0"/>
              </a:rPr>
              <a:t> </a:t>
            </a:r>
            <a:r>
              <a:rPr lang="fr-CH" sz="1800" dirty="0" err="1">
                <a:solidFill>
                  <a:schemeClr val="tx1"/>
                </a:solidFill>
                <a:latin typeface="Times New Roman" panose="02020603050405020304" pitchFamily="18" charset="0"/>
                <a:cs typeface="Times New Roman" panose="02020603050405020304" pitchFamily="18" charset="0"/>
              </a:rPr>
              <a:t>assembly</a:t>
            </a:r>
            <a:r>
              <a:rPr lang="fr-CH" sz="1800" dirty="0">
                <a:solidFill>
                  <a:schemeClr val="tx1"/>
                </a:solidFill>
                <a:latin typeface="Times New Roman" panose="02020603050405020304" pitchFamily="18" charset="0"/>
                <a:cs typeface="Times New Roman" panose="02020603050405020304" pitchFamily="18" charset="0"/>
              </a:rPr>
              <a:t>.</a:t>
            </a:r>
          </a:p>
          <a:p>
            <a:pPr lvl="1"/>
            <a:r>
              <a:rPr lang="fr-CH" sz="1800" dirty="0">
                <a:solidFill>
                  <a:schemeClr val="tx1"/>
                </a:solidFill>
                <a:latin typeface="Times New Roman" panose="02020603050405020304" pitchFamily="18" charset="0"/>
                <a:cs typeface="Times New Roman" panose="02020603050405020304" pitchFamily="18" charset="0"/>
              </a:rPr>
              <a:t>MQXFS8 </a:t>
            </a:r>
            <a:r>
              <a:rPr lang="fr-CH" sz="1800" dirty="0" err="1">
                <a:solidFill>
                  <a:schemeClr val="tx1"/>
                </a:solidFill>
                <a:latin typeface="Times New Roman" panose="02020603050405020304" pitchFamily="18" charset="0"/>
                <a:cs typeface="Times New Roman" panose="02020603050405020304" pitchFamily="18" charset="0"/>
              </a:rPr>
              <a:t>magnet</a:t>
            </a:r>
            <a:r>
              <a:rPr lang="fr-CH" sz="1800" dirty="0">
                <a:solidFill>
                  <a:schemeClr val="tx1"/>
                </a:solidFill>
                <a:latin typeface="Times New Roman" panose="02020603050405020304" pitchFamily="18" charset="0"/>
                <a:cs typeface="Times New Roman" panose="02020603050405020304" pitchFamily="18" charset="0"/>
              </a:rPr>
              <a:t> </a:t>
            </a:r>
            <a:r>
              <a:rPr lang="fr-CH" sz="1800" dirty="0" err="1">
                <a:solidFill>
                  <a:schemeClr val="tx1"/>
                </a:solidFill>
                <a:latin typeface="Times New Roman" panose="02020603050405020304" pitchFamily="18" charset="0"/>
                <a:cs typeface="Times New Roman" panose="02020603050405020304" pitchFamily="18" charset="0"/>
              </a:rPr>
              <a:t>assembly</a:t>
            </a:r>
            <a:r>
              <a:rPr lang="fr-CH" sz="1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277419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D6F31-2D91-415F-88F4-7508C5078B20}"/>
              </a:ext>
            </a:extLst>
          </p:cNvPr>
          <p:cNvSpPr>
            <a:spLocks noGrp="1"/>
          </p:cNvSpPr>
          <p:nvPr>
            <p:ph type="title"/>
          </p:nvPr>
        </p:nvSpPr>
        <p:spPr>
          <a:xfrm>
            <a:off x="0" y="9078"/>
            <a:ext cx="9144000" cy="540000"/>
          </a:xfrm>
          <a:noFill/>
        </p:spPr>
        <p:txBody>
          <a:bodyPr/>
          <a:lstStyle/>
          <a:p>
            <a:r>
              <a:rPr lang="en-GB" sz="2800" b="0" dirty="0">
                <a:latin typeface="Times New Roman" panose="02020603050405020304" pitchFamily="18" charset="0"/>
                <a:cs typeface="Times New Roman" panose="02020603050405020304" pitchFamily="18" charset="0"/>
              </a:rPr>
              <a:t>MQXFBMT4 – Assembly</a:t>
            </a:r>
          </a:p>
        </p:txBody>
      </p:sp>
      <p:sp>
        <p:nvSpPr>
          <p:cNvPr id="4" name="Slide Number Placeholder 3">
            <a:extLst>
              <a:ext uri="{FF2B5EF4-FFF2-40B4-BE49-F238E27FC236}">
                <a16:creationId xmlns:a16="http://schemas.microsoft.com/office/drawing/2014/main" id="{ABF5ABCA-04FD-4E26-A4B0-81EE27B94A16}"/>
              </a:ext>
            </a:extLst>
          </p:cNvPr>
          <p:cNvSpPr>
            <a:spLocks noGrp="1"/>
          </p:cNvSpPr>
          <p:nvPr>
            <p:ph type="sldNum" sz="quarter" idx="12"/>
          </p:nvPr>
        </p:nvSpPr>
        <p:spPr/>
        <p:txBody>
          <a:bodyPr/>
          <a:lstStyle/>
          <a:p>
            <a:fld id="{BFDCA1C4-9514-7B4F-976F-D92F7E296653}" type="slidenum">
              <a:rPr lang="fr-FR" smtClean="0"/>
              <a:pPr/>
              <a:t>14</a:t>
            </a:fld>
            <a:endParaRPr lang="fr-FR"/>
          </a:p>
        </p:txBody>
      </p:sp>
      <p:sp>
        <p:nvSpPr>
          <p:cNvPr id="8" name="Espace réservé du contenu 8"/>
          <p:cNvSpPr txBox="1">
            <a:spLocks/>
          </p:cNvSpPr>
          <p:nvPr/>
        </p:nvSpPr>
        <p:spPr>
          <a:xfrm>
            <a:off x="452219" y="627533"/>
            <a:ext cx="8594581" cy="1368153"/>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500" b="1" dirty="0">
                <a:solidFill>
                  <a:schemeClr val="tx1"/>
                </a:solidFill>
                <a:latin typeface="Times New Roman" panose="02020603050405020304" pitchFamily="18" charset="0"/>
                <a:cs typeface="Times New Roman" panose="02020603050405020304" pitchFamily="18" charset="0"/>
              </a:rPr>
              <a:t>MQXFBMT4</a:t>
            </a:r>
            <a:r>
              <a:rPr lang="en-GB" sz="1500" dirty="0">
                <a:solidFill>
                  <a:schemeClr val="tx1"/>
                </a:solidFill>
                <a:latin typeface="Times New Roman" panose="02020603050405020304" pitchFamily="18" charset="0"/>
                <a:cs typeface="Times New Roman" panose="02020603050405020304" pitchFamily="18" charset="0"/>
              </a:rPr>
              <a:t> </a:t>
            </a:r>
            <a:r>
              <a:rPr lang="en-GB" sz="1500" b="1" dirty="0">
                <a:solidFill>
                  <a:schemeClr val="tx1"/>
                </a:solidFill>
                <a:latin typeface="Times New Roman" panose="02020603050405020304" pitchFamily="18" charset="0"/>
                <a:cs typeface="Times New Roman" panose="02020603050405020304" pitchFamily="18" charset="0"/>
              </a:rPr>
              <a:t>assembled</a:t>
            </a:r>
            <a:r>
              <a:rPr lang="en-GB" sz="1500" dirty="0">
                <a:solidFill>
                  <a:schemeClr val="tx1"/>
                </a:solidFill>
                <a:latin typeface="Times New Roman" panose="02020603050405020304" pitchFamily="18" charset="0"/>
                <a:cs typeface="Times New Roman" panose="02020603050405020304" pitchFamily="18" charset="0"/>
              </a:rPr>
              <a:t> with </a:t>
            </a:r>
            <a:r>
              <a:rPr lang="en-GB" sz="1500" b="1" dirty="0">
                <a:solidFill>
                  <a:schemeClr val="tx1"/>
                </a:solidFill>
                <a:latin typeface="Times New Roman" panose="02020603050405020304" pitchFamily="18" charset="0"/>
                <a:cs typeface="Times New Roman" panose="02020603050405020304" pitchFamily="18" charset="0"/>
              </a:rPr>
              <a:t>3</a:t>
            </a:r>
            <a:r>
              <a:rPr lang="en-GB" sz="1500" dirty="0">
                <a:solidFill>
                  <a:schemeClr val="tx1"/>
                </a:solidFill>
                <a:latin typeface="Times New Roman" panose="02020603050405020304" pitchFamily="18" charset="0"/>
                <a:cs typeface="Times New Roman" panose="02020603050405020304" pitchFamily="18" charset="0"/>
              </a:rPr>
              <a:t> (non-virgin) </a:t>
            </a:r>
            <a:r>
              <a:rPr lang="en-GB" sz="1500" b="1" dirty="0">
                <a:solidFill>
                  <a:schemeClr val="tx1"/>
                </a:solidFill>
                <a:latin typeface="Times New Roman" panose="02020603050405020304" pitchFamily="18" charset="0"/>
                <a:cs typeface="Times New Roman" panose="02020603050405020304" pitchFamily="18" charset="0"/>
              </a:rPr>
              <a:t>coils</a:t>
            </a:r>
            <a:r>
              <a:rPr lang="en-GB" sz="1500" dirty="0">
                <a:solidFill>
                  <a:schemeClr val="tx1"/>
                </a:solidFill>
                <a:latin typeface="Times New Roman" panose="02020603050405020304" pitchFamily="18" charset="0"/>
                <a:cs typeface="Times New Roman" panose="02020603050405020304" pitchFamily="18" charset="0"/>
              </a:rPr>
              <a:t> from </a:t>
            </a:r>
            <a:r>
              <a:rPr lang="en-GB" sz="1500" b="1" dirty="0">
                <a:solidFill>
                  <a:schemeClr val="tx1"/>
                </a:solidFill>
                <a:latin typeface="Times New Roman" panose="02020603050405020304" pitchFamily="18" charset="0"/>
                <a:cs typeface="Times New Roman" panose="02020603050405020304" pitchFamily="18" charset="0"/>
              </a:rPr>
              <a:t>MQXFBP1</a:t>
            </a:r>
            <a:r>
              <a:rPr lang="en-GB" sz="1500" dirty="0">
                <a:solidFill>
                  <a:schemeClr val="tx1"/>
                </a:solidFill>
                <a:latin typeface="Times New Roman" panose="02020603050405020304" pitchFamily="18" charset="0"/>
                <a:cs typeface="Times New Roman" panose="02020603050405020304" pitchFamily="18" charset="0"/>
              </a:rPr>
              <a:t> and </a:t>
            </a:r>
            <a:r>
              <a:rPr lang="en-GB" sz="1500" b="1" dirty="0">
                <a:solidFill>
                  <a:schemeClr val="tx1"/>
                </a:solidFill>
                <a:latin typeface="Times New Roman" panose="02020603050405020304" pitchFamily="18" charset="0"/>
                <a:cs typeface="Times New Roman" panose="02020603050405020304" pitchFamily="18" charset="0"/>
              </a:rPr>
              <a:t>CR127</a:t>
            </a:r>
            <a:r>
              <a:rPr lang="en-GB" sz="1500" dirty="0">
                <a:solidFill>
                  <a:schemeClr val="tx1"/>
                </a:solidFill>
                <a:latin typeface="Times New Roman" panose="02020603050405020304" pitchFamily="18" charset="0"/>
                <a:cs typeface="Times New Roman" panose="02020603050405020304" pitchFamily="18" charset="0"/>
              </a:rPr>
              <a:t> (Virgin).</a:t>
            </a:r>
          </a:p>
          <a:p>
            <a:endParaRPr lang="en-GB" sz="1500" dirty="0">
              <a:solidFill>
                <a:schemeClr val="tx1"/>
              </a:solidFill>
              <a:latin typeface="Times New Roman" panose="02020603050405020304" pitchFamily="18" charset="0"/>
              <a:cs typeface="Times New Roman" panose="02020603050405020304" pitchFamily="18" charset="0"/>
            </a:endParaRPr>
          </a:p>
          <a:p>
            <a:r>
              <a:rPr lang="en-GB" sz="1500" dirty="0">
                <a:solidFill>
                  <a:schemeClr val="tx1"/>
                </a:solidFill>
                <a:latin typeface="Times New Roman" panose="02020603050405020304" pitchFamily="18" charset="0"/>
                <a:cs typeface="Times New Roman" panose="02020603050405020304" pitchFamily="18" charset="0"/>
              </a:rPr>
              <a:t>Shimming plan defined based on the virgin coil measurements for all coils, targeting for the best geometrical compensation at cryogenic temperature. We assume a consistent decrease in size for the new coil.</a:t>
            </a:r>
          </a:p>
        </p:txBody>
      </p:sp>
      <p:pic>
        <p:nvPicPr>
          <p:cNvPr id="3" name="Picture 2"/>
          <p:cNvPicPr>
            <a:picLocks noChangeAspect="1"/>
          </p:cNvPicPr>
          <p:nvPr/>
        </p:nvPicPr>
        <p:blipFill>
          <a:blip r:embed="rId2"/>
          <a:stretch>
            <a:fillRect/>
          </a:stretch>
        </p:blipFill>
        <p:spPr>
          <a:xfrm>
            <a:off x="959110" y="2215881"/>
            <a:ext cx="3449484" cy="2110786"/>
          </a:xfrm>
          <a:prstGeom prst="rect">
            <a:avLst/>
          </a:prstGeom>
        </p:spPr>
      </p:pic>
      <p:pic>
        <p:nvPicPr>
          <p:cNvPr id="5" name="Picture 4"/>
          <p:cNvPicPr>
            <a:picLocks noChangeAspect="1"/>
          </p:cNvPicPr>
          <p:nvPr/>
        </p:nvPicPr>
        <p:blipFill>
          <a:blip r:embed="rId3"/>
          <a:stretch>
            <a:fillRect/>
          </a:stretch>
        </p:blipFill>
        <p:spPr>
          <a:xfrm>
            <a:off x="5220072" y="2215881"/>
            <a:ext cx="2725148" cy="1950889"/>
          </a:xfrm>
          <a:prstGeom prst="rect">
            <a:avLst/>
          </a:prstGeom>
        </p:spPr>
      </p:pic>
      <p:sp>
        <p:nvSpPr>
          <p:cNvPr id="12" name="Espace réservé du contenu 8"/>
          <p:cNvSpPr txBox="1">
            <a:spLocks/>
          </p:cNvSpPr>
          <p:nvPr/>
        </p:nvSpPr>
        <p:spPr>
          <a:xfrm>
            <a:off x="5635779" y="4155926"/>
            <a:ext cx="2248589" cy="392389"/>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200" dirty="0">
                <a:solidFill>
                  <a:srgbClr val="00B050"/>
                </a:solidFill>
                <a:latin typeface="Times New Roman" panose="02020603050405020304" pitchFamily="18" charset="0"/>
                <a:cs typeface="Times New Roman" panose="02020603050405020304" pitchFamily="18" charset="0"/>
              </a:rPr>
              <a:t>G. Vallone, M. </a:t>
            </a:r>
            <a:r>
              <a:rPr lang="en-GB" sz="1200" dirty="0" err="1">
                <a:solidFill>
                  <a:srgbClr val="00B050"/>
                </a:solidFill>
                <a:latin typeface="Times New Roman" panose="02020603050405020304" pitchFamily="18" charset="0"/>
                <a:cs typeface="Times New Roman" panose="02020603050405020304" pitchFamily="18" charset="0"/>
              </a:rPr>
              <a:t>Guinchard</a:t>
            </a:r>
            <a:r>
              <a:rPr lang="en-GB" sz="1200" dirty="0">
                <a:solidFill>
                  <a:srgbClr val="00B050"/>
                </a:solidFill>
                <a:latin typeface="Times New Roman" panose="02020603050405020304" pitchFamily="18" charset="0"/>
                <a:cs typeface="Times New Roman" panose="02020603050405020304" pitchFamily="18" charset="0"/>
              </a:rPr>
              <a:t> et al.</a:t>
            </a:r>
          </a:p>
        </p:txBody>
      </p:sp>
      <p:sp>
        <p:nvSpPr>
          <p:cNvPr id="6" name="7-Point Star 5"/>
          <p:cNvSpPr/>
          <p:nvPr/>
        </p:nvSpPr>
        <p:spPr>
          <a:xfrm>
            <a:off x="6948264" y="2859782"/>
            <a:ext cx="180000" cy="180000"/>
          </a:xfrm>
          <a:prstGeom prst="star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7-Point Star 12"/>
          <p:cNvSpPr/>
          <p:nvPr/>
        </p:nvSpPr>
        <p:spPr>
          <a:xfrm>
            <a:off x="6492646" y="3754037"/>
            <a:ext cx="180000" cy="180000"/>
          </a:xfrm>
          <a:prstGeom prst="star7">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15" name="Espace réservé du contenu 8"/>
          <p:cNvSpPr txBox="1">
            <a:spLocks/>
          </p:cNvSpPr>
          <p:nvPr/>
        </p:nvSpPr>
        <p:spPr>
          <a:xfrm>
            <a:off x="7128264" y="2809148"/>
            <a:ext cx="1558536" cy="388450"/>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1600" dirty="0">
                <a:solidFill>
                  <a:schemeClr val="tx2">
                    <a:lumMod val="60000"/>
                    <a:lumOff val="40000"/>
                  </a:schemeClr>
                </a:solidFill>
                <a:latin typeface="Times New Roman" panose="02020603050405020304" pitchFamily="18" charset="0"/>
                <a:cs typeface="Times New Roman" panose="02020603050405020304" pitchFamily="18" charset="0"/>
              </a:rPr>
              <a:t>Let’s consider it as BP1</a:t>
            </a:r>
          </a:p>
        </p:txBody>
      </p:sp>
      <p:sp>
        <p:nvSpPr>
          <p:cNvPr id="18" name="Espace réservé du contenu 8"/>
          <p:cNvSpPr txBox="1">
            <a:spLocks/>
          </p:cNvSpPr>
          <p:nvPr/>
        </p:nvSpPr>
        <p:spPr>
          <a:xfrm>
            <a:off x="6721964" y="3580156"/>
            <a:ext cx="1666460" cy="388450"/>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600" dirty="0">
                <a:solidFill>
                  <a:srgbClr val="C00000"/>
                </a:solidFill>
                <a:latin typeface="Times New Roman" panose="02020603050405020304" pitchFamily="18" charset="0"/>
                <a:cs typeface="Times New Roman" panose="02020603050405020304" pitchFamily="18" charset="0"/>
              </a:rPr>
              <a:t>After disassembly</a:t>
            </a:r>
          </a:p>
        </p:txBody>
      </p:sp>
      <p:cxnSp>
        <p:nvCxnSpPr>
          <p:cNvPr id="9" name="Straight Arrow Connector 8"/>
          <p:cNvCxnSpPr/>
          <p:nvPr/>
        </p:nvCxnSpPr>
        <p:spPr>
          <a:xfrm flipH="1">
            <a:off x="6876256" y="3020233"/>
            <a:ext cx="288032" cy="670296"/>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19" name="Straight Arrow Connector 18"/>
          <p:cNvCxnSpPr/>
          <p:nvPr/>
        </p:nvCxnSpPr>
        <p:spPr>
          <a:xfrm flipV="1">
            <a:off x="6588224" y="3053582"/>
            <a:ext cx="288032" cy="6702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98725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D6F31-2D91-415F-88F4-7508C5078B20}"/>
              </a:ext>
            </a:extLst>
          </p:cNvPr>
          <p:cNvSpPr>
            <a:spLocks noGrp="1"/>
          </p:cNvSpPr>
          <p:nvPr>
            <p:ph type="title"/>
          </p:nvPr>
        </p:nvSpPr>
        <p:spPr>
          <a:xfrm>
            <a:off x="0" y="9078"/>
            <a:ext cx="9144000" cy="540000"/>
          </a:xfrm>
          <a:noFill/>
        </p:spPr>
        <p:txBody>
          <a:bodyPr/>
          <a:lstStyle/>
          <a:p>
            <a:r>
              <a:rPr lang="en-GB" sz="2800" b="0" dirty="0">
                <a:latin typeface="Times New Roman" panose="02020603050405020304" pitchFamily="18" charset="0"/>
                <a:cs typeface="Times New Roman" panose="02020603050405020304" pitchFamily="18" charset="0"/>
              </a:rPr>
              <a:t>MQXFBMT4 – Assembly</a:t>
            </a:r>
          </a:p>
        </p:txBody>
      </p:sp>
      <p:sp>
        <p:nvSpPr>
          <p:cNvPr id="4" name="Slide Number Placeholder 3">
            <a:extLst>
              <a:ext uri="{FF2B5EF4-FFF2-40B4-BE49-F238E27FC236}">
                <a16:creationId xmlns:a16="http://schemas.microsoft.com/office/drawing/2014/main" id="{ABF5ABCA-04FD-4E26-A4B0-81EE27B94A16}"/>
              </a:ext>
            </a:extLst>
          </p:cNvPr>
          <p:cNvSpPr>
            <a:spLocks noGrp="1"/>
          </p:cNvSpPr>
          <p:nvPr>
            <p:ph type="sldNum" sz="quarter" idx="12"/>
          </p:nvPr>
        </p:nvSpPr>
        <p:spPr/>
        <p:txBody>
          <a:bodyPr/>
          <a:lstStyle/>
          <a:p>
            <a:fld id="{BFDCA1C4-9514-7B4F-976F-D92F7E296653}" type="slidenum">
              <a:rPr lang="fr-FR" smtClean="0"/>
              <a:pPr/>
              <a:t>15</a:t>
            </a:fld>
            <a:endParaRPr lang="fr-FR"/>
          </a:p>
        </p:txBody>
      </p:sp>
      <p:sp>
        <p:nvSpPr>
          <p:cNvPr id="8" name="Espace réservé du contenu 8"/>
          <p:cNvSpPr txBox="1">
            <a:spLocks/>
          </p:cNvSpPr>
          <p:nvPr/>
        </p:nvSpPr>
        <p:spPr>
          <a:xfrm>
            <a:off x="678547" y="627534"/>
            <a:ext cx="8368253" cy="2022672"/>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err="1">
                <a:solidFill>
                  <a:schemeClr val="tx1"/>
                </a:solidFill>
                <a:latin typeface="Times New Roman" panose="02020603050405020304" pitchFamily="18" charset="0"/>
                <a:cs typeface="Times New Roman" panose="02020603050405020304" pitchFamily="18" charset="0"/>
              </a:rPr>
              <a:t>Coilpack</a:t>
            </a:r>
            <a:r>
              <a:rPr lang="en-US" sz="1400" dirty="0">
                <a:solidFill>
                  <a:schemeClr val="tx1"/>
                </a:solidFill>
                <a:latin typeface="Times New Roman" panose="02020603050405020304" pitchFamily="18" charset="0"/>
                <a:cs typeface="Times New Roman" panose="02020603050405020304" pitchFamily="18" charset="0"/>
              </a:rPr>
              <a:t> </a:t>
            </a:r>
            <a:r>
              <a:rPr lang="en-US" sz="1400" b="1" dirty="0">
                <a:solidFill>
                  <a:schemeClr val="tx1"/>
                </a:solidFill>
                <a:latin typeface="Times New Roman" panose="02020603050405020304" pitchFamily="18" charset="0"/>
                <a:cs typeface="Times New Roman" panose="02020603050405020304" pitchFamily="18" charset="0"/>
              </a:rPr>
              <a:t>centering</a:t>
            </a:r>
            <a:r>
              <a:rPr lang="en-US" sz="1400" dirty="0">
                <a:solidFill>
                  <a:schemeClr val="tx1"/>
                </a:solidFill>
                <a:latin typeface="Times New Roman" panose="02020603050405020304" pitchFamily="18" charset="0"/>
                <a:cs typeface="Times New Roman" panose="02020603050405020304" pitchFamily="18" charset="0"/>
              </a:rPr>
              <a:t> </a:t>
            </a:r>
            <a:r>
              <a:rPr lang="en-US" sz="1400" b="1" dirty="0">
                <a:solidFill>
                  <a:schemeClr val="tx1"/>
                </a:solidFill>
                <a:latin typeface="Times New Roman" panose="02020603050405020304" pitchFamily="18" charset="0"/>
                <a:cs typeface="Times New Roman" panose="02020603050405020304" pitchFamily="18" charset="0"/>
              </a:rPr>
              <a:t>performed</a:t>
            </a:r>
            <a:r>
              <a:rPr lang="en-US" sz="1400" dirty="0">
                <a:solidFill>
                  <a:schemeClr val="tx1"/>
                </a:solidFill>
                <a:latin typeface="Times New Roman" panose="02020603050405020304" pitchFamily="18" charset="0"/>
                <a:cs typeface="Times New Roman" panose="02020603050405020304" pitchFamily="18" charset="0"/>
              </a:rPr>
              <a:t> </a:t>
            </a:r>
            <a:r>
              <a:rPr lang="en-US" sz="1400" b="1" dirty="0">
                <a:solidFill>
                  <a:schemeClr val="tx1"/>
                </a:solidFill>
                <a:latin typeface="Times New Roman" panose="02020603050405020304" pitchFamily="18" charset="0"/>
                <a:cs typeface="Times New Roman" panose="02020603050405020304" pitchFamily="18" charset="0"/>
              </a:rPr>
              <a:t>successfully</a:t>
            </a:r>
            <a:r>
              <a:rPr lang="en-US" sz="1400" dirty="0">
                <a:solidFill>
                  <a:schemeClr val="tx1"/>
                </a:solidFill>
                <a:latin typeface="Times New Roman" panose="02020603050405020304" pitchFamily="18" charset="0"/>
                <a:cs typeface="Times New Roman" panose="02020603050405020304" pitchFamily="18" charset="0"/>
              </a:rPr>
              <a:t> (all operations went </a:t>
            </a:r>
            <a:r>
              <a:rPr lang="en-US" sz="1400" b="1" dirty="0">
                <a:solidFill>
                  <a:schemeClr val="tx1"/>
                </a:solidFill>
                <a:latin typeface="Times New Roman" panose="02020603050405020304" pitchFamily="18" charset="0"/>
                <a:cs typeface="Times New Roman" panose="02020603050405020304" pitchFamily="18" charset="0"/>
              </a:rPr>
              <a:t>smoothly</a:t>
            </a:r>
            <a:r>
              <a:rPr lang="en-US" sz="1400" dirty="0">
                <a:solidFill>
                  <a:schemeClr val="tx1"/>
                </a:solidFill>
                <a:latin typeface="Times New Roman" panose="02020603050405020304" pitchFamily="18" charset="0"/>
                <a:cs typeface="Times New Roman" panose="02020603050405020304" pitchFamily="18" charset="0"/>
              </a:rPr>
              <a:t>).</a:t>
            </a:r>
          </a:p>
          <a:p>
            <a:r>
              <a:rPr lang="en-US" sz="1400" dirty="0">
                <a:solidFill>
                  <a:schemeClr val="tx1"/>
                </a:solidFill>
                <a:latin typeface="Times New Roman" panose="02020603050405020304" pitchFamily="18" charset="0"/>
                <a:cs typeface="Times New Roman" panose="02020603050405020304" pitchFamily="18" charset="0"/>
              </a:rPr>
              <a:t>Magnet pre-loading (as well) smooth up to the insertion of the 13.7 mm loading keys.</a:t>
            </a:r>
          </a:p>
          <a:p>
            <a:r>
              <a:rPr lang="en-US" sz="1400" dirty="0">
                <a:solidFill>
                  <a:schemeClr val="tx1"/>
                </a:solidFill>
                <a:latin typeface="Times New Roman" panose="02020603050405020304" pitchFamily="18" charset="0"/>
                <a:cs typeface="Times New Roman" panose="02020603050405020304" pitchFamily="18" charset="0"/>
              </a:rPr>
              <a:t>Then, </a:t>
            </a:r>
            <a:r>
              <a:rPr lang="en-US" sz="1400" b="1" dirty="0">
                <a:solidFill>
                  <a:schemeClr val="tx1"/>
                </a:solidFill>
                <a:latin typeface="Times New Roman" panose="02020603050405020304" pitchFamily="18" charset="0"/>
                <a:cs typeface="Times New Roman" panose="02020603050405020304" pitchFamily="18" charset="0"/>
              </a:rPr>
              <a:t>bladder</a:t>
            </a:r>
            <a:r>
              <a:rPr lang="en-US" sz="1400" dirty="0">
                <a:solidFill>
                  <a:schemeClr val="tx1"/>
                </a:solidFill>
                <a:latin typeface="Times New Roman" panose="02020603050405020304" pitchFamily="18" charset="0"/>
                <a:cs typeface="Times New Roman" panose="02020603050405020304" pitchFamily="18" charset="0"/>
              </a:rPr>
              <a:t> </a:t>
            </a:r>
            <a:r>
              <a:rPr lang="en-US" sz="1400" b="1" dirty="0">
                <a:solidFill>
                  <a:schemeClr val="tx1"/>
                </a:solidFill>
                <a:latin typeface="Times New Roman" panose="02020603050405020304" pitchFamily="18" charset="0"/>
                <a:cs typeface="Times New Roman" panose="02020603050405020304" pitchFamily="18" charset="0"/>
              </a:rPr>
              <a:t>failure</a:t>
            </a:r>
            <a:r>
              <a:rPr lang="en-US" sz="1400" dirty="0">
                <a:solidFill>
                  <a:schemeClr val="tx1"/>
                </a:solidFill>
                <a:latin typeface="Times New Roman" panose="02020603050405020304" pitchFamily="18" charset="0"/>
                <a:cs typeface="Times New Roman" panose="02020603050405020304" pitchFamily="18" charset="0"/>
              </a:rPr>
              <a:t> occurred at </a:t>
            </a:r>
            <a:r>
              <a:rPr lang="en-US" sz="1400" b="1" dirty="0">
                <a:solidFill>
                  <a:schemeClr val="tx1"/>
                </a:solidFill>
                <a:latin typeface="Times New Roman" panose="02020603050405020304" pitchFamily="18" charset="0"/>
                <a:cs typeface="Times New Roman" panose="02020603050405020304" pitchFamily="18" charset="0"/>
              </a:rPr>
              <a:t>390</a:t>
            </a:r>
            <a:r>
              <a:rPr lang="en-US" sz="1400" dirty="0">
                <a:solidFill>
                  <a:schemeClr val="tx1"/>
                </a:solidFill>
                <a:latin typeface="Times New Roman" panose="02020603050405020304" pitchFamily="18" charset="0"/>
                <a:cs typeface="Times New Roman" panose="02020603050405020304" pitchFamily="18" charset="0"/>
              </a:rPr>
              <a:t> </a:t>
            </a:r>
            <a:r>
              <a:rPr lang="en-US" sz="1400" b="1" dirty="0">
                <a:solidFill>
                  <a:schemeClr val="tx1"/>
                </a:solidFill>
                <a:latin typeface="Times New Roman" panose="02020603050405020304" pitchFamily="18" charset="0"/>
                <a:cs typeface="Times New Roman" panose="02020603050405020304" pitchFamily="18" charset="0"/>
              </a:rPr>
              <a:t>bar</a:t>
            </a:r>
            <a:r>
              <a:rPr lang="en-US" sz="1400" dirty="0">
                <a:solidFill>
                  <a:schemeClr val="tx1"/>
                </a:solidFill>
                <a:latin typeface="Times New Roman" panose="02020603050405020304" pitchFamily="18" charset="0"/>
                <a:cs typeface="Times New Roman" panose="02020603050405020304" pitchFamily="18" charset="0"/>
              </a:rPr>
              <a:t>, when preparing for the insertion of the last 13.8 mm keys.</a:t>
            </a:r>
          </a:p>
          <a:p>
            <a:pPr lvl="1"/>
            <a:r>
              <a:rPr lang="en-US" sz="1400" dirty="0">
                <a:solidFill>
                  <a:schemeClr val="tx1"/>
                </a:solidFill>
                <a:latin typeface="Times New Roman" panose="02020603050405020304" pitchFamily="18" charset="0"/>
                <a:cs typeface="Times New Roman" panose="02020603050405020304" pitchFamily="18" charset="0"/>
              </a:rPr>
              <a:t>All </a:t>
            </a:r>
            <a:r>
              <a:rPr lang="en-US" sz="1400" b="1" dirty="0">
                <a:solidFill>
                  <a:schemeClr val="tx1"/>
                </a:solidFill>
                <a:latin typeface="Times New Roman" panose="02020603050405020304" pitchFamily="18" charset="0"/>
                <a:cs typeface="Times New Roman" panose="02020603050405020304" pitchFamily="18" charset="0"/>
              </a:rPr>
              <a:t>13.7</a:t>
            </a:r>
            <a:r>
              <a:rPr lang="en-US" sz="1400" dirty="0">
                <a:solidFill>
                  <a:schemeClr val="tx1"/>
                </a:solidFill>
                <a:latin typeface="Times New Roman" panose="02020603050405020304" pitchFamily="18" charset="0"/>
                <a:cs typeface="Times New Roman" panose="02020603050405020304" pitchFamily="18" charset="0"/>
              </a:rPr>
              <a:t> </a:t>
            </a:r>
            <a:r>
              <a:rPr lang="en-US" sz="1400" b="1" dirty="0">
                <a:solidFill>
                  <a:schemeClr val="tx1"/>
                </a:solidFill>
                <a:latin typeface="Times New Roman" panose="02020603050405020304" pitchFamily="18" charset="0"/>
                <a:cs typeface="Times New Roman" panose="02020603050405020304" pitchFamily="18" charset="0"/>
              </a:rPr>
              <a:t>mm</a:t>
            </a:r>
            <a:r>
              <a:rPr lang="en-US" sz="1400" dirty="0">
                <a:solidFill>
                  <a:schemeClr val="tx1"/>
                </a:solidFill>
                <a:latin typeface="Times New Roman" panose="02020603050405020304" pitchFamily="18" charset="0"/>
                <a:cs typeface="Times New Roman" panose="02020603050405020304" pitchFamily="18" charset="0"/>
              </a:rPr>
              <a:t> </a:t>
            </a:r>
            <a:r>
              <a:rPr lang="en-US" sz="1400" b="1" dirty="0">
                <a:solidFill>
                  <a:schemeClr val="tx1"/>
                </a:solidFill>
                <a:latin typeface="Times New Roman" panose="02020603050405020304" pitchFamily="18" charset="0"/>
                <a:cs typeface="Times New Roman" panose="02020603050405020304" pitchFamily="18" charset="0"/>
              </a:rPr>
              <a:t>keys</a:t>
            </a:r>
            <a:r>
              <a:rPr lang="en-US" sz="1400" dirty="0">
                <a:solidFill>
                  <a:schemeClr val="tx1"/>
                </a:solidFill>
                <a:latin typeface="Times New Roman" panose="02020603050405020304" pitchFamily="18" charset="0"/>
                <a:cs typeface="Times New Roman" panose="02020603050405020304" pitchFamily="18" charset="0"/>
              </a:rPr>
              <a:t> were </a:t>
            </a:r>
            <a:r>
              <a:rPr lang="en-US" sz="1400" b="1" dirty="0">
                <a:solidFill>
                  <a:schemeClr val="tx1"/>
                </a:solidFill>
                <a:latin typeface="Times New Roman" panose="02020603050405020304" pitchFamily="18" charset="0"/>
                <a:cs typeface="Times New Roman" panose="02020603050405020304" pitchFamily="18" charset="0"/>
              </a:rPr>
              <a:t>in</a:t>
            </a:r>
            <a:r>
              <a:rPr lang="en-US" sz="1400" dirty="0">
                <a:solidFill>
                  <a:schemeClr val="tx1"/>
                </a:solidFill>
                <a:latin typeface="Times New Roman" panose="02020603050405020304" pitchFamily="18" charset="0"/>
                <a:cs typeface="Times New Roman" panose="02020603050405020304" pitchFamily="18" charset="0"/>
              </a:rPr>
              <a:t> </a:t>
            </a:r>
            <a:r>
              <a:rPr lang="en-US" sz="1400" b="1" dirty="0">
                <a:solidFill>
                  <a:schemeClr val="tx1"/>
                </a:solidFill>
                <a:latin typeface="Times New Roman" panose="02020603050405020304" pitchFamily="18" charset="0"/>
                <a:cs typeface="Times New Roman" panose="02020603050405020304" pitchFamily="18" charset="0"/>
              </a:rPr>
              <a:t>place</a:t>
            </a:r>
            <a:r>
              <a:rPr lang="en-US" sz="1400" dirty="0">
                <a:solidFill>
                  <a:schemeClr val="tx1"/>
                </a:solidFill>
                <a:latin typeface="Times New Roman" panose="02020603050405020304" pitchFamily="18" charset="0"/>
                <a:cs typeface="Times New Roman" panose="02020603050405020304" pitchFamily="18" charset="0"/>
              </a:rPr>
              <a:t> at the moment of the failure. </a:t>
            </a:r>
            <a:r>
              <a:rPr lang="en-GB" sz="1400" dirty="0">
                <a:solidFill>
                  <a:schemeClr val="tx1"/>
                </a:solidFill>
                <a:latin typeface="Times New Roman" panose="02020603050405020304" pitchFamily="18" charset="0"/>
                <a:cs typeface="Times New Roman" panose="02020603050405020304" pitchFamily="18" charset="0"/>
              </a:rPr>
              <a:t>All bladder </a:t>
            </a:r>
            <a:r>
              <a:rPr lang="en-GB" sz="1400" b="1" dirty="0">
                <a:solidFill>
                  <a:schemeClr val="tx1"/>
                </a:solidFill>
                <a:latin typeface="Times New Roman" panose="02020603050405020304" pitchFamily="18" charset="0"/>
                <a:cs typeface="Times New Roman" panose="02020603050405020304" pitchFamily="18" charset="0"/>
              </a:rPr>
              <a:t>circuits</a:t>
            </a:r>
            <a:r>
              <a:rPr lang="en-GB" sz="1400" dirty="0">
                <a:solidFill>
                  <a:schemeClr val="tx1"/>
                </a:solidFill>
                <a:latin typeface="Times New Roman" panose="02020603050405020304" pitchFamily="18" charset="0"/>
                <a:cs typeface="Times New Roman" panose="02020603050405020304" pitchFamily="18" charset="0"/>
              </a:rPr>
              <a:t> were </a:t>
            </a:r>
            <a:r>
              <a:rPr lang="en-GB" sz="1400" b="1" dirty="0">
                <a:solidFill>
                  <a:schemeClr val="tx1"/>
                </a:solidFill>
                <a:latin typeface="Times New Roman" panose="02020603050405020304" pitchFamily="18" charset="0"/>
                <a:cs typeface="Times New Roman" panose="02020603050405020304" pitchFamily="18" charset="0"/>
              </a:rPr>
              <a:t>connected</a:t>
            </a:r>
            <a:r>
              <a:rPr lang="en-GB" sz="1400" dirty="0">
                <a:solidFill>
                  <a:schemeClr val="tx1"/>
                </a:solidFill>
                <a:latin typeface="Times New Roman" panose="02020603050405020304" pitchFamily="18" charset="0"/>
                <a:cs typeface="Times New Roman" panose="02020603050405020304" pitchFamily="18" charset="0"/>
              </a:rPr>
              <a:t> </a:t>
            </a:r>
            <a:r>
              <a:rPr lang="en-GB" sz="1400" b="1" dirty="0">
                <a:solidFill>
                  <a:schemeClr val="tx1"/>
                </a:solidFill>
                <a:latin typeface="Times New Roman" panose="02020603050405020304" pitchFamily="18" charset="0"/>
                <a:cs typeface="Times New Roman" panose="02020603050405020304" pitchFamily="18" charset="0"/>
              </a:rPr>
              <a:t>ensuring</a:t>
            </a:r>
            <a:r>
              <a:rPr lang="en-GB" sz="1400" dirty="0">
                <a:solidFill>
                  <a:schemeClr val="tx1"/>
                </a:solidFill>
                <a:latin typeface="Times New Roman" panose="02020603050405020304" pitchFamily="18" charset="0"/>
                <a:cs typeface="Times New Roman" panose="02020603050405020304" pitchFamily="18" charset="0"/>
              </a:rPr>
              <a:t> </a:t>
            </a:r>
            <a:r>
              <a:rPr lang="en-GB" sz="1400" b="1" dirty="0">
                <a:solidFill>
                  <a:schemeClr val="tx1"/>
                </a:solidFill>
                <a:latin typeface="Times New Roman" panose="02020603050405020304" pitchFamily="18" charset="0"/>
                <a:cs typeface="Times New Roman" panose="02020603050405020304" pitchFamily="18" charset="0"/>
              </a:rPr>
              <a:t>continuity</a:t>
            </a:r>
            <a:r>
              <a:rPr lang="en-GB" sz="1400" dirty="0">
                <a:solidFill>
                  <a:schemeClr val="tx1"/>
                </a:solidFill>
                <a:latin typeface="Times New Roman" panose="02020603050405020304" pitchFamily="18" charset="0"/>
                <a:cs typeface="Times New Roman" panose="02020603050405020304" pitchFamily="18" charset="0"/>
              </a:rPr>
              <a:t> along the magnet longitudinal axis.</a:t>
            </a:r>
            <a:endParaRPr lang="en-US" sz="1400" dirty="0">
              <a:solidFill>
                <a:schemeClr val="tx1"/>
              </a:solidFill>
              <a:latin typeface="Times New Roman" panose="02020603050405020304" pitchFamily="18" charset="0"/>
              <a:cs typeface="Times New Roman" panose="02020603050405020304" pitchFamily="18" charset="0"/>
            </a:endParaRPr>
          </a:p>
          <a:p>
            <a:pPr lvl="1"/>
            <a:r>
              <a:rPr lang="en-US" sz="1400" dirty="0">
                <a:solidFill>
                  <a:schemeClr val="tx1"/>
                </a:solidFill>
                <a:latin typeface="Times New Roman" panose="02020603050405020304" pitchFamily="18" charset="0"/>
                <a:cs typeface="Times New Roman" panose="02020603050405020304" pitchFamily="18" charset="0"/>
              </a:rPr>
              <a:t>Failure mode indicate that the </a:t>
            </a:r>
            <a:r>
              <a:rPr lang="en-US" sz="1400" b="1" dirty="0">
                <a:solidFill>
                  <a:schemeClr val="tx1"/>
                </a:solidFill>
                <a:latin typeface="Times New Roman" panose="02020603050405020304" pitchFamily="18" charset="0"/>
                <a:cs typeface="Times New Roman" panose="02020603050405020304" pitchFamily="18" charset="0"/>
              </a:rPr>
              <a:t>bladder</a:t>
            </a:r>
            <a:r>
              <a:rPr lang="en-US" sz="1400" dirty="0">
                <a:solidFill>
                  <a:schemeClr val="tx1"/>
                </a:solidFill>
                <a:latin typeface="Times New Roman" panose="02020603050405020304" pitchFamily="18" charset="0"/>
                <a:cs typeface="Times New Roman" panose="02020603050405020304" pitchFamily="18" charset="0"/>
              </a:rPr>
              <a:t> was </a:t>
            </a:r>
            <a:r>
              <a:rPr lang="en-US" sz="1400" b="1" dirty="0">
                <a:solidFill>
                  <a:schemeClr val="tx1"/>
                </a:solidFill>
                <a:latin typeface="Times New Roman" panose="02020603050405020304" pitchFamily="18" charset="0"/>
                <a:cs typeface="Times New Roman" panose="02020603050405020304" pitchFamily="18" charset="0"/>
              </a:rPr>
              <a:t>out</a:t>
            </a:r>
            <a:r>
              <a:rPr lang="en-US" sz="1400" dirty="0">
                <a:solidFill>
                  <a:schemeClr val="tx1"/>
                </a:solidFill>
                <a:latin typeface="Times New Roman" panose="02020603050405020304" pitchFamily="18" charset="0"/>
                <a:cs typeface="Times New Roman" panose="02020603050405020304" pitchFamily="18" charset="0"/>
              </a:rPr>
              <a:t> of the </a:t>
            </a:r>
            <a:r>
              <a:rPr lang="en-US" sz="1400" b="1" dirty="0">
                <a:solidFill>
                  <a:schemeClr val="tx1"/>
                </a:solidFill>
                <a:latin typeface="Times New Roman" panose="02020603050405020304" pitchFamily="18" charset="0"/>
                <a:cs typeface="Times New Roman" panose="02020603050405020304" pitchFamily="18" charset="0"/>
              </a:rPr>
              <a:t>masters</a:t>
            </a:r>
            <a:r>
              <a:rPr lang="en-US" sz="1400" dirty="0">
                <a:solidFill>
                  <a:schemeClr val="tx1"/>
                </a:solidFill>
                <a:latin typeface="Times New Roman" panose="02020603050405020304" pitchFamily="18" charset="0"/>
                <a:cs typeface="Times New Roman" panose="02020603050405020304" pitchFamily="18" charset="0"/>
              </a:rPr>
              <a:t> (not supported). Positioning was checked before starting the loading. A second bladder was replaced preventively for the same reason.</a:t>
            </a:r>
            <a:endParaRPr lang="en-GB" sz="1400" dirty="0">
              <a:solidFill>
                <a:schemeClr val="tx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95536" y="2944838"/>
            <a:ext cx="1920212" cy="1440160"/>
          </a:xfrm>
          <a:prstGeom prst="rect">
            <a:avLst/>
          </a:prstGeom>
        </p:spPr>
      </p:pic>
      <p:pic>
        <p:nvPicPr>
          <p:cNvPr id="6" name="Picture 5"/>
          <p:cNvPicPr>
            <a:picLocks noChangeAspect="1"/>
          </p:cNvPicPr>
          <p:nvPr/>
        </p:nvPicPr>
        <p:blipFill>
          <a:blip r:embed="rId3"/>
          <a:stretch>
            <a:fillRect/>
          </a:stretch>
        </p:blipFill>
        <p:spPr>
          <a:xfrm>
            <a:off x="2555776" y="2650206"/>
            <a:ext cx="2664183" cy="1920406"/>
          </a:xfrm>
          <a:prstGeom prst="rect">
            <a:avLst/>
          </a:prstGeom>
        </p:spPr>
      </p:pic>
      <p:pic>
        <p:nvPicPr>
          <p:cNvPr id="7" name="Picture 6"/>
          <p:cNvPicPr>
            <a:picLocks noChangeAspect="1"/>
          </p:cNvPicPr>
          <p:nvPr/>
        </p:nvPicPr>
        <p:blipFill>
          <a:blip r:embed="rId4"/>
          <a:stretch>
            <a:fillRect/>
          </a:stretch>
        </p:blipFill>
        <p:spPr>
          <a:xfrm>
            <a:off x="5482063" y="2859782"/>
            <a:ext cx="2967859" cy="1849445"/>
          </a:xfrm>
          <a:prstGeom prst="rect">
            <a:avLst/>
          </a:prstGeom>
        </p:spPr>
      </p:pic>
    </p:spTree>
    <p:extLst>
      <p:ext uri="{BB962C8B-B14F-4D97-AF65-F5344CB8AC3E}">
        <p14:creationId xmlns:p14="http://schemas.microsoft.com/office/powerpoint/2010/main" val="36462933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032448"/>
            <a:ext cx="2771800" cy="113159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AFD6F31-2D91-415F-88F4-7508C5078B20}"/>
              </a:ext>
            </a:extLst>
          </p:cNvPr>
          <p:cNvSpPr>
            <a:spLocks noGrp="1"/>
          </p:cNvSpPr>
          <p:nvPr>
            <p:ph type="title"/>
          </p:nvPr>
        </p:nvSpPr>
        <p:spPr>
          <a:xfrm>
            <a:off x="0" y="9078"/>
            <a:ext cx="9144000" cy="540000"/>
          </a:xfrm>
          <a:noFill/>
        </p:spPr>
        <p:txBody>
          <a:bodyPr/>
          <a:lstStyle/>
          <a:p>
            <a:r>
              <a:rPr lang="en-GB" sz="2800" b="0" dirty="0">
                <a:latin typeface="Times New Roman" panose="02020603050405020304" pitchFamily="18" charset="0"/>
                <a:cs typeface="Times New Roman" panose="02020603050405020304" pitchFamily="18" charset="0"/>
              </a:rPr>
              <a:t>MQXFBMT4 – Assembly</a:t>
            </a:r>
          </a:p>
        </p:txBody>
      </p:sp>
      <p:sp>
        <p:nvSpPr>
          <p:cNvPr id="4" name="Slide Number Placeholder 3">
            <a:extLst>
              <a:ext uri="{FF2B5EF4-FFF2-40B4-BE49-F238E27FC236}">
                <a16:creationId xmlns:a16="http://schemas.microsoft.com/office/drawing/2014/main" id="{ABF5ABCA-04FD-4E26-A4B0-81EE27B94A16}"/>
              </a:ext>
            </a:extLst>
          </p:cNvPr>
          <p:cNvSpPr>
            <a:spLocks noGrp="1"/>
          </p:cNvSpPr>
          <p:nvPr>
            <p:ph type="sldNum" sz="quarter" idx="12"/>
          </p:nvPr>
        </p:nvSpPr>
        <p:spPr>
          <a:xfrm>
            <a:off x="8748504" y="4803998"/>
            <a:ext cx="360000" cy="270000"/>
          </a:xfrm>
        </p:spPr>
        <p:txBody>
          <a:bodyPr/>
          <a:lstStyle/>
          <a:p>
            <a:fld id="{BFDCA1C4-9514-7B4F-976F-D92F7E296653}" type="slidenum">
              <a:rPr lang="fr-FR" smtClean="0"/>
              <a:pPr/>
              <a:t>16</a:t>
            </a:fld>
            <a:endParaRPr lang="fr-FR"/>
          </a:p>
        </p:txBody>
      </p:sp>
      <p:sp>
        <p:nvSpPr>
          <p:cNvPr id="8" name="Espace réservé du contenu 8"/>
          <p:cNvSpPr txBox="1">
            <a:spLocks/>
          </p:cNvSpPr>
          <p:nvPr/>
        </p:nvSpPr>
        <p:spPr>
          <a:xfrm>
            <a:off x="678547" y="483518"/>
            <a:ext cx="8368253" cy="1656184"/>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500" b="1" dirty="0">
                <a:solidFill>
                  <a:schemeClr val="tx1"/>
                </a:solidFill>
                <a:latin typeface="Times New Roman" panose="02020603050405020304" pitchFamily="18" charset="0"/>
                <a:cs typeface="Times New Roman" panose="02020603050405020304" pitchFamily="18" charset="0"/>
              </a:rPr>
              <a:t>Fast</a:t>
            </a:r>
            <a:r>
              <a:rPr lang="en-US" sz="1500" dirty="0">
                <a:solidFill>
                  <a:schemeClr val="tx1"/>
                </a:solidFill>
                <a:latin typeface="Times New Roman" panose="02020603050405020304" pitchFamily="18" charset="0"/>
                <a:cs typeface="Times New Roman" panose="02020603050405020304" pitchFamily="18" charset="0"/>
              </a:rPr>
              <a:t> mechanical </a:t>
            </a:r>
            <a:r>
              <a:rPr lang="en-US" sz="1500" b="1" dirty="0">
                <a:solidFill>
                  <a:schemeClr val="tx1"/>
                </a:solidFill>
                <a:latin typeface="Times New Roman" panose="02020603050405020304" pitchFamily="18" charset="0"/>
                <a:cs typeface="Times New Roman" panose="02020603050405020304" pitchFamily="18" charset="0"/>
              </a:rPr>
              <a:t>transient</a:t>
            </a:r>
            <a:r>
              <a:rPr lang="en-US" sz="1500" dirty="0">
                <a:solidFill>
                  <a:schemeClr val="tx1"/>
                </a:solidFill>
                <a:latin typeface="Times New Roman" panose="02020603050405020304" pitchFamily="18" charset="0"/>
                <a:cs typeface="Times New Roman" panose="02020603050405020304" pitchFamily="18" charset="0"/>
              </a:rPr>
              <a:t> as a result of the </a:t>
            </a:r>
            <a:r>
              <a:rPr lang="en-US" sz="1500" b="1" dirty="0">
                <a:solidFill>
                  <a:schemeClr val="tx1"/>
                </a:solidFill>
                <a:latin typeface="Times New Roman" panose="02020603050405020304" pitchFamily="18" charset="0"/>
                <a:cs typeface="Times New Roman" panose="02020603050405020304" pitchFamily="18" charset="0"/>
              </a:rPr>
              <a:t>sudden</a:t>
            </a:r>
            <a:r>
              <a:rPr lang="en-US" sz="1500" dirty="0">
                <a:solidFill>
                  <a:schemeClr val="tx1"/>
                </a:solidFill>
                <a:latin typeface="Times New Roman" panose="02020603050405020304" pitchFamily="18" charset="0"/>
                <a:cs typeface="Times New Roman" panose="02020603050405020304" pitchFamily="18" charset="0"/>
              </a:rPr>
              <a:t> (and local) </a:t>
            </a:r>
            <a:r>
              <a:rPr lang="en-US" sz="1500" b="1" dirty="0">
                <a:solidFill>
                  <a:schemeClr val="tx1"/>
                </a:solidFill>
                <a:latin typeface="Times New Roman" panose="02020603050405020304" pitchFamily="18" charset="0"/>
                <a:cs typeface="Times New Roman" panose="02020603050405020304" pitchFamily="18" charset="0"/>
              </a:rPr>
              <a:t>drop</a:t>
            </a:r>
            <a:r>
              <a:rPr lang="en-US" sz="1500" dirty="0">
                <a:solidFill>
                  <a:schemeClr val="tx1"/>
                </a:solidFill>
                <a:latin typeface="Times New Roman" panose="02020603050405020304" pitchFamily="18" charset="0"/>
                <a:cs typeface="Times New Roman" panose="02020603050405020304" pitchFamily="18" charset="0"/>
              </a:rPr>
              <a:t> in </a:t>
            </a:r>
            <a:r>
              <a:rPr lang="en-US" sz="1500" b="1" dirty="0">
                <a:solidFill>
                  <a:schemeClr val="tx1"/>
                </a:solidFill>
                <a:latin typeface="Times New Roman" panose="02020603050405020304" pitchFamily="18" charset="0"/>
                <a:cs typeface="Times New Roman" panose="02020603050405020304" pitchFamily="18" charset="0"/>
              </a:rPr>
              <a:t>pressure</a:t>
            </a:r>
            <a:r>
              <a:rPr lang="en-US" sz="1500" dirty="0">
                <a:solidFill>
                  <a:schemeClr val="tx1"/>
                </a:solidFill>
                <a:latin typeface="Times New Roman" panose="02020603050405020304" pitchFamily="18" charset="0"/>
                <a:cs typeface="Times New Roman" panose="02020603050405020304" pitchFamily="18" charset="0"/>
              </a:rPr>
              <a:t>.</a:t>
            </a:r>
          </a:p>
          <a:p>
            <a:pPr lvl="1"/>
            <a:r>
              <a:rPr lang="en-US" sz="1200" dirty="0">
                <a:solidFill>
                  <a:schemeClr val="tx1"/>
                </a:solidFill>
                <a:latin typeface="Times New Roman" panose="02020603050405020304" pitchFamily="18" charset="0"/>
                <a:cs typeface="Times New Roman" panose="02020603050405020304" pitchFamily="18" charset="0"/>
              </a:rPr>
              <a:t>Increase in comp. az. strain for CR107 and CR104 (diametrically opposite). Inverse effect for CR127 and CR105. Nothing seen on the RE side, covered by a different bladder.</a:t>
            </a:r>
          </a:p>
          <a:p>
            <a:pPr lvl="1"/>
            <a:r>
              <a:rPr lang="en-US" sz="1200" dirty="0">
                <a:solidFill>
                  <a:schemeClr val="tx1"/>
                </a:solidFill>
                <a:latin typeface="Times New Roman" panose="02020603050405020304" pitchFamily="18" charset="0"/>
                <a:cs typeface="Times New Roman" panose="02020603050405020304" pitchFamily="18" charset="0"/>
              </a:rPr>
              <a:t>The strain/spread among coils increases (up to a factor of 2 in the MI station) after the failure.</a:t>
            </a:r>
          </a:p>
          <a:p>
            <a:pPr lvl="1"/>
            <a:endParaRPr lang="en-GB" sz="1200" dirty="0">
              <a:solidFill>
                <a:schemeClr val="tx1"/>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455147" y="1425822"/>
            <a:ext cx="1008112" cy="276999"/>
          </a:xfrm>
          <a:prstGeom prst="rect">
            <a:avLst/>
          </a:prstGeom>
          <a:solidFill>
            <a:schemeClr val="bg1"/>
          </a:solidFill>
        </p:spPr>
        <p:txBody>
          <a:bodyPr wrap="square" rtlCol="0">
            <a:spAutoFit/>
          </a:bodyPr>
          <a:lstStyle/>
          <a:p>
            <a:r>
              <a:rPr lang="en-US" sz="1200" dirty="0">
                <a:latin typeface="Cambria Math" panose="02040503050406030204" pitchFamily="18" charset="0"/>
                <a:ea typeface="Cambria Math" panose="02040503050406030204" pitchFamily="18" charset="0"/>
              </a:rPr>
              <a:t>LE - </a:t>
            </a:r>
            <a:r>
              <a:rPr lang="el-GR" sz="1200" dirty="0">
                <a:latin typeface="Cambria Math" panose="02040503050406030204" pitchFamily="18" charset="0"/>
                <a:ea typeface="Cambria Math" panose="02040503050406030204" pitchFamily="18" charset="0"/>
              </a:rPr>
              <a:t>ε</a:t>
            </a:r>
            <a:r>
              <a:rPr lang="el-GR" sz="1200" baseline="-25000" dirty="0">
                <a:latin typeface="Cambria Math" panose="02040503050406030204" pitchFamily="18" charset="0"/>
                <a:ea typeface="Cambria Math" panose="02040503050406030204" pitchFamily="18" charset="0"/>
              </a:rPr>
              <a:t>θ</a:t>
            </a:r>
            <a:endParaRPr lang="en-GB" sz="1200" baseline="-25000" dirty="0">
              <a:latin typeface="Cambria Math" panose="02040503050406030204" pitchFamily="18" charset="0"/>
              <a:ea typeface="Cambria Math" panose="02040503050406030204" pitchFamily="18" charset="0"/>
            </a:endParaRPr>
          </a:p>
        </p:txBody>
      </p:sp>
      <p:sp>
        <p:nvSpPr>
          <p:cNvPr id="10" name="TextBox 9"/>
          <p:cNvSpPr txBox="1"/>
          <p:nvPr/>
        </p:nvSpPr>
        <p:spPr>
          <a:xfrm>
            <a:off x="4407475" y="1435114"/>
            <a:ext cx="1008112" cy="276999"/>
          </a:xfrm>
          <a:prstGeom prst="rect">
            <a:avLst/>
          </a:prstGeom>
          <a:solidFill>
            <a:schemeClr val="bg1"/>
          </a:solidFill>
        </p:spPr>
        <p:txBody>
          <a:bodyPr wrap="square" rtlCol="0">
            <a:spAutoFit/>
          </a:bodyPr>
          <a:lstStyle/>
          <a:p>
            <a:r>
              <a:rPr lang="en-US" sz="1200" dirty="0">
                <a:latin typeface="Cambria Math" panose="02040503050406030204" pitchFamily="18" charset="0"/>
                <a:ea typeface="Cambria Math" panose="02040503050406030204" pitchFamily="18" charset="0"/>
              </a:rPr>
              <a:t>MI - </a:t>
            </a:r>
            <a:r>
              <a:rPr lang="el-GR" sz="1200" dirty="0">
                <a:latin typeface="Cambria Math" panose="02040503050406030204" pitchFamily="18" charset="0"/>
                <a:ea typeface="Cambria Math" panose="02040503050406030204" pitchFamily="18" charset="0"/>
              </a:rPr>
              <a:t>ε</a:t>
            </a:r>
            <a:r>
              <a:rPr lang="el-GR" sz="1200" baseline="-25000" dirty="0">
                <a:latin typeface="Cambria Math" panose="02040503050406030204" pitchFamily="18" charset="0"/>
                <a:ea typeface="Cambria Math" panose="02040503050406030204" pitchFamily="18" charset="0"/>
              </a:rPr>
              <a:t>θ</a:t>
            </a:r>
            <a:endParaRPr lang="en-GB" sz="1200" baseline="-25000" dirty="0">
              <a:latin typeface="Cambria Math" panose="02040503050406030204" pitchFamily="18" charset="0"/>
              <a:ea typeface="Cambria Math" panose="02040503050406030204" pitchFamily="18" charset="0"/>
            </a:endParaRPr>
          </a:p>
        </p:txBody>
      </p:sp>
      <p:sp>
        <p:nvSpPr>
          <p:cNvPr id="11" name="TextBox 10"/>
          <p:cNvSpPr txBox="1"/>
          <p:nvPr/>
        </p:nvSpPr>
        <p:spPr>
          <a:xfrm>
            <a:off x="7431811" y="1435114"/>
            <a:ext cx="1008112" cy="276999"/>
          </a:xfrm>
          <a:prstGeom prst="rect">
            <a:avLst/>
          </a:prstGeom>
          <a:solidFill>
            <a:schemeClr val="bg1"/>
          </a:solidFill>
        </p:spPr>
        <p:txBody>
          <a:bodyPr wrap="square" rtlCol="0">
            <a:spAutoFit/>
          </a:bodyPr>
          <a:lstStyle/>
          <a:p>
            <a:r>
              <a:rPr lang="en-US" sz="1200" dirty="0">
                <a:latin typeface="Cambria Math" panose="02040503050406030204" pitchFamily="18" charset="0"/>
                <a:ea typeface="Cambria Math" panose="02040503050406030204" pitchFamily="18" charset="0"/>
              </a:rPr>
              <a:t>RE - </a:t>
            </a:r>
            <a:r>
              <a:rPr lang="el-GR" sz="1200" dirty="0">
                <a:latin typeface="Cambria Math" panose="02040503050406030204" pitchFamily="18" charset="0"/>
                <a:ea typeface="Cambria Math" panose="02040503050406030204" pitchFamily="18" charset="0"/>
              </a:rPr>
              <a:t>ε</a:t>
            </a:r>
            <a:r>
              <a:rPr lang="el-GR" sz="1200" baseline="-25000" dirty="0">
                <a:latin typeface="Cambria Math" panose="02040503050406030204" pitchFamily="18" charset="0"/>
                <a:ea typeface="Cambria Math" panose="02040503050406030204" pitchFamily="18" charset="0"/>
              </a:rPr>
              <a:t>θ</a:t>
            </a:r>
            <a:endParaRPr lang="en-GB" sz="1200" baseline="-25000" dirty="0">
              <a:latin typeface="Cambria Math" panose="02040503050406030204" pitchFamily="18" charset="0"/>
              <a:ea typeface="Cambria Math" panose="02040503050406030204" pitchFamily="18" charset="0"/>
            </a:endParaRPr>
          </a:p>
        </p:txBody>
      </p:sp>
      <p:sp>
        <p:nvSpPr>
          <p:cNvPr id="12" name="TextBox 11"/>
          <p:cNvSpPr txBox="1"/>
          <p:nvPr/>
        </p:nvSpPr>
        <p:spPr>
          <a:xfrm>
            <a:off x="1484123" y="3161122"/>
            <a:ext cx="1008112" cy="276999"/>
          </a:xfrm>
          <a:prstGeom prst="rect">
            <a:avLst/>
          </a:prstGeom>
          <a:solidFill>
            <a:schemeClr val="bg1"/>
          </a:solidFill>
        </p:spPr>
        <p:txBody>
          <a:bodyPr wrap="square" rtlCol="0">
            <a:spAutoFit/>
          </a:bodyPr>
          <a:lstStyle/>
          <a:p>
            <a:r>
              <a:rPr lang="en-US" sz="1200" dirty="0">
                <a:latin typeface="Cambria Math" panose="02040503050406030204" pitchFamily="18" charset="0"/>
                <a:ea typeface="Cambria Math" panose="02040503050406030204" pitchFamily="18" charset="0"/>
              </a:rPr>
              <a:t>LE - </a:t>
            </a:r>
            <a:r>
              <a:rPr lang="el-GR" sz="1200" dirty="0">
                <a:latin typeface="Cambria Math" panose="02040503050406030204" pitchFamily="18" charset="0"/>
                <a:ea typeface="Cambria Math" panose="02040503050406030204" pitchFamily="18" charset="0"/>
              </a:rPr>
              <a:t>ε</a:t>
            </a:r>
            <a:r>
              <a:rPr lang="en-US" sz="1200" baseline="-25000" dirty="0">
                <a:latin typeface="Cambria Math" panose="02040503050406030204" pitchFamily="18" charset="0"/>
                <a:ea typeface="Cambria Math" panose="02040503050406030204" pitchFamily="18" charset="0"/>
              </a:rPr>
              <a:t>z</a:t>
            </a:r>
            <a:endParaRPr lang="en-GB" sz="1200" baseline="-25000" dirty="0">
              <a:latin typeface="Cambria Math" panose="02040503050406030204" pitchFamily="18" charset="0"/>
              <a:ea typeface="Cambria Math" panose="02040503050406030204" pitchFamily="18" charset="0"/>
            </a:endParaRPr>
          </a:p>
        </p:txBody>
      </p:sp>
      <p:sp>
        <p:nvSpPr>
          <p:cNvPr id="13" name="TextBox 12"/>
          <p:cNvSpPr txBox="1"/>
          <p:nvPr/>
        </p:nvSpPr>
        <p:spPr>
          <a:xfrm>
            <a:off x="4355976" y="3161122"/>
            <a:ext cx="1008112" cy="276999"/>
          </a:xfrm>
          <a:prstGeom prst="rect">
            <a:avLst/>
          </a:prstGeom>
          <a:solidFill>
            <a:schemeClr val="bg1"/>
          </a:solidFill>
        </p:spPr>
        <p:txBody>
          <a:bodyPr wrap="square" rtlCol="0">
            <a:spAutoFit/>
          </a:bodyPr>
          <a:lstStyle/>
          <a:p>
            <a:r>
              <a:rPr lang="en-US" sz="1200" dirty="0">
                <a:latin typeface="Cambria Math" panose="02040503050406030204" pitchFamily="18" charset="0"/>
                <a:ea typeface="Cambria Math" panose="02040503050406030204" pitchFamily="18" charset="0"/>
              </a:rPr>
              <a:t>MI - </a:t>
            </a:r>
            <a:r>
              <a:rPr lang="el-GR" sz="1200" dirty="0">
                <a:latin typeface="Cambria Math" panose="02040503050406030204" pitchFamily="18" charset="0"/>
                <a:ea typeface="Cambria Math" panose="02040503050406030204" pitchFamily="18" charset="0"/>
              </a:rPr>
              <a:t>ε</a:t>
            </a:r>
            <a:r>
              <a:rPr lang="en-US" sz="1200" baseline="-25000" dirty="0">
                <a:latin typeface="Cambria Math" panose="02040503050406030204" pitchFamily="18" charset="0"/>
                <a:ea typeface="Cambria Math" panose="02040503050406030204" pitchFamily="18" charset="0"/>
              </a:rPr>
              <a:t>z</a:t>
            </a:r>
            <a:endParaRPr lang="en-GB" sz="1200" baseline="-25000" dirty="0">
              <a:latin typeface="Cambria Math" panose="02040503050406030204" pitchFamily="18" charset="0"/>
              <a:ea typeface="Cambria Math" panose="02040503050406030204" pitchFamily="18" charset="0"/>
            </a:endParaRPr>
          </a:p>
        </p:txBody>
      </p:sp>
      <p:sp>
        <p:nvSpPr>
          <p:cNvPr id="14" name="TextBox 13"/>
          <p:cNvSpPr txBox="1"/>
          <p:nvPr/>
        </p:nvSpPr>
        <p:spPr>
          <a:xfrm>
            <a:off x="7236296" y="3161122"/>
            <a:ext cx="1008112" cy="276999"/>
          </a:xfrm>
          <a:prstGeom prst="rect">
            <a:avLst/>
          </a:prstGeom>
          <a:solidFill>
            <a:schemeClr val="bg1"/>
          </a:solidFill>
        </p:spPr>
        <p:txBody>
          <a:bodyPr wrap="square" rtlCol="0">
            <a:spAutoFit/>
          </a:bodyPr>
          <a:lstStyle/>
          <a:p>
            <a:r>
              <a:rPr lang="en-US" sz="1200" dirty="0">
                <a:latin typeface="Cambria Math" panose="02040503050406030204" pitchFamily="18" charset="0"/>
                <a:ea typeface="Cambria Math" panose="02040503050406030204" pitchFamily="18" charset="0"/>
              </a:rPr>
              <a:t>RE - </a:t>
            </a:r>
            <a:r>
              <a:rPr lang="el-GR" sz="1200" dirty="0">
                <a:latin typeface="Cambria Math" panose="02040503050406030204" pitchFamily="18" charset="0"/>
                <a:ea typeface="Cambria Math" panose="02040503050406030204" pitchFamily="18" charset="0"/>
              </a:rPr>
              <a:t>ε</a:t>
            </a:r>
            <a:r>
              <a:rPr lang="en-US" sz="1200" baseline="-25000" dirty="0">
                <a:latin typeface="Cambria Math" panose="02040503050406030204" pitchFamily="18" charset="0"/>
                <a:ea typeface="Cambria Math" panose="02040503050406030204" pitchFamily="18" charset="0"/>
              </a:rPr>
              <a:t>z</a:t>
            </a:r>
            <a:endParaRPr lang="en-GB" sz="1200" baseline="-25000" dirty="0">
              <a:latin typeface="Cambria Math" panose="02040503050406030204" pitchFamily="18" charset="0"/>
              <a:ea typeface="Cambria Math" panose="02040503050406030204" pitchFamily="18" charset="0"/>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231" y="1673992"/>
            <a:ext cx="2461919" cy="1476000"/>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231" y="3400006"/>
            <a:ext cx="2461919" cy="147600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3850" y="1673992"/>
            <a:ext cx="2461919" cy="147600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360" y="3386995"/>
            <a:ext cx="2461919" cy="1476000"/>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97933" y="1676273"/>
            <a:ext cx="2461919" cy="1476000"/>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97932" y="3400006"/>
            <a:ext cx="2461919" cy="1476000"/>
          </a:xfrm>
          <a:prstGeom prst="rect">
            <a:avLst/>
          </a:prstGeom>
        </p:spPr>
      </p:pic>
      <p:sp>
        <p:nvSpPr>
          <p:cNvPr id="21" name="TextBox 20"/>
          <p:cNvSpPr txBox="1"/>
          <p:nvPr/>
        </p:nvSpPr>
        <p:spPr>
          <a:xfrm>
            <a:off x="899592" y="2048464"/>
            <a:ext cx="2477616" cy="230832"/>
          </a:xfrm>
          <a:prstGeom prst="rect">
            <a:avLst/>
          </a:prstGeom>
          <a:noFill/>
        </p:spPr>
        <p:txBody>
          <a:bodyPr wrap="square" rtlCol="0">
            <a:spAutoFit/>
          </a:bodyPr>
          <a:lstStyle/>
          <a:p>
            <a:pPr algn="ctr"/>
            <a:r>
              <a:rPr lang="en-US" sz="900" dirty="0"/>
              <a:t>Bladder failure</a:t>
            </a:r>
            <a:endParaRPr lang="en-GB" sz="900" dirty="0"/>
          </a:p>
        </p:txBody>
      </p:sp>
      <p:cxnSp>
        <p:nvCxnSpPr>
          <p:cNvPr id="22" name="Straight Arrow Connector 21"/>
          <p:cNvCxnSpPr/>
          <p:nvPr/>
        </p:nvCxnSpPr>
        <p:spPr>
          <a:xfrm flipH="1">
            <a:off x="1331640" y="2183484"/>
            <a:ext cx="2880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Espace réservé du contenu 8"/>
          <p:cNvSpPr txBox="1">
            <a:spLocks/>
          </p:cNvSpPr>
          <p:nvPr/>
        </p:nvSpPr>
        <p:spPr>
          <a:xfrm>
            <a:off x="5076056" y="4847166"/>
            <a:ext cx="2803283" cy="392389"/>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200" dirty="0">
                <a:solidFill>
                  <a:srgbClr val="00B050"/>
                </a:solidFill>
                <a:latin typeface="Times New Roman" panose="02020603050405020304" pitchFamily="18" charset="0"/>
                <a:cs typeface="Times New Roman" panose="02020603050405020304" pitchFamily="18" charset="0"/>
              </a:rPr>
              <a:t>M. </a:t>
            </a:r>
            <a:r>
              <a:rPr lang="en-GB" sz="1200" dirty="0" err="1">
                <a:solidFill>
                  <a:srgbClr val="00B050"/>
                </a:solidFill>
                <a:latin typeface="Times New Roman" panose="02020603050405020304" pitchFamily="18" charset="0"/>
                <a:cs typeface="Times New Roman" panose="02020603050405020304" pitchFamily="18" charset="0"/>
              </a:rPr>
              <a:t>Guinchard</a:t>
            </a:r>
            <a:r>
              <a:rPr lang="en-GB" sz="1200" dirty="0">
                <a:solidFill>
                  <a:srgbClr val="00B050"/>
                </a:solidFill>
                <a:latin typeface="Times New Roman" panose="02020603050405020304" pitchFamily="18" charset="0"/>
                <a:cs typeface="Times New Roman" panose="02020603050405020304" pitchFamily="18" charset="0"/>
              </a:rPr>
              <a:t>, S. Mugnier, K. Kandemir</a:t>
            </a:r>
          </a:p>
        </p:txBody>
      </p:sp>
    </p:spTree>
    <p:extLst>
      <p:ext uri="{BB962C8B-B14F-4D97-AF65-F5344CB8AC3E}">
        <p14:creationId xmlns:p14="http://schemas.microsoft.com/office/powerpoint/2010/main" val="8207624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4011910"/>
            <a:ext cx="2771800" cy="113159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AFD6F31-2D91-415F-88F4-7508C5078B20}"/>
              </a:ext>
            </a:extLst>
          </p:cNvPr>
          <p:cNvSpPr>
            <a:spLocks noGrp="1"/>
          </p:cNvSpPr>
          <p:nvPr>
            <p:ph type="title"/>
          </p:nvPr>
        </p:nvSpPr>
        <p:spPr>
          <a:xfrm>
            <a:off x="0" y="9078"/>
            <a:ext cx="9144000" cy="540000"/>
          </a:xfrm>
          <a:noFill/>
        </p:spPr>
        <p:txBody>
          <a:bodyPr/>
          <a:lstStyle/>
          <a:p>
            <a:r>
              <a:rPr lang="en-GB" sz="2800" b="0" dirty="0">
                <a:latin typeface="Times New Roman" panose="02020603050405020304" pitchFamily="18" charset="0"/>
                <a:cs typeface="Times New Roman" panose="02020603050405020304" pitchFamily="18" charset="0"/>
              </a:rPr>
              <a:t>MQXFBMT4 – Assembly</a:t>
            </a:r>
          </a:p>
        </p:txBody>
      </p:sp>
      <p:sp>
        <p:nvSpPr>
          <p:cNvPr id="4" name="Slide Number Placeholder 3">
            <a:extLst>
              <a:ext uri="{FF2B5EF4-FFF2-40B4-BE49-F238E27FC236}">
                <a16:creationId xmlns:a16="http://schemas.microsoft.com/office/drawing/2014/main" id="{ABF5ABCA-04FD-4E26-A4B0-81EE27B94A16}"/>
              </a:ext>
            </a:extLst>
          </p:cNvPr>
          <p:cNvSpPr>
            <a:spLocks noGrp="1"/>
          </p:cNvSpPr>
          <p:nvPr>
            <p:ph type="sldNum" sz="quarter" idx="12"/>
          </p:nvPr>
        </p:nvSpPr>
        <p:spPr>
          <a:xfrm>
            <a:off x="8748504" y="4803998"/>
            <a:ext cx="360000" cy="270000"/>
          </a:xfrm>
        </p:spPr>
        <p:txBody>
          <a:bodyPr/>
          <a:lstStyle/>
          <a:p>
            <a:fld id="{BFDCA1C4-9514-7B4F-976F-D92F7E296653}" type="slidenum">
              <a:rPr lang="fr-FR" smtClean="0"/>
              <a:pPr/>
              <a:t>17</a:t>
            </a:fld>
            <a:endParaRPr lang="fr-FR"/>
          </a:p>
        </p:txBody>
      </p:sp>
      <p:sp>
        <p:nvSpPr>
          <p:cNvPr id="8" name="Espace réservé du contenu 8"/>
          <p:cNvSpPr txBox="1">
            <a:spLocks/>
          </p:cNvSpPr>
          <p:nvPr/>
        </p:nvSpPr>
        <p:spPr>
          <a:xfrm>
            <a:off x="606499" y="843558"/>
            <a:ext cx="8069957" cy="3960440"/>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500" dirty="0">
                <a:solidFill>
                  <a:schemeClr val="tx1"/>
                </a:solidFill>
                <a:latin typeface="Times New Roman" panose="02020603050405020304" pitchFamily="18" charset="0"/>
                <a:cs typeface="Times New Roman" panose="02020603050405020304" pitchFamily="18" charset="0"/>
              </a:rPr>
              <a:t>Non-Conformity report for the bladder failure in EDMS 2803022.</a:t>
            </a:r>
          </a:p>
          <a:p>
            <a:endParaRPr lang="en-US" sz="1500" dirty="0">
              <a:solidFill>
                <a:schemeClr val="tx1"/>
              </a:solidFill>
              <a:latin typeface="Times New Roman" panose="02020603050405020304" pitchFamily="18" charset="0"/>
              <a:cs typeface="Times New Roman" panose="02020603050405020304" pitchFamily="18" charset="0"/>
            </a:endParaRPr>
          </a:p>
          <a:p>
            <a:r>
              <a:rPr lang="en-US" sz="1500" b="1" dirty="0">
                <a:solidFill>
                  <a:schemeClr val="tx1"/>
                </a:solidFill>
                <a:latin typeface="Times New Roman" panose="02020603050405020304" pitchFamily="18" charset="0"/>
                <a:cs typeface="Times New Roman" panose="02020603050405020304" pitchFamily="18" charset="0"/>
              </a:rPr>
              <a:t>Two</a:t>
            </a:r>
            <a:r>
              <a:rPr lang="en-US" sz="1500" dirty="0">
                <a:solidFill>
                  <a:schemeClr val="tx1"/>
                </a:solidFill>
                <a:latin typeface="Times New Roman" panose="02020603050405020304" pitchFamily="18" charset="0"/>
                <a:cs typeface="Times New Roman" panose="02020603050405020304" pitchFamily="18" charset="0"/>
              </a:rPr>
              <a:t> bladder </a:t>
            </a:r>
            <a:r>
              <a:rPr lang="en-US" sz="1500" b="1" dirty="0">
                <a:solidFill>
                  <a:schemeClr val="tx1"/>
                </a:solidFill>
                <a:latin typeface="Times New Roman" panose="02020603050405020304" pitchFamily="18" charset="0"/>
                <a:cs typeface="Times New Roman" panose="02020603050405020304" pitchFamily="18" charset="0"/>
              </a:rPr>
              <a:t>cycles</a:t>
            </a:r>
            <a:r>
              <a:rPr lang="en-US" sz="1500" dirty="0">
                <a:solidFill>
                  <a:schemeClr val="tx1"/>
                </a:solidFill>
                <a:latin typeface="Times New Roman" panose="02020603050405020304" pitchFamily="18" charset="0"/>
                <a:cs typeface="Times New Roman" panose="02020603050405020304" pitchFamily="18" charset="0"/>
              </a:rPr>
              <a:t> up to </a:t>
            </a:r>
            <a:r>
              <a:rPr lang="en-US" sz="1500" b="1" dirty="0">
                <a:solidFill>
                  <a:schemeClr val="tx1"/>
                </a:solidFill>
                <a:latin typeface="Times New Roman" panose="02020603050405020304" pitchFamily="18" charset="0"/>
                <a:cs typeface="Times New Roman" panose="02020603050405020304" pitchFamily="18" charset="0"/>
              </a:rPr>
              <a:t>390</a:t>
            </a:r>
            <a:r>
              <a:rPr lang="en-US" sz="1500" dirty="0">
                <a:solidFill>
                  <a:schemeClr val="tx1"/>
                </a:solidFill>
                <a:latin typeface="Times New Roman" panose="02020603050405020304" pitchFamily="18" charset="0"/>
                <a:cs typeface="Times New Roman" panose="02020603050405020304" pitchFamily="18" charset="0"/>
              </a:rPr>
              <a:t> </a:t>
            </a:r>
            <a:r>
              <a:rPr lang="en-US" sz="1500" b="1" dirty="0">
                <a:solidFill>
                  <a:schemeClr val="tx1"/>
                </a:solidFill>
                <a:latin typeface="Times New Roman" panose="02020603050405020304" pitchFamily="18" charset="0"/>
                <a:cs typeface="Times New Roman" panose="02020603050405020304" pitchFamily="18" charset="0"/>
              </a:rPr>
              <a:t>bar</a:t>
            </a:r>
            <a:r>
              <a:rPr lang="en-US" sz="1500" dirty="0">
                <a:solidFill>
                  <a:schemeClr val="tx1"/>
                </a:solidFill>
                <a:latin typeface="Times New Roman" panose="02020603050405020304" pitchFamily="18" charset="0"/>
                <a:cs typeface="Times New Roman" panose="02020603050405020304" pitchFamily="18" charset="0"/>
              </a:rPr>
              <a:t> performed upon restart of the pre-loading operations. </a:t>
            </a:r>
            <a:r>
              <a:rPr lang="en-US" sz="1500" b="1" dirty="0">
                <a:solidFill>
                  <a:schemeClr val="tx1"/>
                </a:solidFill>
                <a:latin typeface="Times New Roman" panose="02020603050405020304" pitchFamily="18" charset="0"/>
                <a:cs typeface="Times New Roman" panose="02020603050405020304" pitchFamily="18" charset="0"/>
              </a:rPr>
              <a:t>Half</a:t>
            </a:r>
            <a:r>
              <a:rPr lang="en-US" sz="1500" dirty="0">
                <a:solidFill>
                  <a:schemeClr val="tx1"/>
                </a:solidFill>
                <a:latin typeface="Times New Roman" panose="02020603050405020304" pitchFamily="18" charset="0"/>
                <a:cs typeface="Times New Roman" panose="02020603050405020304" pitchFamily="18" charset="0"/>
              </a:rPr>
              <a:t> of the created </a:t>
            </a:r>
            <a:r>
              <a:rPr lang="en-US" sz="1500" b="1" dirty="0">
                <a:solidFill>
                  <a:schemeClr val="tx1"/>
                </a:solidFill>
                <a:latin typeface="Times New Roman" panose="02020603050405020304" pitchFamily="18" charset="0"/>
                <a:cs typeface="Times New Roman" panose="02020603050405020304" pitchFamily="18" charset="0"/>
              </a:rPr>
              <a:t>imbalance</a:t>
            </a:r>
            <a:r>
              <a:rPr lang="en-US" sz="1500" dirty="0">
                <a:solidFill>
                  <a:schemeClr val="tx1"/>
                </a:solidFill>
                <a:latin typeface="Times New Roman" panose="02020603050405020304" pitchFamily="18" charset="0"/>
                <a:cs typeface="Times New Roman" panose="02020603050405020304" pitchFamily="18" charset="0"/>
              </a:rPr>
              <a:t> among coils could be </a:t>
            </a:r>
            <a:r>
              <a:rPr lang="en-US" sz="1500" b="1" dirty="0">
                <a:solidFill>
                  <a:schemeClr val="tx1"/>
                </a:solidFill>
                <a:latin typeface="Times New Roman" panose="02020603050405020304" pitchFamily="18" charset="0"/>
                <a:cs typeface="Times New Roman" panose="02020603050405020304" pitchFamily="18" charset="0"/>
              </a:rPr>
              <a:t>recovered</a:t>
            </a:r>
            <a:r>
              <a:rPr lang="en-US" sz="1500" dirty="0">
                <a:solidFill>
                  <a:schemeClr val="tx1"/>
                </a:solidFill>
                <a:latin typeface="Times New Roman" panose="02020603050405020304" pitchFamily="18" charset="0"/>
                <a:cs typeface="Times New Roman" panose="02020603050405020304" pitchFamily="18" charset="0"/>
              </a:rPr>
              <a:t> (see previous slide).</a:t>
            </a:r>
          </a:p>
          <a:p>
            <a:endParaRPr lang="en-US" sz="1500" dirty="0">
              <a:solidFill>
                <a:schemeClr val="tx1"/>
              </a:solidFill>
              <a:latin typeface="Times New Roman" panose="02020603050405020304" pitchFamily="18" charset="0"/>
              <a:cs typeface="Times New Roman" panose="02020603050405020304" pitchFamily="18" charset="0"/>
            </a:endParaRPr>
          </a:p>
          <a:p>
            <a:r>
              <a:rPr lang="en-US" sz="1500" b="1" dirty="0">
                <a:solidFill>
                  <a:schemeClr val="tx1"/>
                </a:solidFill>
                <a:latin typeface="Times New Roman" panose="02020603050405020304" pitchFamily="18" charset="0"/>
                <a:cs typeface="Times New Roman" panose="02020603050405020304" pitchFamily="18" charset="0"/>
              </a:rPr>
              <a:t>Loading</a:t>
            </a:r>
            <a:r>
              <a:rPr lang="en-US" sz="1500" dirty="0">
                <a:solidFill>
                  <a:schemeClr val="tx1"/>
                </a:solidFill>
                <a:latin typeface="Times New Roman" panose="02020603050405020304" pitchFamily="18" charset="0"/>
                <a:cs typeface="Times New Roman" panose="02020603050405020304" pitchFamily="18" charset="0"/>
              </a:rPr>
              <a:t> </a:t>
            </a:r>
            <a:r>
              <a:rPr lang="en-US" sz="1500" b="1" dirty="0">
                <a:solidFill>
                  <a:schemeClr val="tx1"/>
                </a:solidFill>
                <a:latin typeface="Times New Roman" panose="02020603050405020304" pitchFamily="18" charset="0"/>
                <a:cs typeface="Times New Roman" panose="02020603050405020304" pitchFamily="18" charset="0"/>
              </a:rPr>
              <a:t>completed</a:t>
            </a:r>
            <a:r>
              <a:rPr lang="en-US" sz="1500" dirty="0">
                <a:solidFill>
                  <a:schemeClr val="tx1"/>
                </a:solidFill>
                <a:latin typeface="Times New Roman" panose="02020603050405020304" pitchFamily="18" charset="0"/>
                <a:cs typeface="Times New Roman" panose="02020603050405020304" pitchFamily="18" charset="0"/>
              </a:rPr>
              <a:t> with the insertion of 13.8 mm keys. Magnet is </a:t>
            </a:r>
            <a:r>
              <a:rPr lang="en-US" sz="1500" b="1" dirty="0">
                <a:solidFill>
                  <a:schemeClr val="tx1"/>
                </a:solidFill>
                <a:latin typeface="Times New Roman" panose="02020603050405020304" pitchFamily="18" charset="0"/>
                <a:cs typeface="Times New Roman" panose="02020603050405020304" pitchFamily="18" charset="0"/>
              </a:rPr>
              <a:t>within</a:t>
            </a:r>
            <a:r>
              <a:rPr lang="en-US" sz="1500" dirty="0">
                <a:solidFill>
                  <a:schemeClr val="tx1"/>
                </a:solidFill>
                <a:latin typeface="Times New Roman" panose="02020603050405020304" pitchFamily="18" charset="0"/>
                <a:cs typeface="Times New Roman" panose="02020603050405020304" pitchFamily="18" charset="0"/>
              </a:rPr>
              <a:t> </a:t>
            </a:r>
            <a:r>
              <a:rPr lang="en-US" sz="1500" b="1" dirty="0">
                <a:solidFill>
                  <a:schemeClr val="tx1"/>
                </a:solidFill>
                <a:latin typeface="Times New Roman" panose="02020603050405020304" pitchFamily="18" charset="0"/>
                <a:cs typeface="Times New Roman" panose="02020603050405020304" pitchFamily="18" charset="0"/>
              </a:rPr>
              <a:t>specifications</a:t>
            </a:r>
            <a:r>
              <a:rPr lang="en-US" sz="1500" dirty="0">
                <a:solidFill>
                  <a:schemeClr val="tx1"/>
                </a:solidFill>
                <a:latin typeface="Times New Roman" panose="02020603050405020304" pitchFamily="18" charset="0"/>
                <a:cs typeface="Times New Roman" panose="02020603050405020304" pitchFamily="18" charset="0"/>
              </a:rPr>
              <a:t> </a:t>
            </a:r>
            <a:r>
              <a:rPr lang="en-US" sz="1500" b="1" dirty="0">
                <a:solidFill>
                  <a:schemeClr val="tx1"/>
                </a:solidFill>
                <a:latin typeface="Times New Roman" panose="02020603050405020304" pitchFamily="18" charset="0"/>
                <a:cs typeface="Times New Roman" panose="02020603050405020304" pitchFamily="18" charset="0"/>
              </a:rPr>
              <a:t>except</a:t>
            </a:r>
            <a:r>
              <a:rPr lang="en-US" sz="1500" dirty="0">
                <a:solidFill>
                  <a:schemeClr val="tx1"/>
                </a:solidFill>
                <a:latin typeface="Times New Roman" panose="02020603050405020304" pitchFamily="18" charset="0"/>
                <a:cs typeface="Times New Roman" panose="02020603050405020304" pitchFamily="18" charset="0"/>
              </a:rPr>
              <a:t> for the coil </a:t>
            </a:r>
            <a:r>
              <a:rPr lang="en-US" sz="1500" b="1" dirty="0">
                <a:solidFill>
                  <a:schemeClr val="tx1"/>
                </a:solidFill>
                <a:latin typeface="Times New Roman" panose="02020603050405020304" pitchFamily="18" charset="0"/>
                <a:cs typeface="Times New Roman" panose="02020603050405020304" pitchFamily="18" charset="0"/>
              </a:rPr>
              <a:t>peak</a:t>
            </a:r>
            <a:r>
              <a:rPr lang="en-US" sz="1500" dirty="0">
                <a:solidFill>
                  <a:schemeClr val="tx1"/>
                </a:solidFill>
                <a:latin typeface="Times New Roman" panose="02020603050405020304" pitchFamily="18" charset="0"/>
                <a:cs typeface="Times New Roman" panose="02020603050405020304" pitchFamily="18" charset="0"/>
              </a:rPr>
              <a:t> </a:t>
            </a:r>
            <a:r>
              <a:rPr lang="en-US" sz="1500" b="1" dirty="0">
                <a:solidFill>
                  <a:schemeClr val="tx1"/>
                </a:solidFill>
                <a:latin typeface="Times New Roman" panose="02020603050405020304" pitchFamily="18" charset="0"/>
                <a:cs typeface="Times New Roman" panose="02020603050405020304" pitchFamily="18" charset="0"/>
              </a:rPr>
              <a:t>stress</a:t>
            </a:r>
            <a:r>
              <a:rPr lang="en-US" sz="1500" dirty="0">
                <a:solidFill>
                  <a:schemeClr val="tx1"/>
                </a:solidFill>
                <a:latin typeface="Times New Roman" panose="02020603050405020304" pitchFamily="18" charset="0"/>
                <a:cs typeface="Times New Roman" panose="02020603050405020304" pitchFamily="18" charset="0"/>
              </a:rPr>
              <a:t>. The latter happens in CR107, which has already seen larger stress values during MQXFBP1 assembly and cold test.</a:t>
            </a:r>
          </a:p>
          <a:p>
            <a:pPr lvl="0">
              <a:buClr>
                <a:srgbClr val="0093BE"/>
              </a:buClr>
              <a:buFont typeface="Arial" panose="020B0604020202020204" pitchFamily="34" charset="0"/>
              <a:buChar char="•"/>
            </a:pPr>
            <a:endParaRPr lang="en-US" sz="1500" dirty="0">
              <a:solidFill>
                <a:srgbClr val="5A5A5A"/>
              </a:solidFill>
              <a:latin typeface="Times New Roman" panose="02020603050405020304" pitchFamily="18" charset="0"/>
              <a:cs typeface="Times New Roman" panose="02020603050405020304" pitchFamily="18" charset="0"/>
            </a:endParaRPr>
          </a:p>
          <a:p>
            <a:pPr lvl="1">
              <a:spcAft>
                <a:spcPts val="600"/>
              </a:spcAft>
              <a:buClr>
                <a:srgbClr val="0093BE"/>
              </a:buClr>
              <a:buFont typeface="Wingdings" panose="05000000000000000000" pitchFamily="2" charset="2"/>
              <a:buChar char="§"/>
            </a:pPr>
            <a:r>
              <a:rPr lang="en-US" sz="1500" b="1" dirty="0">
                <a:solidFill>
                  <a:srgbClr val="5A5A5A"/>
                </a:solidFill>
                <a:latin typeface="Times New Roman" panose="02020603050405020304" pitchFamily="18" charset="0"/>
                <a:cs typeface="Times New Roman" panose="02020603050405020304" pitchFamily="18" charset="0"/>
              </a:rPr>
              <a:t>Average shell </a:t>
            </a:r>
            <a:r>
              <a:rPr lang="en-US" sz="1500" dirty="0">
                <a:solidFill>
                  <a:srgbClr val="5A5A5A"/>
                </a:solidFill>
                <a:latin typeface="Times New Roman" panose="02020603050405020304" pitchFamily="18" charset="0"/>
                <a:cs typeface="Times New Roman" panose="02020603050405020304" pitchFamily="18" charset="0"/>
              </a:rPr>
              <a:t>stress (three stations):</a:t>
            </a:r>
            <a:r>
              <a:rPr lang="en-US" sz="1500" dirty="0">
                <a:solidFill>
                  <a:srgbClr val="08A03B"/>
                </a:solidFill>
                <a:latin typeface="Times New Roman" panose="02020603050405020304" pitchFamily="18" charset="0"/>
                <a:cs typeface="Times New Roman" panose="02020603050405020304" pitchFamily="18" charset="0"/>
              </a:rPr>
              <a:t> 58 MPa          </a:t>
            </a:r>
            <a:r>
              <a:rPr lang="en-US" sz="1500" dirty="0">
                <a:solidFill>
                  <a:srgbClr val="5A5A5A"/>
                </a:solidFill>
                <a:latin typeface="Times New Roman" panose="02020603050405020304" pitchFamily="18" charset="0"/>
                <a:cs typeface="Times New Roman" panose="02020603050405020304" pitchFamily="18" charset="0"/>
              </a:rPr>
              <a:t>			 -  Target: </a:t>
            </a:r>
            <a:r>
              <a:rPr lang="en-US" sz="1500" b="1" dirty="0">
                <a:solidFill>
                  <a:srgbClr val="5A5A5A"/>
                </a:solidFill>
                <a:latin typeface="Times New Roman" panose="02020603050405020304" pitchFamily="18" charset="0"/>
                <a:cs typeface="Times New Roman" panose="02020603050405020304" pitchFamily="18" charset="0"/>
              </a:rPr>
              <a:t>+58 </a:t>
            </a:r>
            <a:r>
              <a:rPr lang="en-US" sz="1500" dirty="0">
                <a:solidFill>
                  <a:srgbClr val="5A5A5A"/>
                </a:solidFill>
                <a:latin typeface="Times New Roman" panose="02020603050405020304" pitchFamily="18" charset="0"/>
                <a:cs typeface="Times New Roman" panose="02020603050405020304" pitchFamily="18" charset="0"/>
              </a:rPr>
              <a:t>± 6 MPa</a:t>
            </a:r>
          </a:p>
          <a:p>
            <a:pPr lvl="1">
              <a:spcAft>
                <a:spcPts val="600"/>
              </a:spcAft>
              <a:buClr>
                <a:srgbClr val="0093BE"/>
              </a:buClr>
              <a:buFont typeface="Wingdings" panose="05000000000000000000" pitchFamily="2" charset="2"/>
              <a:buChar char="§"/>
            </a:pPr>
            <a:r>
              <a:rPr lang="en-US" sz="1500" b="1" dirty="0">
                <a:solidFill>
                  <a:srgbClr val="5A5A5A"/>
                </a:solidFill>
                <a:latin typeface="Times New Roman" panose="02020603050405020304" pitchFamily="18" charset="0"/>
                <a:cs typeface="Times New Roman" panose="02020603050405020304" pitchFamily="18" charset="0"/>
              </a:rPr>
              <a:t>Average</a:t>
            </a:r>
            <a:r>
              <a:rPr lang="en-US" sz="1500" dirty="0">
                <a:solidFill>
                  <a:srgbClr val="5A5A5A"/>
                </a:solidFill>
                <a:latin typeface="Times New Roman" panose="02020603050405020304" pitchFamily="18" charset="0"/>
                <a:cs typeface="Times New Roman" panose="02020603050405020304" pitchFamily="18" charset="0"/>
              </a:rPr>
              <a:t> </a:t>
            </a:r>
            <a:r>
              <a:rPr lang="en-US" sz="1500" b="1" dirty="0">
                <a:solidFill>
                  <a:srgbClr val="5A5A5A"/>
                </a:solidFill>
                <a:latin typeface="Times New Roman" panose="02020603050405020304" pitchFamily="18" charset="0"/>
                <a:cs typeface="Times New Roman" panose="02020603050405020304" pitchFamily="18" charset="0"/>
              </a:rPr>
              <a:t>coil stress </a:t>
            </a:r>
            <a:r>
              <a:rPr lang="en-US" sz="1500" dirty="0">
                <a:solidFill>
                  <a:srgbClr val="5A5A5A"/>
                </a:solidFill>
                <a:latin typeface="Times New Roman" panose="02020603050405020304" pitchFamily="18" charset="0"/>
                <a:cs typeface="Times New Roman" panose="02020603050405020304" pitchFamily="18" charset="0"/>
              </a:rPr>
              <a:t>(winding pole, three stations):  </a:t>
            </a:r>
            <a:r>
              <a:rPr lang="en-US" sz="1500" dirty="0">
                <a:solidFill>
                  <a:srgbClr val="08A03B"/>
                </a:solidFill>
                <a:latin typeface="Times New Roman" panose="02020603050405020304" pitchFamily="18" charset="0"/>
                <a:cs typeface="Times New Roman" panose="02020603050405020304" pitchFamily="18" charset="0"/>
              </a:rPr>
              <a:t>-71 MPa              </a:t>
            </a:r>
            <a:r>
              <a:rPr lang="en-US" sz="1500" dirty="0">
                <a:solidFill>
                  <a:srgbClr val="5A5A5A"/>
                </a:solidFill>
                <a:latin typeface="Times New Roman" panose="02020603050405020304" pitchFamily="18" charset="0"/>
                <a:cs typeface="Times New Roman" panose="02020603050405020304" pitchFamily="18" charset="0"/>
              </a:rPr>
              <a:t>- Target </a:t>
            </a:r>
            <a:r>
              <a:rPr lang="en-US" sz="1500" b="1" dirty="0">
                <a:solidFill>
                  <a:srgbClr val="5A5A5A"/>
                </a:solidFill>
                <a:latin typeface="Times New Roman" panose="02020603050405020304" pitchFamily="18" charset="0"/>
                <a:cs typeface="Times New Roman" panose="02020603050405020304" pitchFamily="18" charset="0"/>
              </a:rPr>
              <a:t>-70 </a:t>
            </a:r>
            <a:r>
              <a:rPr lang="en-US" sz="1500" dirty="0">
                <a:solidFill>
                  <a:srgbClr val="5A5A5A"/>
                </a:solidFill>
                <a:latin typeface="Times New Roman" panose="02020603050405020304" pitchFamily="18" charset="0"/>
                <a:cs typeface="Times New Roman" panose="02020603050405020304" pitchFamily="18" charset="0"/>
              </a:rPr>
              <a:t>± 10 MPa</a:t>
            </a:r>
          </a:p>
          <a:p>
            <a:pPr lvl="1">
              <a:spcAft>
                <a:spcPts val="600"/>
              </a:spcAft>
              <a:buClr>
                <a:srgbClr val="0093BE"/>
              </a:buClr>
              <a:buFont typeface="Wingdings" panose="05000000000000000000" pitchFamily="2" charset="2"/>
              <a:buChar char="§"/>
            </a:pPr>
            <a:r>
              <a:rPr lang="en-US" sz="1500" b="1" dirty="0">
                <a:solidFill>
                  <a:srgbClr val="5A5A5A"/>
                </a:solidFill>
                <a:latin typeface="Times New Roman" panose="02020603050405020304" pitchFamily="18" charset="0"/>
                <a:cs typeface="Times New Roman" panose="02020603050405020304" pitchFamily="18" charset="0"/>
              </a:rPr>
              <a:t>Peak coil stress </a:t>
            </a:r>
            <a:r>
              <a:rPr lang="en-US" sz="1500" dirty="0">
                <a:solidFill>
                  <a:srgbClr val="5A5A5A"/>
                </a:solidFill>
                <a:latin typeface="Times New Roman" panose="02020603050405020304" pitchFamily="18" charset="0"/>
                <a:cs typeface="Times New Roman" panose="02020603050405020304" pitchFamily="18" charset="0"/>
              </a:rPr>
              <a:t>(winding pole, three stations): </a:t>
            </a:r>
            <a:r>
              <a:rPr lang="en-US" sz="1500" dirty="0">
                <a:solidFill>
                  <a:srgbClr val="C00000"/>
                </a:solidFill>
                <a:latin typeface="Times New Roman" panose="02020603050405020304" pitchFamily="18" charset="0"/>
                <a:cs typeface="Times New Roman" panose="02020603050405020304" pitchFamily="18" charset="0"/>
              </a:rPr>
              <a:t>-107 MPa</a:t>
            </a:r>
            <a:r>
              <a:rPr lang="en-US" sz="1500" dirty="0">
                <a:solidFill>
                  <a:srgbClr val="5A5A5A"/>
                </a:solidFill>
                <a:latin typeface="Times New Roman" panose="02020603050405020304" pitchFamily="18" charset="0"/>
                <a:cs typeface="Times New Roman" panose="02020603050405020304" pitchFamily="18" charset="0"/>
              </a:rPr>
              <a:t>		  - Target </a:t>
            </a:r>
            <a:r>
              <a:rPr lang="en-US" sz="1500" b="1" dirty="0">
                <a:solidFill>
                  <a:srgbClr val="C00000"/>
                </a:solidFill>
                <a:latin typeface="Times New Roman" panose="02020603050405020304" pitchFamily="18" charset="0"/>
                <a:cs typeface="Times New Roman" panose="02020603050405020304" pitchFamily="18" charset="0"/>
              </a:rPr>
              <a:t>-100 MPa</a:t>
            </a:r>
          </a:p>
          <a:p>
            <a:pPr lvl="1">
              <a:spcAft>
                <a:spcPts val="600"/>
              </a:spcAft>
              <a:buClr>
                <a:srgbClr val="0093BE"/>
              </a:buClr>
              <a:buFont typeface="Wingdings" panose="05000000000000000000" pitchFamily="2" charset="2"/>
              <a:buChar char="§"/>
            </a:pPr>
            <a:endParaRPr lang="en-US" sz="1500" b="1" dirty="0">
              <a:solidFill>
                <a:srgbClr val="C00000"/>
              </a:solidFill>
              <a:latin typeface="Times New Roman" panose="02020603050405020304" pitchFamily="18" charset="0"/>
              <a:cs typeface="Times New Roman" panose="02020603050405020304" pitchFamily="18" charset="0"/>
            </a:endParaRPr>
          </a:p>
          <a:p>
            <a:pPr lvl="0" algn="ctr">
              <a:buClr>
                <a:srgbClr val="0093BE"/>
              </a:buClr>
            </a:pPr>
            <a:endParaRPr lang="en-GB" sz="1500" i="1" dirty="0">
              <a:solidFill>
                <a:srgbClr val="5A5A5A"/>
              </a:solidFill>
              <a:latin typeface="Times New Roman" panose="02020603050405020304" pitchFamily="18" charset="0"/>
              <a:cs typeface="Times New Roman" panose="02020603050405020304" pitchFamily="18" charset="0"/>
            </a:endParaRPr>
          </a:p>
          <a:p>
            <a:pPr lvl="0" algn="ctr">
              <a:buClr>
                <a:srgbClr val="0093BE"/>
              </a:buClr>
            </a:pPr>
            <a:endParaRPr lang="en-US" sz="1500" i="1" dirty="0">
              <a:solidFill>
                <a:srgbClr val="5A5A5A"/>
              </a:solidFill>
              <a:latin typeface="Times New Roman" panose="02020603050405020304" pitchFamily="18" charset="0"/>
              <a:cs typeface="Times New Roman" panose="02020603050405020304" pitchFamily="18" charset="0"/>
            </a:endParaRPr>
          </a:p>
          <a:p>
            <a:pPr lvl="0">
              <a:buClr>
                <a:srgbClr val="0093BE"/>
              </a:buClr>
              <a:buFont typeface="Wingdings" panose="05000000000000000000" pitchFamily="2" charset="2"/>
              <a:buChar char="§"/>
            </a:pPr>
            <a:endParaRPr lang="en-GB" sz="1500" i="1" dirty="0">
              <a:solidFill>
                <a:srgbClr val="5A5A5A"/>
              </a:solidFill>
              <a:latin typeface="Times New Roman" panose="02020603050405020304" pitchFamily="18" charset="0"/>
              <a:cs typeface="Times New Roman" panose="02020603050405020304" pitchFamily="18" charset="0"/>
            </a:endParaRPr>
          </a:p>
          <a:p>
            <a:pPr lvl="0" algn="ctr">
              <a:buClr>
                <a:srgbClr val="0093BE"/>
              </a:buClr>
            </a:pPr>
            <a:endParaRPr lang="en-US" sz="1500" dirty="0">
              <a:solidFill>
                <a:srgbClr val="5A5A5A"/>
              </a:solidFill>
              <a:latin typeface="Times New Roman" panose="02020603050405020304" pitchFamily="18" charset="0"/>
              <a:cs typeface="Times New Roman" panose="02020603050405020304" pitchFamily="18" charset="0"/>
            </a:endParaRPr>
          </a:p>
          <a:p>
            <a:endParaRPr lang="en-GB" sz="15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68185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D6F31-2D91-415F-88F4-7508C5078B20}"/>
              </a:ext>
            </a:extLst>
          </p:cNvPr>
          <p:cNvSpPr>
            <a:spLocks noGrp="1"/>
          </p:cNvSpPr>
          <p:nvPr>
            <p:ph type="title"/>
          </p:nvPr>
        </p:nvSpPr>
        <p:spPr>
          <a:xfrm>
            <a:off x="0" y="9078"/>
            <a:ext cx="9144000" cy="540000"/>
          </a:xfrm>
          <a:noFill/>
        </p:spPr>
        <p:txBody>
          <a:bodyPr/>
          <a:lstStyle/>
          <a:p>
            <a:r>
              <a:rPr lang="en-GB" sz="2800" b="0" dirty="0">
                <a:latin typeface="Times New Roman" panose="02020603050405020304" pitchFamily="18" charset="0"/>
                <a:cs typeface="Times New Roman" panose="02020603050405020304" pitchFamily="18" charset="0"/>
              </a:rPr>
              <a:t>MQXFBMT4 – Assembly</a:t>
            </a:r>
          </a:p>
        </p:txBody>
      </p:sp>
      <p:sp>
        <p:nvSpPr>
          <p:cNvPr id="4" name="Slide Number Placeholder 3">
            <a:extLst>
              <a:ext uri="{FF2B5EF4-FFF2-40B4-BE49-F238E27FC236}">
                <a16:creationId xmlns:a16="http://schemas.microsoft.com/office/drawing/2014/main" id="{ABF5ABCA-04FD-4E26-A4B0-81EE27B94A16}"/>
              </a:ext>
            </a:extLst>
          </p:cNvPr>
          <p:cNvSpPr>
            <a:spLocks noGrp="1"/>
          </p:cNvSpPr>
          <p:nvPr>
            <p:ph type="sldNum" sz="quarter" idx="12"/>
          </p:nvPr>
        </p:nvSpPr>
        <p:spPr>
          <a:xfrm>
            <a:off x="8748504" y="4803998"/>
            <a:ext cx="360000" cy="270000"/>
          </a:xfrm>
        </p:spPr>
        <p:txBody>
          <a:bodyPr/>
          <a:lstStyle/>
          <a:p>
            <a:fld id="{BFDCA1C4-9514-7B4F-976F-D92F7E296653}" type="slidenum">
              <a:rPr lang="fr-FR" smtClean="0"/>
              <a:pPr/>
              <a:t>18</a:t>
            </a:fld>
            <a:endParaRPr lang="fr-FR"/>
          </a:p>
        </p:txBody>
      </p:sp>
      <p:sp>
        <p:nvSpPr>
          <p:cNvPr id="8" name="Espace réservé du contenu 8"/>
          <p:cNvSpPr txBox="1">
            <a:spLocks/>
          </p:cNvSpPr>
          <p:nvPr/>
        </p:nvSpPr>
        <p:spPr>
          <a:xfrm>
            <a:off x="678547" y="627534"/>
            <a:ext cx="8368253" cy="1656184"/>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400" dirty="0">
                <a:solidFill>
                  <a:schemeClr val="tx1"/>
                </a:solidFill>
                <a:latin typeface="Times New Roman" panose="02020603050405020304" pitchFamily="18" charset="0"/>
                <a:cs typeface="Times New Roman" panose="02020603050405020304" pitchFamily="18" charset="0"/>
              </a:rPr>
              <a:t>As in MQXFBP1 and MQXFBMT2, a large drift in the FBG strain measurements follows after finishing the magnet </a:t>
            </a:r>
            <a:r>
              <a:rPr lang="en-GB" sz="1400" dirty="0" smtClean="0">
                <a:solidFill>
                  <a:schemeClr val="tx1"/>
                </a:solidFill>
                <a:latin typeface="Times New Roman" panose="02020603050405020304" pitchFamily="18" charset="0"/>
                <a:cs typeface="Times New Roman" panose="02020603050405020304" pitchFamily="18" charset="0"/>
              </a:rPr>
              <a:t>pre-load (already seen during the break at lunch time, previous slide). </a:t>
            </a:r>
            <a:endParaRPr lang="en-US" sz="1400" dirty="0">
              <a:solidFill>
                <a:schemeClr val="tx1"/>
              </a:solidFill>
              <a:latin typeface="Times New Roman" panose="02020603050405020304" pitchFamily="18" charset="0"/>
              <a:cs typeface="Times New Roman" panose="02020603050405020304" pitchFamily="18" charset="0"/>
            </a:endParaRPr>
          </a:p>
          <a:p>
            <a:pPr lvl="1"/>
            <a:endParaRPr lang="en-GB" sz="1100" dirty="0">
              <a:solidFill>
                <a:schemeClr val="tx1"/>
              </a:solidFill>
              <a:latin typeface="Times New Roman" panose="02020603050405020304" pitchFamily="18" charset="0"/>
              <a:cs typeface="Times New Roman" panose="02020603050405020304" pitchFamily="18" charset="0"/>
            </a:endParaRPr>
          </a:p>
        </p:txBody>
      </p:sp>
      <p:sp>
        <p:nvSpPr>
          <p:cNvPr id="23" name="Espace réservé du contenu 8"/>
          <p:cNvSpPr txBox="1">
            <a:spLocks/>
          </p:cNvSpPr>
          <p:nvPr/>
        </p:nvSpPr>
        <p:spPr>
          <a:xfrm>
            <a:off x="5076056" y="4847166"/>
            <a:ext cx="2803283" cy="392389"/>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200" dirty="0">
                <a:solidFill>
                  <a:srgbClr val="00B050"/>
                </a:solidFill>
                <a:latin typeface="Times New Roman" panose="02020603050405020304" pitchFamily="18" charset="0"/>
                <a:cs typeface="Times New Roman" panose="02020603050405020304" pitchFamily="18" charset="0"/>
              </a:rPr>
              <a:t>M. </a:t>
            </a:r>
            <a:r>
              <a:rPr lang="en-GB" sz="1200" dirty="0" err="1">
                <a:solidFill>
                  <a:srgbClr val="00B050"/>
                </a:solidFill>
                <a:latin typeface="Times New Roman" panose="02020603050405020304" pitchFamily="18" charset="0"/>
                <a:cs typeface="Times New Roman" panose="02020603050405020304" pitchFamily="18" charset="0"/>
              </a:rPr>
              <a:t>Guinchard</a:t>
            </a:r>
            <a:r>
              <a:rPr lang="en-GB" sz="1200" dirty="0">
                <a:solidFill>
                  <a:srgbClr val="00B050"/>
                </a:solidFill>
                <a:latin typeface="Times New Roman" panose="02020603050405020304" pitchFamily="18" charset="0"/>
                <a:cs typeface="Times New Roman" panose="02020603050405020304" pitchFamily="18" charset="0"/>
              </a:rPr>
              <a:t>, S. Mugnier, K. Kandemir</a:t>
            </a:r>
          </a:p>
        </p:txBody>
      </p:sp>
      <p:pic>
        <p:nvPicPr>
          <p:cNvPr id="6" name="Picture 5"/>
          <p:cNvPicPr>
            <a:picLocks noChangeAspect="1"/>
          </p:cNvPicPr>
          <p:nvPr/>
        </p:nvPicPr>
        <p:blipFill>
          <a:blip r:embed="rId2"/>
          <a:stretch>
            <a:fillRect/>
          </a:stretch>
        </p:blipFill>
        <p:spPr>
          <a:xfrm>
            <a:off x="1024276" y="1203598"/>
            <a:ext cx="7148124" cy="3372707"/>
          </a:xfrm>
          <a:prstGeom prst="rect">
            <a:avLst/>
          </a:prstGeom>
        </p:spPr>
      </p:pic>
    </p:spTree>
    <p:extLst>
      <p:ext uri="{BB962C8B-B14F-4D97-AF65-F5344CB8AC3E}">
        <p14:creationId xmlns:p14="http://schemas.microsoft.com/office/powerpoint/2010/main" val="39413252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D6F31-2D91-415F-88F4-7508C5078B20}"/>
              </a:ext>
            </a:extLst>
          </p:cNvPr>
          <p:cNvSpPr>
            <a:spLocks noGrp="1"/>
          </p:cNvSpPr>
          <p:nvPr>
            <p:ph type="title"/>
          </p:nvPr>
        </p:nvSpPr>
        <p:spPr>
          <a:xfrm>
            <a:off x="0" y="9078"/>
            <a:ext cx="9144000" cy="540000"/>
          </a:xfrm>
          <a:noFill/>
        </p:spPr>
        <p:txBody>
          <a:bodyPr/>
          <a:lstStyle/>
          <a:p>
            <a:r>
              <a:rPr lang="en-GB" sz="2800" b="0" dirty="0">
                <a:latin typeface="Times New Roman" panose="02020603050405020304" pitchFamily="18" charset="0"/>
                <a:cs typeface="Times New Roman" panose="02020603050405020304" pitchFamily="18" charset="0"/>
              </a:rPr>
              <a:t>MQXFBMT4 – Assembly</a:t>
            </a:r>
          </a:p>
        </p:txBody>
      </p:sp>
      <p:sp>
        <p:nvSpPr>
          <p:cNvPr id="4" name="Slide Number Placeholder 3">
            <a:extLst>
              <a:ext uri="{FF2B5EF4-FFF2-40B4-BE49-F238E27FC236}">
                <a16:creationId xmlns:a16="http://schemas.microsoft.com/office/drawing/2014/main" id="{ABF5ABCA-04FD-4E26-A4B0-81EE27B94A16}"/>
              </a:ext>
            </a:extLst>
          </p:cNvPr>
          <p:cNvSpPr>
            <a:spLocks noGrp="1"/>
          </p:cNvSpPr>
          <p:nvPr>
            <p:ph type="sldNum" sz="quarter" idx="12"/>
          </p:nvPr>
        </p:nvSpPr>
        <p:spPr>
          <a:xfrm>
            <a:off x="8748504" y="4803998"/>
            <a:ext cx="360000" cy="270000"/>
          </a:xfrm>
        </p:spPr>
        <p:txBody>
          <a:bodyPr/>
          <a:lstStyle/>
          <a:p>
            <a:fld id="{BFDCA1C4-9514-7B4F-976F-D92F7E296653}" type="slidenum">
              <a:rPr lang="fr-FR" smtClean="0"/>
              <a:pPr/>
              <a:t>19</a:t>
            </a:fld>
            <a:endParaRPr lang="fr-FR"/>
          </a:p>
        </p:txBody>
      </p:sp>
      <p:sp>
        <p:nvSpPr>
          <p:cNvPr id="8" name="Espace réservé du contenu 8"/>
          <p:cNvSpPr txBox="1">
            <a:spLocks/>
          </p:cNvSpPr>
          <p:nvPr/>
        </p:nvSpPr>
        <p:spPr>
          <a:xfrm>
            <a:off x="678547" y="627534"/>
            <a:ext cx="8368253" cy="1656184"/>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400" dirty="0" smtClean="0">
                <a:solidFill>
                  <a:schemeClr val="tx1"/>
                </a:solidFill>
                <a:latin typeface="Times New Roman" panose="02020603050405020304" pitchFamily="18" charset="0"/>
                <a:cs typeface="Times New Roman" panose="02020603050405020304" pitchFamily="18" charset="0"/>
              </a:rPr>
              <a:t>In </a:t>
            </a:r>
            <a:r>
              <a:rPr lang="en-GB" sz="1400" dirty="0">
                <a:solidFill>
                  <a:schemeClr val="tx1"/>
                </a:solidFill>
                <a:latin typeface="Times New Roman" panose="02020603050405020304" pitchFamily="18" charset="0"/>
                <a:cs typeface="Times New Roman" panose="02020603050405020304" pitchFamily="18" charset="0"/>
              </a:rPr>
              <a:t>MQXFBMT2 it was proven that such a drift only happened for FBG (SGs, also present, were stable). </a:t>
            </a:r>
            <a:r>
              <a:rPr lang="en-GB" sz="1400" b="1" dirty="0">
                <a:solidFill>
                  <a:schemeClr val="tx1"/>
                </a:solidFill>
                <a:latin typeface="Times New Roman" panose="02020603050405020304" pitchFamily="18" charset="0"/>
                <a:cs typeface="Times New Roman" panose="02020603050405020304" pitchFamily="18" charset="0"/>
              </a:rPr>
              <a:t>Once unloaded, the offset remained in the strain readings. </a:t>
            </a:r>
          </a:p>
          <a:p>
            <a:r>
              <a:rPr lang="en-GB" sz="1400" dirty="0">
                <a:solidFill>
                  <a:schemeClr val="tx1"/>
                </a:solidFill>
                <a:latin typeface="Times New Roman" panose="02020603050405020304" pitchFamily="18" charset="0"/>
                <a:cs typeface="Times New Roman" panose="02020603050405020304" pitchFamily="18" charset="0"/>
              </a:rPr>
              <a:t>Drift does not happen after bladder failure in short models. Inhomogeneous FBG loading along the length?</a:t>
            </a:r>
          </a:p>
          <a:p>
            <a:r>
              <a:rPr lang="en-GB" sz="1400" dirty="0">
                <a:solidFill>
                  <a:schemeClr val="tx1"/>
                </a:solidFill>
                <a:latin typeface="Times New Roman" panose="02020603050405020304" pitchFamily="18" charset="0"/>
                <a:cs typeface="Times New Roman" panose="02020603050405020304" pitchFamily="18" charset="0"/>
              </a:rPr>
              <a:t>Interestingly, both in BP1 and MT4 the strain stabilizes at the same value. To be continued…</a:t>
            </a:r>
          </a:p>
          <a:p>
            <a:pPr lvl="1"/>
            <a:endParaRPr lang="en-GB" sz="1200" dirty="0">
              <a:solidFill>
                <a:schemeClr val="tx1"/>
              </a:solidFill>
              <a:latin typeface="Times New Roman" panose="02020603050405020304" pitchFamily="18" charset="0"/>
              <a:cs typeface="Times New Roman" panose="02020603050405020304" pitchFamily="18" charset="0"/>
            </a:endParaRPr>
          </a:p>
          <a:p>
            <a:pPr lvl="1"/>
            <a:endParaRPr lang="en-US" sz="1200" dirty="0" smtClean="0">
              <a:solidFill>
                <a:schemeClr val="tx1"/>
              </a:solidFill>
              <a:latin typeface="Times New Roman" panose="02020603050405020304" pitchFamily="18" charset="0"/>
              <a:cs typeface="Times New Roman" panose="02020603050405020304" pitchFamily="18" charset="0"/>
            </a:endParaRPr>
          </a:p>
        </p:txBody>
      </p:sp>
      <p:sp>
        <p:nvSpPr>
          <p:cNvPr id="23" name="Espace réservé du contenu 8"/>
          <p:cNvSpPr txBox="1">
            <a:spLocks/>
          </p:cNvSpPr>
          <p:nvPr/>
        </p:nvSpPr>
        <p:spPr>
          <a:xfrm>
            <a:off x="5076056" y="4847166"/>
            <a:ext cx="2803283" cy="392389"/>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200" dirty="0">
                <a:solidFill>
                  <a:srgbClr val="00B050"/>
                </a:solidFill>
                <a:latin typeface="Times New Roman" panose="02020603050405020304" pitchFamily="18" charset="0"/>
                <a:cs typeface="Times New Roman" panose="02020603050405020304" pitchFamily="18" charset="0"/>
              </a:rPr>
              <a:t>M. </a:t>
            </a:r>
            <a:r>
              <a:rPr lang="en-GB" sz="1200" dirty="0" err="1">
                <a:solidFill>
                  <a:srgbClr val="00B050"/>
                </a:solidFill>
                <a:latin typeface="Times New Roman" panose="02020603050405020304" pitchFamily="18" charset="0"/>
                <a:cs typeface="Times New Roman" panose="02020603050405020304" pitchFamily="18" charset="0"/>
              </a:rPr>
              <a:t>Guinchard</a:t>
            </a:r>
            <a:r>
              <a:rPr lang="en-GB" sz="1200" dirty="0">
                <a:solidFill>
                  <a:srgbClr val="00B050"/>
                </a:solidFill>
                <a:latin typeface="Times New Roman" panose="02020603050405020304" pitchFamily="18" charset="0"/>
                <a:cs typeface="Times New Roman" panose="02020603050405020304" pitchFamily="18" charset="0"/>
              </a:rPr>
              <a:t>, S. Mugnier, K. Kandemir</a:t>
            </a:r>
          </a:p>
        </p:txBody>
      </p:sp>
      <p:pic>
        <p:nvPicPr>
          <p:cNvPr id="1026" name="Picture 3"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851670"/>
            <a:ext cx="6305272" cy="2664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160240" y="1831925"/>
            <a:ext cx="4572000" cy="307777"/>
          </a:xfrm>
          <a:prstGeom prst="rect">
            <a:avLst/>
          </a:prstGeom>
        </p:spPr>
        <p:txBody>
          <a:bodyPr>
            <a:spAutoFit/>
          </a:bodyPr>
          <a:lstStyle/>
          <a:p>
            <a:r>
              <a:rPr lang="en-US" sz="1400" b="1" u="sng" dirty="0" smtClean="0">
                <a:solidFill>
                  <a:srgbClr val="FF0000"/>
                </a:solidFill>
                <a:latin typeface="Times New Roman" panose="02020603050405020304" pitchFamily="18" charset="0"/>
                <a:cs typeface="Times New Roman" panose="02020603050405020304" pitchFamily="18" charset="0"/>
              </a:rPr>
              <a:t>MQXFBMT2</a:t>
            </a:r>
            <a:endParaRPr lang="en-GB" sz="1400"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72192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D6F31-2D91-415F-88F4-7508C5078B20}"/>
              </a:ext>
            </a:extLst>
          </p:cNvPr>
          <p:cNvSpPr>
            <a:spLocks noGrp="1"/>
          </p:cNvSpPr>
          <p:nvPr>
            <p:ph type="title"/>
          </p:nvPr>
        </p:nvSpPr>
        <p:spPr>
          <a:xfrm>
            <a:off x="0" y="9078"/>
            <a:ext cx="9144000" cy="540000"/>
          </a:xfrm>
          <a:noFill/>
        </p:spPr>
        <p:txBody>
          <a:bodyPr/>
          <a:lstStyle/>
          <a:p>
            <a:r>
              <a:rPr lang="en-GB" sz="2800" b="0" dirty="0">
                <a:latin typeface="Times New Roman" panose="02020603050405020304" pitchFamily="18" charset="0"/>
                <a:cs typeface="Times New Roman" panose="02020603050405020304" pitchFamily="18" charset="0"/>
              </a:rPr>
              <a:t>CONTENTS</a:t>
            </a:r>
          </a:p>
        </p:txBody>
      </p:sp>
      <p:sp>
        <p:nvSpPr>
          <p:cNvPr id="4" name="Slide Number Placeholder 3">
            <a:extLst>
              <a:ext uri="{FF2B5EF4-FFF2-40B4-BE49-F238E27FC236}">
                <a16:creationId xmlns:a16="http://schemas.microsoft.com/office/drawing/2014/main" id="{ABF5ABCA-04FD-4E26-A4B0-81EE27B94A16}"/>
              </a:ext>
            </a:extLst>
          </p:cNvPr>
          <p:cNvSpPr>
            <a:spLocks noGrp="1"/>
          </p:cNvSpPr>
          <p:nvPr>
            <p:ph type="sldNum" sz="quarter" idx="12"/>
          </p:nvPr>
        </p:nvSpPr>
        <p:spPr/>
        <p:txBody>
          <a:bodyPr/>
          <a:lstStyle/>
          <a:p>
            <a:fld id="{BFDCA1C4-9514-7B4F-976F-D92F7E296653}" type="slidenum">
              <a:rPr lang="fr-FR" smtClean="0"/>
              <a:pPr/>
              <a:t>2</a:t>
            </a:fld>
            <a:endParaRPr lang="fr-FR"/>
          </a:p>
        </p:txBody>
      </p:sp>
      <p:sp>
        <p:nvSpPr>
          <p:cNvPr id="8" name="Espace réservé du contenu 8"/>
          <p:cNvSpPr txBox="1">
            <a:spLocks/>
          </p:cNvSpPr>
          <p:nvPr/>
        </p:nvSpPr>
        <p:spPr>
          <a:xfrm>
            <a:off x="452219" y="627534"/>
            <a:ext cx="8424936" cy="3816424"/>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CH" sz="1800" dirty="0">
              <a:solidFill>
                <a:schemeClr val="tx1"/>
              </a:solidFill>
              <a:latin typeface="Times New Roman" panose="02020603050405020304" pitchFamily="18" charset="0"/>
              <a:cs typeface="Times New Roman" panose="02020603050405020304" pitchFamily="18" charset="0"/>
            </a:endParaRPr>
          </a:p>
          <a:p>
            <a:r>
              <a:rPr lang="fr-CH" sz="1800" dirty="0">
                <a:solidFill>
                  <a:schemeClr val="tx1"/>
                </a:solidFill>
                <a:latin typeface="Times New Roman" panose="02020603050405020304" pitchFamily="18" charset="0"/>
                <a:cs typeface="Times New Roman" panose="02020603050405020304" pitchFamily="18" charset="0"/>
              </a:rPr>
              <a:t>MQXFB:</a:t>
            </a:r>
          </a:p>
          <a:p>
            <a:pPr lvl="1"/>
            <a:r>
              <a:rPr lang="fr-CH" sz="1800" dirty="0">
                <a:solidFill>
                  <a:schemeClr val="tx1"/>
                </a:solidFill>
                <a:latin typeface="Times New Roman" panose="02020603050405020304" pitchFamily="18" charset="0"/>
                <a:cs typeface="Times New Roman" panose="02020603050405020304" pitchFamily="18" charset="0"/>
              </a:rPr>
              <a:t>MQXFB02 Cold test </a:t>
            </a:r>
            <a:r>
              <a:rPr lang="fr-CH" sz="1800" dirty="0" err="1">
                <a:solidFill>
                  <a:schemeClr val="tx1"/>
                </a:solidFill>
                <a:latin typeface="Times New Roman" panose="02020603050405020304" pitchFamily="18" charset="0"/>
                <a:cs typeface="Times New Roman" panose="02020603050405020304" pitchFamily="18" charset="0"/>
              </a:rPr>
              <a:t>results</a:t>
            </a:r>
            <a:r>
              <a:rPr lang="fr-CH" sz="1800" dirty="0">
                <a:solidFill>
                  <a:schemeClr val="tx1"/>
                </a:solidFill>
                <a:latin typeface="Times New Roman" panose="02020603050405020304" pitchFamily="18" charset="0"/>
                <a:cs typeface="Times New Roman" panose="02020603050405020304" pitchFamily="18" charset="0"/>
              </a:rPr>
              <a:t> (Focus on </a:t>
            </a:r>
            <a:r>
              <a:rPr lang="fr-CH" sz="1800" dirty="0" err="1">
                <a:solidFill>
                  <a:schemeClr val="tx1"/>
                </a:solidFill>
                <a:latin typeface="Times New Roman" panose="02020603050405020304" pitchFamily="18" charset="0"/>
                <a:cs typeface="Times New Roman" panose="02020603050405020304" pitchFamily="18" charset="0"/>
              </a:rPr>
              <a:t>mechanics</a:t>
            </a:r>
            <a:r>
              <a:rPr lang="fr-CH" sz="1800" dirty="0">
                <a:solidFill>
                  <a:schemeClr val="tx1"/>
                </a:solidFill>
                <a:latin typeface="Times New Roman" panose="02020603050405020304" pitchFamily="18" charset="0"/>
                <a:cs typeface="Times New Roman" panose="02020603050405020304" pitchFamily="18" charset="0"/>
              </a:rPr>
              <a:t>)</a:t>
            </a:r>
          </a:p>
          <a:p>
            <a:pPr lvl="1"/>
            <a:r>
              <a:rPr lang="fr-CH" sz="1800" dirty="0" err="1">
                <a:solidFill>
                  <a:schemeClr val="tx1"/>
                </a:solidFill>
                <a:latin typeface="Times New Roman" panose="02020603050405020304" pitchFamily="18" charset="0"/>
                <a:cs typeface="Times New Roman" panose="02020603050405020304" pitchFamily="18" charset="0"/>
              </a:rPr>
              <a:t>Highlights</a:t>
            </a:r>
            <a:r>
              <a:rPr lang="fr-CH" sz="1800" dirty="0">
                <a:solidFill>
                  <a:schemeClr val="tx1"/>
                </a:solidFill>
                <a:latin typeface="Times New Roman" panose="02020603050405020304" pitchFamily="18" charset="0"/>
                <a:cs typeface="Times New Roman" panose="02020603050405020304" pitchFamily="18" charset="0"/>
              </a:rPr>
              <a:t> on MQXFBMT4 </a:t>
            </a:r>
            <a:r>
              <a:rPr lang="fr-CH" sz="1800" dirty="0" err="1">
                <a:solidFill>
                  <a:schemeClr val="tx1"/>
                </a:solidFill>
                <a:latin typeface="Times New Roman" panose="02020603050405020304" pitchFamily="18" charset="0"/>
                <a:cs typeface="Times New Roman" panose="02020603050405020304" pitchFamily="18" charset="0"/>
              </a:rPr>
              <a:t>magnet</a:t>
            </a:r>
            <a:r>
              <a:rPr lang="fr-CH" sz="1800" dirty="0">
                <a:solidFill>
                  <a:schemeClr val="tx1"/>
                </a:solidFill>
                <a:latin typeface="Times New Roman" panose="02020603050405020304" pitchFamily="18" charset="0"/>
                <a:cs typeface="Times New Roman" panose="02020603050405020304" pitchFamily="18" charset="0"/>
              </a:rPr>
              <a:t> </a:t>
            </a:r>
            <a:r>
              <a:rPr lang="fr-CH" sz="1800" dirty="0" err="1">
                <a:solidFill>
                  <a:schemeClr val="tx1"/>
                </a:solidFill>
                <a:latin typeface="Times New Roman" panose="02020603050405020304" pitchFamily="18" charset="0"/>
                <a:cs typeface="Times New Roman" panose="02020603050405020304" pitchFamily="18" charset="0"/>
              </a:rPr>
              <a:t>assembly</a:t>
            </a:r>
            <a:endParaRPr lang="fr-CH" sz="1800" dirty="0">
              <a:solidFill>
                <a:schemeClr val="tx1"/>
              </a:solidFill>
              <a:latin typeface="Times New Roman" panose="02020603050405020304" pitchFamily="18" charset="0"/>
              <a:cs typeface="Times New Roman" panose="02020603050405020304" pitchFamily="18" charset="0"/>
            </a:endParaRPr>
          </a:p>
          <a:p>
            <a:endParaRPr lang="fr-CH" sz="1800" dirty="0">
              <a:solidFill>
                <a:schemeClr val="tx1"/>
              </a:solidFill>
              <a:latin typeface="Times New Roman" panose="02020603050405020304" pitchFamily="18" charset="0"/>
              <a:cs typeface="Times New Roman" panose="02020603050405020304" pitchFamily="18" charset="0"/>
            </a:endParaRPr>
          </a:p>
          <a:p>
            <a:r>
              <a:rPr lang="fr-CH" sz="1800" dirty="0">
                <a:solidFill>
                  <a:schemeClr val="tx1"/>
                </a:solidFill>
                <a:latin typeface="Times New Roman" panose="02020603050405020304" pitchFamily="18" charset="0"/>
                <a:cs typeface="Times New Roman" panose="02020603050405020304" pitchFamily="18" charset="0"/>
              </a:rPr>
              <a:t>MQXFS:</a:t>
            </a:r>
          </a:p>
          <a:p>
            <a:pPr lvl="1"/>
            <a:r>
              <a:rPr lang="fr-CH" sz="1800" dirty="0">
                <a:solidFill>
                  <a:schemeClr val="tx1"/>
                </a:solidFill>
                <a:latin typeface="Times New Roman" panose="02020603050405020304" pitchFamily="18" charset="0"/>
                <a:cs typeface="Times New Roman" panose="02020603050405020304" pitchFamily="18" charset="0"/>
              </a:rPr>
              <a:t>MQXFS7g </a:t>
            </a:r>
            <a:r>
              <a:rPr lang="fr-CH" sz="1800" dirty="0" err="1">
                <a:solidFill>
                  <a:schemeClr val="tx1"/>
                </a:solidFill>
                <a:latin typeface="Times New Roman" panose="02020603050405020304" pitchFamily="18" charset="0"/>
                <a:cs typeface="Times New Roman" panose="02020603050405020304" pitchFamily="18" charset="0"/>
              </a:rPr>
              <a:t>magnet</a:t>
            </a:r>
            <a:r>
              <a:rPr lang="fr-CH" sz="1800" dirty="0">
                <a:solidFill>
                  <a:schemeClr val="tx1"/>
                </a:solidFill>
                <a:latin typeface="Times New Roman" panose="02020603050405020304" pitchFamily="18" charset="0"/>
                <a:cs typeface="Times New Roman" panose="02020603050405020304" pitchFamily="18" charset="0"/>
              </a:rPr>
              <a:t> </a:t>
            </a:r>
            <a:r>
              <a:rPr lang="fr-CH" sz="1800" dirty="0" err="1">
                <a:solidFill>
                  <a:schemeClr val="tx1"/>
                </a:solidFill>
                <a:latin typeface="Times New Roman" panose="02020603050405020304" pitchFamily="18" charset="0"/>
                <a:cs typeface="Times New Roman" panose="02020603050405020304" pitchFamily="18" charset="0"/>
              </a:rPr>
              <a:t>assembly</a:t>
            </a:r>
            <a:r>
              <a:rPr lang="fr-CH" sz="1800" dirty="0">
                <a:solidFill>
                  <a:schemeClr val="tx1"/>
                </a:solidFill>
                <a:latin typeface="Times New Roman" panose="02020603050405020304" pitchFamily="18" charset="0"/>
                <a:cs typeface="Times New Roman" panose="02020603050405020304" pitchFamily="18" charset="0"/>
              </a:rPr>
              <a:t>.</a:t>
            </a:r>
          </a:p>
          <a:p>
            <a:pPr lvl="1"/>
            <a:r>
              <a:rPr lang="fr-CH" sz="1800" dirty="0">
                <a:solidFill>
                  <a:schemeClr val="tx1"/>
                </a:solidFill>
                <a:latin typeface="Times New Roman" panose="02020603050405020304" pitchFamily="18" charset="0"/>
                <a:cs typeface="Times New Roman" panose="02020603050405020304" pitchFamily="18" charset="0"/>
              </a:rPr>
              <a:t>MQXFS8 </a:t>
            </a:r>
            <a:r>
              <a:rPr lang="fr-CH" sz="1800" dirty="0" err="1">
                <a:solidFill>
                  <a:schemeClr val="tx1"/>
                </a:solidFill>
                <a:latin typeface="Times New Roman" panose="02020603050405020304" pitchFamily="18" charset="0"/>
                <a:cs typeface="Times New Roman" panose="02020603050405020304" pitchFamily="18" charset="0"/>
              </a:rPr>
              <a:t>magnet</a:t>
            </a:r>
            <a:r>
              <a:rPr lang="fr-CH" sz="1800" dirty="0">
                <a:solidFill>
                  <a:schemeClr val="tx1"/>
                </a:solidFill>
                <a:latin typeface="Times New Roman" panose="02020603050405020304" pitchFamily="18" charset="0"/>
                <a:cs typeface="Times New Roman" panose="02020603050405020304" pitchFamily="18" charset="0"/>
              </a:rPr>
              <a:t> </a:t>
            </a:r>
            <a:r>
              <a:rPr lang="fr-CH" sz="1800" dirty="0" err="1">
                <a:solidFill>
                  <a:schemeClr val="tx1"/>
                </a:solidFill>
                <a:latin typeface="Times New Roman" panose="02020603050405020304" pitchFamily="18" charset="0"/>
                <a:cs typeface="Times New Roman" panose="02020603050405020304" pitchFamily="18" charset="0"/>
              </a:rPr>
              <a:t>assembly</a:t>
            </a:r>
            <a:r>
              <a:rPr lang="fr-CH" sz="1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178277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D6F31-2D91-415F-88F4-7508C5078B20}"/>
              </a:ext>
            </a:extLst>
          </p:cNvPr>
          <p:cNvSpPr>
            <a:spLocks noGrp="1"/>
          </p:cNvSpPr>
          <p:nvPr>
            <p:ph type="title"/>
          </p:nvPr>
        </p:nvSpPr>
        <p:spPr>
          <a:xfrm>
            <a:off x="0" y="9078"/>
            <a:ext cx="9144000" cy="540000"/>
          </a:xfrm>
          <a:noFill/>
        </p:spPr>
        <p:txBody>
          <a:bodyPr/>
          <a:lstStyle/>
          <a:p>
            <a:r>
              <a:rPr lang="en-GB" sz="2800" b="0" dirty="0">
                <a:latin typeface="Times New Roman" panose="02020603050405020304" pitchFamily="18" charset="0"/>
                <a:cs typeface="Times New Roman" panose="02020603050405020304" pitchFamily="18" charset="0"/>
              </a:rPr>
              <a:t>MQXFBMT4 – Assembly</a:t>
            </a:r>
          </a:p>
        </p:txBody>
      </p:sp>
      <p:sp>
        <p:nvSpPr>
          <p:cNvPr id="4" name="Slide Number Placeholder 3">
            <a:extLst>
              <a:ext uri="{FF2B5EF4-FFF2-40B4-BE49-F238E27FC236}">
                <a16:creationId xmlns:a16="http://schemas.microsoft.com/office/drawing/2014/main" id="{ABF5ABCA-04FD-4E26-A4B0-81EE27B94A16}"/>
              </a:ext>
            </a:extLst>
          </p:cNvPr>
          <p:cNvSpPr>
            <a:spLocks noGrp="1"/>
          </p:cNvSpPr>
          <p:nvPr>
            <p:ph type="sldNum" sz="quarter" idx="12"/>
          </p:nvPr>
        </p:nvSpPr>
        <p:spPr>
          <a:xfrm>
            <a:off x="8748504" y="4803998"/>
            <a:ext cx="360000" cy="270000"/>
          </a:xfrm>
        </p:spPr>
        <p:txBody>
          <a:bodyPr/>
          <a:lstStyle/>
          <a:p>
            <a:fld id="{BFDCA1C4-9514-7B4F-976F-D92F7E296653}" type="slidenum">
              <a:rPr lang="fr-FR" smtClean="0"/>
              <a:pPr/>
              <a:t>20</a:t>
            </a:fld>
            <a:endParaRPr lang="fr-FR"/>
          </a:p>
        </p:txBody>
      </p:sp>
      <p:graphicFrame>
        <p:nvGraphicFramePr>
          <p:cNvPr id="6" name="Chart 5">
            <a:extLst>
              <a:ext uri="{FF2B5EF4-FFF2-40B4-BE49-F238E27FC236}">
                <a16:creationId xmlns:a16="http://schemas.microsoft.com/office/drawing/2014/main" id="{7BEAAF41-92AC-4D74-8ABD-E76C587DCCD0}"/>
              </a:ext>
            </a:extLst>
          </p:cNvPr>
          <p:cNvGraphicFramePr>
            <a:graphicFrameLocks/>
          </p:cNvGraphicFramePr>
          <p:nvPr>
            <p:extLst>
              <p:ext uri="{D42A27DB-BD31-4B8C-83A1-F6EECF244321}">
                <p14:modId xmlns:p14="http://schemas.microsoft.com/office/powerpoint/2010/main" val="2945530186"/>
              </p:ext>
            </p:extLst>
          </p:nvPr>
        </p:nvGraphicFramePr>
        <p:xfrm>
          <a:off x="755576" y="915566"/>
          <a:ext cx="8064896" cy="3315830"/>
        </p:xfrm>
        <a:graphic>
          <a:graphicData uri="http://schemas.openxmlformats.org/drawingml/2006/chart">
            <c:chart xmlns:c="http://schemas.openxmlformats.org/drawingml/2006/chart" xmlns:r="http://schemas.openxmlformats.org/officeDocument/2006/relationships" r:id="rId2"/>
          </a:graphicData>
        </a:graphic>
      </p:graphicFrame>
      <p:cxnSp>
        <p:nvCxnSpPr>
          <p:cNvPr id="11" name="Straight Connector 10"/>
          <p:cNvCxnSpPr/>
          <p:nvPr/>
        </p:nvCxnSpPr>
        <p:spPr>
          <a:xfrm>
            <a:off x="3491880" y="1059582"/>
            <a:ext cx="0" cy="2376000"/>
          </a:xfrm>
          <a:prstGeom prst="line">
            <a:avLst/>
          </a:prstGeom>
          <a:ln w="127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513104" y="1053486"/>
            <a:ext cx="0" cy="2376000"/>
          </a:xfrm>
          <a:prstGeom prst="line">
            <a:avLst/>
          </a:prstGeom>
          <a:ln w="127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469512" y="1059582"/>
            <a:ext cx="0" cy="2376000"/>
          </a:xfrm>
          <a:prstGeom prst="line">
            <a:avLst/>
          </a:prstGeom>
          <a:ln w="127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472672" y="1047390"/>
            <a:ext cx="0" cy="2376000"/>
          </a:xfrm>
          <a:prstGeom prst="line">
            <a:avLst/>
          </a:prstGeom>
          <a:ln w="127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07544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0" y="4011910"/>
            <a:ext cx="2771800" cy="113159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AFD6F31-2D91-415F-88F4-7508C5078B20}"/>
              </a:ext>
            </a:extLst>
          </p:cNvPr>
          <p:cNvSpPr>
            <a:spLocks noGrp="1"/>
          </p:cNvSpPr>
          <p:nvPr>
            <p:ph type="title"/>
          </p:nvPr>
        </p:nvSpPr>
        <p:spPr>
          <a:xfrm>
            <a:off x="0" y="9078"/>
            <a:ext cx="9144000" cy="540000"/>
          </a:xfrm>
          <a:noFill/>
        </p:spPr>
        <p:txBody>
          <a:bodyPr/>
          <a:lstStyle/>
          <a:p>
            <a:r>
              <a:rPr lang="en-GB" sz="2800" b="0" dirty="0">
                <a:latin typeface="Times New Roman" panose="02020603050405020304" pitchFamily="18" charset="0"/>
                <a:cs typeface="Times New Roman" panose="02020603050405020304" pitchFamily="18" charset="0"/>
              </a:rPr>
              <a:t>MQXFBMT4 – Assembly</a:t>
            </a:r>
          </a:p>
        </p:txBody>
      </p:sp>
      <p:sp>
        <p:nvSpPr>
          <p:cNvPr id="4" name="Slide Number Placeholder 3">
            <a:extLst>
              <a:ext uri="{FF2B5EF4-FFF2-40B4-BE49-F238E27FC236}">
                <a16:creationId xmlns:a16="http://schemas.microsoft.com/office/drawing/2014/main" id="{ABF5ABCA-04FD-4E26-A4B0-81EE27B94A16}"/>
              </a:ext>
            </a:extLst>
          </p:cNvPr>
          <p:cNvSpPr>
            <a:spLocks noGrp="1"/>
          </p:cNvSpPr>
          <p:nvPr>
            <p:ph type="sldNum" sz="quarter" idx="12"/>
          </p:nvPr>
        </p:nvSpPr>
        <p:spPr>
          <a:xfrm>
            <a:off x="8748504" y="4803998"/>
            <a:ext cx="360000" cy="270000"/>
          </a:xfrm>
        </p:spPr>
        <p:txBody>
          <a:bodyPr/>
          <a:lstStyle/>
          <a:p>
            <a:fld id="{BFDCA1C4-9514-7B4F-976F-D92F7E296653}" type="slidenum">
              <a:rPr lang="fr-FR" smtClean="0"/>
              <a:pPr/>
              <a:t>21</a:t>
            </a:fld>
            <a:endParaRPr lang="fr-FR"/>
          </a:p>
        </p:txBody>
      </p:sp>
      <p:pic>
        <p:nvPicPr>
          <p:cNvPr id="25" name="Picture 24"/>
          <p:cNvPicPr>
            <a:picLocks noChangeAspect="1"/>
          </p:cNvPicPr>
          <p:nvPr/>
        </p:nvPicPr>
        <p:blipFill>
          <a:blip r:embed="rId2"/>
          <a:stretch>
            <a:fillRect/>
          </a:stretch>
        </p:blipFill>
        <p:spPr>
          <a:xfrm>
            <a:off x="5580112" y="460445"/>
            <a:ext cx="3240360" cy="2350401"/>
          </a:xfrm>
          <a:prstGeom prst="rect">
            <a:avLst/>
          </a:prstGeom>
        </p:spPr>
      </p:pic>
      <p:pic>
        <p:nvPicPr>
          <p:cNvPr id="3" name="Picture 2"/>
          <p:cNvPicPr>
            <a:picLocks noChangeAspect="1"/>
          </p:cNvPicPr>
          <p:nvPr/>
        </p:nvPicPr>
        <p:blipFill>
          <a:blip r:embed="rId3"/>
          <a:stretch>
            <a:fillRect/>
          </a:stretch>
        </p:blipFill>
        <p:spPr>
          <a:xfrm>
            <a:off x="827584" y="3044448"/>
            <a:ext cx="7134267" cy="1738080"/>
          </a:xfrm>
          <a:prstGeom prst="rect">
            <a:avLst/>
          </a:prstGeom>
        </p:spPr>
      </p:pic>
      <p:sp>
        <p:nvSpPr>
          <p:cNvPr id="6" name="TextBox 5"/>
          <p:cNvSpPr txBox="1"/>
          <p:nvPr/>
        </p:nvSpPr>
        <p:spPr>
          <a:xfrm>
            <a:off x="395536" y="2859782"/>
            <a:ext cx="989373" cy="307777"/>
          </a:xfrm>
          <a:prstGeom prst="rect">
            <a:avLst/>
          </a:prstGeom>
          <a:noFill/>
        </p:spPr>
        <p:txBody>
          <a:bodyPr wrap="none" rtlCol="0">
            <a:spAutoFit/>
          </a:bodyPr>
          <a:lstStyle/>
          <a:p>
            <a:r>
              <a:rPr lang="en-US" sz="1400" u="sng" dirty="0">
                <a:latin typeface="Times New Roman" panose="02020603050405020304" pitchFamily="18" charset="0"/>
                <a:cs typeface="Times New Roman" panose="02020603050405020304" pitchFamily="18" charset="0"/>
              </a:rPr>
              <a:t>Coil stress:</a:t>
            </a:r>
            <a:endParaRPr lang="en-GB" sz="1400" u="sng" dirty="0">
              <a:latin typeface="Times New Roman" panose="02020603050405020304" pitchFamily="18" charset="0"/>
              <a:cs typeface="Times New Roman" panose="02020603050405020304" pitchFamily="18" charset="0"/>
            </a:endParaRPr>
          </a:p>
        </p:txBody>
      </p:sp>
      <p:sp>
        <p:nvSpPr>
          <p:cNvPr id="8" name="Espace réservé du contenu 8"/>
          <p:cNvSpPr txBox="1">
            <a:spLocks/>
          </p:cNvSpPr>
          <p:nvPr/>
        </p:nvSpPr>
        <p:spPr>
          <a:xfrm>
            <a:off x="600531" y="1059582"/>
            <a:ext cx="5333653" cy="1584176"/>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buClr>
                <a:srgbClr val="0093BE"/>
              </a:buClr>
              <a:buFont typeface="Wingdings" panose="05000000000000000000" pitchFamily="2" charset="2"/>
              <a:buChar char="§"/>
            </a:pPr>
            <a:r>
              <a:rPr lang="en-US" sz="1500" b="1" dirty="0">
                <a:solidFill>
                  <a:srgbClr val="5A5A5A"/>
                </a:solidFill>
                <a:latin typeface="Times New Roman" panose="02020603050405020304" pitchFamily="18" charset="0"/>
                <a:cs typeface="Times New Roman" panose="02020603050405020304" pitchFamily="18" charset="0"/>
              </a:rPr>
              <a:t>Average shell </a:t>
            </a:r>
            <a:r>
              <a:rPr lang="en-US" sz="1500" dirty="0">
                <a:solidFill>
                  <a:srgbClr val="5A5A5A"/>
                </a:solidFill>
                <a:latin typeface="Times New Roman" panose="02020603050405020304" pitchFamily="18" charset="0"/>
                <a:cs typeface="Times New Roman" panose="02020603050405020304" pitchFamily="18" charset="0"/>
              </a:rPr>
              <a:t>stress (3 stations):</a:t>
            </a:r>
            <a:r>
              <a:rPr lang="en-US" sz="1500" dirty="0">
                <a:solidFill>
                  <a:srgbClr val="08A03B"/>
                </a:solidFill>
                <a:latin typeface="Times New Roman" panose="02020603050405020304" pitchFamily="18" charset="0"/>
                <a:cs typeface="Times New Roman" panose="02020603050405020304" pitchFamily="18" charset="0"/>
              </a:rPr>
              <a:t> 58 MPa     </a:t>
            </a:r>
            <a:r>
              <a:rPr lang="en-US" sz="1500" dirty="0">
                <a:solidFill>
                  <a:srgbClr val="5A5A5A"/>
                </a:solidFill>
                <a:latin typeface="Times New Roman" panose="02020603050405020304" pitchFamily="18" charset="0"/>
                <a:cs typeface="Times New Roman" panose="02020603050405020304" pitchFamily="18" charset="0"/>
              </a:rPr>
              <a:t> </a:t>
            </a:r>
          </a:p>
          <a:p>
            <a:pPr>
              <a:spcAft>
                <a:spcPts val="600"/>
              </a:spcAft>
              <a:buClr>
                <a:srgbClr val="0093BE"/>
              </a:buClr>
              <a:buFont typeface="Wingdings" panose="05000000000000000000" pitchFamily="2" charset="2"/>
              <a:buChar char="§"/>
            </a:pPr>
            <a:r>
              <a:rPr lang="en-US" sz="1500" b="1" dirty="0">
                <a:solidFill>
                  <a:srgbClr val="5A5A5A"/>
                </a:solidFill>
                <a:latin typeface="Times New Roman" panose="02020603050405020304" pitchFamily="18" charset="0"/>
                <a:cs typeface="Times New Roman" panose="02020603050405020304" pitchFamily="18" charset="0"/>
              </a:rPr>
              <a:t>Average</a:t>
            </a:r>
            <a:r>
              <a:rPr lang="en-US" sz="1500" dirty="0">
                <a:solidFill>
                  <a:srgbClr val="5A5A5A"/>
                </a:solidFill>
                <a:latin typeface="Times New Roman" panose="02020603050405020304" pitchFamily="18" charset="0"/>
                <a:cs typeface="Times New Roman" panose="02020603050405020304" pitchFamily="18" charset="0"/>
              </a:rPr>
              <a:t> </a:t>
            </a:r>
            <a:r>
              <a:rPr lang="en-US" sz="1500" b="1" dirty="0">
                <a:solidFill>
                  <a:srgbClr val="5A5A5A"/>
                </a:solidFill>
                <a:latin typeface="Times New Roman" panose="02020603050405020304" pitchFamily="18" charset="0"/>
                <a:cs typeface="Times New Roman" panose="02020603050405020304" pitchFamily="18" charset="0"/>
              </a:rPr>
              <a:t>coil stress </a:t>
            </a:r>
            <a:r>
              <a:rPr lang="en-US" sz="1500" dirty="0">
                <a:solidFill>
                  <a:srgbClr val="5A5A5A"/>
                </a:solidFill>
                <a:latin typeface="Times New Roman" panose="02020603050405020304" pitchFamily="18" charset="0"/>
                <a:cs typeface="Times New Roman" panose="02020603050405020304" pitchFamily="18" charset="0"/>
              </a:rPr>
              <a:t>(winding pole, 3 stations):  </a:t>
            </a:r>
            <a:r>
              <a:rPr lang="en-US" sz="1500" dirty="0">
                <a:solidFill>
                  <a:srgbClr val="08A03B"/>
                </a:solidFill>
                <a:latin typeface="Times New Roman" panose="02020603050405020304" pitchFamily="18" charset="0"/>
                <a:cs typeface="Times New Roman" panose="02020603050405020304" pitchFamily="18" charset="0"/>
              </a:rPr>
              <a:t>-71 MPa</a:t>
            </a:r>
            <a:endParaRPr lang="en-US" sz="1500" dirty="0">
              <a:solidFill>
                <a:srgbClr val="5A5A5A"/>
              </a:solidFill>
              <a:latin typeface="Times New Roman" panose="02020603050405020304" pitchFamily="18" charset="0"/>
              <a:cs typeface="Times New Roman" panose="02020603050405020304" pitchFamily="18" charset="0"/>
            </a:endParaRPr>
          </a:p>
          <a:p>
            <a:pPr>
              <a:spcAft>
                <a:spcPts val="600"/>
              </a:spcAft>
              <a:buClr>
                <a:srgbClr val="0093BE"/>
              </a:buClr>
              <a:buFont typeface="Wingdings" panose="05000000000000000000" pitchFamily="2" charset="2"/>
              <a:buChar char="§"/>
            </a:pPr>
            <a:r>
              <a:rPr lang="en-US" sz="1500" b="1" dirty="0">
                <a:solidFill>
                  <a:srgbClr val="5A5A5A"/>
                </a:solidFill>
                <a:latin typeface="Times New Roman" panose="02020603050405020304" pitchFamily="18" charset="0"/>
                <a:cs typeface="Times New Roman" panose="02020603050405020304" pitchFamily="18" charset="0"/>
              </a:rPr>
              <a:t>Peak coil stress </a:t>
            </a:r>
            <a:r>
              <a:rPr lang="en-US" sz="1500" dirty="0">
                <a:solidFill>
                  <a:srgbClr val="5A5A5A"/>
                </a:solidFill>
                <a:latin typeface="Times New Roman" panose="02020603050405020304" pitchFamily="18" charset="0"/>
                <a:cs typeface="Times New Roman" panose="02020603050405020304" pitchFamily="18" charset="0"/>
              </a:rPr>
              <a:t>(winding pole, 3 stations): </a:t>
            </a:r>
            <a:r>
              <a:rPr lang="en-US" sz="1500" dirty="0">
                <a:solidFill>
                  <a:srgbClr val="C00000"/>
                </a:solidFill>
                <a:latin typeface="Times New Roman" panose="02020603050405020304" pitchFamily="18" charset="0"/>
                <a:cs typeface="Times New Roman" panose="02020603050405020304" pitchFamily="18" charset="0"/>
              </a:rPr>
              <a:t>-107 MPa</a:t>
            </a:r>
            <a:r>
              <a:rPr lang="en-US" sz="1500" dirty="0">
                <a:solidFill>
                  <a:srgbClr val="5A5A5A"/>
                </a:solidFill>
                <a:latin typeface="Times New Roman" panose="02020603050405020304" pitchFamily="18" charset="0"/>
                <a:cs typeface="Times New Roman" panose="02020603050405020304" pitchFamily="18" charset="0"/>
              </a:rPr>
              <a:t>		</a:t>
            </a:r>
            <a:endParaRPr lang="en-US" sz="1500" b="1" dirty="0">
              <a:solidFill>
                <a:srgbClr val="C00000"/>
              </a:solidFill>
              <a:latin typeface="Times New Roman" panose="02020603050405020304" pitchFamily="18" charset="0"/>
              <a:cs typeface="Times New Roman" panose="02020603050405020304" pitchFamily="18" charset="0"/>
            </a:endParaRPr>
          </a:p>
          <a:p>
            <a:pPr lvl="1">
              <a:spcAft>
                <a:spcPts val="600"/>
              </a:spcAft>
              <a:buClr>
                <a:srgbClr val="0093BE"/>
              </a:buClr>
              <a:buFont typeface="Wingdings" panose="05000000000000000000" pitchFamily="2" charset="2"/>
              <a:buChar char="§"/>
            </a:pPr>
            <a:endParaRPr lang="en-US" sz="1500" b="1" dirty="0">
              <a:solidFill>
                <a:srgbClr val="C00000"/>
              </a:solidFill>
              <a:latin typeface="Times New Roman" panose="02020603050405020304" pitchFamily="18" charset="0"/>
              <a:cs typeface="Times New Roman" panose="02020603050405020304" pitchFamily="18" charset="0"/>
            </a:endParaRPr>
          </a:p>
          <a:p>
            <a:pPr lvl="0" algn="ctr">
              <a:buClr>
                <a:srgbClr val="0093BE"/>
              </a:buClr>
            </a:pPr>
            <a:endParaRPr lang="en-GB" sz="1500" i="1" dirty="0">
              <a:solidFill>
                <a:srgbClr val="5A5A5A"/>
              </a:solidFill>
              <a:latin typeface="Times New Roman" panose="02020603050405020304" pitchFamily="18" charset="0"/>
              <a:cs typeface="Times New Roman" panose="02020603050405020304" pitchFamily="18" charset="0"/>
            </a:endParaRPr>
          </a:p>
          <a:p>
            <a:pPr lvl="0" algn="ctr">
              <a:buClr>
                <a:srgbClr val="0093BE"/>
              </a:buClr>
            </a:pPr>
            <a:endParaRPr lang="en-US" sz="1500" i="1" dirty="0">
              <a:solidFill>
                <a:srgbClr val="5A5A5A"/>
              </a:solidFill>
              <a:latin typeface="Times New Roman" panose="02020603050405020304" pitchFamily="18" charset="0"/>
              <a:cs typeface="Times New Roman" panose="02020603050405020304" pitchFamily="18" charset="0"/>
            </a:endParaRPr>
          </a:p>
          <a:p>
            <a:pPr lvl="0">
              <a:buClr>
                <a:srgbClr val="0093BE"/>
              </a:buClr>
              <a:buFont typeface="Wingdings" panose="05000000000000000000" pitchFamily="2" charset="2"/>
              <a:buChar char="§"/>
            </a:pPr>
            <a:endParaRPr lang="en-GB" sz="1500" i="1" dirty="0">
              <a:solidFill>
                <a:srgbClr val="5A5A5A"/>
              </a:solidFill>
              <a:latin typeface="Times New Roman" panose="02020603050405020304" pitchFamily="18" charset="0"/>
              <a:cs typeface="Times New Roman" panose="02020603050405020304" pitchFamily="18" charset="0"/>
            </a:endParaRPr>
          </a:p>
          <a:p>
            <a:pPr lvl="0" algn="ctr">
              <a:buClr>
                <a:srgbClr val="0093BE"/>
              </a:buClr>
            </a:pPr>
            <a:endParaRPr lang="en-US" sz="1500" dirty="0">
              <a:solidFill>
                <a:srgbClr val="5A5A5A"/>
              </a:solidFill>
              <a:latin typeface="Times New Roman" panose="02020603050405020304" pitchFamily="18" charset="0"/>
              <a:cs typeface="Times New Roman" panose="02020603050405020304" pitchFamily="18" charset="0"/>
            </a:endParaRPr>
          </a:p>
          <a:p>
            <a:endParaRPr lang="en-GB" sz="15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6172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646631" y="1923678"/>
            <a:ext cx="1004290" cy="2087692"/>
            <a:chOff x="6444208" y="1075478"/>
            <a:chExt cx="1004290" cy="2087692"/>
          </a:xfrm>
        </p:grpSpPr>
        <p:pic>
          <p:nvPicPr>
            <p:cNvPr id="10" name="Picture 9"/>
            <p:cNvPicPr>
              <a:picLocks noChangeAspect="1"/>
            </p:cNvPicPr>
            <p:nvPr/>
          </p:nvPicPr>
          <p:blipFill rotWithShape="1">
            <a:blip r:embed="rId2"/>
            <a:srcRect l="90122"/>
            <a:stretch/>
          </p:blipFill>
          <p:spPr>
            <a:xfrm>
              <a:off x="6588224" y="1075478"/>
              <a:ext cx="860274" cy="2087692"/>
            </a:xfrm>
            <a:prstGeom prst="rect">
              <a:avLst/>
            </a:prstGeom>
          </p:spPr>
        </p:pic>
        <p:sp>
          <p:nvSpPr>
            <p:cNvPr id="5" name="Rectangle 4"/>
            <p:cNvSpPr/>
            <p:nvPr/>
          </p:nvSpPr>
          <p:spPr>
            <a:xfrm>
              <a:off x="6444208" y="1635646"/>
              <a:ext cx="504056" cy="86409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FAFD6F31-2D91-415F-88F4-7508C5078B20}"/>
              </a:ext>
            </a:extLst>
          </p:cNvPr>
          <p:cNvSpPr>
            <a:spLocks noGrp="1"/>
          </p:cNvSpPr>
          <p:nvPr>
            <p:ph type="title"/>
          </p:nvPr>
        </p:nvSpPr>
        <p:spPr>
          <a:xfrm>
            <a:off x="0" y="9078"/>
            <a:ext cx="9144000" cy="540000"/>
          </a:xfrm>
          <a:noFill/>
        </p:spPr>
        <p:txBody>
          <a:bodyPr/>
          <a:lstStyle/>
          <a:p>
            <a:r>
              <a:rPr lang="en-GB" sz="2800" b="0" dirty="0">
                <a:latin typeface="Times New Roman" panose="02020603050405020304" pitchFamily="18" charset="0"/>
                <a:cs typeface="Times New Roman" panose="02020603050405020304" pitchFamily="18" charset="0"/>
              </a:rPr>
              <a:t>MQXFBMT4 – Assembly</a:t>
            </a:r>
          </a:p>
        </p:txBody>
      </p:sp>
      <p:sp>
        <p:nvSpPr>
          <p:cNvPr id="4" name="Slide Number Placeholder 3">
            <a:extLst>
              <a:ext uri="{FF2B5EF4-FFF2-40B4-BE49-F238E27FC236}">
                <a16:creationId xmlns:a16="http://schemas.microsoft.com/office/drawing/2014/main" id="{ABF5ABCA-04FD-4E26-A4B0-81EE27B94A16}"/>
              </a:ext>
            </a:extLst>
          </p:cNvPr>
          <p:cNvSpPr>
            <a:spLocks noGrp="1"/>
          </p:cNvSpPr>
          <p:nvPr>
            <p:ph type="sldNum" sz="quarter" idx="12"/>
          </p:nvPr>
        </p:nvSpPr>
        <p:spPr>
          <a:xfrm>
            <a:off x="8748504" y="4803998"/>
            <a:ext cx="360000" cy="270000"/>
          </a:xfrm>
        </p:spPr>
        <p:txBody>
          <a:bodyPr/>
          <a:lstStyle/>
          <a:p>
            <a:fld id="{BFDCA1C4-9514-7B4F-976F-D92F7E296653}" type="slidenum">
              <a:rPr lang="fr-FR" smtClean="0"/>
              <a:pPr/>
              <a:t>22</a:t>
            </a:fld>
            <a:endParaRPr lang="fr-FR"/>
          </a:p>
        </p:txBody>
      </p:sp>
      <p:sp>
        <p:nvSpPr>
          <p:cNvPr id="8" name="Espace réservé du contenu 8"/>
          <p:cNvSpPr txBox="1">
            <a:spLocks/>
          </p:cNvSpPr>
          <p:nvPr/>
        </p:nvSpPr>
        <p:spPr>
          <a:xfrm>
            <a:off x="678547" y="771550"/>
            <a:ext cx="7853893" cy="3960440"/>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500" b="1" dirty="0">
                <a:solidFill>
                  <a:schemeClr val="tx1"/>
                </a:solidFill>
                <a:latin typeface="Times New Roman" panose="02020603050405020304" pitchFamily="18" charset="0"/>
                <a:cs typeface="Times New Roman" panose="02020603050405020304" pitchFamily="18" charset="0"/>
              </a:rPr>
              <a:t>Improved alignment</a:t>
            </a:r>
            <a:r>
              <a:rPr lang="en-US" sz="1500" dirty="0">
                <a:solidFill>
                  <a:schemeClr val="tx1"/>
                </a:solidFill>
                <a:latin typeface="Times New Roman" panose="02020603050405020304" pitchFamily="18" charset="0"/>
                <a:cs typeface="Times New Roman" panose="02020603050405020304" pitchFamily="18" charset="0"/>
              </a:rPr>
              <a:t> of the mechanical </a:t>
            </a:r>
            <a:r>
              <a:rPr lang="en-US" sz="1500" b="1" dirty="0">
                <a:solidFill>
                  <a:schemeClr val="tx1"/>
                </a:solidFill>
                <a:latin typeface="Times New Roman" panose="02020603050405020304" pitchFamily="18" charset="0"/>
                <a:cs typeface="Times New Roman" panose="02020603050405020304" pitchFamily="18" charset="0"/>
              </a:rPr>
              <a:t>structure</a:t>
            </a:r>
            <a:r>
              <a:rPr lang="en-US" sz="1500" dirty="0">
                <a:solidFill>
                  <a:schemeClr val="tx1"/>
                </a:solidFill>
                <a:latin typeface="Times New Roman" panose="02020603050405020304" pitchFamily="18" charset="0"/>
                <a:cs typeface="Times New Roman" panose="02020603050405020304" pitchFamily="18" charset="0"/>
              </a:rPr>
              <a:t> </a:t>
            </a:r>
            <a:r>
              <a:rPr lang="en-US" sz="1500" b="1" dirty="0">
                <a:solidFill>
                  <a:schemeClr val="tx1"/>
                </a:solidFill>
                <a:latin typeface="Times New Roman" panose="02020603050405020304" pitchFamily="18" charset="0"/>
                <a:cs typeface="Times New Roman" panose="02020603050405020304" pitchFamily="18" charset="0"/>
              </a:rPr>
              <a:t>following</a:t>
            </a:r>
            <a:r>
              <a:rPr lang="en-US" sz="1500" dirty="0">
                <a:solidFill>
                  <a:schemeClr val="tx1"/>
                </a:solidFill>
                <a:latin typeface="Times New Roman" panose="02020603050405020304" pitchFamily="18" charset="0"/>
                <a:cs typeface="Times New Roman" panose="02020603050405020304" pitchFamily="18" charset="0"/>
              </a:rPr>
              <a:t> the </a:t>
            </a:r>
            <a:r>
              <a:rPr lang="en-US" sz="1500" b="1" dirty="0">
                <a:solidFill>
                  <a:schemeClr val="tx1"/>
                </a:solidFill>
                <a:latin typeface="Times New Roman" panose="02020603050405020304" pitchFamily="18" charset="0"/>
                <a:cs typeface="Times New Roman" panose="02020603050405020304" pitchFamily="18" charset="0"/>
              </a:rPr>
              <a:t>lessons</a:t>
            </a:r>
            <a:r>
              <a:rPr lang="en-US" sz="1500" dirty="0">
                <a:solidFill>
                  <a:schemeClr val="tx1"/>
                </a:solidFill>
                <a:latin typeface="Times New Roman" panose="02020603050405020304" pitchFamily="18" charset="0"/>
                <a:cs typeface="Times New Roman" panose="02020603050405020304" pitchFamily="18" charset="0"/>
              </a:rPr>
              <a:t> </a:t>
            </a:r>
            <a:r>
              <a:rPr lang="en-US" sz="1500" b="1" dirty="0">
                <a:solidFill>
                  <a:schemeClr val="tx1"/>
                </a:solidFill>
                <a:latin typeface="Times New Roman" panose="02020603050405020304" pitchFamily="18" charset="0"/>
                <a:cs typeface="Times New Roman" panose="02020603050405020304" pitchFamily="18" charset="0"/>
              </a:rPr>
              <a:t>learnt</a:t>
            </a:r>
            <a:r>
              <a:rPr lang="en-US" sz="1500" dirty="0">
                <a:solidFill>
                  <a:schemeClr val="tx1"/>
                </a:solidFill>
                <a:latin typeface="Times New Roman" panose="02020603050405020304" pitchFamily="18" charset="0"/>
                <a:cs typeface="Times New Roman" panose="02020603050405020304" pitchFamily="18" charset="0"/>
              </a:rPr>
              <a:t> from </a:t>
            </a:r>
            <a:r>
              <a:rPr lang="en-US" sz="1500" b="1" dirty="0">
                <a:solidFill>
                  <a:schemeClr val="tx1"/>
                </a:solidFill>
                <a:latin typeface="Times New Roman" panose="02020603050405020304" pitchFamily="18" charset="0"/>
                <a:cs typeface="Times New Roman" panose="02020603050405020304" pitchFamily="18" charset="0"/>
              </a:rPr>
              <a:t>MQXFBP3</a:t>
            </a:r>
            <a:r>
              <a:rPr lang="en-US" sz="1500" dirty="0">
                <a:solidFill>
                  <a:schemeClr val="tx1"/>
                </a:solidFill>
                <a:latin typeface="Times New Roman" panose="02020603050405020304" pitchFamily="18" charset="0"/>
                <a:cs typeface="Times New Roman" panose="02020603050405020304" pitchFamily="18" charset="0"/>
              </a:rPr>
              <a:t> (already implemented in MQXFB02 and MQXFBMT3).</a:t>
            </a:r>
          </a:p>
          <a:p>
            <a:endParaRPr lang="en-US" sz="1500" dirty="0">
              <a:solidFill>
                <a:schemeClr val="tx1"/>
              </a:solidFill>
              <a:latin typeface="Times New Roman" panose="02020603050405020304" pitchFamily="18" charset="0"/>
              <a:cs typeface="Times New Roman" panose="02020603050405020304" pitchFamily="18" charset="0"/>
            </a:endParaRPr>
          </a:p>
          <a:p>
            <a:r>
              <a:rPr lang="en-US" sz="1500" dirty="0">
                <a:solidFill>
                  <a:schemeClr val="tx1"/>
                </a:solidFill>
                <a:latin typeface="Times New Roman" panose="02020603050405020304" pitchFamily="18" charset="0"/>
                <a:cs typeface="Times New Roman" panose="02020603050405020304" pitchFamily="18" charset="0"/>
              </a:rPr>
              <a:t>View from the top (alignment in the horizontal axis):</a:t>
            </a:r>
            <a:endParaRPr lang="en-US" sz="1500" dirty="0">
              <a:solidFill>
                <a:srgbClr val="C00000"/>
              </a:solidFill>
              <a:latin typeface="Times New Roman" panose="02020603050405020304" pitchFamily="18" charset="0"/>
              <a:cs typeface="Times New Roman" panose="02020603050405020304" pitchFamily="18" charset="0"/>
            </a:endParaRPr>
          </a:p>
          <a:p>
            <a:pPr lvl="0">
              <a:buClr>
                <a:srgbClr val="0093BE"/>
              </a:buClr>
              <a:buFont typeface="Arial" panose="020B0604020202020204" pitchFamily="34" charset="0"/>
              <a:buChar char="•"/>
            </a:pPr>
            <a:endParaRPr lang="en-US" sz="1500" dirty="0">
              <a:solidFill>
                <a:srgbClr val="5A5A5A"/>
              </a:solidFill>
              <a:latin typeface="Times New Roman" panose="02020603050405020304" pitchFamily="18" charset="0"/>
              <a:cs typeface="Times New Roman" panose="02020603050405020304" pitchFamily="18" charset="0"/>
            </a:endParaRPr>
          </a:p>
          <a:p>
            <a:pPr lvl="0">
              <a:buClr>
                <a:srgbClr val="0093BE"/>
              </a:buClr>
              <a:buFont typeface="Arial" panose="020B0604020202020204" pitchFamily="34" charset="0"/>
              <a:buChar char="•"/>
            </a:pPr>
            <a:endParaRPr lang="en-GB" sz="1500" dirty="0">
              <a:solidFill>
                <a:srgbClr val="5A5A5A"/>
              </a:solidFill>
              <a:latin typeface="Times New Roman" panose="02020603050405020304" pitchFamily="18" charset="0"/>
              <a:cs typeface="Times New Roman" panose="02020603050405020304" pitchFamily="18" charset="0"/>
            </a:endParaRPr>
          </a:p>
          <a:p>
            <a:pPr lvl="0" algn="ctr">
              <a:buClr>
                <a:srgbClr val="0093BE"/>
              </a:buClr>
            </a:pPr>
            <a:endParaRPr lang="en-GB" sz="1500" i="1" dirty="0">
              <a:solidFill>
                <a:srgbClr val="5A5A5A"/>
              </a:solidFill>
              <a:latin typeface="Times New Roman" panose="02020603050405020304" pitchFamily="18" charset="0"/>
              <a:cs typeface="Times New Roman" panose="02020603050405020304" pitchFamily="18" charset="0"/>
            </a:endParaRPr>
          </a:p>
          <a:p>
            <a:pPr lvl="0" algn="ctr">
              <a:buClr>
                <a:srgbClr val="0093BE"/>
              </a:buClr>
            </a:pPr>
            <a:endParaRPr lang="en-US" sz="1500" i="1" dirty="0">
              <a:solidFill>
                <a:srgbClr val="5A5A5A"/>
              </a:solidFill>
              <a:latin typeface="Times New Roman" panose="02020603050405020304" pitchFamily="18" charset="0"/>
              <a:cs typeface="Times New Roman" panose="02020603050405020304" pitchFamily="18" charset="0"/>
            </a:endParaRPr>
          </a:p>
          <a:p>
            <a:pPr lvl="0">
              <a:buClr>
                <a:srgbClr val="0093BE"/>
              </a:buClr>
              <a:buFont typeface="Wingdings" panose="05000000000000000000" pitchFamily="2" charset="2"/>
              <a:buChar char="§"/>
            </a:pPr>
            <a:endParaRPr lang="en-GB" sz="1500" i="1" dirty="0">
              <a:solidFill>
                <a:srgbClr val="5A5A5A"/>
              </a:solidFill>
              <a:latin typeface="Times New Roman" panose="02020603050405020304" pitchFamily="18" charset="0"/>
              <a:cs typeface="Times New Roman" panose="02020603050405020304" pitchFamily="18" charset="0"/>
            </a:endParaRPr>
          </a:p>
          <a:p>
            <a:pPr lvl="0" algn="ctr">
              <a:buClr>
                <a:srgbClr val="0093BE"/>
              </a:buClr>
            </a:pPr>
            <a:endParaRPr lang="en-US" sz="1500" dirty="0">
              <a:solidFill>
                <a:srgbClr val="5A5A5A"/>
              </a:solidFill>
              <a:latin typeface="Times New Roman" panose="02020603050405020304" pitchFamily="18" charset="0"/>
              <a:cs typeface="Times New Roman" panose="02020603050405020304" pitchFamily="18" charset="0"/>
            </a:endParaRPr>
          </a:p>
          <a:p>
            <a:endParaRPr lang="en-GB" sz="1500" dirty="0">
              <a:solidFill>
                <a:schemeClr val="tx1"/>
              </a:solidFill>
              <a:latin typeface="Times New Roman" panose="02020603050405020304" pitchFamily="18" charset="0"/>
              <a:cs typeface="Times New Roman" panose="02020603050405020304" pitchFamily="18" charset="0"/>
            </a:endParaRPr>
          </a:p>
        </p:txBody>
      </p:sp>
      <p:pic>
        <p:nvPicPr>
          <p:cNvPr id="1027" name="Picture 3" descr="image003"/>
          <p:cNvPicPr>
            <a:picLocks noChangeAspect="1" noChangeArrowheads="1"/>
          </p:cNvPicPr>
          <p:nvPr/>
        </p:nvPicPr>
        <p:blipFill rotWithShape="1">
          <a:blip r:embed="rId3">
            <a:extLst>
              <a:ext uri="{28A0092B-C50C-407E-A947-70E740481C1C}">
                <a14:useLocalDpi xmlns:a14="http://schemas.microsoft.com/office/drawing/2010/main" val="0"/>
              </a:ext>
            </a:extLst>
          </a:blip>
          <a:srcRect t="24482" r="2040"/>
          <a:stretch/>
        </p:blipFill>
        <p:spPr bwMode="auto">
          <a:xfrm rot="10800000">
            <a:off x="4211960" y="2543000"/>
            <a:ext cx="3600400" cy="89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rotWithShape="1">
          <a:blip r:embed="rId2"/>
          <a:srcRect r="53699"/>
          <a:stretch/>
        </p:blipFill>
        <p:spPr>
          <a:xfrm>
            <a:off x="116689" y="2069618"/>
            <a:ext cx="4032448" cy="2087692"/>
          </a:xfrm>
          <a:prstGeom prst="rect">
            <a:avLst/>
          </a:prstGeom>
        </p:spPr>
      </p:pic>
      <p:sp>
        <p:nvSpPr>
          <p:cNvPr id="7" name="TextBox 6"/>
          <p:cNvSpPr txBox="1"/>
          <p:nvPr/>
        </p:nvSpPr>
        <p:spPr>
          <a:xfrm>
            <a:off x="7358516" y="3337132"/>
            <a:ext cx="381836" cy="261610"/>
          </a:xfrm>
          <a:prstGeom prst="rect">
            <a:avLst/>
          </a:prstGeom>
          <a:noFill/>
        </p:spPr>
        <p:txBody>
          <a:bodyPr wrap="none" rtlCol="0">
            <a:spAutoFit/>
          </a:bodyPr>
          <a:lstStyle/>
          <a:p>
            <a:r>
              <a:rPr lang="en-US" sz="1100" dirty="0">
                <a:cs typeface="Calibri" panose="020F0502020204030204" pitchFamily="34" charset="0"/>
              </a:rPr>
              <a:t>CS</a:t>
            </a:r>
            <a:endParaRPr lang="en-GB" sz="1100" dirty="0">
              <a:cs typeface="Calibri" panose="020F0502020204030204" pitchFamily="34" charset="0"/>
            </a:endParaRPr>
          </a:p>
        </p:txBody>
      </p:sp>
      <p:sp>
        <p:nvSpPr>
          <p:cNvPr id="13" name="TextBox 12"/>
          <p:cNvSpPr txBox="1"/>
          <p:nvPr/>
        </p:nvSpPr>
        <p:spPr>
          <a:xfrm>
            <a:off x="4125088" y="3339060"/>
            <a:ext cx="484428" cy="261610"/>
          </a:xfrm>
          <a:prstGeom prst="rect">
            <a:avLst/>
          </a:prstGeom>
          <a:noFill/>
        </p:spPr>
        <p:txBody>
          <a:bodyPr wrap="none" rtlCol="0">
            <a:spAutoFit/>
          </a:bodyPr>
          <a:lstStyle/>
          <a:p>
            <a:r>
              <a:rPr lang="en-US" sz="1100" dirty="0">
                <a:cs typeface="Calibri" panose="020F0502020204030204" pitchFamily="34" charset="0"/>
              </a:rPr>
              <a:t>NCS</a:t>
            </a:r>
            <a:endParaRPr lang="en-GB" sz="1100" dirty="0">
              <a:cs typeface="Calibri" panose="020F0502020204030204" pitchFamily="34" charset="0"/>
            </a:endParaRPr>
          </a:p>
        </p:txBody>
      </p:sp>
      <p:sp>
        <p:nvSpPr>
          <p:cNvPr id="14" name="TextBox 13"/>
          <p:cNvSpPr txBox="1"/>
          <p:nvPr/>
        </p:nvSpPr>
        <p:spPr>
          <a:xfrm>
            <a:off x="5300258" y="2114514"/>
            <a:ext cx="1467068" cy="369332"/>
          </a:xfrm>
          <a:prstGeom prst="rect">
            <a:avLst/>
          </a:prstGeom>
          <a:noFill/>
        </p:spPr>
        <p:txBody>
          <a:bodyPr wrap="none" rtlCol="0">
            <a:spAutoFit/>
          </a:bodyPr>
          <a:lstStyle/>
          <a:p>
            <a:r>
              <a:rPr lang="en-US" dirty="0">
                <a:cs typeface="Calibri" panose="020F0502020204030204" pitchFamily="34" charset="0"/>
              </a:rPr>
              <a:t>MQXFBMT4</a:t>
            </a:r>
            <a:endParaRPr lang="en-GB" dirty="0">
              <a:cs typeface="Calibri" panose="020F0502020204030204" pitchFamily="34" charset="0"/>
            </a:endParaRPr>
          </a:p>
        </p:txBody>
      </p:sp>
      <p:sp>
        <p:nvSpPr>
          <p:cNvPr id="15" name="Espace réservé du contenu 8"/>
          <p:cNvSpPr txBox="1">
            <a:spLocks/>
          </p:cNvSpPr>
          <p:nvPr/>
        </p:nvSpPr>
        <p:spPr>
          <a:xfrm>
            <a:off x="3396798" y="3682795"/>
            <a:ext cx="2803283" cy="392389"/>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200" dirty="0">
                <a:solidFill>
                  <a:srgbClr val="00B050"/>
                </a:solidFill>
                <a:latin typeface="Times New Roman" panose="02020603050405020304" pitchFamily="18" charset="0"/>
                <a:cs typeface="Times New Roman" panose="02020603050405020304" pitchFamily="18" charset="0"/>
              </a:rPr>
              <a:t>S. Straarup, M. Parent</a:t>
            </a:r>
          </a:p>
        </p:txBody>
      </p:sp>
    </p:spTree>
    <p:extLst>
      <p:ext uri="{BB962C8B-B14F-4D97-AF65-F5344CB8AC3E}">
        <p14:creationId xmlns:p14="http://schemas.microsoft.com/office/powerpoint/2010/main" val="32936519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D6F31-2D91-415F-88F4-7508C5078B20}"/>
              </a:ext>
            </a:extLst>
          </p:cNvPr>
          <p:cNvSpPr>
            <a:spLocks noGrp="1"/>
          </p:cNvSpPr>
          <p:nvPr>
            <p:ph type="title"/>
          </p:nvPr>
        </p:nvSpPr>
        <p:spPr>
          <a:xfrm>
            <a:off x="0" y="9078"/>
            <a:ext cx="9144000" cy="540000"/>
          </a:xfrm>
          <a:noFill/>
        </p:spPr>
        <p:txBody>
          <a:bodyPr/>
          <a:lstStyle/>
          <a:p>
            <a:r>
              <a:rPr lang="en-GB" sz="2800" b="0" dirty="0">
                <a:latin typeface="Times New Roman" panose="02020603050405020304" pitchFamily="18" charset="0"/>
                <a:cs typeface="Times New Roman" panose="02020603050405020304" pitchFamily="18" charset="0"/>
              </a:rPr>
              <a:t>CONTENTS</a:t>
            </a:r>
          </a:p>
        </p:txBody>
      </p:sp>
      <p:sp>
        <p:nvSpPr>
          <p:cNvPr id="4" name="Slide Number Placeholder 3">
            <a:extLst>
              <a:ext uri="{FF2B5EF4-FFF2-40B4-BE49-F238E27FC236}">
                <a16:creationId xmlns:a16="http://schemas.microsoft.com/office/drawing/2014/main" id="{ABF5ABCA-04FD-4E26-A4B0-81EE27B94A16}"/>
              </a:ext>
            </a:extLst>
          </p:cNvPr>
          <p:cNvSpPr>
            <a:spLocks noGrp="1"/>
          </p:cNvSpPr>
          <p:nvPr>
            <p:ph type="sldNum" sz="quarter" idx="12"/>
          </p:nvPr>
        </p:nvSpPr>
        <p:spPr/>
        <p:txBody>
          <a:bodyPr/>
          <a:lstStyle/>
          <a:p>
            <a:fld id="{BFDCA1C4-9514-7B4F-976F-D92F7E296653}" type="slidenum">
              <a:rPr lang="fr-FR" smtClean="0"/>
              <a:pPr/>
              <a:t>23</a:t>
            </a:fld>
            <a:endParaRPr lang="fr-FR"/>
          </a:p>
        </p:txBody>
      </p:sp>
      <p:sp>
        <p:nvSpPr>
          <p:cNvPr id="8" name="Espace réservé du contenu 8"/>
          <p:cNvSpPr txBox="1">
            <a:spLocks/>
          </p:cNvSpPr>
          <p:nvPr/>
        </p:nvSpPr>
        <p:spPr>
          <a:xfrm>
            <a:off x="452219" y="627534"/>
            <a:ext cx="8424936" cy="3816424"/>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CH" sz="1800" dirty="0">
              <a:solidFill>
                <a:schemeClr val="tx1"/>
              </a:solidFill>
              <a:latin typeface="Times New Roman" panose="02020603050405020304" pitchFamily="18" charset="0"/>
              <a:cs typeface="Times New Roman" panose="02020603050405020304" pitchFamily="18" charset="0"/>
            </a:endParaRPr>
          </a:p>
          <a:p>
            <a:r>
              <a:rPr lang="fr-CH" sz="1800" dirty="0">
                <a:solidFill>
                  <a:schemeClr val="tx1"/>
                </a:solidFill>
                <a:latin typeface="Times New Roman" panose="02020603050405020304" pitchFamily="18" charset="0"/>
                <a:cs typeface="Times New Roman" panose="02020603050405020304" pitchFamily="18" charset="0"/>
              </a:rPr>
              <a:t>MQXFB:</a:t>
            </a:r>
          </a:p>
          <a:p>
            <a:pPr lvl="1"/>
            <a:r>
              <a:rPr lang="fr-CH" sz="1800" dirty="0">
                <a:solidFill>
                  <a:schemeClr val="tx1"/>
                </a:solidFill>
                <a:latin typeface="Times New Roman" panose="02020603050405020304" pitchFamily="18" charset="0"/>
                <a:cs typeface="Times New Roman" panose="02020603050405020304" pitchFamily="18" charset="0"/>
              </a:rPr>
              <a:t>MQXFB02 Cold test </a:t>
            </a:r>
            <a:r>
              <a:rPr lang="fr-CH" sz="1800" dirty="0" err="1">
                <a:solidFill>
                  <a:schemeClr val="tx1"/>
                </a:solidFill>
                <a:latin typeface="Times New Roman" panose="02020603050405020304" pitchFamily="18" charset="0"/>
                <a:cs typeface="Times New Roman" panose="02020603050405020304" pitchFamily="18" charset="0"/>
              </a:rPr>
              <a:t>results</a:t>
            </a:r>
            <a:r>
              <a:rPr lang="fr-CH" sz="1800" dirty="0">
                <a:solidFill>
                  <a:schemeClr val="tx1"/>
                </a:solidFill>
                <a:latin typeface="Times New Roman" panose="02020603050405020304" pitchFamily="18" charset="0"/>
                <a:cs typeface="Times New Roman" panose="02020603050405020304" pitchFamily="18" charset="0"/>
              </a:rPr>
              <a:t> (Focus on </a:t>
            </a:r>
            <a:r>
              <a:rPr lang="fr-CH" sz="1800" dirty="0" err="1">
                <a:solidFill>
                  <a:schemeClr val="tx1"/>
                </a:solidFill>
                <a:latin typeface="Times New Roman" panose="02020603050405020304" pitchFamily="18" charset="0"/>
                <a:cs typeface="Times New Roman" panose="02020603050405020304" pitchFamily="18" charset="0"/>
              </a:rPr>
              <a:t>mechanics</a:t>
            </a:r>
            <a:r>
              <a:rPr lang="fr-CH" sz="1800" dirty="0">
                <a:solidFill>
                  <a:schemeClr val="tx1"/>
                </a:solidFill>
                <a:latin typeface="Times New Roman" panose="02020603050405020304" pitchFamily="18" charset="0"/>
                <a:cs typeface="Times New Roman" panose="02020603050405020304" pitchFamily="18" charset="0"/>
              </a:rPr>
              <a:t>)</a:t>
            </a:r>
          </a:p>
          <a:p>
            <a:pPr lvl="1"/>
            <a:r>
              <a:rPr lang="fr-CH" sz="1800" dirty="0" err="1">
                <a:solidFill>
                  <a:schemeClr val="tx1"/>
                </a:solidFill>
                <a:latin typeface="Times New Roman" panose="02020603050405020304" pitchFamily="18" charset="0"/>
                <a:cs typeface="Times New Roman" panose="02020603050405020304" pitchFamily="18" charset="0"/>
              </a:rPr>
              <a:t>Highlights</a:t>
            </a:r>
            <a:r>
              <a:rPr lang="fr-CH" sz="1800" dirty="0">
                <a:solidFill>
                  <a:schemeClr val="tx1"/>
                </a:solidFill>
                <a:latin typeface="Times New Roman" panose="02020603050405020304" pitchFamily="18" charset="0"/>
                <a:cs typeface="Times New Roman" panose="02020603050405020304" pitchFamily="18" charset="0"/>
              </a:rPr>
              <a:t> on MQXFBMT4 </a:t>
            </a:r>
            <a:r>
              <a:rPr lang="fr-CH" sz="1800" dirty="0" err="1">
                <a:solidFill>
                  <a:schemeClr val="tx1"/>
                </a:solidFill>
                <a:latin typeface="Times New Roman" panose="02020603050405020304" pitchFamily="18" charset="0"/>
                <a:cs typeface="Times New Roman" panose="02020603050405020304" pitchFamily="18" charset="0"/>
              </a:rPr>
              <a:t>magnet</a:t>
            </a:r>
            <a:r>
              <a:rPr lang="fr-CH" sz="1800" dirty="0">
                <a:solidFill>
                  <a:schemeClr val="tx1"/>
                </a:solidFill>
                <a:latin typeface="Times New Roman" panose="02020603050405020304" pitchFamily="18" charset="0"/>
                <a:cs typeface="Times New Roman" panose="02020603050405020304" pitchFamily="18" charset="0"/>
              </a:rPr>
              <a:t> </a:t>
            </a:r>
            <a:r>
              <a:rPr lang="fr-CH" sz="1800" dirty="0" err="1">
                <a:solidFill>
                  <a:schemeClr val="tx1"/>
                </a:solidFill>
                <a:latin typeface="Times New Roman" panose="02020603050405020304" pitchFamily="18" charset="0"/>
                <a:cs typeface="Times New Roman" panose="02020603050405020304" pitchFamily="18" charset="0"/>
              </a:rPr>
              <a:t>assembly</a:t>
            </a:r>
            <a:endParaRPr lang="fr-CH" sz="1800" dirty="0">
              <a:solidFill>
                <a:schemeClr val="tx1"/>
              </a:solidFill>
              <a:latin typeface="Times New Roman" panose="02020603050405020304" pitchFamily="18" charset="0"/>
              <a:cs typeface="Times New Roman" panose="02020603050405020304" pitchFamily="18" charset="0"/>
            </a:endParaRPr>
          </a:p>
          <a:p>
            <a:endParaRPr lang="fr-CH" sz="1800" dirty="0">
              <a:solidFill>
                <a:schemeClr val="tx1"/>
              </a:solidFill>
              <a:latin typeface="Times New Roman" panose="02020603050405020304" pitchFamily="18" charset="0"/>
              <a:cs typeface="Times New Roman" panose="02020603050405020304" pitchFamily="18" charset="0"/>
            </a:endParaRPr>
          </a:p>
          <a:p>
            <a:r>
              <a:rPr lang="fr-CH" sz="1800" dirty="0">
                <a:solidFill>
                  <a:schemeClr val="tx1"/>
                </a:solidFill>
                <a:latin typeface="Times New Roman" panose="02020603050405020304" pitchFamily="18" charset="0"/>
                <a:cs typeface="Times New Roman" panose="02020603050405020304" pitchFamily="18" charset="0"/>
              </a:rPr>
              <a:t>MQXFS:</a:t>
            </a:r>
          </a:p>
          <a:p>
            <a:pPr lvl="1"/>
            <a:r>
              <a:rPr lang="fr-CH" sz="1800" b="1" dirty="0">
                <a:solidFill>
                  <a:schemeClr val="tx1"/>
                </a:solidFill>
                <a:latin typeface="Times New Roman" panose="02020603050405020304" pitchFamily="18" charset="0"/>
                <a:cs typeface="Times New Roman" panose="02020603050405020304" pitchFamily="18" charset="0"/>
              </a:rPr>
              <a:t>MQXFS7g </a:t>
            </a:r>
            <a:r>
              <a:rPr lang="fr-CH" sz="1800" b="1" dirty="0" err="1">
                <a:solidFill>
                  <a:schemeClr val="tx1"/>
                </a:solidFill>
                <a:latin typeface="Times New Roman" panose="02020603050405020304" pitchFamily="18" charset="0"/>
                <a:cs typeface="Times New Roman" panose="02020603050405020304" pitchFamily="18" charset="0"/>
              </a:rPr>
              <a:t>magnet</a:t>
            </a:r>
            <a:r>
              <a:rPr lang="fr-CH" sz="1800" b="1" dirty="0">
                <a:solidFill>
                  <a:schemeClr val="tx1"/>
                </a:solidFill>
                <a:latin typeface="Times New Roman" panose="02020603050405020304" pitchFamily="18" charset="0"/>
                <a:cs typeface="Times New Roman" panose="02020603050405020304" pitchFamily="18" charset="0"/>
              </a:rPr>
              <a:t> </a:t>
            </a:r>
            <a:r>
              <a:rPr lang="fr-CH" sz="1800" b="1" dirty="0" err="1">
                <a:solidFill>
                  <a:schemeClr val="tx1"/>
                </a:solidFill>
                <a:latin typeface="Times New Roman" panose="02020603050405020304" pitchFamily="18" charset="0"/>
                <a:cs typeface="Times New Roman" panose="02020603050405020304" pitchFamily="18" charset="0"/>
              </a:rPr>
              <a:t>assembly</a:t>
            </a:r>
            <a:r>
              <a:rPr lang="fr-CH" sz="1800" b="1" dirty="0">
                <a:solidFill>
                  <a:schemeClr val="tx1"/>
                </a:solidFill>
                <a:latin typeface="Times New Roman" panose="02020603050405020304" pitchFamily="18" charset="0"/>
                <a:cs typeface="Times New Roman" panose="02020603050405020304" pitchFamily="18" charset="0"/>
              </a:rPr>
              <a:t>.</a:t>
            </a:r>
          </a:p>
          <a:p>
            <a:pPr lvl="1"/>
            <a:r>
              <a:rPr lang="fr-CH" sz="1800" dirty="0">
                <a:solidFill>
                  <a:schemeClr val="tx1"/>
                </a:solidFill>
                <a:latin typeface="Times New Roman" panose="02020603050405020304" pitchFamily="18" charset="0"/>
                <a:cs typeface="Times New Roman" panose="02020603050405020304" pitchFamily="18" charset="0"/>
              </a:rPr>
              <a:t>MQXFS8 </a:t>
            </a:r>
            <a:r>
              <a:rPr lang="fr-CH" sz="1800" dirty="0" err="1">
                <a:solidFill>
                  <a:schemeClr val="tx1"/>
                </a:solidFill>
                <a:latin typeface="Times New Roman" panose="02020603050405020304" pitchFamily="18" charset="0"/>
                <a:cs typeface="Times New Roman" panose="02020603050405020304" pitchFamily="18" charset="0"/>
              </a:rPr>
              <a:t>magnet</a:t>
            </a:r>
            <a:r>
              <a:rPr lang="fr-CH" sz="1800" dirty="0">
                <a:solidFill>
                  <a:schemeClr val="tx1"/>
                </a:solidFill>
                <a:latin typeface="Times New Roman" panose="02020603050405020304" pitchFamily="18" charset="0"/>
                <a:cs typeface="Times New Roman" panose="02020603050405020304" pitchFamily="18" charset="0"/>
              </a:rPr>
              <a:t> </a:t>
            </a:r>
            <a:r>
              <a:rPr lang="fr-CH" sz="1800" dirty="0" err="1">
                <a:solidFill>
                  <a:schemeClr val="tx1"/>
                </a:solidFill>
                <a:latin typeface="Times New Roman" panose="02020603050405020304" pitchFamily="18" charset="0"/>
                <a:cs typeface="Times New Roman" panose="02020603050405020304" pitchFamily="18" charset="0"/>
              </a:rPr>
              <a:t>assembly</a:t>
            </a:r>
            <a:r>
              <a:rPr lang="fr-CH" sz="1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49859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D6F31-2D91-415F-88F4-7508C5078B20}"/>
              </a:ext>
            </a:extLst>
          </p:cNvPr>
          <p:cNvSpPr>
            <a:spLocks noGrp="1"/>
          </p:cNvSpPr>
          <p:nvPr>
            <p:ph type="title"/>
          </p:nvPr>
        </p:nvSpPr>
        <p:spPr>
          <a:xfrm>
            <a:off x="0" y="9078"/>
            <a:ext cx="9144000" cy="540000"/>
          </a:xfrm>
          <a:noFill/>
        </p:spPr>
        <p:txBody>
          <a:bodyPr/>
          <a:lstStyle/>
          <a:p>
            <a:r>
              <a:rPr lang="en-GB" sz="2800" b="0" dirty="0">
                <a:latin typeface="Times New Roman" panose="02020603050405020304" pitchFamily="18" charset="0"/>
                <a:cs typeface="Times New Roman" panose="02020603050405020304" pitchFamily="18" charset="0"/>
              </a:rPr>
              <a:t>Before MQXFS7g…</a:t>
            </a:r>
          </a:p>
        </p:txBody>
      </p:sp>
      <p:sp>
        <p:nvSpPr>
          <p:cNvPr id="4" name="Slide Number Placeholder 3">
            <a:extLst>
              <a:ext uri="{FF2B5EF4-FFF2-40B4-BE49-F238E27FC236}">
                <a16:creationId xmlns:a16="http://schemas.microsoft.com/office/drawing/2014/main" id="{ABF5ABCA-04FD-4E26-A4B0-81EE27B94A16}"/>
              </a:ext>
            </a:extLst>
          </p:cNvPr>
          <p:cNvSpPr>
            <a:spLocks noGrp="1"/>
          </p:cNvSpPr>
          <p:nvPr>
            <p:ph type="sldNum" sz="quarter" idx="12"/>
          </p:nvPr>
        </p:nvSpPr>
        <p:spPr>
          <a:xfrm>
            <a:off x="8748504" y="4803998"/>
            <a:ext cx="360000" cy="270000"/>
          </a:xfrm>
        </p:spPr>
        <p:txBody>
          <a:bodyPr/>
          <a:lstStyle/>
          <a:p>
            <a:fld id="{BFDCA1C4-9514-7B4F-976F-D92F7E296653}" type="slidenum">
              <a:rPr lang="fr-FR" smtClean="0"/>
              <a:pPr/>
              <a:t>24</a:t>
            </a:fld>
            <a:endParaRPr lang="fr-FR"/>
          </a:p>
        </p:txBody>
      </p:sp>
      <p:pic>
        <p:nvPicPr>
          <p:cNvPr id="3" name="Picture 2"/>
          <p:cNvPicPr>
            <a:picLocks noChangeAspect="1"/>
          </p:cNvPicPr>
          <p:nvPr/>
        </p:nvPicPr>
        <p:blipFill>
          <a:blip r:embed="rId2"/>
          <a:stretch>
            <a:fillRect/>
          </a:stretch>
        </p:blipFill>
        <p:spPr>
          <a:xfrm>
            <a:off x="899592" y="787500"/>
            <a:ext cx="3642621" cy="2376264"/>
          </a:xfrm>
          <a:prstGeom prst="rect">
            <a:avLst/>
          </a:prstGeom>
        </p:spPr>
      </p:pic>
      <p:sp>
        <p:nvSpPr>
          <p:cNvPr id="26" name="Content Placeholder 2">
            <a:extLst>
              <a:ext uri="{FF2B5EF4-FFF2-40B4-BE49-F238E27FC236}">
                <a16:creationId xmlns:a16="http://schemas.microsoft.com/office/drawing/2014/main" id="{DEE01548-6B9D-218D-BB2A-EA260B087447}"/>
              </a:ext>
            </a:extLst>
          </p:cNvPr>
          <p:cNvSpPr txBox="1">
            <a:spLocks/>
          </p:cNvSpPr>
          <p:nvPr/>
        </p:nvSpPr>
        <p:spPr>
          <a:xfrm>
            <a:off x="785363" y="3189286"/>
            <a:ext cx="3786637" cy="360040"/>
          </a:xfrm>
          <a:prstGeom prst="rect">
            <a:avLst/>
          </a:prstGeom>
        </p:spPr>
        <p:txBody>
          <a:bodyPr vert="horz" lIns="0" tIns="0" rIns="0" bIns="0" rtlCol="0">
            <a:norm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Wingdings" charset="2"/>
              <a:buNone/>
            </a:pPr>
            <a:r>
              <a:rPr lang="en-US" sz="1200" dirty="0">
                <a:solidFill>
                  <a:srgbClr val="00B050"/>
                </a:solidFill>
                <a:latin typeface="Times" panose="02020603050405020304" pitchFamily="18" charset="0"/>
                <a:cs typeface="Times" panose="02020603050405020304" pitchFamily="18" charset="0"/>
              </a:rPr>
              <a:t>Data: Salvador Ferradas Troitino, Franco Mangiarotti</a:t>
            </a:r>
            <a:endParaRPr lang="en-GB" sz="1200" dirty="0">
              <a:solidFill>
                <a:srgbClr val="00B050"/>
              </a:solidFill>
              <a:latin typeface="Times" panose="02020603050405020304" pitchFamily="18" charset="0"/>
              <a:cs typeface="Times" panose="02020603050405020304" pitchFamily="18" charset="0"/>
            </a:endParaRPr>
          </a:p>
          <a:p>
            <a:pPr marL="0" indent="0" algn="ctr">
              <a:buFont typeface="Wingdings" charset="2"/>
              <a:buNone/>
            </a:pPr>
            <a:endParaRPr lang="en-GB" sz="1200" dirty="0">
              <a:solidFill>
                <a:srgbClr val="00B050"/>
              </a:solidFill>
              <a:latin typeface="Times" panose="02020603050405020304" pitchFamily="18" charset="0"/>
              <a:cs typeface="Times" panose="02020603050405020304" pitchFamily="18" charset="0"/>
            </a:endParaRPr>
          </a:p>
        </p:txBody>
      </p:sp>
      <p:sp>
        <p:nvSpPr>
          <p:cNvPr id="27" name="Content Placeholder 2">
            <a:extLst>
              <a:ext uri="{FF2B5EF4-FFF2-40B4-BE49-F238E27FC236}">
                <a16:creationId xmlns:a16="http://schemas.microsoft.com/office/drawing/2014/main" id="{C3085CF5-2F5C-99A8-4119-A3F37F62D36E}"/>
              </a:ext>
            </a:extLst>
          </p:cNvPr>
          <p:cNvSpPr txBox="1">
            <a:spLocks/>
          </p:cNvSpPr>
          <p:nvPr/>
        </p:nvSpPr>
        <p:spPr>
          <a:xfrm>
            <a:off x="1035869" y="3609256"/>
            <a:ext cx="3506344" cy="936104"/>
          </a:xfrm>
          <a:prstGeom prst="rect">
            <a:avLst/>
          </a:prstGeom>
        </p:spPr>
        <p:txBody>
          <a:bodyPr>
            <a:norm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500" dirty="0" smtClean="0">
                <a:latin typeface="Times New Roman" panose="02020603050405020304" pitchFamily="18" charset="0"/>
                <a:cs typeface="Times New Roman" panose="02020603050405020304" pitchFamily="18" charset="0"/>
              </a:rPr>
              <a:t>MQXFS7f p</a:t>
            </a:r>
            <a:r>
              <a:rPr lang="en-US" sz="1500" dirty="0" smtClean="0">
                <a:latin typeface="Times New Roman" panose="02020603050405020304" pitchFamily="18" charset="0"/>
                <a:cs typeface="Times New Roman" panose="02020603050405020304" pitchFamily="18" charset="0"/>
              </a:rPr>
              <a:t>re-load </a:t>
            </a:r>
            <a:r>
              <a:rPr lang="en-US" sz="1500" dirty="0">
                <a:latin typeface="Times New Roman" panose="02020603050405020304" pitchFamily="18" charset="0"/>
                <a:cs typeface="Times New Roman" panose="02020603050405020304" pitchFamily="18" charset="0"/>
              </a:rPr>
              <a:t>at cold ≈ 140 MPa</a:t>
            </a:r>
          </a:p>
          <a:p>
            <a:r>
              <a:rPr lang="en-US" sz="1500" dirty="0">
                <a:latin typeface="Times New Roman" panose="02020603050405020304" pitchFamily="18" charset="0"/>
                <a:cs typeface="Times New Roman" panose="02020603050405020304" pitchFamily="18" charset="0"/>
              </a:rPr>
              <a:t>As expected, increase on pole azimuthal stress of 20 MPa</a:t>
            </a:r>
            <a:endParaRPr lang="en-GB" sz="1500" dirty="0">
              <a:latin typeface="Times New Roman" panose="02020603050405020304" pitchFamily="18" charset="0"/>
              <a:cs typeface="Times New Roman" panose="02020603050405020304" pitchFamily="18" charset="0"/>
            </a:endParaRPr>
          </a:p>
        </p:txBody>
      </p:sp>
      <p:pic>
        <p:nvPicPr>
          <p:cNvPr id="35" name="Content Placeholder 11">
            <a:extLst>
              <a:ext uri="{FF2B5EF4-FFF2-40B4-BE49-F238E27FC236}">
                <a16:creationId xmlns:a16="http://schemas.microsoft.com/office/drawing/2014/main" id="{E0AF3487-6290-F4C2-1E47-6F84AB2D87D2}"/>
              </a:ext>
            </a:extLst>
          </p:cNvPr>
          <p:cNvPicPr>
            <a:picLocks noChangeAspect="1"/>
          </p:cNvPicPr>
          <p:nvPr/>
        </p:nvPicPr>
        <p:blipFill>
          <a:blip r:embed="rId3"/>
          <a:stretch>
            <a:fillRect/>
          </a:stretch>
        </p:blipFill>
        <p:spPr>
          <a:xfrm>
            <a:off x="4932040" y="627534"/>
            <a:ext cx="2961171" cy="2144969"/>
          </a:xfrm>
          <a:prstGeom prst="rect">
            <a:avLst/>
          </a:prstGeom>
        </p:spPr>
      </p:pic>
      <p:pic>
        <p:nvPicPr>
          <p:cNvPr id="36" name="Picture 35">
            <a:extLst>
              <a:ext uri="{FF2B5EF4-FFF2-40B4-BE49-F238E27FC236}">
                <a16:creationId xmlns:a16="http://schemas.microsoft.com/office/drawing/2014/main" id="{A51293DB-4F58-3C0E-F210-3569B80A4447}"/>
              </a:ext>
            </a:extLst>
          </p:cNvPr>
          <p:cNvPicPr>
            <a:picLocks noChangeAspect="1"/>
          </p:cNvPicPr>
          <p:nvPr/>
        </p:nvPicPr>
        <p:blipFill>
          <a:blip r:embed="rId4"/>
          <a:stretch>
            <a:fillRect/>
          </a:stretch>
        </p:blipFill>
        <p:spPr>
          <a:xfrm>
            <a:off x="4839220" y="2872277"/>
            <a:ext cx="3146810" cy="2144969"/>
          </a:xfrm>
          <a:prstGeom prst="rect">
            <a:avLst/>
          </a:prstGeom>
        </p:spPr>
      </p:pic>
      <p:cxnSp>
        <p:nvCxnSpPr>
          <p:cNvPr id="9" name="Straight Arrow Connector 8">
            <a:extLst>
              <a:ext uri="{FF2B5EF4-FFF2-40B4-BE49-F238E27FC236}">
                <a16:creationId xmlns:a16="http://schemas.microsoft.com/office/drawing/2014/main" id="{7AC1E08A-3B8A-0DC5-D5E5-EE77335BBAAA}"/>
              </a:ext>
            </a:extLst>
          </p:cNvPr>
          <p:cNvCxnSpPr>
            <a:cxnSpLocks/>
          </p:cNvCxnSpPr>
          <p:nvPr/>
        </p:nvCxnSpPr>
        <p:spPr>
          <a:xfrm flipH="1" flipV="1">
            <a:off x="7893211" y="3395379"/>
            <a:ext cx="210565" cy="3078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57702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8017800-9539-E84E-681A-21D9519D29A5}"/>
              </a:ext>
            </a:extLst>
          </p:cNvPr>
          <p:cNvPicPr>
            <a:picLocks noChangeAspect="1"/>
          </p:cNvPicPr>
          <p:nvPr/>
        </p:nvPicPr>
        <p:blipFill>
          <a:blip r:embed="rId3"/>
          <a:srcRect/>
          <a:stretch/>
        </p:blipFill>
        <p:spPr>
          <a:xfrm>
            <a:off x="3995936" y="3616014"/>
            <a:ext cx="1618012" cy="1332000"/>
          </a:xfrm>
          <a:prstGeom prst="rect">
            <a:avLst/>
          </a:prstGeom>
        </p:spPr>
      </p:pic>
      <p:sp>
        <p:nvSpPr>
          <p:cNvPr id="8" name="Espace réservé du contenu 8"/>
          <p:cNvSpPr txBox="1">
            <a:spLocks/>
          </p:cNvSpPr>
          <p:nvPr/>
        </p:nvSpPr>
        <p:spPr>
          <a:xfrm>
            <a:off x="678547" y="555526"/>
            <a:ext cx="8285941" cy="3960440"/>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500" dirty="0">
                <a:solidFill>
                  <a:schemeClr val="tx1"/>
                </a:solidFill>
                <a:latin typeface="Times New Roman" panose="02020603050405020304" pitchFamily="18" charset="0"/>
                <a:cs typeface="Times New Roman" panose="02020603050405020304" pitchFamily="18" charset="0"/>
              </a:rPr>
              <a:t>New iteration on MQXFS7, </a:t>
            </a:r>
            <a:r>
              <a:rPr lang="en-GB" sz="1500" b="1" dirty="0">
                <a:solidFill>
                  <a:schemeClr val="tx1"/>
                </a:solidFill>
                <a:latin typeface="Times New Roman" panose="02020603050405020304" pitchFamily="18" charset="0"/>
                <a:cs typeface="Times New Roman" panose="02020603050405020304" pitchFamily="18" charset="0"/>
              </a:rPr>
              <a:t>increasing</a:t>
            </a:r>
            <a:r>
              <a:rPr lang="en-GB" sz="1500" dirty="0">
                <a:solidFill>
                  <a:schemeClr val="tx1"/>
                </a:solidFill>
                <a:latin typeface="Times New Roman" panose="02020603050405020304" pitchFamily="18" charset="0"/>
                <a:cs typeface="Times New Roman" panose="02020603050405020304" pitchFamily="18" charset="0"/>
              </a:rPr>
              <a:t> by </a:t>
            </a:r>
            <a:r>
              <a:rPr lang="en-GB" sz="1500" b="1" dirty="0">
                <a:solidFill>
                  <a:schemeClr val="tx1"/>
                </a:solidFill>
                <a:latin typeface="Times New Roman" panose="02020603050405020304" pitchFamily="18" charset="0"/>
                <a:cs typeface="Times New Roman" panose="02020603050405020304" pitchFamily="18" charset="0"/>
              </a:rPr>
              <a:t>0.1</a:t>
            </a:r>
            <a:r>
              <a:rPr lang="en-GB" sz="1500" dirty="0">
                <a:solidFill>
                  <a:schemeClr val="tx1"/>
                </a:solidFill>
                <a:latin typeface="Times New Roman" panose="02020603050405020304" pitchFamily="18" charset="0"/>
                <a:cs typeface="Times New Roman" panose="02020603050405020304" pitchFamily="18" charset="0"/>
              </a:rPr>
              <a:t> </a:t>
            </a:r>
            <a:r>
              <a:rPr lang="en-GB" sz="1500" b="1" dirty="0">
                <a:solidFill>
                  <a:schemeClr val="tx1"/>
                </a:solidFill>
                <a:latin typeface="Times New Roman" panose="02020603050405020304" pitchFamily="18" charset="0"/>
                <a:cs typeface="Times New Roman" panose="02020603050405020304" pitchFamily="18" charset="0"/>
              </a:rPr>
              <a:t>mm</a:t>
            </a:r>
            <a:r>
              <a:rPr lang="en-GB" sz="1500" dirty="0">
                <a:solidFill>
                  <a:schemeClr val="tx1"/>
                </a:solidFill>
                <a:latin typeface="Times New Roman" panose="02020603050405020304" pitchFamily="18" charset="0"/>
                <a:cs typeface="Times New Roman" panose="02020603050405020304" pitchFamily="18" charset="0"/>
              </a:rPr>
              <a:t> the thickness of the loading keys (to 14 mm)</a:t>
            </a:r>
          </a:p>
          <a:p>
            <a:r>
              <a:rPr lang="en-US" sz="1500" dirty="0">
                <a:solidFill>
                  <a:schemeClr val="tx1"/>
                </a:solidFill>
                <a:latin typeface="Times New Roman" panose="02020603050405020304" pitchFamily="18" charset="0"/>
                <a:cs typeface="Times New Roman" panose="02020603050405020304" pitchFamily="18" charset="0"/>
              </a:rPr>
              <a:t>Tubular </a:t>
            </a:r>
            <a:r>
              <a:rPr lang="en-US" sz="1500" b="1" dirty="0">
                <a:solidFill>
                  <a:schemeClr val="tx1"/>
                </a:solidFill>
                <a:latin typeface="Times New Roman" panose="02020603050405020304" pitchFamily="18" charset="0"/>
                <a:cs typeface="Times New Roman" panose="02020603050405020304" pitchFamily="18" charset="0"/>
              </a:rPr>
              <a:t>bladders</a:t>
            </a:r>
            <a:r>
              <a:rPr lang="en-US" sz="1500" dirty="0">
                <a:solidFill>
                  <a:schemeClr val="tx1"/>
                </a:solidFill>
                <a:latin typeface="Times New Roman" panose="02020603050405020304" pitchFamily="18" charset="0"/>
                <a:cs typeface="Times New Roman" panose="02020603050405020304" pitchFamily="18" charset="0"/>
              </a:rPr>
              <a:t> </a:t>
            </a:r>
            <a:r>
              <a:rPr lang="en-US" sz="1500" b="1" dirty="0">
                <a:solidFill>
                  <a:schemeClr val="tx1"/>
                </a:solidFill>
                <a:latin typeface="Times New Roman" panose="02020603050405020304" pitchFamily="18" charset="0"/>
                <a:cs typeface="Times New Roman" panose="02020603050405020304" pitchFamily="18" charset="0"/>
              </a:rPr>
              <a:t>re-used</a:t>
            </a:r>
            <a:r>
              <a:rPr lang="en-US" sz="1500" dirty="0">
                <a:solidFill>
                  <a:schemeClr val="tx1"/>
                </a:solidFill>
                <a:latin typeface="Times New Roman" panose="02020603050405020304" pitchFamily="18" charset="0"/>
                <a:cs typeface="Times New Roman" panose="02020603050405020304" pitchFamily="18" charset="0"/>
              </a:rPr>
              <a:t> from MQXFS8 (</a:t>
            </a:r>
            <a:r>
              <a:rPr lang="en-US" sz="1500" b="1" dirty="0">
                <a:solidFill>
                  <a:schemeClr val="tx1"/>
                </a:solidFill>
                <a:latin typeface="Times New Roman" panose="02020603050405020304" pitchFamily="18" charset="0"/>
                <a:cs typeface="Times New Roman" panose="02020603050405020304" pitchFamily="18" charset="0"/>
              </a:rPr>
              <a:t>flattened</a:t>
            </a:r>
            <a:r>
              <a:rPr lang="en-US" sz="1500" dirty="0">
                <a:solidFill>
                  <a:schemeClr val="tx1"/>
                </a:solidFill>
                <a:latin typeface="Times New Roman" panose="02020603050405020304" pitchFamily="18" charset="0"/>
                <a:cs typeface="Times New Roman" panose="02020603050405020304" pitchFamily="18" charset="0"/>
              </a:rPr>
              <a:t>).</a:t>
            </a:r>
          </a:p>
          <a:p>
            <a:r>
              <a:rPr lang="en-US" sz="1500" dirty="0">
                <a:solidFill>
                  <a:schemeClr val="tx1"/>
                </a:solidFill>
                <a:latin typeface="Times New Roman" panose="02020603050405020304" pitchFamily="18" charset="0"/>
                <a:cs typeface="Times New Roman" panose="02020603050405020304" pitchFamily="18" charset="0"/>
              </a:rPr>
              <a:t>Bladder </a:t>
            </a:r>
            <a:r>
              <a:rPr lang="en-US" sz="1500" b="1" dirty="0">
                <a:solidFill>
                  <a:schemeClr val="tx1"/>
                </a:solidFill>
                <a:latin typeface="Times New Roman" panose="02020603050405020304" pitchFamily="18" charset="0"/>
                <a:cs typeface="Times New Roman" panose="02020603050405020304" pitchFamily="18" charset="0"/>
              </a:rPr>
              <a:t>failure</a:t>
            </a:r>
            <a:r>
              <a:rPr lang="en-US" sz="1500" dirty="0">
                <a:solidFill>
                  <a:schemeClr val="tx1"/>
                </a:solidFill>
                <a:latin typeface="Times New Roman" panose="02020603050405020304" pitchFamily="18" charset="0"/>
                <a:cs typeface="Times New Roman" panose="02020603050405020304" pitchFamily="18" charset="0"/>
              </a:rPr>
              <a:t> at </a:t>
            </a:r>
            <a:r>
              <a:rPr lang="en-US" sz="1500" b="1" dirty="0">
                <a:solidFill>
                  <a:schemeClr val="tx1"/>
                </a:solidFill>
                <a:latin typeface="Times New Roman" panose="02020603050405020304" pitchFamily="18" charset="0"/>
                <a:cs typeface="Times New Roman" panose="02020603050405020304" pitchFamily="18" charset="0"/>
              </a:rPr>
              <a:t>400</a:t>
            </a:r>
            <a:r>
              <a:rPr lang="en-US" sz="1500" dirty="0">
                <a:solidFill>
                  <a:schemeClr val="tx1"/>
                </a:solidFill>
                <a:latin typeface="Times New Roman" panose="02020603050405020304" pitchFamily="18" charset="0"/>
                <a:cs typeface="Times New Roman" panose="02020603050405020304" pitchFamily="18" charset="0"/>
              </a:rPr>
              <a:t> </a:t>
            </a:r>
            <a:r>
              <a:rPr lang="en-US" sz="1500" b="1" dirty="0">
                <a:solidFill>
                  <a:schemeClr val="tx1"/>
                </a:solidFill>
                <a:latin typeface="Times New Roman" panose="02020603050405020304" pitchFamily="18" charset="0"/>
                <a:cs typeface="Times New Roman" panose="02020603050405020304" pitchFamily="18" charset="0"/>
              </a:rPr>
              <a:t>bar</a:t>
            </a:r>
            <a:r>
              <a:rPr lang="en-US" sz="1500" dirty="0">
                <a:solidFill>
                  <a:schemeClr val="tx1"/>
                </a:solidFill>
                <a:latin typeface="Times New Roman" panose="02020603050405020304" pitchFamily="18" charset="0"/>
                <a:cs typeface="Times New Roman" panose="02020603050405020304" pitchFamily="18" charset="0"/>
              </a:rPr>
              <a:t>, when inserting the </a:t>
            </a:r>
            <a:r>
              <a:rPr lang="en-US" sz="1500" b="1" dirty="0">
                <a:solidFill>
                  <a:schemeClr val="tx1"/>
                </a:solidFill>
                <a:latin typeface="Times New Roman" panose="02020603050405020304" pitchFamily="18" charset="0"/>
                <a:cs typeface="Times New Roman" panose="02020603050405020304" pitchFamily="18" charset="0"/>
              </a:rPr>
              <a:t>last</a:t>
            </a:r>
            <a:r>
              <a:rPr lang="en-US" sz="1500" dirty="0">
                <a:solidFill>
                  <a:schemeClr val="tx1"/>
                </a:solidFill>
                <a:latin typeface="Times New Roman" panose="02020603050405020304" pitchFamily="18" charset="0"/>
                <a:cs typeface="Times New Roman" panose="02020603050405020304" pitchFamily="18" charset="0"/>
              </a:rPr>
              <a:t> 14 mm </a:t>
            </a:r>
            <a:r>
              <a:rPr lang="en-US" sz="1500" b="1" dirty="0">
                <a:solidFill>
                  <a:schemeClr val="tx1"/>
                </a:solidFill>
                <a:latin typeface="Times New Roman" panose="02020603050405020304" pitchFamily="18" charset="0"/>
                <a:cs typeface="Times New Roman" panose="02020603050405020304" pitchFamily="18" charset="0"/>
              </a:rPr>
              <a:t>key</a:t>
            </a:r>
            <a:r>
              <a:rPr lang="en-US" sz="1500" dirty="0">
                <a:solidFill>
                  <a:schemeClr val="tx1"/>
                </a:solidFill>
                <a:latin typeface="Times New Roman" panose="02020603050405020304" pitchFamily="18" charset="0"/>
                <a:cs typeface="Times New Roman" panose="02020603050405020304" pitchFamily="18" charset="0"/>
              </a:rPr>
              <a:t>. Contrary to MQXFBMT4, one </a:t>
            </a:r>
            <a:r>
              <a:rPr lang="en-US" sz="1500" b="1" dirty="0">
                <a:solidFill>
                  <a:schemeClr val="tx1"/>
                </a:solidFill>
                <a:latin typeface="Times New Roman" panose="02020603050405020304" pitchFamily="18" charset="0"/>
                <a:cs typeface="Times New Roman" panose="02020603050405020304" pitchFamily="18" charset="0"/>
              </a:rPr>
              <a:t>key</a:t>
            </a:r>
            <a:r>
              <a:rPr lang="en-US" sz="1500" dirty="0">
                <a:solidFill>
                  <a:schemeClr val="tx1"/>
                </a:solidFill>
                <a:latin typeface="Times New Roman" panose="02020603050405020304" pitchFamily="18" charset="0"/>
                <a:cs typeface="Times New Roman" panose="02020603050405020304" pitchFamily="18" charset="0"/>
              </a:rPr>
              <a:t> </a:t>
            </a:r>
            <a:r>
              <a:rPr lang="en-US" sz="1500" b="1" dirty="0">
                <a:solidFill>
                  <a:schemeClr val="tx1"/>
                </a:solidFill>
                <a:latin typeface="Times New Roman" panose="02020603050405020304" pitchFamily="18" charset="0"/>
                <a:cs typeface="Times New Roman" panose="02020603050405020304" pitchFamily="18" charset="0"/>
              </a:rPr>
              <a:t>missing</a:t>
            </a:r>
            <a:r>
              <a:rPr lang="en-US" sz="1500" dirty="0">
                <a:solidFill>
                  <a:schemeClr val="tx1"/>
                </a:solidFill>
                <a:latin typeface="Times New Roman" panose="02020603050405020304" pitchFamily="18" charset="0"/>
                <a:cs typeface="Times New Roman" panose="02020603050405020304" pitchFamily="18" charset="0"/>
              </a:rPr>
              <a:t> all </a:t>
            </a:r>
            <a:r>
              <a:rPr lang="en-US" sz="1500" b="1" dirty="0">
                <a:solidFill>
                  <a:schemeClr val="tx1"/>
                </a:solidFill>
                <a:latin typeface="Times New Roman" panose="02020603050405020304" pitchFamily="18" charset="0"/>
                <a:cs typeface="Times New Roman" panose="02020603050405020304" pitchFamily="18" charset="0"/>
              </a:rPr>
              <a:t>along</a:t>
            </a:r>
            <a:r>
              <a:rPr lang="en-US" sz="1500" dirty="0">
                <a:solidFill>
                  <a:schemeClr val="tx1"/>
                </a:solidFill>
                <a:latin typeface="Times New Roman" panose="02020603050405020304" pitchFamily="18" charset="0"/>
                <a:cs typeface="Times New Roman" panose="02020603050405020304" pitchFamily="18" charset="0"/>
              </a:rPr>
              <a:t> the magnet </a:t>
            </a:r>
            <a:r>
              <a:rPr lang="en-US" sz="1500" b="1" dirty="0">
                <a:solidFill>
                  <a:schemeClr val="tx1"/>
                </a:solidFill>
                <a:latin typeface="Times New Roman" panose="02020603050405020304" pitchFamily="18" charset="0"/>
                <a:cs typeface="Times New Roman" panose="02020603050405020304" pitchFamily="18" charset="0"/>
              </a:rPr>
              <a:t>length.</a:t>
            </a:r>
          </a:p>
          <a:p>
            <a:r>
              <a:rPr lang="en-US" sz="1500" dirty="0">
                <a:solidFill>
                  <a:schemeClr val="tx1"/>
                </a:solidFill>
                <a:latin typeface="Times New Roman" panose="02020603050405020304" pitchFamily="18" charset="0"/>
                <a:cs typeface="Times New Roman" panose="02020603050405020304" pitchFamily="18" charset="0"/>
              </a:rPr>
              <a:t>Measured peak az. stress ~ 145 MPa. </a:t>
            </a:r>
            <a:r>
              <a:rPr lang="en-US" sz="1500" b="1" dirty="0">
                <a:solidFill>
                  <a:schemeClr val="tx1"/>
                </a:solidFill>
                <a:latin typeface="Times New Roman" panose="02020603050405020304" pitchFamily="18" charset="0"/>
                <a:cs typeface="Times New Roman" panose="02020603050405020304" pitchFamily="18" charset="0"/>
              </a:rPr>
              <a:t>Large</a:t>
            </a:r>
            <a:r>
              <a:rPr lang="en-US" sz="1500" dirty="0">
                <a:solidFill>
                  <a:schemeClr val="tx1"/>
                </a:solidFill>
                <a:latin typeface="Times New Roman" panose="02020603050405020304" pitchFamily="18" charset="0"/>
                <a:cs typeface="Times New Roman" panose="02020603050405020304" pitchFamily="18" charset="0"/>
              </a:rPr>
              <a:t> coil </a:t>
            </a:r>
            <a:r>
              <a:rPr lang="en-US" sz="1500" b="1" dirty="0">
                <a:solidFill>
                  <a:schemeClr val="tx1"/>
                </a:solidFill>
                <a:latin typeface="Times New Roman" panose="02020603050405020304" pitchFamily="18" charset="0"/>
                <a:cs typeface="Times New Roman" panose="02020603050405020304" pitchFamily="18" charset="0"/>
              </a:rPr>
              <a:t>imbalance</a:t>
            </a:r>
            <a:r>
              <a:rPr lang="en-US" sz="1500" dirty="0">
                <a:solidFill>
                  <a:schemeClr val="tx1"/>
                </a:solidFill>
                <a:latin typeface="Times New Roman" panose="02020603050405020304" pitchFamily="18" charset="0"/>
                <a:cs typeface="Times New Roman" panose="02020603050405020304" pitchFamily="18" charset="0"/>
              </a:rPr>
              <a:t> upon </a:t>
            </a:r>
            <a:r>
              <a:rPr lang="en-US" sz="1500" b="1" dirty="0">
                <a:solidFill>
                  <a:schemeClr val="tx1"/>
                </a:solidFill>
                <a:latin typeface="Times New Roman" panose="02020603050405020304" pitchFamily="18" charset="0"/>
                <a:cs typeface="Times New Roman" panose="02020603050405020304" pitchFamily="18" charset="0"/>
              </a:rPr>
              <a:t>completion</a:t>
            </a:r>
            <a:r>
              <a:rPr lang="en-US" sz="1500" dirty="0">
                <a:solidFill>
                  <a:schemeClr val="tx1"/>
                </a:solidFill>
                <a:latin typeface="Times New Roman" panose="02020603050405020304" pitchFamily="18" charset="0"/>
                <a:cs typeface="Times New Roman" panose="02020603050405020304" pitchFamily="18" charset="0"/>
              </a:rPr>
              <a:t> of the </a:t>
            </a:r>
            <a:r>
              <a:rPr lang="en-US" sz="1500" b="1" dirty="0">
                <a:solidFill>
                  <a:schemeClr val="tx1"/>
                </a:solidFill>
                <a:latin typeface="Times New Roman" panose="02020603050405020304" pitchFamily="18" charset="0"/>
                <a:cs typeface="Times New Roman" panose="02020603050405020304" pitchFamily="18" charset="0"/>
              </a:rPr>
              <a:t>pre-load</a:t>
            </a:r>
            <a:r>
              <a:rPr lang="en-US" sz="1500" dirty="0">
                <a:solidFill>
                  <a:schemeClr val="tx1"/>
                </a:solidFill>
                <a:latin typeface="Times New Roman" panose="02020603050405020304" pitchFamily="18" charset="0"/>
                <a:cs typeface="Times New Roman" panose="02020603050405020304" pitchFamily="18" charset="0"/>
              </a:rPr>
              <a:t>.</a:t>
            </a:r>
          </a:p>
          <a:p>
            <a:r>
              <a:rPr lang="en-GB" sz="1500" dirty="0">
                <a:solidFill>
                  <a:schemeClr val="tx1"/>
                </a:solidFill>
                <a:latin typeface="Times New Roman" panose="02020603050405020304" pitchFamily="18" charset="0"/>
                <a:cs typeface="Times New Roman" panose="02020603050405020304" pitchFamily="18" charset="0"/>
              </a:rPr>
              <a:t>NCR for the bladder failure in progress.</a:t>
            </a:r>
          </a:p>
          <a:p>
            <a:endParaRPr lang="en-GB" sz="1500" dirty="0">
              <a:solidFill>
                <a:schemeClr val="tx1"/>
              </a:solidFill>
              <a:latin typeface="Times New Roman" panose="02020603050405020304" pitchFamily="18" charset="0"/>
              <a:cs typeface="Times New Roman" panose="02020603050405020304" pitchFamily="18" charset="0"/>
            </a:endParaRPr>
          </a:p>
          <a:p>
            <a:pPr lvl="0">
              <a:buClr>
                <a:srgbClr val="0093BE"/>
              </a:buClr>
              <a:buFont typeface="Arial" panose="020B0604020202020204" pitchFamily="34" charset="0"/>
              <a:buChar char="•"/>
            </a:pPr>
            <a:endParaRPr lang="en-US" sz="1200" dirty="0">
              <a:solidFill>
                <a:srgbClr val="5A5A5A"/>
              </a:solidFill>
              <a:latin typeface="Times New Roman" panose="02020603050405020304" pitchFamily="18" charset="0"/>
              <a:cs typeface="Times New Roman" panose="02020603050405020304" pitchFamily="18" charset="0"/>
            </a:endParaRPr>
          </a:p>
          <a:p>
            <a:pPr lvl="0">
              <a:buClr>
                <a:srgbClr val="0093BE"/>
              </a:buClr>
              <a:buFont typeface="Arial" panose="020B0604020202020204" pitchFamily="34" charset="0"/>
              <a:buChar char="•"/>
            </a:pPr>
            <a:endParaRPr lang="en-GB" sz="1200" dirty="0">
              <a:solidFill>
                <a:srgbClr val="5A5A5A"/>
              </a:solidFill>
              <a:latin typeface="Times New Roman" panose="02020603050405020304" pitchFamily="18" charset="0"/>
              <a:cs typeface="Times New Roman" panose="02020603050405020304" pitchFamily="18" charset="0"/>
            </a:endParaRPr>
          </a:p>
          <a:p>
            <a:pPr lvl="0" algn="ctr">
              <a:buClr>
                <a:srgbClr val="0093BE"/>
              </a:buClr>
            </a:pPr>
            <a:endParaRPr lang="en-GB" sz="1200" i="1" dirty="0">
              <a:solidFill>
                <a:srgbClr val="5A5A5A"/>
              </a:solidFill>
              <a:latin typeface="Times New Roman" panose="02020603050405020304" pitchFamily="18" charset="0"/>
              <a:cs typeface="Times New Roman" panose="02020603050405020304" pitchFamily="18" charset="0"/>
            </a:endParaRPr>
          </a:p>
          <a:p>
            <a:pPr lvl="0" algn="ctr">
              <a:buClr>
                <a:srgbClr val="0093BE"/>
              </a:buClr>
            </a:pPr>
            <a:endParaRPr lang="en-US" sz="1200" i="1" dirty="0">
              <a:solidFill>
                <a:srgbClr val="5A5A5A"/>
              </a:solidFill>
              <a:latin typeface="Times New Roman" panose="02020603050405020304" pitchFamily="18" charset="0"/>
              <a:cs typeface="Times New Roman" panose="02020603050405020304" pitchFamily="18" charset="0"/>
            </a:endParaRPr>
          </a:p>
          <a:p>
            <a:pPr lvl="0">
              <a:buClr>
                <a:srgbClr val="0093BE"/>
              </a:buClr>
              <a:buFont typeface="Wingdings" panose="05000000000000000000" pitchFamily="2" charset="2"/>
              <a:buChar char="§"/>
            </a:pPr>
            <a:endParaRPr lang="en-GB" sz="1200" i="1" dirty="0">
              <a:solidFill>
                <a:srgbClr val="5A5A5A"/>
              </a:solidFill>
              <a:latin typeface="Times New Roman" panose="02020603050405020304" pitchFamily="18" charset="0"/>
              <a:cs typeface="Times New Roman" panose="02020603050405020304" pitchFamily="18" charset="0"/>
            </a:endParaRPr>
          </a:p>
          <a:p>
            <a:pPr lvl="0" algn="ctr">
              <a:buClr>
                <a:srgbClr val="0093BE"/>
              </a:buClr>
            </a:pPr>
            <a:endParaRPr lang="en-US" sz="1200" dirty="0">
              <a:solidFill>
                <a:srgbClr val="5A5A5A"/>
              </a:solidFill>
              <a:latin typeface="Times New Roman" panose="02020603050405020304" pitchFamily="18" charset="0"/>
              <a:cs typeface="Times New Roman" panose="02020603050405020304" pitchFamily="18" charset="0"/>
            </a:endParaRPr>
          </a:p>
          <a:p>
            <a:endParaRPr lang="en-GB" sz="1200" dirty="0">
              <a:solidFill>
                <a:schemeClr val="tx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3995936" y="2247862"/>
            <a:ext cx="1592111" cy="1332000"/>
          </a:xfrm>
          <a:prstGeom prst="rect">
            <a:avLst/>
          </a:prstGeom>
        </p:spPr>
      </p:pic>
      <p:sp>
        <p:nvSpPr>
          <p:cNvPr id="2" name="Title 1">
            <a:extLst>
              <a:ext uri="{FF2B5EF4-FFF2-40B4-BE49-F238E27FC236}">
                <a16:creationId xmlns:a16="http://schemas.microsoft.com/office/drawing/2014/main" id="{FAFD6F31-2D91-415F-88F4-7508C5078B20}"/>
              </a:ext>
            </a:extLst>
          </p:cNvPr>
          <p:cNvSpPr>
            <a:spLocks noGrp="1"/>
          </p:cNvSpPr>
          <p:nvPr>
            <p:ph type="title"/>
          </p:nvPr>
        </p:nvSpPr>
        <p:spPr>
          <a:xfrm>
            <a:off x="0" y="9078"/>
            <a:ext cx="9144000" cy="540000"/>
          </a:xfrm>
          <a:noFill/>
        </p:spPr>
        <p:txBody>
          <a:bodyPr/>
          <a:lstStyle/>
          <a:p>
            <a:r>
              <a:rPr lang="en-GB" sz="2800" b="0" dirty="0">
                <a:latin typeface="Times New Roman" panose="02020603050405020304" pitchFamily="18" charset="0"/>
                <a:cs typeface="Times New Roman" panose="02020603050405020304" pitchFamily="18" charset="0"/>
              </a:rPr>
              <a:t>MQXFS7g – Assembly</a:t>
            </a:r>
          </a:p>
        </p:txBody>
      </p:sp>
      <p:sp>
        <p:nvSpPr>
          <p:cNvPr id="4" name="Slide Number Placeholder 3">
            <a:extLst>
              <a:ext uri="{FF2B5EF4-FFF2-40B4-BE49-F238E27FC236}">
                <a16:creationId xmlns:a16="http://schemas.microsoft.com/office/drawing/2014/main" id="{ABF5ABCA-04FD-4E26-A4B0-81EE27B94A16}"/>
              </a:ext>
            </a:extLst>
          </p:cNvPr>
          <p:cNvSpPr>
            <a:spLocks noGrp="1"/>
          </p:cNvSpPr>
          <p:nvPr>
            <p:ph type="sldNum" sz="quarter" idx="12"/>
          </p:nvPr>
        </p:nvSpPr>
        <p:spPr>
          <a:xfrm>
            <a:off x="8748504" y="4803998"/>
            <a:ext cx="360000" cy="270000"/>
          </a:xfrm>
        </p:spPr>
        <p:txBody>
          <a:bodyPr/>
          <a:lstStyle/>
          <a:p>
            <a:fld id="{BFDCA1C4-9514-7B4F-976F-D92F7E296653}" type="slidenum">
              <a:rPr lang="fr-FR" smtClean="0"/>
              <a:pPr/>
              <a:t>25</a:t>
            </a:fld>
            <a:endParaRPr lang="fr-FR"/>
          </a:p>
        </p:txBody>
      </p:sp>
      <p:pic>
        <p:nvPicPr>
          <p:cNvPr id="29" name="Picture 28"/>
          <p:cNvPicPr>
            <a:picLocks noChangeAspect="1"/>
          </p:cNvPicPr>
          <p:nvPr/>
        </p:nvPicPr>
        <p:blipFill>
          <a:blip r:embed="rId5"/>
          <a:srcRect/>
          <a:stretch/>
        </p:blipFill>
        <p:spPr>
          <a:xfrm>
            <a:off x="577850" y="2545238"/>
            <a:ext cx="3113929" cy="1826712"/>
          </a:xfrm>
          <a:prstGeom prst="rect">
            <a:avLst/>
          </a:prstGeom>
        </p:spPr>
      </p:pic>
      <p:sp>
        <p:nvSpPr>
          <p:cNvPr id="30" name="TextBox 29">
            <a:extLst>
              <a:ext uri="{FF2B5EF4-FFF2-40B4-BE49-F238E27FC236}">
                <a16:creationId xmlns:a16="http://schemas.microsoft.com/office/drawing/2014/main" id="{D8420F9B-91B7-9872-8A58-68FA365A6A7D}"/>
              </a:ext>
            </a:extLst>
          </p:cNvPr>
          <p:cNvSpPr txBox="1"/>
          <p:nvPr/>
        </p:nvSpPr>
        <p:spPr>
          <a:xfrm>
            <a:off x="1776799" y="2940681"/>
            <a:ext cx="716030" cy="369332"/>
          </a:xfrm>
          <a:prstGeom prst="rect">
            <a:avLst/>
          </a:prstGeom>
          <a:noFill/>
        </p:spPr>
        <p:txBody>
          <a:bodyPr wrap="square" rtlCol="0">
            <a:spAutoFit/>
          </a:bodyPr>
          <a:lstStyle/>
          <a:p>
            <a:pPr algn="ctr"/>
            <a:r>
              <a:rPr lang="en-US" sz="900" dirty="0">
                <a:latin typeface="Cambria Math" panose="02040503050406030204" pitchFamily="18" charset="0"/>
                <a:ea typeface="Cambria Math" panose="02040503050406030204" pitchFamily="18" charset="0"/>
              </a:rPr>
              <a:t>Bladder failure</a:t>
            </a:r>
            <a:endParaRPr lang="en-GB" sz="900" dirty="0">
              <a:latin typeface="Cambria Math" panose="02040503050406030204" pitchFamily="18" charset="0"/>
              <a:ea typeface="Cambria Math" panose="02040503050406030204" pitchFamily="18" charset="0"/>
            </a:endParaRPr>
          </a:p>
        </p:txBody>
      </p:sp>
      <p:sp>
        <p:nvSpPr>
          <p:cNvPr id="26" name="Espace réservé du contenu 8"/>
          <p:cNvSpPr txBox="1">
            <a:spLocks/>
          </p:cNvSpPr>
          <p:nvPr/>
        </p:nvSpPr>
        <p:spPr>
          <a:xfrm>
            <a:off x="3523565" y="4883922"/>
            <a:ext cx="3064659" cy="327219"/>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100" dirty="0">
                <a:solidFill>
                  <a:schemeClr val="tx1"/>
                </a:solidFill>
                <a:latin typeface="Times New Roman" panose="02020603050405020304" pitchFamily="18" charset="0"/>
                <a:cs typeface="Times New Roman" panose="02020603050405020304" pitchFamily="18" charset="0"/>
              </a:rPr>
              <a:t>2D FE simulations for the failure case</a:t>
            </a:r>
          </a:p>
        </p:txBody>
      </p:sp>
      <p:pic>
        <p:nvPicPr>
          <p:cNvPr id="3" name="Picture 2"/>
          <p:cNvPicPr>
            <a:picLocks noChangeAspect="1"/>
          </p:cNvPicPr>
          <p:nvPr/>
        </p:nvPicPr>
        <p:blipFill>
          <a:blip r:embed="rId6"/>
          <a:stretch>
            <a:fillRect/>
          </a:stretch>
        </p:blipFill>
        <p:spPr>
          <a:xfrm>
            <a:off x="6374537" y="2529926"/>
            <a:ext cx="2432589" cy="1981314"/>
          </a:xfrm>
          <a:prstGeom prst="rect">
            <a:avLst/>
          </a:prstGeom>
        </p:spPr>
      </p:pic>
      <p:sp>
        <p:nvSpPr>
          <p:cNvPr id="5" name="TextBox 4"/>
          <p:cNvSpPr txBox="1"/>
          <p:nvPr/>
        </p:nvSpPr>
        <p:spPr>
          <a:xfrm>
            <a:off x="5364088" y="3219822"/>
            <a:ext cx="1229824" cy="430887"/>
          </a:xfrm>
          <a:prstGeom prst="rect">
            <a:avLst/>
          </a:prstGeom>
          <a:noFill/>
        </p:spPr>
        <p:txBody>
          <a:bodyPr wrap="none" rtlCol="0">
            <a:spAutoFit/>
          </a:bodyPr>
          <a:lstStyle/>
          <a:p>
            <a:r>
              <a:rPr lang="en-US" sz="1100" dirty="0" smtClean="0">
                <a:cs typeface="Calibri" panose="020F0502020204030204" pitchFamily="34" charset="0"/>
              </a:rPr>
              <a:t>Peak ~ 145 MPa</a:t>
            </a:r>
          </a:p>
          <a:p>
            <a:r>
              <a:rPr lang="el-GR" sz="1100" dirty="0" smtClean="0">
                <a:cs typeface="Calibri" panose="020F0502020204030204" pitchFamily="34" charset="0"/>
              </a:rPr>
              <a:t>Δ</a:t>
            </a:r>
            <a:r>
              <a:rPr lang="en-US" sz="1100" dirty="0" smtClean="0">
                <a:cs typeface="Calibri" panose="020F0502020204030204" pitchFamily="34" charset="0"/>
              </a:rPr>
              <a:t> </a:t>
            </a:r>
            <a:r>
              <a:rPr lang="en-US" sz="1100" dirty="0">
                <a:cs typeface="Calibri" panose="020F0502020204030204" pitchFamily="34" charset="0"/>
              </a:rPr>
              <a:t>~ </a:t>
            </a:r>
            <a:r>
              <a:rPr lang="en-US" sz="1100" dirty="0" smtClean="0">
                <a:cs typeface="Calibri" panose="020F0502020204030204" pitchFamily="34" charset="0"/>
              </a:rPr>
              <a:t>40 </a:t>
            </a:r>
            <a:r>
              <a:rPr lang="en-US" sz="1100" dirty="0">
                <a:cs typeface="Calibri" panose="020F0502020204030204" pitchFamily="34" charset="0"/>
              </a:rPr>
              <a:t>MPa</a:t>
            </a:r>
            <a:endParaRPr lang="en-GB" sz="1100" dirty="0">
              <a:cs typeface="Calibri" panose="020F0502020204030204" pitchFamily="34" charset="0"/>
            </a:endParaRPr>
          </a:p>
        </p:txBody>
      </p:sp>
      <p:cxnSp>
        <p:nvCxnSpPr>
          <p:cNvPr id="7" name="Straight Arrow Connector 6"/>
          <p:cNvCxnSpPr>
            <a:stCxn id="5" idx="1"/>
          </p:cNvCxnSpPr>
          <p:nvPr/>
        </p:nvCxnSpPr>
        <p:spPr>
          <a:xfrm flipH="1" flipV="1">
            <a:off x="4894170" y="2578886"/>
            <a:ext cx="469918" cy="8563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5" idx="1"/>
          </p:cNvCxnSpPr>
          <p:nvPr/>
        </p:nvCxnSpPr>
        <p:spPr>
          <a:xfrm flipH="1">
            <a:off x="4931664" y="3435266"/>
            <a:ext cx="432424" cy="5125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4325942" y="2694460"/>
            <a:ext cx="663964" cy="430887"/>
          </a:xfrm>
          <a:prstGeom prst="rect">
            <a:avLst/>
          </a:prstGeom>
          <a:noFill/>
        </p:spPr>
        <p:txBody>
          <a:bodyPr wrap="none" rtlCol="0">
            <a:spAutoFit/>
          </a:bodyPr>
          <a:lstStyle/>
          <a:p>
            <a:pPr algn="ctr"/>
            <a:r>
              <a:rPr lang="en-US" sz="1100" dirty="0">
                <a:cs typeface="Calibri" panose="020F0502020204030204" pitchFamily="34" charset="0"/>
              </a:rPr>
              <a:t>Key</a:t>
            </a:r>
          </a:p>
          <a:p>
            <a:pPr algn="ctr"/>
            <a:r>
              <a:rPr lang="en-US" sz="1100" dirty="0">
                <a:cs typeface="Calibri" panose="020F0502020204030204" pitchFamily="34" charset="0"/>
              </a:rPr>
              <a:t>missing</a:t>
            </a:r>
            <a:endParaRPr lang="en-GB" sz="1100" dirty="0">
              <a:cs typeface="Calibri" panose="020F0502020204030204" pitchFamily="34" charset="0"/>
            </a:endParaRPr>
          </a:p>
        </p:txBody>
      </p:sp>
      <p:sp>
        <p:nvSpPr>
          <p:cNvPr id="36" name="TextBox 35"/>
          <p:cNvSpPr txBox="1"/>
          <p:nvPr/>
        </p:nvSpPr>
        <p:spPr>
          <a:xfrm>
            <a:off x="4427984" y="4114313"/>
            <a:ext cx="458780" cy="261610"/>
          </a:xfrm>
          <a:prstGeom prst="rect">
            <a:avLst/>
          </a:prstGeom>
          <a:noFill/>
        </p:spPr>
        <p:txBody>
          <a:bodyPr wrap="none" rtlCol="0">
            <a:spAutoFit/>
          </a:bodyPr>
          <a:lstStyle/>
          <a:p>
            <a:pPr algn="ctr"/>
            <a:r>
              <a:rPr lang="en-US" sz="1100" dirty="0">
                <a:cs typeface="Calibri" panose="020F0502020204030204" pitchFamily="34" charset="0"/>
              </a:rPr>
              <a:t>Ref.</a:t>
            </a:r>
            <a:endParaRPr lang="en-GB" sz="1100" dirty="0">
              <a:cs typeface="Calibri" panose="020F0502020204030204" pitchFamily="34" charset="0"/>
            </a:endParaRPr>
          </a:p>
        </p:txBody>
      </p:sp>
      <p:sp>
        <p:nvSpPr>
          <p:cNvPr id="17" name="Espace réservé du contenu 8"/>
          <p:cNvSpPr txBox="1">
            <a:spLocks/>
          </p:cNvSpPr>
          <p:nvPr/>
        </p:nvSpPr>
        <p:spPr>
          <a:xfrm>
            <a:off x="5688568" y="4876006"/>
            <a:ext cx="2803283" cy="392389"/>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200" dirty="0" smtClean="0">
                <a:solidFill>
                  <a:srgbClr val="00B050"/>
                </a:solidFill>
                <a:latin typeface="Times New Roman" panose="02020603050405020304" pitchFamily="18" charset="0"/>
                <a:cs typeface="Times New Roman" panose="02020603050405020304" pitchFamily="18" charset="0"/>
              </a:rPr>
              <a:t>(P. M. Quassolo)</a:t>
            </a:r>
            <a:endParaRPr lang="en-GB" sz="12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90120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D6F31-2D91-415F-88F4-7508C5078B20}"/>
              </a:ext>
            </a:extLst>
          </p:cNvPr>
          <p:cNvSpPr>
            <a:spLocks noGrp="1"/>
          </p:cNvSpPr>
          <p:nvPr>
            <p:ph type="title"/>
          </p:nvPr>
        </p:nvSpPr>
        <p:spPr>
          <a:xfrm>
            <a:off x="0" y="9078"/>
            <a:ext cx="9144000" cy="540000"/>
          </a:xfrm>
          <a:noFill/>
        </p:spPr>
        <p:txBody>
          <a:bodyPr/>
          <a:lstStyle/>
          <a:p>
            <a:r>
              <a:rPr lang="en-GB" sz="2800" b="0" dirty="0">
                <a:latin typeface="Times New Roman" panose="02020603050405020304" pitchFamily="18" charset="0"/>
                <a:cs typeface="Times New Roman" panose="02020603050405020304" pitchFamily="18" charset="0"/>
              </a:rPr>
              <a:t>MQXFS7g – Assembly</a:t>
            </a:r>
          </a:p>
        </p:txBody>
      </p:sp>
      <p:sp>
        <p:nvSpPr>
          <p:cNvPr id="4" name="Slide Number Placeholder 3">
            <a:extLst>
              <a:ext uri="{FF2B5EF4-FFF2-40B4-BE49-F238E27FC236}">
                <a16:creationId xmlns:a16="http://schemas.microsoft.com/office/drawing/2014/main" id="{ABF5ABCA-04FD-4E26-A4B0-81EE27B94A16}"/>
              </a:ext>
            </a:extLst>
          </p:cNvPr>
          <p:cNvSpPr>
            <a:spLocks noGrp="1"/>
          </p:cNvSpPr>
          <p:nvPr>
            <p:ph type="sldNum" sz="quarter" idx="12"/>
          </p:nvPr>
        </p:nvSpPr>
        <p:spPr>
          <a:xfrm>
            <a:off x="8748504" y="4803998"/>
            <a:ext cx="360000" cy="270000"/>
          </a:xfrm>
        </p:spPr>
        <p:txBody>
          <a:bodyPr/>
          <a:lstStyle/>
          <a:p>
            <a:fld id="{BFDCA1C4-9514-7B4F-976F-D92F7E296653}" type="slidenum">
              <a:rPr lang="fr-FR" smtClean="0"/>
              <a:pPr/>
              <a:t>26</a:t>
            </a:fld>
            <a:endParaRPr lang="fr-FR"/>
          </a:p>
        </p:txBody>
      </p:sp>
      <p:sp>
        <p:nvSpPr>
          <p:cNvPr id="8" name="Espace réservé du contenu 8"/>
          <p:cNvSpPr txBox="1">
            <a:spLocks/>
          </p:cNvSpPr>
          <p:nvPr/>
        </p:nvSpPr>
        <p:spPr>
          <a:xfrm>
            <a:off x="678547" y="627534"/>
            <a:ext cx="8141925" cy="3960440"/>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500" dirty="0">
                <a:solidFill>
                  <a:schemeClr val="tx1"/>
                </a:solidFill>
                <a:latin typeface="Times New Roman" panose="02020603050405020304" pitchFamily="18" charset="0"/>
                <a:cs typeface="Times New Roman" panose="02020603050405020304" pitchFamily="18" charset="0"/>
              </a:rPr>
              <a:t>In this case, the </a:t>
            </a:r>
            <a:r>
              <a:rPr lang="en-US" sz="1500" b="1" dirty="0">
                <a:solidFill>
                  <a:schemeClr val="tx1"/>
                </a:solidFill>
                <a:latin typeface="Times New Roman" panose="02020603050405020304" pitchFamily="18" charset="0"/>
                <a:cs typeface="Times New Roman" panose="02020603050405020304" pitchFamily="18" charset="0"/>
              </a:rPr>
              <a:t>bladder</a:t>
            </a:r>
            <a:r>
              <a:rPr lang="en-US" sz="1500" dirty="0">
                <a:solidFill>
                  <a:schemeClr val="tx1"/>
                </a:solidFill>
                <a:latin typeface="Times New Roman" panose="02020603050405020304" pitchFamily="18" charset="0"/>
                <a:cs typeface="Times New Roman" panose="02020603050405020304" pitchFamily="18" charset="0"/>
              </a:rPr>
              <a:t> </a:t>
            </a:r>
            <a:r>
              <a:rPr lang="en-US" sz="1500" b="1" dirty="0">
                <a:solidFill>
                  <a:schemeClr val="tx1"/>
                </a:solidFill>
                <a:latin typeface="Times New Roman" panose="02020603050405020304" pitchFamily="18" charset="0"/>
                <a:cs typeface="Times New Roman" panose="02020603050405020304" pitchFamily="18" charset="0"/>
              </a:rPr>
              <a:t>failure</a:t>
            </a:r>
            <a:r>
              <a:rPr lang="en-US" sz="1500" dirty="0">
                <a:solidFill>
                  <a:schemeClr val="tx1"/>
                </a:solidFill>
                <a:latin typeface="Times New Roman" panose="02020603050405020304" pitchFamily="18" charset="0"/>
                <a:cs typeface="Times New Roman" panose="02020603050405020304" pitchFamily="18" charset="0"/>
              </a:rPr>
              <a:t> mode </a:t>
            </a:r>
            <a:r>
              <a:rPr lang="en-US" sz="1500" b="1" dirty="0">
                <a:solidFill>
                  <a:schemeClr val="tx1"/>
                </a:solidFill>
                <a:latin typeface="Times New Roman" panose="02020603050405020304" pitchFamily="18" charset="0"/>
                <a:cs typeface="Times New Roman" panose="02020603050405020304" pitchFamily="18" charset="0"/>
              </a:rPr>
              <a:t>seems</a:t>
            </a:r>
            <a:r>
              <a:rPr lang="en-US" sz="1500" dirty="0">
                <a:solidFill>
                  <a:schemeClr val="tx1"/>
                </a:solidFill>
                <a:latin typeface="Times New Roman" panose="02020603050405020304" pitchFamily="18" charset="0"/>
                <a:cs typeface="Times New Roman" panose="02020603050405020304" pitchFamily="18" charset="0"/>
              </a:rPr>
              <a:t> to be </a:t>
            </a:r>
            <a:r>
              <a:rPr lang="en-US" sz="1500" b="1" dirty="0">
                <a:solidFill>
                  <a:schemeClr val="tx1"/>
                </a:solidFill>
                <a:latin typeface="Times New Roman" panose="02020603050405020304" pitchFamily="18" charset="0"/>
                <a:cs typeface="Times New Roman" panose="02020603050405020304" pitchFamily="18" charset="0"/>
              </a:rPr>
              <a:t>related</a:t>
            </a:r>
            <a:r>
              <a:rPr lang="en-US" sz="1500" dirty="0">
                <a:solidFill>
                  <a:schemeClr val="tx1"/>
                </a:solidFill>
                <a:latin typeface="Times New Roman" panose="02020603050405020304" pitchFamily="18" charset="0"/>
                <a:cs typeface="Times New Roman" panose="02020603050405020304" pitchFamily="18" charset="0"/>
              </a:rPr>
              <a:t> with a potential </a:t>
            </a:r>
            <a:r>
              <a:rPr lang="en-US" sz="1500" b="1" dirty="0">
                <a:solidFill>
                  <a:schemeClr val="tx1"/>
                </a:solidFill>
                <a:latin typeface="Times New Roman" panose="02020603050405020304" pitchFamily="18" charset="0"/>
                <a:cs typeface="Times New Roman" panose="02020603050405020304" pitchFamily="18" charset="0"/>
              </a:rPr>
              <a:t>weakness</a:t>
            </a:r>
            <a:r>
              <a:rPr lang="en-US" sz="1500" dirty="0">
                <a:solidFill>
                  <a:schemeClr val="tx1"/>
                </a:solidFill>
                <a:latin typeface="Times New Roman" panose="02020603050405020304" pitchFamily="18" charset="0"/>
                <a:cs typeface="Times New Roman" panose="02020603050405020304" pitchFamily="18" charset="0"/>
              </a:rPr>
              <a:t> induced by the </a:t>
            </a:r>
            <a:r>
              <a:rPr lang="en-US" sz="1500" b="1" dirty="0">
                <a:solidFill>
                  <a:schemeClr val="tx1"/>
                </a:solidFill>
                <a:latin typeface="Times New Roman" panose="02020603050405020304" pitchFamily="18" charset="0"/>
                <a:cs typeface="Times New Roman" panose="02020603050405020304" pitchFamily="18" charset="0"/>
              </a:rPr>
              <a:t>re-flattening</a:t>
            </a:r>
            <a:r>
              <a:rPr lang="en-US" sz="1500" dirty="0">
                <a:solidFill>
                  <a:schemeClr val="tx1"/>
                </a:solidFill>
                <a:latin typeface="Times New Roman" panose="02020603050405020304" pitchFamily="18" charset="0"/>
                <a:cs typeface="Times New Roman" panose="02020603050405020304" pitchFamily="18" charset="0"/>
              </a:rPr>
              <a:t> of already used bladders. Note that bladder stroke in the cooling hole channels is large.</a:t>
            </a:r>
          </a:p>
          <a:p>
            <a:r>
              <a:rPr lang="en-US" sz="1500" dirty="0">
                <a:solidFill>
                  <a:schemeClr val="tx1"/>
                </a:solidFill>
                <a:latin typeface="Times New Roman" panose="02020603050405020304" pitchFamily="18" charset="0"/>
                <a:cs typeface="Times New Roman" panose="02020603050405020304" pitchFamily="18" charset="0"/>
              </a:rPr>
              <a:t>Furthermore, 14 mm keys are obtained by shimming 13.5 mm keys with additional 0.5 mm. Difficult key insertion. </a:t>
            </a:r>
            <a:r>
              <a:rPr lang="en-US" sz="1500" b="1" dirty="0">
                <a:solidFill>
                  <a:schemeClr val="tx1"/>
                </a:solidFill>
                <a:latin typeface="Times New Roman" panose="02020603050405020304" pitchFamily="18" charset="0"/>
                <a:cs typeface="Times New Roman" panose="02020603050405020304" pitchFamily="18" charset="0"/>
              </a:rPr>
              <a:t>Time</a:t>
            </a:r>
            <a:r>
              <a:rPr lang="en-US" sz="1500" dirty="0">
                <a:solidFill>
                  <a:schemeClr val="tx1"/>
                </a:solidFill>
                <a:latin typeface="Times New Roman" panose="02020603050405020304" pitchFamily="18" charset="0"/>
                <a:cs typeface="Times New Roman" panose="02020603050405020304" pitchFamily="18" charset="0"/>
              </a:rPr>
              <a:t> </a:t>
            </a:r>
            <a:r>
              <a:rPr lang="en-US" sz="1500" b="1" dirty="0">
                <a:solidFill>
                  <a:schemeClr val="tx1"/>
                </a:solidFill>
                <a:latin typeface="Times New Roman" panose="02020603050405020304" pitchFamily="18" charset="0"/>
                <a:cs typeface="Times New Roman" panose="02020603050405020304" pitchFamily="18" charset="0"/>
              </a:rPr>
              <a:t>under</a:t>
            </a:r>
            <a:r>
              <a:rPr lang="en-US" sz="1500" dirty="0">
                <a:solidFill>
                  <a:schemeClr val="tx1"/>
                </a:solidFill>
                <a:latin typeface="Times New Roman" panose="02020603050405020304" pitchFamily="18" charset="0"/>
                <a:cs typeface="Times New Roman" panose="02020603050405020304" pitchFamily="18" charset="0"/>
              </a:rPr>
              <a:t> </a:t>
            </a:r>
            <a:r>
              <a:rPr lang="en-US" sz="1500" b="1" dirty="0">
                <a:solidFill>
                  <a:schemeClr val="tx1"/>
                </a:solidFill>
                <a:latin typeface="Times New Roman" panose="02020603050405020304" pitchFamily="18" charset="0"/>
                <a:cs typeface="Times New Roman" panose="02020603050405020304" pitchFamily="18" charset="0"/>
              </a:rPr>
              <a:t>pressure</a:t>
            </a:r>
            <a:r>
              <a:rPr lang="en-US" sz="1500" dirty="0">
                <a:solidFill>
                  <a:schemeClr val="tx1"/>
                </a:solidFill>
                <a:latin typeface="Times New Roman" panose="02020603050405020304" pitchFamily="18" charset="0"/>
                <a:cs typeface="Times New Roman" panose="02020603050405020304" pitchFamily="18" charset="0"/>
              </a:rPr>
              <a:t> was relatively </a:t>
            </a:r>
            <a:r>
              <a:rPr lang="en-US" sz="1500" b="1" dirty="0">
                <a:solidFill>
                  <a:schemeClr val="tx1"/>
                </a:solidFill>
                <a:latin typeface="Times New Roman" panose="02020603050405020304" pitchFamily="18" charset="0"/>
                <a:cs typeface="Times New Roman" panose="02020603050405020304" pitchFamily="18" charset="0"/>
              </a:rPr>
              <a:t>long</a:t>
            </a:r>
            <a:r>
              <a:rPr lang="en-US" sz="1500" dirty="0">
                <a:solidFill>
                  <a:schemeClr val="tx1"/>
                </a:solidFill>
                <a:latin typeface="Times New Roman" panose="02020603050405020304" pitchFamily="18" charset="0"/>
                <a:cs typeface="Times New Roman" panose="02020603050405020304" pitchFamily="18" charset="0"/>
              </a:rPr>
              <a:t>.</a:t>
            </a:r>
          </a:p>
          <a:p>
            <a:r>
              <a:rPr lang="en-US" sz="1500" dirty="0">
                <a:solidFill>
                  <a:schemeClr val="tx1"/>
                </a:solidFill>
                <a:latin typeface="Times New Roman" panose="02020603050405020304" pitchFamily="18" charset="0"/>
                <a:cs typeface="Times New Roman" panose="02020603050405020304" pitchFamily="18" charset="0"/>
              </a:rPr>
              <a:t>For long MQXFB magnets, bladders are re-used only for disassembly. In this case, they are not re-laminated. Instead, thinner shims are used.</a:t>
            </a:r>
          </a:p>
          <a:p>
            <a:r>
              <a:rPr lang="en-US" sz="1500" b="1" dirty="0">
                <a:solidFill>
                  <a:schemeClr val="tx1"/>
                </a:solidFill>
                <a:latin typeface="Times New Roman" panose="02020603050405020304" pitchFamily="18" charset="0"/>
                <a:cs typeface="Times New Roman" panose="02020603050405020304" pitchFamily="18" charset="0"/>
              </a:rPr>
              <a:t>Failure</a:t>
            </a:r>
            <a:r>
              <a:rPr lang="en-US" sz="1500" dirty="0">
                <a:solidFill>
                  <a:schemeClr val="tx1"/>
                </a:solidFill>
                <a:latin typeface="Times New Roman" panose="02020603050405020304" pitchFamily="18" charset="0"/>
                <a:cs typeface="Times New Roman" panose="02020603050405020304" pitchFamily="18" charset="0"/>
              </a:rPr>
              <a:t> </a:t>
            </a:r>
            <a:r>
              <a:rPr lang="en-US" sz="1500" b="1" dirty="0">
                <a:solidFill>
                  <a:schemeClr val="tx1"/>
                </a:solidFill>
                <a:latin typeface="Times New Roman" panose="02020603050405020304" pitchFamily="18" charset="0"/>
                <a:cs typeface="Times New Roman" panose="02020603050405020304" pitchFamily="18" charset="0"/>
              </a:rPr>
              <a:t>mechanism</a:t>
            </a:r>
            <a:r>
              <a:rPr lang="en-US" sz="1500" dirty="0">
                <a:solidFill>
                  <a:schemeClr val="tx1"/>
                </a:solidFill>
                <a:latin typeface="Times New Roman" panose="02020603050405020304" pitchFamily="18" charset="0"/>
                <a:cs typeface="Times New Roman" panose="02020603050405020304" pitchFamily="18" charset="0"/>
              </a:rPr>
              <a:t> has been </a:t>
            </a:r>
            <a:r>
              <a:rPr lang="en-US" sz="1500" b="1" dirty="0">
                <a:solidFill>
                  <a:schemeClr val="tx1"/>
                </a:solidFill>
                <a:latin typeface="Times New Roman" panose="02020603050405020304" pitchFamily="18" charset="0"/>
                <a:cs typeface="Times New Roman" panose="02020603050405020304" pitchFamily="18" charset="0"/>
              </a:rPr>
              <a:t>identified</a:t>
            </a:r>
            <a:r>
              <a:rPr lang="en-US" sz="1500" dirty="0">
                <a:solidFill>
                  <a:schemeClr val="tx1"/>
                </a:solidFill>
                <a:latin typeface="Times New Roman" panose="02020603050405020304" pitchFamily="18" charset="0"/>
                <a:cs typeface="Times New Roman" panose="02020603050405020304" pitchFamily="18" charset="0"/>
              </a:rPr>
              <a:t> for </a:t>
            </a:r>
            <a:r>
              <a:rPr lang="en-US" sz="1500" b="1" dirty="0">
                <a:solidFill>
                  <a:schemeClr val="tx1"/>
                </a:solidFill>
                <a:latin typeface="Times New Roman" panose="02020603050405020304" pitchFamily="18" charset="0"/>
                <a:cs typeface="Times New Roman" panose="02020603050405020304" pitchFamily="18" charset="0"/>
              </a:rPr>
              <a:t>MQXFBMT4</a:t>
            </a:r>
            <a:r>
              <a:rPr lang="en-US" sz="1500" dirty="0">
                <a:solidFill>
                  <a:schemeClr val="tx1"/>
                </a:solidFill>
                <a:latin typeface="Times New Roman" panose="02020603050405020304" pitchFamily="18" charset="0"/>
                <a:cs typeface="Times New Roman" panose="02020603050405020304" pitchFamily="18" charset="0"/>
              </a:rPr>
              <a:t> and </a:t>
            </a:r>
            <a:r>
              <a:rPr lang="en-US" sz="1500" b="1" dirty="0">
                <a:solidFill>
                  <a:schemeClr val="tx1"/>
                </a:solidFill>
                <a:latin typeface="Times New Roman" panose="02020603050405020304" pitchFamily="18" charset="0"/>
                <a:cs typeface="Times New Roman" panose="02020603050405020304" pitchFamily="18" charset="0"/>
              </a:rPr>
              <a:t>MQXFS7g</a:t>
            </a:r>
            <a:r>
              <a:rPr lang="en-US" sz="1500" dirty="0">
                <a:solidFill>
                  <a:schemeClr val="tx1"/>
                </a:solidFill>
                <a:latin typeface="Times New Roman" panose="02020603050405020304" pitchFamily="18" charset="0"/>
                <a:cs typeface="Times New Roman" panose="02020603050405020304" pitchFamily="18" charset="0"/>
              </a:rPr>
              <a:t>. </a:t>
            </a:r>
            <a:r>
              <a:rPr lang="en-US" sz="1500" b="1" dirty="0">
                <a:solidFill>
                  <a:schemeClr val="tx1"/>
                </a:solidFill>
                <a:latin typeface="Times New Roman" panose="02020603050405020304" pitchFamily="18" charset="0"/>
                <a:cs typeface="Times New Roman" panose="02020603050405020304" pitchFamily="18" charset="0"/>
              </a:rPr>
              <a:t>Corrective</a:t>
            </a:r>
            <a:r>
              <a:rPr lang="en-US" sz="1500" dirty="0">
                <a:solidFill>
                  <a:schemeClr val="tx1"/>
                </a:solidFill>
                <a:latin typeface="Times New Roman" panose="02020603050405020304" pitchFamily="18" charset="0"/>
                <a:cs typeface="Times New Roman" panose="02020603050405020304" pitchFamily="18" charset="0"/>
              </a:rPr>
              <a:t> </a:t>
            </a:r>
            <a:r>
              <a:rPr lang="en-US" sz="1500" b="1" dirty="0">
                <a:solidFill>
                  <a:schemeClr val="tx1"/>
                </a:solidFill>
                <a:latin typeface="Times New Roman" panose="02020603050405020304" pitchFamily="18" charset="0"/>
                <a:cs typeface="Times New Roman" panose="02020603050405020304" pitchFamily="18" charset="0"/>
              </a:rPr>
              <a:t>actions</a:t>
            </a:r>
            <a:r>
              <a:rPr lang="en-US" sz="1500" dirty="0">
                <a:solidFill>
                  <a:schemeClr val="tx1"/>
                </a:solidFill>
                <a:latin typeface="Times New Roman" panose="02020603050405020304" pitchFamily="18" charset="0"/>
                <a:cs typeface="Times New Roman" panose="02020603050405020304" pitchFamily="18" charset="0"/>
              </a:rPr>
              <a:t> will be adopted to </a:t>
            </a:r>
            <a:r>
              <a:rPr lang="en-US" sz="1500" b="1" dirty="0">
                <a:solidFill>
                  <a:schemeClr val="tx1"/>
                </a:solidFill>
                <a:latin typeface="Times New Roman" panose="02020603050405020304" pitchFamily="18" charset="0"/>
                <a:cs typeface="Times New Roman" panose="02020603050405020304" pitchFamily="18" charset="0"/>
              </a:rPr>
              <a:t>minimize</a:t>
            </a:r>
            <a:r>
              <a:rPr lang="en-US" sz="1500" dirty="0">
                <a:solidFill>
                  <a:schemeClr val="tx1"/>
                </a:solidFill>
                <a:latin typeface="Times New Roman" panose="02020603050405020304" pitchFamily="18" charset="0"/>
                <a:cs typeface="Times New Roman" panose="02020603050405020304" pitchFamily="18" charset="0"/>
              </a:rPr>
              <a:t> the </a:t>
            </a:r>
            <a:r>
              <a:rPr lang="en-US" sz="1500" b="1" dirty="0">
                <a:solidFill>
                  <a:schemeClr val="tx1"/>
                </a:solidFill>
                <a:latin typeface="Times New Roman" panose="02020603050405020304" pitchFamily="18" charset="0"/>
                <a:cs typeface="Times New Roman" panose="02020603050405020304" pitchFamily="18" charset="0"/>
              </a:rPr>
              <a:t>risk</a:t>
            </a:r>
            <a:r>
              <a:rPr lang="en-US" sz="1500" dirty="0">
                <a:solidFill>
                  <a:schemeClr val="tx1"/>
                </a:solidFill>
                <a:latin typeface="Times New Roman" panose="02020603050405020304" pitchFamily="18" charset="0"/>
                <a:cs typeface="Times New Roman" panose="02020603050405020304" pitchFamily="18" charset="0"/>
              </a:rPr>
              <a:t> of failure in the </a:t>
            </a:r>
            <a:r>
              <a:rPr lang="en-US" sz="1500" b="1" dirty="0">
                <a:solidFill>
                  <a:schemeClr val="tx1"/>
                </a:solidFill>
                <a:latin typeface="Times New Roman" panose="02020603050405020304" pitchFamily="18" charset="0"/>
                <a:cs typeface="Times New Roman" panose="02020603050405020304" pitchFamily="18" charset="0"/>
              </a:rPr>
              <a:t>future</a:t>
            </a:r>
            <a:r>
              <a:rPr lang="en-US" sz="1500" dirty="0">
                <a:solidFill>
                  <a:schemeClr val="tx1"/>
                </a:solidFill>
                <a:latin typeface="Times New Roman" panose="02020603050405020304" pitchFamily="18" charset="0"/>
                <a:cs typeface="Times New Roman" panose="02020603050405020304" pitchFamily="18" charset="0"/>
              </a:rPr>
              <a:t>.</a:t>
            </a:r>
            <a:endParaRPr lang="en-US" sz="1500" dirty="0">
              <a:solidFill>
                <a:srgbClr val="5A5A5A"/>
              </a:solidFill>
              <a:latin typeface="Times New Roman" panose="02020603050405020304" pitchFamily="18" charset="0"/>
              <a:cs typeface="Times New Roman" panose="02020603050405020304" pitchFamily="18" charset="0"/>
            </a:endParaRPr>
          </a:p>
          <a:p>
            <a:pPr lvl="0">
              <a:buClr>
                <a:srgbClr val="0093BE"/>
              </a:buClr>
              <a:buFont typeface="Arial" panose="020B0604020202020204" pitchFamily="34" charset="0"/>
              <a:buChar char="•"/>
            </a:pPr>
            <a:endParaRPr lang="en-GB" sz="1500" dirty="0">
              <a:solidFill>
                <a:srgbClr val="5A5A5A"/>
              </a:solidFill>
              <a:latin typeface="Times New Roman" panose="02020603050405020304" pitchFamily="18" charset="0"/>
              <a:cs typeface="Times New Roman" panose="02020603050405020304" pitchFamily="18" charset="0"/>
            </a:endParaRPr>
          </a:p>
          <a:p>
            <a:pPr lvl="0" algn="ctr">
              <a:buClr>
                <a:srgbClr val="0093BE"/>
              </a:buClr>
            </a:pPr>
            <a:endParaRPr lang="en-GB" sz="1500" i="1" dirty="0">
              <a:solidFill>
                <a:srgbClr val="5A5A5A"/>
              </a:solidFill>
              <a:latin typeface="Times New Roman" panose="02020603050405020304" pitchFamily="18" charset="0"/>
              <a:cs typeface="Times New Roman" panose="02020603050405020304" pitchFamily="18" charset="0"/>
            </a:endParaRPr>
          </a:p>
          <a:p>
            <a:pPr lvl="0" algn="ctr">
              <a:buClr>
                <a:srgbClr val="0093BE"/>
              </a:buClr>
            </a:pPr>
            <a:endParaRPr lang="en-US" sz="1500" i="1" dirty="0">
              <a:solidFill>
                <a:srgbClr val="5A5A5A"/>
              </a:solidFill>
              <a:latin typeface="Times New Roman" panose="02020603050405020304" pitchFamily="18" charset="0"/>
              <a:cs typeface="Times New Roman" panose="02020603050405020304" pitchFamily="18" charset="0"/>
            </a:endParaRPr>
          </a:p>
          <a:p>
            <a:pPr lvl="0">
              <a:buClr>
                <a:srgbClr val="0093BE"/>
              </a:buClr>
              <a:buFont typeface="Wingdings" panose="05000000000000000000" pitchFamily="2" charset="2"/>
              <a:buChar char="§"/>
            </a:pPr>
            <a:endParaRPr lang="en-GB" sz="1500" i="1" dirty="0">
              <a:solidFill>
                <a:srgbClr val="5A5A5A"/>
              </a:solidFill>
              <a:latin typeface="Times New Roman" panose="02020603050405020304" pitchFamily="18" charset="0"/>
              <a:cs typeface="Times New Roman" panose="02020603050405020304" pitchFamily="18" charset="0"/>
            </a:endParaRPr>
          </a:p>
          <a:p>
            <a:pPr lvl="0" algn="ctr">
              <a:buClr>
                <a:srgbClr val="0093BE"/>
              </a:buClr>
            </a:pPr>
            <a:endParaRPr lang="en-US" sz="1500" dirty="0">
              <a:solidFill>
                <a:srgbClr val="5A5A5A"/>
              </a:solidFill>
              <a:latin typeface="Times New Roman" panose="02020603050405020304" pitchFamily="18" charset="0"/>
              <a:cs typeface="Times New Roman" panose="02020603050405020304" pitchFamily="18" charset="0"/>
            </a:endParaRPr>
          </a:p>
          <a:p>
            <a:endParaRPr lang="en-GB" sz="1500" dirty="0">
              <a:solidFill>
                <a:schemeClr val="tx1"/>
              </a:solidFill>
              <a:latin typeface="Times New Roman" panose="02020603050405020304" pitchFamily="18" charset="0"/>
              <a:cs typeface="Times New Roman" panose="02020603050405020304" pitchFamily="18" charset="0"/>
            </a:endParaRPr>
          </a:p>
        </p:txBody>
      </p:sp>
      <p:pic>
        <p:nvPicPr>
          <p:cNvPr id="27" name="Picture 26" descr="A picture containing text, indoor&#10;&#10;Description automatically generated">
            <a:extLst>
              <a:ext uri="{FF2B5EF4-FFF2-40B4-BE49-F238E27FC236}">
                <a16:creationId xmlns:a16="http://schemas.microsoft.com/office/drawing/2014/main" id="{F91B9E25-DFCA-3FE8-102B-AA446B8A1AB9}"/>
              </a:ext>
            </a:extLst>
          </p:cNvPr>
          <p:cNvPicPr>
            <a:picLocks noChangeAspect="1"/>
          </p:cNvPicPr>
          <p:nvPr/>
        </p:nvPicPr>
        <p:blipFill rotWithShape="1">
          <a:blip r:embed="rId3"/>
          <a:srcRect l="23186" r="27882"/>
          <a:stretch/>
        </p:blipFill>
        <p:spPr>
          <a:xfrm rot="16200000">
            <a:off x="3748927" y="2674742"/>
            <a:ext cx="1776039" cy="2722181"/>
          </a:xfrm>
          <a:prstGeom prst="rect">
            <a:avLst/>
          </a:prstGeom>
        </p:spPr>
      </p:pic>
    </p:spTree>
    <p:extLst>
      <p:ext uri="{BB962C8B-B14F-4D97-AF65-F5344CB8AC3E}">
        <p14:creationId xmlns:p14="http://schemas.microsoft.com/office/powerpoint/2010/main" val="28827868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D6F31-2D91-415F-88F4-7508C5078B20}"/>
              </a:ext>
            </a:extLst>
          </p:cNvPr>
          <p:cNvSpPr>
            <a:spLocks noGrp="1"/>
          </p:cNvSpPr>
          <p:nvPr>
            <p:ph type="title"/>
          </p:nvPr>
        </p:nvSpPr>
        <p:spPr>
          <a:xfrm>
            <a:off x="0" y="9078"/>
            <a:ext cx="9144000" cy="540000"/>
          </a:xfrm>
          <a:noFill/>
        </p:spPr>
        <p:txBody>
          <a:bodyPr/>
          <a:lstStyle/>
          <a:p>
            <a:r>
              <a:rPr lang="en-GB" sz="2800" b="0" dirty="0">
                <a:latin typeface="Times New Roman" panose="02020603050405020304" pitchFamily="18" charset="0"/>
                <a:cs typeface="Times New Roman" panose="02020603050405020304" pitchFamily="18" charset="0"/>
              </a:rPr>
              <a:t>CONTENTS</a:t>
            </a:r>
          </a:p>
        </p:txBody>
      </p:sp>
      <p:sp>
        <p:nvSpPr>
          <p:cNvPr id="4" name="Slide Number Placeholder 3">
            <a:extLst>
              <a:ext uri="{FF2B5EF4-FFF2-40B4-BE49-F238E27FC236}">
                <a16:creationId xmlns:a16="http://schemas.microsoft.com/office/drawing/2014/main" id="{ABF5ABCA-04FD-4E26-A4B0-81EE27B94A16}"/>
              </a:ext>
            </a:extLst>
          </p:cNvPr>
          <p:cNvSpPr>
            <a:spLocks noGrp="1"/>
          </p:cNvSpPr>
          <p:nvPr>
            <p:ph type="sldNum" sz="quarter" idx="12"/>
          </p:nvPr>
        </p:nvSpPr>
        <p:spPr/>
        <p:txBody>
          <a:bodyPr/>
          <a:lstStyle/>
          <a:p>
            <a:fld id="{BFDCA1C4-9514-7B4F-976F-D92F7E296653}" type="slidenum">
              <a:rPr lang="fr-FR" smtClean="0"/>
              <a:pPr/>
              <a:t>27</a:t>
            </a:fld>
            <a:endParaRPr lang="fr-FR"/>
          </a:p>
        </p:txBody>
      </p:sp>
      <p:sp>
        <p:nvSpPr>
          <p:cNvPr id="8" name="Espace réservé du contenu 8"/>
          <p:cNvSpPr txBox="1">
            <a:spLocks/>
          </p:cNvSpPr>
          <p:nvPr/>
        </p:nvSpPr>
        <p:spPr>
          <a:xfrm>
            <a:off x="452219" y="627534"/>
            <a:ext cx="8424936" cy="3816424"/>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CH" sz="1800" dirty="0">
              <a:solidFill>
                <a:schemeClr val="tx1"/>
              </a:solidFill>
              <a:latin typeface="Times New Roman" panose="02020603050405020304" pitchFamily="18" charset="0"/>
              <a:cs typeface="Times New Roman" panose="02020603050405020304" pitchFamily="18" charset="0"/>
            </a:endParaRPr>
          </a:p>
          <a:p>
            <a:r>
              <a:rPr lang="fr-CH" sz="1800" dirty="0">
                <a:solidFill>
                  <a:schemeClr val="tx1"/>
                </a:solidFill>
                <a:latin typeface="Times New Roman" panose="02020603050405020304" pitchFamily="18" charset="0"/>
                <a:cs typeface="Times New Roman" panose="02020603050405020304" pitchFamily="18" charset="0"/>
              </a:rPr>
              <a:t>MQXFB:</a:t>
            </a:r>
          </a:p>
          <a:p>
            <a:pPr lvl="1"/>
            <a:r>
              <a:rPr lang="fr-CH" sz="1800" dirty="0">
                <a:solidFill>
                  <a:schemeClr val="tx1"/>
                </a:solidFill>
                <a:latin typeface="Times New Roman" panose="02020603050405020304" pitchFamily="18" charset="0"/>
                <a:cs typeface="Times New Roman" panose="02020603050405020304" pitchFamily="18" charset="0"/>
              </a:rPr>
              <a:t>MQXFB02 Cold test </a:t>
            </a:r>
            <a:r>
              <a:rPr lang="fr-CH" sz="1800" dirty="0" err="1">
                <a:solidFill>
                  <a:schemeClr val="tx1"/>
                </a:solidFill>
                <a:latin typeface="Times New Roman" panose="02020603050405020304" pitchFamily="18" charset="0"/>
                <a:cs typeface="Times New Roman" panose="02020603050405020304" pitchFamily="18" charset="0"/>
              </a:rPr>
              <a:t>results</a:t>
            </a:r>
            <a:r>
              <a:rPr lang="fr-CH" sz="1800" dirty="0">
                <a:solidFill>
                  <a:schemeClr val="tx1"/>
                </a:solidFill>
                <a:latin typeface="Times New Roman" panose="02020603050405020304" pitchFamily="18" charset="0"/>
                <a:cs typeface="Times New Roman" panose="02020603050405020304" pitchFamily="18" charset="0"/>
              </a:rPr>
              <a:t> (Focus on </a:t>
            </a:r>
            <a:r>
              <a:rPr lang="fr-CH" sz="1800" dirty="0" err="1">
                <a:solidFill>
                  <a:schemeClr val="tx1"/>
                </a:solidFill>
                <a:latin typeface="Times New Roman" panose="02020603050405020304" pitchFamily="18" charset="0"/>
                <a:cs typeface="Times New Roman" panose="02020603050405020304" pitchFamily="18" charset="0"/>
              </a:rPr>
              <a:t>mechanics</a:t>
            </a:r>
            <a:r>
              <a:rPr lang="fr-CH" sz="1800" dirty="0">
                <a:solidFill>
                  <a:schemeClr val="tx1"/>
                </a:solidFill>
                <a:latin typeface="Times New Roman" panose="02020603050405020304" pitchFamily="18" charset="0"/>
                <a:cs typeface="Times New Roman" panose="02020603050405020304" pitchFamily="18" charset="0"/>
              </a:rPr>
              <a:t>)</a:t>
            </a:r>
          </a:p>
          <a:p>
            <a:pPr lvl="1"/>
            <a:r>
              <a:rPr lang="fr-CH" sz="1800" dirty="0" err="1">
                <a:solidFill>
                  <a:schemeClr val="tx1"/>
                </a:solidFill>
                <a:latin typeface="Times New Roman" panose="02020603050405020304" pitchFamily="18" charset="0"/>
                <a:cs typeface="Times New Roman" panose="02020603050405020304" pitchFamily="18" charset="0"/>
              </a:rPr>
              <a:t>Highlights</a:t>
            </a:r>
            <a:r>
              <a:rPr lang="fr-CH" sz="1800" dirty="0">
                <a:solidFill>
                  <a:schemeClr val="tx1"/>
                </a:solidFill>
                <a:latin typeface="Times New Roman" panose="02020603050405020304" pitchFamily="18" charset="0"/>
                <a:cs typeface="Times New Roman" panose="02020603050405020304" pitchFamily="18" charset="0"/>
              </a:rPr>
              <a:t> on MQXFBMT4 </a:t>
            </a:r>
            <a:r>
              <a:rPr lang="fr-CH" sz="1800" dirty="0" err="1">
                <a:solidFill>
                  <a:schemeClr val="tx1"/>
                </a:solidFill>
                <a:latin typeface="Times New Roman" panose="02020603050405020304" pitchFamily="18" charset="0"/>
                <a:cs typeface="Times New Roman" panose="02020603050405020304" pitchFamily="18" charset="0"/>
              </a:rPr>
              <a:t>magnet</a:t>
            </a:r>
            <a:r>
              <a:rPr lang="fr-CH" sz="1800" dirty="0">
                <a:solidFill>
                  <a:schemeClr val="tx1"/>
                </a:solidFill>
                <a:latin typeface="Times New Roman" panose="02020603050405020304" pitchFamily="18" charset="0"/>
                <a:cs typeface="Times New Roman" panose="02020603050405020304" pitchFamily="18" charset="0"/>
              </a:rPr>
              <a:t> </a:t>
            </a:r>
            <a:r>
              <a:rPr lang="fr-CH" sz="1800" dirty="0" err="1">
                <a:solidFill>
                  <a:schemeClr val="tx1"/>
                </a:solidFill>
                <a:latin typeface="Times New Roman" panose="02020603050405020304" pitchFamily="18" charset="0"/>
                <a:cs typeface="Times New Roman" panose="02020603050405020304" pitchFamily="18" charset="0"/>
              </a:rPr>
              <a:t>assembly</a:t>
            </a:r>
            <a:endParaRPr lang="fr-CH" sz="1800" dirty="0">
              <a:solidFill>
                <a:schemeClr val="tx1"/>
              </a:solidFill>
              <a:latin typeface="Times New Roman" panose="02020603050405020304" pitchFamily="18" charset="0"/>
              <a:cs typeface="Times New Roman" panose="02020603050405020304" pitchFamily="18" charset="0"/>
            </a:endParaRPr>
          </a:p>
          <a:p>
            <a:endParaRPr lang="fr-CH" sz="1800" dirty="0">
              <a:solidFill>
                <a:schemeClr val="tx1"/>
              </a:solidFill>
              <a:latin typeface="Times New Roman" panose="02020603050405020304" pitchFamily="18" charset="0"/>
              <a:cs typeface="Times New Roman" panose="02020603050405020304" pitchFamily="18" charset="0"/>
            </a:endParaRPr>
          </a:p>
          <a:p>
            <a:r>
              <a:rPr lang="fr-CH" sz="1800" dirty="0">
                <a:solidFill>
                  <a:schemeClr val="tx1"/>
                </a:solidFill>
                <a:latin typeface="Times New Roman" panose="02020603050405020304" pitchFamily="18" charset="0"/>
                <a:cs typeface="Times New Roman" panose="02020603050405020304" pitchFamily="18" charset="0"/>
              </a:rPr>
              <a:t>MQXFS:</a:t>
            </a:r>
          </a:p>
          <a:p>
            <a:pPr lvl="1"/>
            <a:r>
              <a:rPr lang="fr-CH" sz="1800" dirty="0">
                <a:solidFill>
                  <a:schemeClr val="tx1"/>
                </a:solidFill>
                <a:latin typeface="Times New Roman" panose="02020603050405020304" pitchFamily="18" charset="0"/>
                <a:cs typeface="Times New Roman" panose="02020603050405020304" pitchFamily="18" charset="0"/>
              </a:rPr>
              <a:t>MQXFS7g </a:t>
            </a:r>
            <a:r>
              <a:rPr lang="fr-CH" sz="1800" dirty="0" err="1">
                <a:solidFill>
                  <a:schemeClr val="tx1"/>
                </a:solidFill>
                <a:latin typeface="Times New Roman" panose="02020603050405020304" pitchFamily="18" charset="0"/>
                <a:cs typeface="Times New Roman" panose="02020603050405020304" pitchFamily="18" charset="0"/>
              </a:rPr>
              <a:t>magnet</a:t>
            </a:r>
            <a:r>
              <a:rPr lang="fr-CH" sz="1800" dirty="0">
                <a:solidFill>
                  <a:schemeClr val="tx1"/>
                </a:solidFill>
                <a:latin typeface="Times New Roman" panose="02020603050405020304" pitchFamily="18" charset="0"/>
                <a:cs typeface="Times New Roman" panose="02020603050405020304" pitchFamily="18" charset="0"/>
              </a:rPr>
              <a:t> </a:t>
            </a:r>
            <a:r>
              <a:rPr lang="fr-CH" sz="1800" dirty="0" err="1">
                <a:solidFill>
                  <a:schemeClr val="tx1"/>
                </a:solidFill>
                <a:latin typeface="Times New Roman" panose="02020603050405020304" pitchFamily="18" charset="0"/>
                <a:cs typeface="Times New Roman" panose="02020603050405020304" pitchFamily="18" charset="0"/>
              </a:rPr>
              <a:t>assembly</a:t>
            </a:r>
            <a:r>
              <a:rPr lang="fr-CH" sz="1800" dirty="0">
                <a:solidFill>
                  <a:schemeClr val="tx1"/>
                </a:solidFill>
                <a:latin typeface="Times New Roman" panose="02020603050405020304" pitchFamily="18" charset="0"/>
                <a:cs typeface="Times New Roman" panose="02020603050405020304" pitchFamily="18" charset="0"/>
              </a:rPr>
              <a:t>.</a:t>
            </a:r>
          </a:p>
          <a:p>
            <a:pPr lvl="1"/>
            <a:r>
              <a:rPr lang="fr-CH" sz="1800" b="1" dirty="0">
                <a:solidFill>
                  <a:schemeClr val="tx1"/>
                </a:solidFill>
                <a:latin typeface="Times New Roman" panose="02020603050405020304" pitchFamily="18" charset="0"/>
                <a:cs typeface="Times New Roman" panose="02020603050405020304" pitchFamily="18" charset="0"/>
              </a:rPr>
              <a:t>MQXFS8 </a:t>
            </a:r>
            <a:r>
              <a:rPr lang="fr-CH" sz="1800" b="1" dirty="0" err="1">
                <a:solidFill>
                  <a:schemeClr val="tx1"/>
                </a:solidFill>
                <a:latin typeface="Times New Roman" panose="02020603050405020304" pitchFamily="18" charset="0"/>
                <a:cs typeface="Times New Roman" panose="02020603050405020304" pitchFamily="18" charset="0"/>
              </a:rPr>
              <a:t>magnet</a:t>
            </a:r>
            <a:r>
              <a:rPr lang="fr-CH" sz="1800" b="1" dirty="0">
                <a:solidFill>
                  <a:schemeClr val="tx1"/>
                </a:solidFill>
                <a:latin typeface="Times New Roman" panose="02020603050405020304" pitchFamily="18" charset="0"/>
                <a:cs typeface="Times New Roman" panose="02020603050405020304" pitchFamily="18" charset="0"/>
              </a:rPr>
              <a:t> </a:t>
            </a:r>
            <a:r>
              <a:rPr lang="fr-CH" sz="1800" b="1" dirty="0" err="1">
                <a:solidFill>
                  <a:schemeClr val="tx1"/>
                </a:solidFill>
                <a:latin typeface="Times New Roman" panose="02020603050405020304" pitchFamily="18" charset="0"/>
                <a:cs typeface="Times New Roman" panose="02020603050405020304" pitchFamily="18" charset="0"/>
              </a:rPr>
              <a:t>assembly</a:t>
            </a:r>
            <a:r>
              <a:rPr lang="fr-CH" sz="18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906124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D6F31-2D91-415F-88F4-7508C5078B20}"/>
              </a:ext>
            </a:extLst>
          </p:cNvPr>
          <p:cNvSpPr>
            <a:spLocks noGrp="1"/>
          </p:cNvSpPr>
          <p:nvPr>
            <p:ph type="title"/>
          </p:nvPr>
        </p:nvSpPr>
        <p:spPr>
          <a:xfrm>
            <a:off x="0" y="9078"/>
            <a:ext cx="9144000" cy="540000"/>
          </a:xfrm>
          <a:noFill/>
        </p:spPr>
        <p:txBody>
          <a:bodyPr/>
          <a:lstStyle/>
          <a:p>
            <a:r>
              <a:rPr lang="en-GB" sz="2800" b="0" dirty="0">
                <a:latin typeface="Times New Roman" panose="02020603050405020304" pitchFamily="18" charset="0"/>
                <a:cs typeface="Times New Roman" panose="02020603050405020304" pitchFamily="18" charset="0"/>
              </a:rPr>
              <a:t>MQXFS8 – Assembly</a:t>
            </a:r>
          </a:p>
        </p:txBody>
      </p:sp>
      <p:sp>
        <p:nvSpPr>
          <p:cNvPr id="4" name="Slide Number Placeholder 3">
            <a:extLst>
              <a:ext uri="{FF2B5EF4-FFF2-40B4-BE49-F238E27FC236}">
                <a16:creationId xmlns:a16="http://schemas.microsoft.com/office/drawing/2014/main" id="{ABF5ABCA-04FD-4E26-A4B0-81EE27B94A16}"/>
              </a:ext>
            </a:extLst>
          </p:cNvPr>
          <p:cNvSpPr>
            <a:spLocks noGrp="1"/>
          </p:cNvSpPr>
          <p:nvPr>
            <p:ph type="sldNum" sz="quarter" idx="12"/>
          </p:nvPr>
        </p:nvSpPr>
        <p:spPr>
          <a:xfrm>
            <a:off x="8748504" y="4803998"/>
            <a:ext cx="360000" cy="270000"/>
          </a:xfrm>
        </p:spPr>
        <p:txBody>
          <a:bodyPr/>
          <a:lstStyle/>
          <a:p>
            <a:fld id="{BFDCA1C4-9514-7B4F-976F-D92F7E296653}" type="slidenum">
              <a:rPr lang="fr-FR" smtClean="0"/>
              <a:pPr/>
              <a:t>28</a:t>
            </a:fld>
            <a:endParaRPr lang="fr-FR"/>
          </a:p>
        </p:txBody>
      </p:sp>
      <p:sp>
        <p:nvSpPr>
          <p:cNvPr id="8" name="Espace réservé du contenu 8"/>
          <p:cNvSpPr txBox="1">
            <a:spLocks/>
          </p:cNvSpPr>
          <p:nvPr/>
        </p:nvSpPr>
        <p:spPr>
          <a:xfrm>
            <a:off x="678547" y="699542"/>
            <a:ext cx="7853893" cy="3960440"/>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500" b="1" dirty="0">
                <a:solidFill>
                  <a:schemeClr val="tx1"/>
                </a:solidFill>
                <a:latin typeface="Times New Roman" panose="02020603050405020304" pitchFamily="18" charset="0"/>
                <a:cs typeface="Times New Roman" panose="02020603050405020304" pitchFamily="18" charset="0"/>
              </a:rPr>
              <a:t>MQXFS8</a:t>
            </a:r>
            <a:r>
              <a:rPr lang="en-GB" sz="1500" dirty="0">
                <a:solidFill>
                  <a:schemeClr val="tx1"/>
                </a:solidFill>
                <a:latin typeface="Times New Roman" panose="02020603050405020304" pitchFamily="18" charset="0"/>
                <a:cs typeface="Times New Roman" panose="02020603050405020304" pitchFamily="18" charset="0"/>
              </a:rPr>
              <a:t> assembled with </a:t>
            </a:r>
            <a:r>
              <a:rPr lang="en-GB" sz="1500" b="1" dirty="0">
                <a:solidFill>
                  <a:schemeClr val="tx1"/>
                </a:solidFill>
                <a:latin typeface="Times New Roman" panose="02020603050405020304" pitchFamily="18" charset="0"/>
                <a:cs typeface="Times New Roman" panose="02020603050405020304" pitchFamily="18" charset="0"/>
              </a:rPr>
              <a:t>2</a:t>
            </a:r>
            <a:r>
              <a:rPr lang="en-GB" sz="1500" dirty="0">
                <a:solidFill>
                  <a:schemeClr val="tx1"/>
                </a:solidFill>
                <a:latin typeface="Times New Roman" panose="02020603050405020304" pitchFamily="18" charset="0"/>
                <a:cs typeface="Times New Roman" panose="02020603050405020304" pitchFamily="18" charset="0"/>
              </a:rPr>
              <a:t> </a:t>
            </a:r>
            <a:r>
              <a:rPr lang="en-GB" sz="1500" b="1" dirty="0">
                <a:solidFill>
                  <a:schemeClr val="tx1"/>
                </a:solidFill>
                <a:latin typeface="Times New Roman" panose="02020603050405020304" pitchFamily="18" charset="0"/>
                <a:cs typeface="Times New Roman" panose="02020603050405020304" pitchFamily="18" charset="0"/>
              </a:rPr>
              <a:t>non-virgin</a:t>
            </a:r>
            <a:r>
              <a:rPr lang="en-GB" sz="1500" dirty="0">
                <a:solidFill>
                  <a:schemeClr val="tx1"/>
                </a:solidFill>
                <a:latin typeface="Times New Roman" panose="02020603050405020304" pitchFamily="18" charset="0"/>
                <a:cs typeface="Times New Roman" panose="02020603050405020304" pitchFamily="18" charset="0"/>
              </a:rPr>
              <a:t> and </a:t>
            </a:r>
            <a:r>
              <a:rPr lang="en-GB" sz="1500" b="1" dirty="0">
                <a:solidFill>
                  <a:schemeClr val="tx1"/>
                </a:solidFill>
                <a:latin typeface="Times New Roman" panose="02020603050405020304" pitchFamily="18" charset="0"/>
                <a:cs typeface="Times New Roman" panose="02020603050405020304" pitchFamily="18" charset="0"/>
              </a:rPr>
              <a:t>2</a:t>
            </a:r>
            <a:r>
              <a:rPr lang="en-GB" sz="1500" dirty="0">
                <a:solidFill>
                  <a:schemeClr val="tx1"/>
                </a:solidFill>
                <a:latin typeface="Times New Roman" panose="02020603050405020304" pitchFamily="18" charset="0"/>
                <a:cs typeface="Times New Roman" panose="02020603050405020304" pitchFamily="18" charset="0"/>
              </a:rPr>
              <a:t> </a:t>
            </a:r>
            <a:r>
              <a:rPr lang="en-GB" sz="1500" b="1" dirty="0">
                <a:solidFill>
                  <a:schemeClr val="tx1"/>
                </a:solidFill>
                <a:latin typeface="Times New Roman" panose="02020603050405020304" pitchFamily="18" charset="0"/>
                <a:cs typeface="Times New Roman" panose="02020603050405020304" pitchFamily="18" charset="0"/>
              </a:rPr>
              <a:t>virgin</a:t>
            </a:r>
            <a:r>
              <a:rPr lang="en-GB" sz="1500" dirty="0">
                <a:solidFill>
                  <a:schemeClr val="tx1"/>
                </a:solidFill>
                <a:latin typeface="Times New Roman" panose="02020603050405020304" pitchFamily="18" charset="0"/>
                <a:cs typeface="Times New Roman" panose="02020603050405020304" pitchFamily="18" charset="0"/>
              </a:rPr>
              <a:t> coils.</a:t>
            </a:r>
          </a:p>
          <a:p>
            <a:r>
              <a:rPr lang="en-US" sz="1500" dirty="0">
                <a:solidFill>
                  <a:schemeClr val="tx1"/>
                </a:solidFill>
                <a:latin typeface="Times New Roman" panose="02020603050405020304" pitchFamily="18" charset="0"/>
                <a:cs typeface="Times New Roman" panose="02020603050405020304" pitchFamily="18" charset="0"/>
              </a:rPr>
              <a:t>All </a:t>
            </a:r>
            <a:r>
              <a:rPr lang="en-US" sz="1500" b="1" dirty="0">
                <a:solidFill>
                  <a:schemeClr val="tx1"/>
                </a:solidFill>
                <a:latin typeface="Times New Roman" panose="02020603050405020304" pitchFamily="18" charset="0"/>
                <a:cs typeface="Times New Roman" panose="02020603050405020304" pitchFamily="18" charset="0"/>
              </a:rPr>
              <a:t>new</a:t>
            </a:r>
            <a:r>
              <a:rPr lang="en-US" sz="1500" dirty="0">
                <a:solidFill>
                  <a:schemeClr val="tx1"/>
                </a:solidFill>
                <a:latin typeface="Times New Roman" panose="02020603050405020304" pitchFamily="18" charset="0"/>
                <a:cs typeface="Times New Roman" panose="02020603050405020304" pitchFamily="18" charset="0"/>
              </a:rPr>
              <a:t> tubular </a:t>
            </a:r>
            <a:r>
              <a:rPr lang="en-US" sz="1500" b="1" dirty="0">
                <a:solidFill>
                  <a:schemeClr val="tx1"/>
                </a:solidFill>
                <a:latin typeface="Times New Roman" panose="02020603050405020304" pitchFamily="18" charset="0"/>
                <a:cs typeface="Times New Roman" panose="02020603050405020304" pitchFamily="18" charset="0"/>
              </a:rPr>
              <a:t>bladders</a:t>
            </a:r>
            <a:r>
              <a:rPr lang="en-US" sz="1500" dirty="0">
                <a:solidFill>
                  <a:schemeClr val="tx1"/>
                </a:solidFill>
                <a:latin typeface="Times New Roman" panose="02020603050405020304" pitchFamily="18" charset="0"/>
                <a:cs typeface="Times New Roman" panose="02020603050405020304" pitchFamily="18" charset="0"/>
              </a:rPr>
              <a:t> used. Same procedure as MQXFB.</a:t>
            </a:r>
          </a:p>
          <a:p>
            <a:r>
              <a:rPr lang="en-US" sz="1500" b="1" dirty="0">
                <a:solidFill>
                  <a:schemeClr val="tx1"/>
                </a:solidFill>
                <a:latin typeface="Times New Roman" panose="02020603050405020304" pitchFamily="18" charset="0"/>
                <a:cs typeface="Times New Roman" panose="02020603050405020304" pitchFamily="18" charset="0"/>
              </a:rPr>
              <a:t>Centering</a:t>
            </a:r>
            <a:r>
              <a:rPr lang="en-US" sz="1500" dirty="0">
                <a:solidFill>
                  <a:schemeClr val="tx1"/>
                </a:solidFill>
                <a:latin typeface="Times New Roman" panose="02020603050405020304" pitchFamily="18" charset="0"/>
                <a:cs typeface="Times New Roman" panose="02020603050405020304" pitchFamily="18" charset="0"/>
              </a:rPr>
              <a:t> and </a:t>
            </a:r>
            <a:r>
              <a:rPr lang="en-US" sz="1500" b="1" dirty="0">
                <a:solidFill>
                  <a:schemeClr val="tx1"/>
                </a:solidFill>
                <a:latin typeface="Times New Roman" panose="02020603050405020304" pitchFamily="18" charset="0"/>
                <a:cs typeface="Times New Roman" panose="02020603050405020304" pitchFamily="18" charset="0"/>
              </a:rPr>
              <a:t>loading</a:t>
            </a:r>
            <a:r>
              <a:rPr lang="en-US" sz="1500" dirty="0">
                <a:solidFill>
                  <a:schemeClr val="tx1"/>
                </a:solidFill>
                <a:latin typeface="Times New Roman" panose="02020603050405020304" pitchFamily="18" charset="0"/>
                <a:cs typeface="Times New Roman" panose="02020603050405020304" pitchFamily="18" charset="0"/>
              </a:rPr>
              <a:t> went extremely </a:t>
            </a:r>
            <a:r>
              <a:rPr lang="en-US" sz="1500" b="1" dirty="0">
                <a:solidFill>
                  <a:schemeClr val="tx1"/>
                </a:solidFill>
                <a:latin typeface="Times New Roman" panose="02020603050405020304" pitchFamily="18" charset="0"/>
                <a:cs typeface="Times New Roman" panose="02020603050405020304" pitchFamily="18" charset="0"/>
              </a:rPr>
              <a:t>smoothly</a:t>
            </a:r>
            <a:r>
              <a:rPr lang="en-US" sz="1500" dirty="0">
                <a:solidFill>
                  <a:schemeClr val="tx1"/>
                </a:solidFill>
                <a:latin typeface="Times New Roman" panose="02020603050405020304" pitchFamily="18" charset="0"/>
                <a:cs typeface="Times New Roman" panose="02020603050405020304" pitchFamily="18" charset="0"/>
              </a:rPr>
              <a:t>. </a:t>
            </a:r>
          </a:p>
          <a:p>
            <a:r>
              <a:rPr lang="en-US" sz="1500" dirty="0">
                <a:solidFill>
                  <a:schemeClr val="tx1"/>
                </a:solidFill>
                <a:latin typeface="Times New Roman" panose="02020603050405020304" pitchFamily="18" charset="0"/>
                <a:cs typeface="Times New Roman" panose="02020603050405020304" pitchFamily="18" charset="0"/>
              </a:rPr>
              <a:t>Pre-loading </a:t>
            </a:r>
            <a:r>
              <a:rPr lang="en-US" sz="1500" b="1" dirty="0">
                <a:solidFill>
                  <a:schemeClr val="tx1"/>
                </a:solidFill>
                <a:latin typeface="Times New Roman" panose="02020603050405020304" pitchFamily="18" charset="0"/>
                <a:cs typeface="Times New Roman" panose="02020603050405020304" pitchFamily="18" charset="0"/>
              </a:rPr>
              <a:t>within</a:t>
            </a:r>
            <a:r>
              <a:rPr lang="en-US" sz="1500" dirty="0">
                <a:solidFill>
                  <a:schemeClr val="tx1"/>
                </a:solidFill>
                <a:latin typeface="Times New Roman" panose="02020603050405020304" pitchFamily="18" charset="0"/>
                <a:cs typeface="Times New Roman" panose="02020603050405020304" pitchFamily="18" charset="0"/>
              </a:rPr>
              <a:t> </a:t>
            </a:r>
            <a:r>
              <a:rPr lang="en-US" sz="1500" b="1" dirty="0">
                <a:solidFill>
                  <a:schemeClr val="tx1"/>
                </a:solidFill>
                <a:latin typeface="Times New Roman" panose="02020603050405020304" pitchFamily="18" charset="0"/>
                <a:cs typeface="Times New Roman" panose="02020603050405020304" pitchFamily="18" charset="0"/>
              </a:rPr>
              <a:t>specifications</a:t>
            </a:r>
            <a:r>
              <a:rPr lang="en-US" sz="1500" dirty="0">
                <a:solidFill>
                  <a:schemeClr val="tx1"/>
                </a:solidFill>
                <a:latin typeface="Times New Roman" panose="02020603050405020304" pitchFamily="18" charset="0"/>
                <a:cs typeface="Times New Roman" panose="02020603050405020304" pitchFamily="18" charset="0"/>
              </a:rPr>
              <a:t> (rods not shown for simplicity).</a:t>
            </a:r>
            <a:endParaRPr lang="en-GB" sz="1500" dirty="0">
              <a:solidFill>
                <a:schemeClr val="tx1"/>
              </a:solidFill>
              <a:latin typeface="Times New Roman" panose="02020603050405020304" pitchFamily="18" charset="0"/>
              <a:cs typeface="Times New Roman" panose="02020603050405020304" pitchFamily="18" charset="0"/>
            </a:endParaRPr>
          </a:p>
          <a:p>
            <a:pPr lvl="0">
              <a:buClr>
                <a:srgbClr val="0093BE"/>
              </a:buClr>
              <a:buFont typeface="Arial" panose="020B0604020202020204" pitchFamily="34" charset="0"/>
              <a:buChar char="•"/>
            </a:pPr>
            <a:endParaRPr lang="en-US" sz="1500" dirty="0">
              <a:solidFill>
                <a:srgbClr val="5A5A5A"/>
              </a:solidFill>
              <a:latin typeface="Times New Roman" panose="02020603050405020304" pitchFamily="18" charset="0"/>
              <a:cs typeface="Times New Roman" panose="02020603050405020304" pitchFamily="18" charset="0"/>
            </a:endParaRPr>
          </a:p>
          <a:p>
            <a:pPr lvl="0">
              <a:buClr>
                <a:srgbClr val="0093BE"/>
              </a:buClr>
              <a:buFont typeface="Arial" panose="020B0604020202020204" pitchFamily="34" charset="0"/>
              <a:buChar char="•"/>
            </a:pPr>
            <a:endParaRPr lang="en-GB" sz="1500" dirty="0">
              <a:solidFill>
                <a:srgbClr val="5A5A5A"/>
              </a:solidFill>
              <a:latin typeface="Times New Roman" panose="02020603050405020304" pitchFamily="18" charset="0"/>
              <a:cs typeface="Times New Roman" panose="02020603050405020304" pitchFamily="18" charset="0"/>
            </a:endParaRPr>
          </a:p>
          <a:p>
            <a:pPr lvl="0" algn="ctr">
              <a:buClr>
                <a:srgbClr val="0093BE"/>
              </a:buClr>
            </a:pPr>
            <a:endParaRPr lang="en-GB" sz="1500" i="1" dirty="0">
              <a:solidFill>
                <a:srgbClr val="5A5A5A"/>
              </a:solidFill>
              <a:latin typeface="Times New Roman" panose="02020603050405020304" pitchFamily="18" charset="0"/>
              <a:cs typeface="Times New Roman" panose="02020603050405020304" pitchFamily="18" charset="0"/>
            </a:endParaRPr>
          </a:p>
          <a:p>
            <a:pPr lvl="0" algn="ctr">
              <a:buClr>
                <a:srgbClr val="0093BE"/>
              </a:buClr>
            </a:pPr>
            <a:endParaRPr lang="en-US" sz="1500" i="1" dirty="0">
              <a:solidFill>
                <a:srgbClr val="5A5A5A"/>
              </a:solidFill>
              <a:latin typeface="Times New Roman" panose="02020603050405020304" pitchFamily="18" charset="0"/>
              <a:cs typeface="Times New Roman" panose="02020603050405020304" pitchFamily="18" charset="0"/>
            </a:endParaRPr>
          </a:p>
          <a:p>
            <a:pPr lvl="0">
              <a:buClr>
                <a:srgbClr val="0093BE"/>
              </a:buClr>
              <a:buFont typeface="Wingdings" panose="05000000000000000000" pitchFamily="2" charset="2"/>
              <a:buChar char="§"/>
            </a:pPr>
            <a:endParaRPr lang="en-GB" sz="1500" i="1" dirty="0">
              <a:solidFill>
                <a:srgbClr val="5A5A5A"/>
              </a:solidFill>
              <a:latin typeface="Times New Roman" panose="02020603050405020304" pitchFamily="18" charset="0"/>
              <a:cs typeface="Times New Roman" panose="02020603050405020304" pitchFamily="18" charset="0"/>
            </a:endParaRPr>
          </a:p>
          <a:p>
            <a:pPr lvl="0" algn="ctr">
              <a:buClr>
                <a:srgbClr val="0093BE"/>
              </a:buClr>
            </a:pPr>
            <a:endParaRPr lang="en-US" sz="1500" dirty="0">
              <a:solidFill>
                <a:srgbClr val="5A5A5A"/>
              </a:solidFill>
              <a:latin typeface="Times New Roman" panose="02020603050405020304" pitchFamily="18" charset="0"/>
              <a:cs typeface="Times New Roman" panose="02020603050405020304" pitchFamily="18" charset="0"/>
            </a:endParaRPr>
          </a:p>
          <a:p>
            <a:endParaRPr lang="en-GB" sz="1500" dirty="0">
              <a:solidFill>
                <a:schemeClr val="tx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444208" y="690032"/>
            <a:ext cx="2343231" cy="1241934"/>
          </a:xfrm>
          <a:prstGeom prst="rect">
            <a:avLst/>
          </a:prstGeom>
        </p:spPr>
      </p:pic>
      <p:pic>
        <p:nvPicPr>
          <p:cNvPr id="5" name="Picture 4"/>
          <p:cNvPicPr>
            <a:picLocks noChangeAspect="1"/>
          </p:cNvPicPr>
          <p:nvPr/>
        </p:nvPicPr>
        <p:blipFill>
          <a:blip r:embed="rId3"/>
          <a:stretch>
            <a:fillRect/>
          </a:stretch>
        </p:blipFill>
        <p:spPr>
          <a:xfrm>
            <a:off x="3939652" y="1995686"/>
            <a:ext cx="4391149" cy="2969054"/>
          </a:xfrm>
          <a:prstGeom prst="rect">
            <a:avLst/>
          </a:prstGeom>
        </p:spPr>
      </p:pic>
      <p:pic>
        <p:nvPicPr>
          <p:cNvPr id="6" name="Picture 5"/>
          <p:cNvPicPr>
            <a:picLocks noChangeAspect="1"/>
          </p:cNvPicPr>
          <p:nvPr/>
        </p:nvPicPr>
        <p:blipFill>
          <a:blip r:embed="rId4"/>
          <a:stretch>
            <a:fillRect/>
          </a:stretch>
        </p:blipFill>
        <p:spPr>
          <a:xfrm>
            <a:off x="545703" y="2030740"/>
            <a:ext cx="2981202" cy="2164268"/>
          </a:xfrm>
          <a:prstGeom prst="rect">
            <a:avLst/>
          </a:prstGeom>
        </p:spPr>
      </p:pic>
    </p:spTree>
    <p:extLst>
      <p:ext uri="{BB962C8B-B14F-4D97-AF65-F5344CB8AC3E}">
        <p14:creationId xmlns:p14="http://schemas.microsoft.com/office/powerpoint/2010/main" val="30626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DCA1C4-9514-7B4F-976F-D92F7E296653}" type="slidenum">
              <a:rPr lang="fr-FR" smtClean="0"/>
              <a:pPr/>
              <a:t>29</a:t>
            </a:fld>
            <a:endParaRPr lang="fr-FR"/>
          </a:p>
        </p:txBody>
      </p:sp>
      <p:sp>
        <p:nvSpPr>
          <p:cNvPr id="3" name="Title 1">
            <a:extLst>
              <a:ext uri="{FF2B5EF4-FFF2-40B4-BE49-F238E27FC236}">
                <a16:creationId xmlns:a16="http://schemas.microsoft.com/office/drawing/2014/main" id="{FAFD6F31-2D91-415F-88F4-7508C5078B20}"/>
              </a:ext>
            </a:extLst>
          </p:cNvPr>
          <p:cNvSpPr>
            <a:spLocks noGrp="1"/>
          </p:cNvSpPr>
          <p:nvPr>
            <p:ph type="title"/>
          </p:nvPr>
        </p:nvSpPr>
        <p:spPr>
          <a:xfrm>
            <a:off x="-97200" y="2211710"/>
            <a:ext cx="9144000" cy="540000"/>
          </a:xfrm>
          <a:noFill/>
        </p:spPr>
        <p:txBody>
          <a:bodyPr/>
          <a:lstStyle/>
          <a:p>
            <a:r>
              <a:rPr lang="en-GB" sz="2800" b="0" dirty="0">
                <a:latin typeface="Times New Roman" panose="02020603050405020304" pitchFamily="18" charset="0"/>
                <a:cs typeface="Times New Roman" panose="02020603050405020304" pitchFamily="18" charset="0"/>
              </a:rPr>
              <a:t>Thank you for your attention!</a:t>
            </a:r>
          </a:p>
        </p:txBody>
      </p:sp>
    </p:spTree>
    <p:extLst>
      <p:ext uri="{BB962C8B-B14F-4D97-AF65-F5344CB8AC3E}">
        <p14:creationId xmlns:p14="http://schemas.microsoft.com/office/powerpoint/2010/main" val="25174825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D6F31-2D91-415F-88F4-7508C5078B20}"/>
              </a:ext>
            </a:extLst>
          </p:cNvPr>
          <p:cNvSpPr>
            <a:spLocks noGrp="1"/>
          </p:cNvSpPr>
          <p:nvPr>
            <p:ph type="title"/>
          </p:nvPr>
        </p:nvSpPr>
        <p:spPr>
          <a:xfrm>
            <a:off x="0" y="9078"/>
            <a:ext cx="9144000" cy="540000"/>
          </a:xfrm>
          <a:noFill/>
        </p:spPr>
        <p:txBody>
          <a:bodyPr/>
          <a:lstStyle/>
          <a:p>
            <a:r>
              <a:rPr lang="en-GB" sz="2800" b="0" dirty="0">
                <a:latin typeface="Times New Roman" panose="02020603050405020304" pitchFamily="18" charset="0"/>
                <a:cs typeface="Times New Roman" panose="02020603050405020304" pitchFamily="18" charset="0"/>
              </a:rPr>
              <a:t>CONTENTS</a:t>
            </a:r>
          </a:p>
        </p:txBody>
      </p:sp>
      <p:sp>
        <p:nvSpPr>
          <p:cNvPr id="4" name="Slide Number Placeholder 3">
            <a:extLst>
              <a:ext uri="{FF2B5EF4-FFF2-40B4-BE49-F238E27FC236}">
                <a16:creationId xmlns:a16="http://schemas.microsoft.com/office/drawing/2014/main" id="{ABF5ABCA-04FD-4E26-A4B0-81EE27B94A16}"/>
              </a:ext>
            </a:extLst>
          </p:cNvPr>
          <p:cNvSpPr>
            <a:spLocks noGrp="1"/>
          </p:cNvSpPr>
          <p:nvPr>
            <p:ph type="sldNum" sz="quarter" idx="12"/>
          </p:nvPr>
        </p:nvSpPr>
        <p:spPr/>
        <p:txBody>
          <a:bodyPr/>
          <a:lstStyle/>
          <a:p>
            <a:fld id="{BFDCA1C4-9514-7B4F-976F-D92F7E296653}" type="slidenum">
              <a:rPr lang="fr-FR" smtClean="0"/>
              <a:pPr/>
              <a:t>3</a:t>
            </a:fld>
            <a:endParaRPr lang="fr-FR"/>
          </a:p>
        </p:txBody>
      </p:sp>
      <p:sp>
        <p:nvSpPr>
          <p:cNvPr id="8" name="Espace réservé du contenu 8"/>
          <p:cNvSpPr txBox="1">
            <a:spLocks/>
          </p:cNvSpPr>
          <p:nvPr/>
        </p:nvSpPr>
        <p:spPr>
          <a:xfrm>
            <a:off x="452219" y="627534"/>
            <a:ext cx="8424936" cy="3816424"/>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CH" sz="1800" dirty="0">
              <a:solidFill>
                <a:schemeClr val="tx1"/>
              </a:solidFill>
              <a:latin typeface="Times New Roman" panose="02020603050405020304" pitchFamily="18" charset="0"/>
              <a:cs typeface="Times New Roman" panose="02020603050405020304" pitchFamily="18" charset="0"/>
            </a:endParaRPr>
          </a:p>
          <a:p>
            <a:r>
              <a:rPr lang="fr-CH" sz="1800" dirty="0">
                <a:solidFill>
                  <a:schemeClr val="tx1"/>
                </a:solidFill>
                <a:latin typeface="Times New Roman" panose="02020603050405020304" pitchFamily="18" charset="0"/>
                <a:cs typeface="Times New Roman" panose="02020603050405020304" pitchFamily="18" charset="0"/>
              </a:rPr>
              <a:t>MQXFB:</a:t>
            </a:r>
          </a:p>
          <a:p>
            <a:pPr lvl="1"/>
            <a:r>
              <a:rPr lang="fr-CH" sz="1800" b="1" dirty="0">
                <a:solidFill>
                  <a:schemeClr val="tx1"/>
                </a:solidFill>
                <a:latin typeface="Times New Roman" panose="02020603050405020304" pitchFamily="18" charset="0"/>
                <a:cs typeface="Times New Roman" panose="02020603050405020304" pitchFamily="18" charset="0"/>
              </a:rPr>
              <a:t>MQXFB02 Cold test </a:t>
            </a:r>
            <a:r>
              <a:rPr lang="fr-CH" sz="1800" b="1" dirty="0" err="1">
                <a:solidFill>
                  <a:schemeClr val="tx1"/>
                </a:solidFill>
                <a:latin typeface="Times New Roman" panose="02020603050405020304" pitchFamily="18" charset="0"/>
                <a:cs typeface="Times New Roman" panose="02020603050405020304" pitchFamily="18" charset="0"/>
              </a:rPr>
              <a:t>results</a:t>
            </a:r>
            <a:r>
              <a:rPr lang="fr-CH" sz="1800" b="1" dirty="0">
                <a:solidFill>
                  <a:schemeClr val="tx1"/>
                </a:solidFill>
                <a:latin typeface="Times New Roman" panose="02020603050405020304" pitchFamily="18" charset="0"/>
                <a:cs typeface="Times New Roman" panose="02020603050405020304" pitchFamily="18" charset="0"/>
              </a:rPr>
              <a:t> (Focus on </a:t>
            </a:r>
            <a:r>
              <a:rPr lang="fr-CH" sz="1800" b="1" dirty="0" err="1">
                <a:solidFill>
                  <a:schemeClr val="tx1"/>
                </a:solidFill>
                <a:latin typeface="Times New Roman" panose="02020603050405020304" pitchFamily="18" charset="0"/>
                <a:cs typeface="Times New Roman" panose="02020603050405020304" pitchFamily="18" charset="0"/>
              </a:rPr>
              <a:t>mechanics</a:t>
            </a:r>
            <a:r>
              <a:rPr lang="fr-CH" sz="1800" b="1" dirty="0">
                <a:solidFill>
                  <a:schemeClr val="tx1"/>
                </a:solidFill>
                <a:latin typeface="Times New Roman" panose="02020603050405020304" pitchFamily="18" charset="0"/>
                <a:cs typeface="Times New Roman" panose="02020603050405020304" pitchFamily="18" charset="0"/>
              </a:rPr>
              <a:t>)</a:t>
            </a:r>
          </a:p>
          <a:p>
            <a:pPr lvl="1"/>
            <a:r>
              <a:rPr lang="fr-CH" sz="1800" dirty="0" err="1">
                <a:solidFill>
                  <a:schemeClr val="tx1"/>
                </a:solidFill>
                <a:latin typeface="Times New Roman" panose="02020603050405020304" pitchFamily="18" charset="0"/>
                <a:cs typeface="Times New Roman" panose="02020603050405020304" pitchFamily="18" charset="0"/>
              </a:rPr>
              <a:t>Highlights</a:t>
            </a:r>
            <a:r>
              <a:rPr lang="fr-CH" sz="1800" dirty="0">
                <a:solidFill>
                  <a:schemeClr val="tx1"/>
                </a:solidFill>
                <a:latin typeface="Times New Roman" panose="02020603050405020304" pitchFamily="18" charset="0"/>
                <a:cs typeface="Times New Roman" panose="02020603050405020304" pitchFamily="18" charset="0"/>
              </a:rPr>
              <a:t> on MQXFBMT4 </a:t>
            </a:r>
            <a:r>
              <a:rPr lang="fr-CH" sz="1800" dirty="0" err="1">
                <a:solidFill>
                  <a:schemeClr val="tx1"/>
                </a:solidFill>
                <a:latin typeface="Times New Roman" panose="02020603050405020304" pitchFamily="18" charset="0"/>
                <a:cs typeface="Times New Roman" panose="02020603050405020304" pitchFamily="18" charset="0"/>
              </a:rPr>
              <a:t>magnet</a:t>
            </a:r>
            <a:r>
              <a:rPr lang="fr-CH" sz="1800" dirty="0">
                <a:solidFill>
                  <a:schemeClr val="tx1"/>
                </a:solidFill>
                <a:latin typeface="Times New Roman" panose="02020603050405020304" pitchFamily="18" charset="0"/>
                <a:cs typeface="Times New Roman" panose="02020603050405020304" pitchFamily="18" charset="0"/>
              </a:rPr>
              <a:t> </a:t>
            </a:r>
            <a:r>
              <a:rPr lang="fr-CH" sz="1800" dirty="0" err="1">
                <a:solidFill>
                  <a:schemeClr val="tx1"/>
                </a:solidFill>
                <a:latin typeface="Times New Roman" panose="02020603050405020304" pitchFamily="18" charset="0"/>
                <a:cs typeface="Times New Roman" panose="02020603050405020304" pitchFamily="18" charset="0"/>
              </a:rPr>
              <a:t>assembly</a:t>
            </a:r>
            <a:endParaRPr lang="fr-CH" sz="1800" dirty="0">
              <a:solidFill>
                <a:schemeClr val="tx1"/>
              </a:solidFill>
              <a:latin typeface="Times New Roman" panose="02020603050405020304" pitchFamily="18" charset="0"/>
              <a:cs typeface="Times New Roman" panose="02020603050405020304" pitchFamily="18" charset="0"/>
            </a:endParaRPr>
          </a:p>
          <a:p>
            <a:endParaRPr lang="fr-CH" sz="1800" dirty="0">
              <a:solidFill>
                <a:schemeClr val="tx1"/>
              </a:solidFill>
              <a:latin typeface="Times New Roman" panose="02020603050405020304" pitchFamily="18" charset="0"/>
              <a:cs typeface="Times New Roman" panose="02020603050405020304" pitchFamily="18" charset="0"/>
            </a:endParaRPr>
          </a:p>
          <a:p>
            <a:r>
              <a:rPr lang="fr-CH" sz="1800" dirty="0">
                <a:solidFill>
                  <a:schemeClr val="tx1"/>
                </a:solidFill>
                <a:latin typeface="Times New Roman" panose="02020603050405020304" pitchFamily="18" charset="0"/>
                <a:cs typeface="Times New Roman" panose="02020603050405020304" pitchFamily="18" charset="0"/>
              </a:rPr>
              <a:t>MQXFS:</a:t>
            </a:r>
          </a:p>
          <a:p>
            <a:pPr lvl="1"/>
            <a:r>
              <a:rPr lang="fr-CH" sz="1800" dirty="0">
                <a:solidFill>
                  <a:schemeClr val="tx1"/>
                </a:solidFill>
                <a:latin typeface="Times New Roman" panose="02020603050405020304" pitchFamily="18" charset="0"/>
                <a:cs typeface="Times New Roman" panose="02020603050405020304" pitchFamily="18" charset="0"/>
              </a:rPr>
              <a:t>MQXFS7g </a:t>
            </a:r>
            <a:r>
              <a:rPr lang="fr-CH" sz="1800" dirty="0" err="1">
                <a:solidFill>
                  <a:schemeClr val="tx1"/>
                </a:solidFill>
                <a:latin typeface="Times New Roman" panose="02020603050405020304" pitchFamily="18" charset="0"/>
                <a:cs typeface="Times New Roman" panose="02020603050405020304" pitchFamily="18" charset="0"/>
              </a:rPr>
              <a:t>magnet</a:t>
            </a:r>
            <a:r>
              <a:rPr lang="fr-CH" sz="1800" dirty="0">
                <a:solidFill>
                  <a:schemeClr val="tx1"/>
                </a:solidFill>
                <a:latin typeface="Times New Roman" panose="02020603050405020304" pitchFamily="18" charset="0"/>
                <a:cs typeface="Times New Roman" panose="02020603050405020304" pitchFamily="18" charset="0"/>
              </a:rPr>
              <a:t> </a:t>
            </a:r>
            <a:r>
              <a:rPr lang="fr-CH" sz="1800" dirty="0" err="1">
                <a:solidFill>
                  <a:schemeClr val="tx1"/>
                </a:solidFill>
                <a:latin typeface="Times New Roman" panose="02020603050405020304" pitchFamily="18" charset="0"/>
                <a:cs typeface="Times New Roman" panose="02020603050405020304" pitchFamily="18" charset="0"/>
              </a:rPr>
              <a:t>assembly</a:t>
            </a:r>
            <a:r>
              <a:rPr lang="fr-CH" sz="1800" dirty="0">
                <a:solidFill>
                  <a:schemeClr val="tx1"/>
                </a:solidFill>
                <a:latin typeface="Times New Roman" panose="02020603050405020304" pitchFamily="18" charset="0"/>
                <a:cs typeface="Times New Roman" panose="02020603050405020304" pitchFamily="18" charset="0"/>
              </a:rPr>
              <a:t>.</a:t>
            </a:r>
          </a:p>
          <a:p>
            <a:pPr lvl="1"/>
            <a:r>
              <a:rPr lang="fr-CH" sz="1800" dirty="0">
                <a:solidFill>
                  <a:schemeClr val="tx1"/>
                </a:solidFill>
                <a:latin typeface="Times New Roman" panose="02020603050405020304" pitchFamily="18" charset="0"/>
                <a:cs typeface="Times New Roman" panose="02020603050405020304" pitchFamily="18" charset="0"/>
              </a:rPr>
              <a:t>MQXFS8 </a:t>
            </a:r>
            <a:r>
              <a:rPr lang="fr-CH" sz="1800" dirty="0" err="1">
                <a:solidFill>
                  <a:schemeClr val="tx1"/>
                </a:solidFill>
                <a:latin typeface="Times New Roman" panose="02020603050405020304" pitchFamily="18" charset="0"/>
                <a:cs typeface="Times New Roman" panose="02020603050405020304" pitchFamily="18" charset="0"/>
              </a:rPr>
              <a:t>magnet</a:t>
            </a:r>
            <a:r>
              <a:rPr lang="fr-CH" sz="1800" dirty="0">
                <a:solidFill>
                  <a:schemeClr val="tx1"/>
                </a:solidFill>
                <a:latin typeface="Times New Roman" panose="02020603050405020304" pitchFamily="18" charset="0"/>
                <a:cs typeface="Times New Roman" panose="02020603050405020304" pitchFamily="18" charset="0"/>
              </a:rPr>
              <a:t> </a:t>
            </a:r>
            <a:r>
              <a:rPr lang="fr-CH" sz="1800" dirty="0" err="1">
                <a:solidFill>
                  <a:schemeClr val="tx1"/>
                </a:solidFill>
                <a:latin typeface="Times New Roman" panose="02020603050405020304" pitchFamily="18" charset="0"/>
                <a:cs typeface="Times New Roman" panose="02020603050405020304" pitchFamily="18" charset="0"/>
              </a:rPr>
              <a:t>assembly</a:t>
            </a:r>
            <a:r>
              <a:rPr lang="fr-CH" sz="1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799839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DCA1C4-9514-7B4F-976F-D92F7E296653}" type="slidenum">
              <a:rPr lang="fr-FR" smtClean="0"/>
              <a:pPr/>
              <a:t>30</a:t>
            </a:fld>
            <a:endParaRPr lang="fr-FR"/>
          </a:p>
        </p:txBody>
      </p:sp>
      <p:sp>
        <p:nvSpPr>
          <p:cNvPr id="3" name="Title 1">
            <a:extLst>
              <a:ext uri="{FF2B5EF4-FFF2-40B4-BE49-F238E27FC236}">
                <a16:creationId xmlns:a16="http://schemas.microsoft.com/office/drawing/2014/main" id="{FAFD6F31-2D91-415F-88F4-7508C5078B20}"/>
              </a:ext>
            </a:extLst>
          </p:cNvPr>
          <p:cNvSpPr>
            <a:spLocks noGrp="1"/>
          </p:cNvSpPr>
          <p:nvPr>
            <p:ph type="title"/>
          </p:nvPr>
        </p:nvSpPr>
        <p:spPr>
          <a:xfrm>
            <a:off x="-97200" y="2211710"/>
            <a:ext cx="9144000" cy="540000"/>
          </a:xfrm>
          <a:noFill/>
        </p:spPr>
        <p:txBody>
          <a:bodyPr/>
          <a:lstStyle/>
          <a:p>
            <a:r>
              <a:rPr lang="en-GB" sz="2800" b="0" dirty="0">
                <a:latin typeface="Times New Roman" panose="02020603050405020304" pitchFamily="18" charset="0"/>
                <a:cs typeface="Times New Roman" panose="02020603050405020304" pitchFamily="18" charset="0"/>
              </a:rPr>
              <a:t>ANNEX</a:t>
            </a:r>
          </a:p>
        </p:txBody>
      </p:sp>
    </p:spTree>
    <p:extLst>
      <p:ext uri="{BB962C8B-B14F-4D97-AF65-F5344CB8AC3E}">
        <p14:creationId xmlns:p14="http://schemas.microsoft.com/office/powerpoint/2010/main" val="27084963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03029" y="-170952"/>
            <a:ext cx="5915025" cy="745629"/>
          </a:xfrm>
        </p:spPr>
        <p:txBody>
          <a:bodyPr/>
          <a:lstStyle/>
          <a:p>
            <a:r>
              <a:rPr lang="en-GB" dirty="0"/>
              <a:t>MQXFB02: Coil Size</a:t>
            </a:r>
          </a:p>
        </p:txBody>
      </p:sp>
      <p:graphicFrame>
        <p:nvGraphicFramePr>
          <p:cNvPr id="9" name="Chart 8">
            <a:extLst>
              <a:ext uri="{FF2B5EF4-FFF2-40B4-BE49-F238E27FC236}">
                <a16:creationId xmlns:a16="http://schemas.microsoft.com/office/drawing/2014/main" id="{85315D16-1E8B-4135-9841-B2B8159D64FC}"/>
              </a:ext>
            </a:extLst>
          </p:cNvPr>
          <p:cNvGraphicFramePr>
            <a:graphicFrameLocks/>
          </p:cNvGraphicFramePr>
          <p:nvPr>
            <p:extLst>
              <p:ext uri="{D42A27DB-BD31-4B8C-83A1-F6EECF244321}">
                <p14:modId xmlns:p14="http://schemas.microsoft.com/office/powerpoint/2010/main" val="4251283258"/>
              </p:ext>
            </p:extLst>
          </p:nvPr>
        </p:nvGraphicFramePr>
        <p:xfrm>
          <a:off x="1920481" y="411510"/>
          <a:ext cx="5296137" cy="317223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813850359"/>
              </p:ext>
            </p:extLst>
          </p:nvPr>
        </p:nvGraphicFramePr>
        <p:xfrm>
          <a:off x="1733787" y="3708495"/>
          <a:ext cx="5295900" cy="952500"/>
        </p:xfrm>
        <a:graphic>
          <a:graphicData uri="http://schemas.openxmlformats.org/drawingml/2006/table">
            <a:tbl>
              <a:tblPr/>
              <a:tblGrid>
                <a:gridCol w="1536700">
                  <a:extLst>
                    <a:ext uri="{9D8B030D-6E8A-4147-A177-3AD203B41FA5}">
                      <a16:colId xmlns:a16="http://schemas.microsoft.com/office/drawing/2014/main" val="3689309683"/>
                    </a:ext>
                  </a:extLst>
                </a:gridCol>
                <a:gridCol w="609600">
                  <a:extLst>
                    <a:ext uri="{9D8B030D-6E8A-4147-A177-3AD203B41FA5}">
                      <a16:colId xmlns:a16="http://schemas.microsoft.com/office/drawing/2014/main" val="2473136965"/>
                    </a:ext>
                  </a:extLst>
                </a:gridCol>
                <a:gridCol w="1562100">
                  <a:extLst>
                    <a:ext uri="{9D8B030D-6E8A-4147-A177-3AD203B41FA5}">
                      <a16:colId xmlns:a16="http://schemas.microsoft.com/office/drawing/2014/main" val="2167241299"/>
                    </a:ext>
                  </a:extLst>
                </a:gridCol>
                <a:gridCol w="1587500">
                  <a:extLst>
                    <a:ext uri="{9D8B030D-6E8A-4147-A177-3AD203B41FA5}">
                      <a16:colId xmlns:a16="http://schemas.microsoft.com/office/drawing/2014/main" val="3594222037"/>
                    </a:ext>
                  </a:extLst>
                </a:gridCol>
              </a:tblGrid>
              <a:tr h="190500">
                <a:tc gridSpan="2">
                  <a:txBody>
                    <a:bodyPr/>
                    <a:lstStyle/>
                    <a:p>
                      <a:pPr algn="ctr" fontAlgn="ctr"/>
                      <a:r>
                        <a:rPr lang="en-GB" sz="1100" b="1" i="0" u="none" strike="noStrike">
                          <a:solidFill>
                            <a:srgbClr val="000000"/>
                          </a:solidFill>
                          <a:effectLst/>
                          <a:latin typeface="Calibri" panose="020F0502020204030204" pitchFamily="34" charset="0"/>
                        </a:rPr>
                        <a:t> </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fontAlgn="ctr"/>
                      <a:r>
                        <a:rPr lang="en-GB" sz="1100" b="1" i="0" u="none" strike="noStrike">
                          <a:solidFill>
                            <a:srgbClr val="000000"/>
                          </a:solidFill>
                          <a:effectLst/>
                          <a:latin typeface="Calibri" panose="020F0502020204030204" pitchFamily="34" charset="0"/>
                        </a:rPr>
                        <a:t>Average (Including ends)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a:solidFill>
                            <a:srgbClr val="000000"/>
                          </a:solidFill>
                          <a:effectLst/>
                          <a:latin typeface="Calibri" panose="020F0502020204030204" pitchFamily="34" charset="0"/>
                        </a:rPr>
                        <a:t>Average (Excluding ends)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0287679"/>
                  </a:ext>
                </a:extLst>
              </a:tr>
              <a:tr h="190500">
                <a:tc rowSpan="4">
                  <a:txBody>
                    <a:bodyPr/>
                    <a:lstStyle/>
                    <a:p>
                      <a:pPr algn="ctr" fontAlgn="ctr"/>
                      <a:r>
                        <a:rPr lang="en-GB" sz="1100" b="1" i="0" u="none" strike="noStrike">
                          <a:solidFill>
                            <a:srgbClr val="000000"/>
                          </a:solidFill>
                          <a:effectLst/>
                          <a:latin typeface="Calibri" panose="020F0502020204030204" pitchFamily="34" charset="0"/>
                        </a:rPr>
                        <a:t>Azimuthal excess L+R [µm]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a:solidFill>
                            <a:srgbClr val="4472C4"/>
                          </a:solidFill>
                          <a:effectLst/>
                          <a:latin typeface="Calibri" panose="020F0502020204030204" pitchFamily="34" charset="0"/>
                        </a:rPr>
                        <a:t>CR125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-7 </a:t>
                      </a:r>
                      <a:r>
                        <a:rPr lang="en-GB" sz="1100" b="1"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6623122"/>
                  </a:ext>
                </a:extLst>
              </a:tr>
              <a:tr h="190500">
                <a:tc vMerge="1">
                  <a:txBody>
                    <a:bodyPr/>
                    <a:lstStyle/>
                    <a:p>
                      <a:endParaRPr lang="en-GB"/>
                    </a:p>
                  </a:txBody>
                  <a:tcPr/>
                </a:tc>
                <a:tc>
                  <a:txBody>
                    <a:bodyPr/>
                    <a:lstStyle/>
                    <a:p>
                      <a:pPr algn="ctr" fontAlgn="ctr"/>
                      <a:r>
                        <a:rPr lang="en-GB" sz="1100" b="1" i="0" u="none" strike="noStrike">
                          <a:solidFill>
                            <a:srgbClr val="4472C4"/>
                          </a:solidFill>
                          <a:effectLst/>
                          <a:latin typeface="Calibri" panose="020F0502020204030204" pitchFamily="34" charset="0"/>
                        </a:rPr>
                        <a:t>CR123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-16 </a:t>
                      </a:r>
                      <a:r>
                        <a:rPr lang="en-GB" sz="1100" b="1"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599699"/>
                  </a:ext>
                </a:extLst>
              </a:tr>
              <a:tr h="190500">
                <a:tc vMerge="1">
                  <a:txBody>
                    <a:bodyPr/>
                    <a:lstStyle/>
                    <a:p>
                      <a:endParaRPr lang="en-GB"/>
                    </a:p>
                  </a:txBody>
                  <a:tcPr/>
                </a:tc>
                <a:tc>
                  <a:txBody>
                    <a:bodyPr/>
                    <a:lstStyle/>
                    <a:p>
                      <a:pPr algn="ctr" fontAlgn="ctr"/>
                      <a:r>
                        <a:rPr lang="en-GB" sz="1100" b="1" i="0" u="none" strike="noStrike">
                          <a:solidFill>
                            <a:srgbClr val="4472C4"/>
                          </a:solidFill>
                          <a:effectLst/>
                          <a:latin typeface="Calibri" panose="020F0502020204030204" pitchFamily="34" charset="0"/>
                        </a:rPr>
                        <a:t>CR121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27 </a:t>
                      </a:r>
                      <a:r>
                        <a:rPr lang="en-GB" sz="1100" b="1" i="0" u="none" strike="noStrike" dirty="0">
                          <a:solidFill>
                            <a:srgbClr val="000000"/>
                          </a:solidFill>
                          <a:effectLst/>
                          <a:latin typeface="Calibri" panose="020F050202020403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9644544"/>
                  </a:ext>
                </a:extLst>
              </a:tr>
              <a:tr h="190500">
                <a:tc vMerge="1">
                  <a:txBody>
                    <a:bodyPr/>
                    <a:lstStyle/>
                    <a:p>
                      <a:endParaRPr lang="en-GB"/>
                    </a:p>
                  </a:txBody>
                  <a:tcPr/>
                </a:tc>
                <a:tc>
                  <a:txBody>
                    <a:bodyPr/>
                    <a:lstStyle/>
                    <a:p>
                      <a:pPr algn="ctr" fontAlgn="ctr"/>
                      <a:r>
                        <a:rPr lang="en-GB" sz="1100" b="1" i="0" u="none" strike="noStrike">
                          <a:solidFill>
                            <a:srgbClr val="4472C4"/>
                          </a:solidFill>
                          <a:effectLst/>
                          <a:latin typeface="Calibri" panose="020F0502020204030204" pitchFamily="34" charset="0"/>
                        </a:rPr>
                        <a:t>CR124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0" i="0" u="none" strike="noStrike" dirty="0">
                          <a:solidFill>
                            <a:srgbClr val="000000"/>
                          </a:solidFill>
                          <a:effectLst/>
                          <a:latin typeface="Calibri" panose="020F0502020204030204" pitchFamily="34" charset="0"/>
                        </a:rPr>
                        <a:t>-100 </a:t>
                      </a:r>
                      <a:r>
                        <a:rPr lang="en-GB" sz="1100" b="1" i="0" u="none" strike="noStrike" dirty="0">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5743425"/>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4086711891"/>
              </p:ext>
            </p:extLst>
          </p:nvPr>
        </p:nvGraphicFramePr>
        <p:xfrm>
          <a:off x="7221178" y="3708495"/>
          <a:ext cx="1092200" cy="952500"/>
        </p:xfrm>
        <a:graphic>
          <a:graphicData uri="http://schemas.openxmlformats.org/drawingml/2006/table">
            <a:tbl>
              <a:tblPr/>
              <a:tblGrid>
                <a:gridCol w="571500">
                  <a:extLst>
                    <a:ext uri="{9D8B030D-6E8A-4147-A177-3AD203B41FA5}">
                      <a16:colId xmlns:a16="http://schemas.microsoft.com/office/drawing/2014/main" val="4195231479"/>
                    </a:ext>
                  </a:extLst>
                </a:gridCol>
                <a:gridCol w="520700">
                  <a:extLst>
                    <a:ext uri="{9D8B030D-6E8A-4147-A177-3AD203B41FA5}">
                      <a16:colId xmlns:a16="http://schemas.microsoft.com/office/drawing/2014/main" val="1733630068"/>
                    </a:ext>
                  </a:extLst>
                </a:gridCol>
              </a:tblGrid>
              <a:tr h="190500">
                <a:tc>
                  <a:txBody>
                    <a:bodyPr/>
                    <a:lstStyle/>
                    <a:p>
                      <a:pPr algn="l" fontAlgn="ctr"/>
                      <a:r>
                        <a:rPr lang="en-GB" sz="1100" b="1" i="0" u="none" strike="noStrike">
                          <a:solidFill>
                            <a:srgbClr val="000000"/>
                          </a:solidFill>
                          <a:effectLst/>
                          <a:latin typeface="Calibri" panose="020F0502020204030204" pitchFamily="34" charset="0"/>
                        </a:rPr>
                        <a:t> </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a:solidFill>
                            <a:srgbClr val="000000"/>
                          </a:solidFill>
                          <a:effectLst/>
                          <a:latin typeface="Calibri" panose="020F0502020204030204" pitchFamily="34" charset="0"/>
                        </a:rPr>
                        <a:t>Shim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008098"/>
                  </a:ext>
                </a:extLst>
              </a:tr>
              <a:tr h="190500">
                <a:tc>
                  <a:txBody>
                    <a:bodyPr/>
                    <a:lstStyle/>
                    <a:p>
                      <a:pPr algn="ctr" fontAlgn="ctr"/>
                      <a:r>
                        <a:rPr lang="en-GB" sz="1100" b="1" i="0" u="none" strike="noStrike">
                          <a:solidFill>
                            <a:srgbClr val="4472C4"/>
                          </a:solidFill>
                          <a:effectLst/>
                          <a:latin typeface="Calibri" panose="020F0502020204030204" pitchFamily="34" charset="0"/>
                        </a:rPr>
                        <a:t>CR125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dirty="0">
                          <a:solidFill>
                            <a:srgbClr val="C00000"/>
                          </a:solidFill>
                          <a:effectLst/>
                          <a:latin typeface="Calibri" panose="020F050202020403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0442272"/>
                  </a:ext>
                </a:extLst>
              </a:tr>
              <a:tr h="190500">
                <a:tc>
                  <a:txBody>
                    <a:bodyPr/>
                    <a:lstStyle/>
                    <a:p>
                      <a:pPr algn="ctr" fontAlgn="ctr"/>
                      <a:r>
                        <a:rPr lang="en-GB" sz="1100" b="1" i="0" u="none" strike="noStrike">
                          <a:solidFill>
                            <a:srgbClr val="4472C4"/>
                          </a:solidFill>
                          <a:effectLst/>
                          <a:latin typeface="Calibri" panose="020F0502020204030204" pitchFamily="34" charset="0"/>
                        </a:rPr>
                        <a:t>CR123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a:solidFill>
                            <a:srgbClr val="C00000"/>
                          </a:solidFill>
                          <a:effectLst/>
                          <a:latin typeface="Calibri" panose="020F050202020403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3895420"/>
                  </a:ext>
                </a:extLst>
              </a:tr>
              <a:tr h="190500">
                <a:tc>
                  <a:txBody>
                    <a:bodyPr/>
                    <a:lstStyle/>
                    <a:p>
                      <a:pPr algn="ctr" fontAlgn="ctr"/>
                      <a:r>
                        <a:rPr lang="en-GB" sz="1100" b="1" i="0" u="none" strike="noStrike">
                          <a:solidFill>
                            <a:srgbClr val="4472C4"/>
                          </a:solidFill>
                          <a:effectLst/>
                          <a:latin typeface="Calibri" panose="020F0502020204030204" pitchFamily="34" charset="0"/>
                        </a:rPr>
                        <a:t>CR121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a:solidFill>
                            <a:srgbClr val="C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1594627"/>
                  </a:ext>
                </a:extLst>
              </a:tr>
              <a:tr h="190500">
                <a:tc>
                  <a:txBody>
                    <a:bodyPr/>
                    <a:lstStyle/>
                    <a:p>
                      <a:pPr algn="ctr" fontAlgn="ctr"/>
                      <a:r>
                        <a:rPr lang="en-GB" sz="1100" b="1" i="0" u="none" strike="noStrike">
                          <a:solidFill>
                            <a:srgbClr val="4472C4"/>
                          </a:solidFill>
                          <a:effectLst/>
                          <a:latin typeface="Calibri" panose="020F0502020204030204" pitchFamily="34" charset="0"/>
                        </a:rPr>
                        <a:t>CR124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100" b="1" i="0" u="none" strike="noStrike" dirty="0">
                          <a:solidFill>
                            <a:srgbClr val="C00000"/>
                          </a:solidFill>
                          <a:effectLst/>
                          <a:latin typeface="Calibri" panose="020F0502020204030204" pitchFamily="34" charset="0"/>
                        </a:rPr>
                        <a:t>150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5514041"/>
                  </a:ext>
                </a:extLst>
              </a:tr>
            </a:tbl>
          </a:graphicData>
        </a:graphic>
      </p:graphicFrame>
    </p:spTree>
    <p:extLst>
      <p:ext uri="{BB962C8B-B14F-4D97-AF65-F5344CB8AC3E}">
        <p14:creationId xmlns:p14="http://schemas.microsoft.com/office/powerpoint/2010/main" val="24661456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defTabSz="342900"/>
            <a:fld id="{BFDCA1C4-9514-7B4F-976F-D92F7E296653}" type="slidenum">
              <a:rPr lang="fr-FR">
                <a:solidFill>
                  <a:srgbClr val="64BCD9"/>
                </a:solidFill>
                <a:latin typeface="Arial"/>
              </a:rPr>
              <a:pPr defTabSz="342900"/>
              <a:t>32</a:t>
            </a:fld>
            <a:endParaRPr lang="fr-FR">
              <a:solidFill>
                <a:srgbClr val="64BCD9"/>
              </a:solidFill>
              <a:latin typeface="Arial"/>
            </a:endParaRPr>
          </a:p>
        </p:txBody>
      </p:sp>
      <p:sp>
        <p:nvSpPr>
          <p:cNvPr id="32" name="Title 1"/>
          <p:cNvSpPr>
            <a:spLocks noGrp="1"/>
          </p:cNvSpPr>
          <p:nvPr>
            <p:ph type="title"/>
          </p:nvPr>
        </p:nvSpPr>
        <p:spPr>
          <a:xfrm>
            <a:off x="1602000" y="135000"/>
            <a:ext cx="6056100" cy="540000"/>
          </a:xfrm>
        </p:spPr>
        <p:txBody>
          <a:bodyPr/>
          <a:lstStyle/>
          <a:p>
            <a:r>
              <a:rPr lang="en-US" dirty="0"/>
              <a:t>MQXFB02 -250 um shimming plan</a:t>
            </a:r>
            <a:endParaRPr lang="en-GB" dirty="0"/>
          </a:p>
        </p:txBody>
      </p:sp>
      <p:sp>
        <p:nvSpPr>
          <p:cNvPr id="11" name="Content Placeholder 2">
            <a:extLst>
              <a:ext uri="{FF2B5EF4-FFF2-40B4-BE49-F238E27FC236}">
                <a16:creationId xmlns:a16="http://schemas.microsoft.com/office/drawing/2014/main" id="{68F37279-7883-43E5-BFC0-C679D7216A16}"/>
              </a:ext>
            </a:extLst>
          </p:cNvPr>
          <p:cNvSpPr txBox="1">
            <a:spLocks/>
          </p:cNvSpPr>
          <p:nvPr/>
        </p:nvSpPr>
        <p:spPr>
          <a:xfrm>
            <a:off x="728098" y="639215"/>
            <a:ext cx="8193507" cy="2663412"/>
          </a:xfrm>
          <a:prstGeom prst="rect">
            <a:avLst/>
          </a:prstGeom>
        </p:spPr>
        <p:txBody>
          <a:bodyPr>
            <a:norm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Wingdings" charset="2"/>
              <a:buNone/>
            </a:pPr>
            <a:r>
              <a:rPr lang="en-US" sz="1600" u="sng" dirty="0"/>
              <a:t>Azimuthal size and expected stress variation along the length (w.r.t. average)</a:t>
            </a:r>
          </a:p>
          <a:p>
            <a:pPr marL="0" indent="0" algn="ctr">
              <a:buFont typeface="Wingdings" charset="2"/>
              <a:buNone/>
            </a:pPr>
            <a:endParaRPr lang="en-US" sz="200" dirty="0"/>
          </a:p>
          <a:p>
            <a:pPr marL="0" indent="0">
              <a:buNone/>
            </a:pPr>
            <a:endParaRPr lang="en-GB" sz="900" dirty="0">
              <a:solidFill>
                <a:schemeClr val="tx2"/>
              </a:solidFill>
            </a:endParaRPr>
          </a:p>
        </p:txBody>
      </p:sp>
      <p:graphicFrame>
        <p:nvGraphicFramePr>
          <p:cNvPr id="12" name="Chart 11">
            <a:extLst>
              <a:ext uri="{FF2B5EF4-FFF2-40B4-BE49-F238E27FC236}">
                <a16:creationId xmlns:a16="http://schemas.microsoft.com/office/drawing/2014/main" id="{388D7512-C4B6-403D-A881-D787C096C090}"/>
              </a:ext>
            </a:extLst>
          </p:cNvPr>
          <p:cNvGraphicFramePr>
            <a:graphicFrameLocks/>
          </p:cNvGraphicFramePr>
          <p:nvPr>
            <p:extLst>
              <p:ext uri="{D42A27DB-BD31-4B8C-83A1-F6EECF244321}">
                <p14:modId xmlns:p14="http://schemas.microsoft.com/office/powerpoint/2010/main" val="813308863"/>
              </p:ext>
            </p:extLst>
          </p:nvPr>
        </p:nvGraphicFramePr>
        <p:xfrm>
          <a:off x="323528" y="1150665"/>
          <a:ext cx="4793029" cy="3144226"/>
        </p:xfrm>
        <a:graphic>
          <a:graphicData uri="http://schemas.openxmlformats.org/drawingml/2006/chart">
            <c:chart xmlns:c="http://schemas.openxmlformats.org/drawingml/2006/chart" xmlns:r="http://schemas.openxmlformats.org/officeDocument/2006/relationships" r:id="rId2"/>
          </a:graphicData>
        </a:graphic>
      </p:graphicFrame>
      <p:pic>
        <p:nvPicPr>
          <p:cNvPr id="13" name="Picture 12"/>
          <p:cNvPicPr>
            <a:picLocks noChangeAspect="1"/>
          </p:cNvPicPr>
          <p:nvPr/>
        </p:nvPicPr>
        <p:blipFill>
          <a:blip r:embed="rId3"/>
          <a:stretch>
            <a:fillRect/>
          </a:stretch>
        </p:blipFill>
        <p:spPr>
          <a:xfrm>
            <a:off x="5061236" y="1131590"/>
            <a:ext cx="3647812" cy="2735859"/>
          </a:xfrm>
          <a:prstGeom prst="rect">
            <a:avLst/>
          </a:prstGeom>
        </p:spPr>
      </p:pic>
      <p:cxnSp>
        <p:nvCxnSpPr>
          <p:cNvPr id="14" name="Straight Connector 13"/>
          <p:cNvCxnSpPr/>
          <p:nvPr/>
        </p:nvCxnSpPr>
        <p:spPr>
          <a:xfrm>
            <a:off x="5747485" y="1347828"/>
            <a:ext cx="0" cy="2142699"/>
          </a:xfrm>
          <a:prstGeom prst="line">
            <a:avLst/>
          </a:prstGeom>
          <a:ln w="12700">
            <a:prstDash val="dash"/>
          </a:ln>
          <a:effectLst/>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a:off x="6739222" y="1345555"/>
            <a:ext cx="0" cy="2142699"/>
          </a:xfrm>
          <a:prstGeom prst="line">
            <a:avLst/>
          </a:prstGeom>
          <a:ln w="12700">
            <a:prstDash val="dash"/>
          </a:ln>
          <a:effectLst/>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a:xfrm>
            <a:off x="8017562" y="1352379"/>
            <a:ext cx="0" cy="1836000"/>
          </a:xfrm>
          <a:prstGeom prst="line">
            <a:avLst/>
          </a:prstGeom>
          <a:ln w="12700">
            <a:prstDash val="dash"/>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903037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D6F31-2D91-415F-88F4-7508C5078B20}"/>
              </a:ext>
            </a:extLst>
          </p:cNvPr>
          <p:cNvSpPr>
            <a:spLocks noGrp="1"/>
          </p:cNvSpPr>
          <p:nvPr>
            <p:ph type="title"/>
          </p:nvPr>
        </p:nvSpPr>
        <p:spPr>
          <a:xfrm>
            <a:off x="0" y="9078"/>
            <a:ext cx="9144000" cy="540000"/>
          </a:xfrm>
          <a:noFill/>
        </p:spPr>
        <p:txBody>
          <a:bodyPr/>
          <a:lstStyle/>
          <a:p>
            <a:r>
              <a:rPr lang="en-GB" sz="2800" b="0" dirty="0">
                <a:latin typeface="Times New Roman" panose="02020603050405020304" pitchFamily="18" charset="0"/>
                <a:cs typeface="Times New Roman" panose="02020603050405020304" pitchFamily="18" charset="0"/>
              </a:rPr>
              <a:t>MQXFBMT4 – Assembly</a:t>
            </a:r>
          </a:p>
        </p:txBody>
      </p:sp>
      <p:sp>
        <p:nvSpPr>
          <p:cNvPr id="4" name="Slide Number Placeholder 3">
            <a:extLst>
              <a:ext uri="{FF2B5EF4-FFF2-40B4-BE49-F238E27FC236}">
                <a16:creationId xmlns:a16="http://schemas.microsoft.com/office/drawing/2014/main" id="{ABF5ABCA-04FD-4E26-A4B0-81EE27B94A16}"/>
              </a:ext>
            </a:extLst>
          </p:cNvPr>
          <p:cNvSpPr>
            <a:spLocks noGrp="1"/>
          </p:cNvSpPr>
          <p:nvPr>
            <p:ph type="sldNum" sz="quarter" idx="12"/>
          </p:nvPr>
        </p:nvSpPr>
        <p:spPr/>
        <p:txBody>
          <a:bodyPr/>
          <a:lstStyle/>
          <a:p>
            <a:fld id="{BFDCA1C4-9514-7B4F-976F-D92F7E296653}" type="slidenum">
              <a:rPr lang="fr-FR" smtClean="0"/>
              <a:pPr/>
              <a:t>33</a:t>
            </a:fld>
            <a:endParaRPr lang="fr-FR"/>
          </a:p>
        </p:txBody>
      </p:sp>
      <p:sp>
        <p:nvSpPr>
          <p:cNvPr id="8" name="Espace réservé du contenu 8"/>
          <p:cNvSpPr txBox="1">
            <a:spLocks/>
          </p:cNvSpPr>
          <p:nvPr/>
        </p:nvSpPr>
        <p:spPr>
          <a:xfrm>
            <a:off x="452219" y="627533"/>
            <a:ext cx="8368253" cy="1368153"/>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chemeClr val="tx1"/>
                </a:solidFill>
                <a:latin typeface="Times New Roman" panose="02020603050405020304" pitchFamily="18" charset="0"/>
                <a:cs typeface="Times New Roman" panose="02020603050405020304" pitchFamily="18" charset="0"/>
              </a:rPr>
              <a:t>“Tricky </a:t>
            </a:r>
            <a:r>
              <a:rPr lang="en-US" sz="1600" dirty="0" err="1">
                <a:solidFill>
                  <a:schemeClr val="tx1"/>
                </a:solidFill>
                <a:latin typeface="Times New Roman" panose="02020603050405020304" pitchFamily="18" charset="0"/>
                <a:cs typeface="Times New Roman" panose="02020603050405020304" pitchFamily="18" charset="0"/>
              </a:rPr>
              <a:t>coilpack</a:t>
            </a:r>
            <a:r>
              <a:rPr lang="en-US" sz="1600" dirty="0">
                <a:solidFill>
                  <a:schemeClr val="tx1"/>
                </a:solidFill>
                <a:latin typeface="Times New Roman" panose="02020603050405020304" pitchFamily="18" charset="0"/>
                <a:cs typeface="Times New Roman" panose="02020603050405020304" pitchFamily="18" charset="0"/>
              </a:rPr>
              <a:t>”. </a:t>
            </a:r>
            <a:r>
              <a:rPr lang="en-US" sz="1600" b="1" dirty="0">
                <a:solidFill>
                  <a:schemeClr val="tx1"/>
                </a:solidFill>
                <a:latin typeface="Times New Roman" panose="02020603050405020304" pitchFamily="18" charset="0"/>
                <a:cs typeface="Times New Roman" panose="02020603050405020304" pitchFamily="18" charset="0"/>
              </a:rPr>
              <a:t>FUJI</a:t>
            </a:r>
            <a:r>
              <a:rPr lang="en-US" sz="1600" dirty="0">
                <a:solidFill>
                  <a:schemeClr val="tx1"/>
                </a:solidFill>
                <a:latin typeface="Times New Roman" panose="02020603050405020304" pitchFamily="18" charset="0"/>
                <a:cs typeface="Times New Roman" panose="02020603050405020304" pitchFamily="18" charset="0"/>
              </a:rPr>
              <a:t> </a:t>
            </a:r>
            <a:r>
              <a:rPr lang="en-US" sz="1600" b="1" dirty="0">
                <a:solidFill>
                  <a:schemeClr val="tx1"/>
                </a:solidFill>
                <a:latin typeface="Times New Roman" panose="02020603050405020304" pitchFamily="18" charset="0"/>
                <a:cs typeface="Times New Roman" panose="02020603050405020304" pitchFamily="18" charset="0"/>
              </a:rPr>
              <a:t>tests</a:t>
            </a:r>
            <a:r>
              <a:rPr lang="en-US" sz="1600" dirty="0">
                <a:solidFill>
                  <a:schemeClr val="tx1"/>
                </a:solidFill>
                <a:latin typeface="Times New Roman" panose="02020603050405020304" pitchFamily="18" charset="0"/>
                <a:cs typeface="Times New Roman" panose="02020603050405020304" pitchFamily="18" charset="0"/>
              </a:rPr>
              <a:t> </a:t>
            </a:r>
            <a:r>
              <a:rPr lang="en-US" sz="1600" b="1" dirty="0">
                <a:solidFill>
                  <a:schemeClr val="tx1"/>
                </a:solidFill>
                <a:latin typeface="Times New Roman" panose="02020603050405020304" pitchFamily="18" charset="0"/>
                <a:cs typeface="Times New Roman" panose="02020603050405020304" pitchFamily="18" charset="0"/>
              </a:rPr>
              <a:t>confirmed</a:t>
            </a:r>
            <a:r>
              <a:rPr lang="en-US" sz="1600" dirty="0">
                <a:solidFill>
                  <a:schemeClr val="tx1"/>
                </a:solidFill>
                <a:latin typeface="Times New Roman" panose="02020603050405020304" pitchFamily="18" charset="0"/>
                <a:cs typeface="Times New Roman" panose="02020603050405020304" pitchFamily="18" charset="0"/>
              </a:rPr>
              <a:t> the expected </a:t>
            </a:r>
            <a:r>
              <a:rPr lang="en-US" sz="1600" b="1" dirty="0">
                <a:solidFill>
                  <a:schemeClr val="tx1"/>
                </a:solidFill>
                <a:latin typeface="Times New Roman" panose="02020603050405020304" pitchFamily="18" charset="0"/>
                <a:cs typeface="Times New Roman" panose="02020603050405020304" pitchFamily="18" charset="0"/>
              </a:rPr>
              <a:t>mechanical</a:t>
            </a:r>
            <a:r>
              <a:rPr lang="en-US" sz="1600" dirty="0">
                <a:solidFill>
                  <a:schemeClr val="tx1"/>
                </a:solidFill>
                <a:latin typeface="Times New Roman" panose="02020603050405020304" pitchFamily="18" charset="0"/>
                <a:cs typeface="Times New Roman" panose="02020603050405020304" pitchFamily="18" charset="0"/>
              </a:rPr>
              <a:t> </a:t>
            </a:r>
            <a:r>
              <a:rPr lang="en-US" sz="1600" b="1" dirty="0">
                <a:solidFill>
                  <a:schemeClr val="tx1"/>
                </a:solidFill>
                <a:latin typeface="Times New Roman" panose="02020603050405020304" pitchFamily="18" charset="0"/>
                <a:cs typeface="Times New Roman" panose="02020603050405020304" pitchFamily="18" charset="0"/>
              </a:rPr>
              <a:t>contact</a:t>
            </a:r>
            <a:r>
              <a:rPr lang="en-US" sz="1600" dirty="0">
                <a:solidFill>
                  <a:schemeClr val="tx1"/>
                </a:solidFill>
                <a:latin typeface="Times New Roman" panose="02020603050405020304" pitchFamily="18" charset="0"/>
                <a:cs typeface="Times New Roman" panose="02020603050405020304" pitchFamily="18" charset="0"/>
              </a:rPr>
              <a:t> with the </a:t>
            </a:r>
            <a:r>
              <a:rPr lang="en-US" sz="1600" b="1" dirty="0">
                <a:solidFill>
                  <a:schemeClr val="tx1"/>
                </a:solidFill>
                <a:latin typeface="Times New Roman" panose="02020603050405020304" pitchFamily="18" charset="0"/>
                <a:cs typeface="Times New Roman" panose="02020603050405020304" pitchFamily="18" charset="0"/>
              </a:rPr>
              <a:t>collars</a:t>
            </a:r>
            <a:r>
              <a:rPr lang="en-US" sz="1600" dirty="0">
                <a:solidFill>
                  <a:schemeClr val="tx1"/>
                </a:solidFill>
                <a:latin typeface="Times New Roman" panose="02020603050405020304" pitchFamily="18" charset="0"/>
                <a:cs typeface="Times New Roman" panose="02020603050405020304" pitchFamily="18" charset="0"/>
              </a:rPr>
              <a:t>:</a:t>
            </a:r>
          </a:p>
          <a:p>
            <a:pPr lvl="1"/>
            <a:r>
              <a:rPr lang="en-GB" sz="1600" dirty="0">
                <a:solidFill>
                  <a:schemeClr val="tx1"/>
                </a:solidFill>
                <a:latin typeface="Times New Roman" panose="02020603050405020304" pitchFamily="18" charset="0"/>
                <a:cs typeface="Times New Roman" panose="02020603050405020304" pitchFamily="18" charset="0"/>
              </a:rPr>
              <a:t>Larger contact towards the mid-plane for the virgin coil (CR 127). For the non-virgin coils, contact mostly towards the winding pole.</a:t>
            </a:r>
          </a:p>
          <a:p>
            <a:pPr lvl="1"/>
            <a:r>
              <a:rPr lang="en-US" sz="1200" dirty="0">
                <a:solidFill>
                  <a:schemeClr val="tx1"/>
                </a:solidFill>
                <a:latin typeface="Times New Roman" panose="02020603050405020304" pitchFamily="18" charset="0"/>
                <a:cs typeface="Times New Roman" panose="02020603050405020304" pitchFamily="18" charset="0"/>
              </a:rPr>
              <a:t>The geometry of the new coil is “round”. The three tested coils have the typical “</a:t>
            </a:r>
            <a:r>
              <a:rPr lang="en-US" sz="1200" dirty="0" err="1">
                <a:solidFill>
                  <a:schemeClr val="tx1"/>
                </a:solidFill>
                <a:latin typeface="Times New Roman" panose="02020603050405020304" pitchFamily="18" charset="0"/>
                <a:cs typeface="Times New Roman" panose="02020603050405020304" pitchFamily="18" charset="0"/>
              </a:rPr>
              <a:t>squarish</a:t>
            </a:r>
            <a:r>
              <a:rPr lang="en-US" sz="1200" dirty="0">
                <a:solidFill>
                  <a:schemeClr val="tx1"/>
                </a:solidFill>
                <a:latin typeface="Times New Roman" panose="02020603050405020304" pitchFamily="18" charset="0"/>
                <a:cs typeface="Times New Roman" panose="02020603050405020304" pitchFamily="18" charset="0"/>
              </a:rPr>
              <a:t>” geometry after test. </a:t>
            </a:r>
            <a:endParaRPr lang="en-GB" sz="1200" dirty="0">
              <a:solidFill>
                <a:schemeClr val="tx1"/>
              </a:solidFill>
              <a:latin typeface="Times New Roman" panose="02020603050405020304" pitchFamily="18" charset="0"/>
              <a:cs typeface="Times New Roman" panose="02020603050405020304" pitchFamily="18" charset="0"/>
            </a:endParaRPr>
          </a:p>
          <a:p>
            <a:pPr marL="457200" lvl="1" indent="0">
              <a:buNone/>
            </a:pPr>
            <a:endParaRPr lang="en-GB" sz="1200" dirty="0">
              <a:solidFill>
                <a:schemeClr val="tx1"/>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9552" y="1923678"/>
            <a:ext cx="2725562" cy="2423583"/>
          </a:xfrm>
          <a:prstGeom prst="rect">
            <a:avLst/>
          </a:prstGeom>
        </p:spPr>
      </p:pic>
      <p:pic>
        <p:nvPicPr>
          <p:cNvPr id="16" name="Content Placeholder 10"/>
          <p:cNvPicPr>
            <a:picLocks noChangeAspect="1"/>
          </p:cNvPicPr>
          <p:nvPr/>
        </p:nvPicPr>
        <p:blipFill rotWithShape="1">
          <a:blip r:embed="rId3" cstate="print">
            <a:extLst>
              <a:ext uri="{28A0092B-C50C-407E-A947-70E740481C1C}">
                <a14:useLocalDpi xmlns:a14="http://schemas.microsoft.com/office/drawing/2010/main"/>
              </a:ext>
            </a:extLst>
          </a:blip>
          <a:srcRect r="24352" b="68034"/>
          <a:stretch/>
        </p:blipFill>
        <p:spPr>
          <a:xfrm>
            <a:off x="4668705" y="2056244"/>
            <a:ext cx="3916757" cy="1080000"/>
          </a:xfrm>
          <a:prstGeom prst="rect">
            <a:avLst/>
          </a:prstGeom>
        </p:spPr>
      </p:pic>
      <p:pic>
        <p:nvPicPr>
          <p:cNvPr id="17" name="Content Placeholder 5"/>
          <p:cNvPicPr>
            <a:picLocks noChangeAspect="1"/>
          </p:cNvPicPr>
          <p:nvPr/>
        </p:nvPicPr>
        <p:blipFill rotWithShape="1">
          <a:blip r:embed="rId4" cstate="print">
            <a:extLst>
              <a:ext uri="{28A0092B-C50C-407E-A947-70E740481C1C}">
                <a14:useLocalDpi xmlns:a14="http://schemas.microsoft.com/office/drawing/2010/main"/>
              </a:ext>
            </a:extLst>
          </a:blip>
          <a:srcRect r="24177" b="68034"/>
          <a:stretch/>
        </p:blipFill>
        <p:spPr>
          <a:xfrm>
            <a:off x="4668705" y="3135470"/>
            <a:ext cx="3930579" cy="1080000"/>
          </a:xfrm>
          <a:prstGeom prst="rect">
            <a:avLst/>
          </a:prstGeom>
        </p:spPr>
      </p:pic>
      <p:sp>
        <p:nvSpPr>
          <p:cNvPr id="19" name="Espace réservé du contenu 8"/>
          <p:cNvSpPr txBox="1">
            <a:spLocks/>
          </p:cNvSpPr>
          <p:nvPr/>
        </p:nvSpPr>
        <p:spPr>
          <a:xfrm>
            <a:off x="3599789" y="2316984"/>
            <a:ext cx="2232247" cy="1368153"/>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solidFill>
                  <a:schemeClr val="tx1"/>
                </a:solidFill>
                <a:latin typeface="Times New Roman" panose="02020603050405020304" pitchFamily="18" charset="0"/>
                <a:cs typeface="Times New Roman" panose="02020603050405020304" pitchFamily="18" charset="0"/>
              </a:rPr>
              <a:t>After test:</a:t>
            </a:r>
          </a:p>
          <a:p>
            <a:pPr marL="0" indent="0">
              <a:buNone/>
            </a:pPr>
            <a:endParaRPr lang="en-US" sz="1600" dirty="0">
              <a:solidFill>
                <a:schemeClr val="tx1"/>
              </a:solidFill>
              <a:latin typeface="Times New Roman" panose="02020603050405020304" pitchFamily="18" charset="0"/>
              <a:cs typeface="Times New Roman" panose="02020603050405020304" pitchFamily="18" charset="0"/>
            </a:endParaRPr>
          </a:p>
          <a:p>
            <a:pPr marL="0" indent="0">
              <a:buNone/>
            </a:pPr>
            <a:endParaRPr lang="en-US" sz="1600" dirty="0">
              <a:solidFill>
                <a:schemeClr val="tx1"/>
              </a:solidFill>
              <a:latin typeface="Times New Roman" panose="02020603050405020304" pitchFamily="18" charset="0"/>
              <a:cs typeface="Times New Roman" panose="02020603050405020304" pitchFamily="18" charset="0"/>
            </a:endParaRPr>
          </a:p>
          <a:p>
            <a:pPr marL="0" indent="0">
              <a:buNone/>
            </a:pPr>
            <a:endParaRPr lang="en-US" sz="1600" dirty="0">
              <a:solidFill>
                <a:schemeClr val="tx1"/>
              </a:solidFill>
              <a:latin typeface="Times New Roman" panose="02020603050405020304" pitchFamily="18" charset="0"/>
              <a:cs typeface="Times New Roman" panose="02020603050405020304" pitchFamily="18" charset="0"/>
            </a:endParaRPr>
          </a:p>
          <a:p>
            <a:pPr marL="0" indent="0">
              <a:buNone/>
            </a:pPr>
            <a:r>
              <a:rPr lang="en-US" sz="1600" dirty="0">
                <a:solidFill>
                  <a:schemeClr val="tx1"/>
                </a:solidFill>
                <a:latin typeface="Times New Roman" panose="02020603050405020304" pitchFamily="18" charset="0"/>
                <a:cs typeface="Times New Roman" panose="02020603050405020304" pitchFamily="18" charset="0"/>
              </a:rPr>
              <a:t>Before test:</a:t>
            </a:r>
            <a:endParaRPr lang="en-GB" sz="1200" dirty="0">
              <a:solidFill>
                <a:schemeClr val="tx1"/>
              </a:solidFill>
              <a:latin typeface="Times New Roman" panose="02020603050405020304" pitchFamily="18" charset="0"/>
              <a:cs typeface="Times New Roman" panose="02020603050405020304" pitchFamily="18" charset="0"/>
            </a:endParaRPr>
          </a:p>
        </p:txBody>
      </p:sp>
      <p:sp>
        <p:nvSpPr>
          <p:cNvPr id="20" name="Espace réservé du contenu 8"/>
          <p:cNvSpPr txBox="1">
            <a:spLocks/>
          </p:cNvSpPr>
          <p:nvPr/>
        </p:nvSpPr>
        <p:spPr>
          <a:xfrm>
            <a:off x="3588681" y="4822665"/>
            <a:ext cx="5400600" cy="258037"/>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chemeClr val="tx1"/>
                </a:solidFill>
                <a:latin typeface="Times New Roman" panose="02020603050405020304" pitchFamily="18" charset="0"/>
                <a:cs typeface="Times New Roman" panose="02020603050405020304" pitchFamily="18" charset="0"/>
              </a:rPr>
              <a:t>*Same behavior observed for MQXFS8 magnet (2 virgin / 2 non-virgin coils)</a:t>
            </a:r>
            <a:endParaRPr lang="en-GB" sz="105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82709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D6F31-2D91-415F-88F4-7508C5078B20}"/>
              </a:ext>
            </a:extLst>
          </p:cNvPr>
          <p:cNvSpPr>
            <a:spLocks noGrp="1"/>
          </p:cNvSpPr>
          <p:nvPr>
            <p:ph type="title"/>
          </p:nvPr>
        </p:nvSpPr>
        <p:spPr>
          <a:xfrm>
            <a:off x="0" y="9078"/>
            <a:ext cx="9144000" cy="540000"/>
          </a:xfrm>
          <a:noFill/>
        </p:spPr>
        <p:txBody>
          <a:bodyPr/>
          <a:lstStyle/>
          <a:p>
            <a:r>
              <a:rPr lang="en-GB" sz="2800" b="0" dirty="0">
                <a:latin typeface="Times New Roman" panose="02020603050405020304" pitchFamily="18" charset="0"/>
                <a:cs typeface="Times New Roman" panose="02020603050405020304" pitchFamily="18" charset="0"/>
              </a:rPr>
              <a:t>MQXFB02 – Cold tests</a:t>
            </a:r>
          </a:p>
        </p:txBody>
      </p:sp>
      <p:sp>
        <p:nvSpPr>
          <p:cNvPr id="4" name="Slide Number Placeholder 3">
            <a:extLst>
              <a:ext uri="{FF2B5EF4-FFF2-40B4-BE49-F238E27FC236}">
                <a16:creationId xmlns:a16="http://schemas.microsoft.com/office/drawing/2014/main" id="{ABF5ABCA-04FD-4E26-A4B0-81EE27B94A16}"/>
              </a:ext>
            </a:extLst>
          </p:cNvPr>
          <p:cNvSpPr>
            <a:spLocks noGrp="1"/>
          </p:cNvSpPr>
          <p:nvPr>
            <p:ph type="sldNum" sz="quarter" idx="12"/>
          </p:nvPr>
        </p:nvSpPr>
        <p:spPr/>
        <p:txBody>
          <a:bodyPr/>
          <a:lstStyle/>
          <a:p>
            <a:fld id="{BFDCA1C4-9514-7B4F-976F-D92F7E296653}" type="slidenum">
              <a:rPr lang="fr-FR" smtClean="0"/>
              <a:pPr/>
              <a:t>34</a:t>
            </a:fld>
            <a:endParaRPr lang="fr-FR"/>
          </a:p>
        </p:txBody>
      </p:sp>
      <p:sp>
        <p:nvSpPr>
          <p:cNvPr id="17" name="Espace réservé du contenu 8"/>
          <p:cNvSpPr txBox="1">
            <a:spLocks/>
          </p:cNvSpPr>
          <p:nvPr/>
        </p:nvSpPr>
        <p:spPr>
          <a:xfrm>
            <a:off x="4160123" y="4731990"/>
            <a:ext cx="3868261" cy="392389"/>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1200" dirty="0">
                <a:solidFill>
                  <a:srgbClr val="00B050"/>
                </a:solidFill>
                <a:latin typeface="Times New Roman" panose="02020603050405020304" pitchFamily="18" charset="0"/>
                <a:cs typeface="Times New Roman" panose="02020603050405020304" pitchFamily="18" charset="0"/>
              </a:rPr>
              <a:t>M. </a:t>
            </a:r>
            <a:r>
              <a:rPr lang="en-GB" sz="1200" dirty="0" err="1">
                <a:solidFill>
                  <a:srgbClr val="00B050"/>
                </a:solidFill>
                <a:latin typeface="Times New Roman" panose="02020603050405020304" pitchFamily="18" charset="0"/>
                <a:cs typeface="Times New Roman" panose="02020603050405020304" pitchFamily="18" charset="0"/>
              </a:rPr>
              <a:t>Guinchard</a:t>
            </a:r>
            <a:r>
              <a:rPr lang="en-GB" sz="1200" dirty="0">
                <a:solidFill>
                  <a:srgbClr val="00B050"/>
                </a:solidFill>
                <a:latin typeface="Times New Roman" panose="02020603050405020304" pitchFamily="18" charset="0"/>
                <a:cs typeface="Times New Roman" panose="02020603050405020304" pitchFamily="18" charset="0"/>
              </a:rPr>
              <a:t>, S. Mugnier and K. Kandemir</a:t>
            </a:r>
          </a:p>
        </p:txBody>
      </p:sp>
      <p:sp>
        <p:nvSpPr>
          <p:cNvPr id="6" name="TextBox 5"/>
          <p:cNvSpPr txBox="1"/>
          <p:nvPr/>
        </p:nvSpPr>
        <p:spPr>
          <a:xfrm>
            <a:off x="2252025" y="4312722"/>
            <a:ext cx="6505307" cy="400110"/>
          </a:xfrm>
          <a:prstGeom prst="rect">
            <a:avLst/>
          </a:prstGeom>
          <a:noFill/>
        </p:spPr>
        <p:txBody>
          <a:bodyPr wrap="none" rtlCol="0">
            <a:spAutoFit/>
          </a:bodyPr>
          <a:lstStyle/>
          <a:p>
            <a:r>
              <a:rPr lang="en-US" sz="1000" dirty="0" smtClean="0">
                <a:solidFill>
                  <a:srgbClr val="5A5A5A"/>
                </a:solidFill>
                <a:cs typeface="Calibri" panose="020F0502020204030204" pitchFamily="34" charset="0"/>
              </a:rPr>
              <a:t>Noise seems an artifact from the holding current. Kinks may be related to the peak tracking. Under investigation.</a:t>
            </a:r>
          </a:p>
          <a:p>
            <a:r>
              <a:rPr lang="en-US" sz="1000" dirty="0" smtClean="0">
                <a:solidFill>
                  <a:srgbClr val="5A5A5A"/>
                </a:solidFill>
                <a:cs typeface="Calibri" panose="020F0502020204030204" pitchFamily="34" charset="0"/>
              </a:rPr>
              <a:t>Wavy </a:t>
            </a:r>
            <a:r>
              <a:rPr lang="en-US" sz="1000" dirty="0" smtClean="0">
                <a:solidFill>
                  <a:srgbClr val="5A5A5A"/>
                </a:solidFill>
                <a:cs typeface="Calibri" panose="020F0502020204030204" pitchFamily="34" charset="0"/>
              </a:rPr>
              <a:t>z-signal (See annex) </a:t>
            </a:r>
            <a:r>
              <a:rPr lang="en-US" sz="1000" dirty="0" smtClean="0">
                <a:solidFill>
                  <a:srgbClr val="5A5A5A"/>
                </a:solidFill>
                <a:cs typeface="Calibri" panose="020F0502020204030204" pitchFamily="34" charset="0"/>
              </a:rPr>
              <a:t>not understood. Also under investigation.</a:t>
            </a:r>
            <a:endParaRPr lang="en-GB" sz="1000" dirty="0" smtClean="0">
              <a:solidFill>
                <a:srgbClr val="5A5A5A"/>
              </a:solidFill>
              <a:cs typeface="Calibri" panose="020F0502020204030204" pitchFamily="34" charset="0"/>
            </a:endParaRPr>
          </a:p>
        </p:txBody>
      </p:sp>
      <p:pic>
        <p:nvPicPr>
          <p:cNvPr id="3" name="Picture 2"/>
          <p:cNvPicPr>
            <a:picLocks noChangeAspect="1"/>
          </p:cNvPicPr>
          <p:nvPr/>
        </p:nvPicPr>
        <p:blipFill>
          <a:blip r:embed="rId2"/>
          <a:stretch>
            <a:fillRect/>
          </a:stretch>
        </p:blipFill>
        <p:spPr>
          <a:xfrm>
            <a:off x="658200" y="843558"/>
            <a:ext cx="7827600" cy="3001441"/>
          </a:xfrm>
          <a:prstGeom prst="rect">
            <a:avLst/>
          </a:prstGeom>
        </p:spPr>
      </p:pic>
    </p:spTree>
    <p:extLst>
      <p:ext uri="{BB962C8B-B14F-4D97-AF65-F5344CB8AC3E}">
        <p14:creationId xmlns:p14="http://schemas.microsoft.com/office/powerpoint/2010/main" val="22841074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D6F31-2D91-415F-88F4-7508C5078B20}"/>
              </a:ext>
            </a:extLst>
          </p:cNvPr>
          <p:cNvSpPr>
            <a:spLocks noGrp="1"/>
          </p:cNvSpPr>
          <p:nvPr>
            <p:ph type="title"/>
          </p:nvPr>
        </p:nvSpPr>
        <p:spPr>
          <a:xfrm>
            <a:off x="0" y="9078"/>
            <a:ext cx="9144000" cy="540000"/>
          </a:xfrm>
          <a:noFill/>
        </p:spPr>
        <p:txBody>
          <a:bodyPr/>
          <a:lstStyle/>
          <a:p>
            <a:r>
              <a:rPr lang="en-GB" sz="2800" b="0" dirty="0">
                <a:latin typeface="Times New Roman" panose="02020603050405020304" pitchFamily="18" charset="0"/>
                <a:cs typeface="Times New Roman" panose="02020603050405020304" pitchFamily="18" charset="0"/>
              </a:rPr>
              <a:t>MQXFB02 – Cold tests</a:t>
            </a:r>
          </a:p>
        </p:txBody>
      </p:sp>
      <p:sp>
        <p:nvSpPr>
          <p:cNvPr id="4" name="Slide Number Placeholder 3">
            <a:extLst>
              <a:ext uri="{FF2B5EF4-FFF2-40B4-BE49-F238E27FC236}">
                <a16:creationId xmlns:a16="http://schemas.microsoft.com/office/drawing/2014/main" id="{ABF5ABCA-04FD-4E26-A4B0-81EE27B94A16}"/>
              </a:ext>
            </a:extLst>
          </p:cNvPr>
          <p:cNvSpPr>
            <a:spLocks noGrp="1"/>
          </p:cNvSpPr>
          <p:nvPr>
            <p:ph type="sldNum" sz="quarter" idx="12"/>
          </p:nvPr>
        </p:nvSpPr>
        <p:spPr/>
        <p:txBody>
          <a:bodyPr/>
          <a:lstStyle/>
          <a:p>
            <a:fld id="{BFDCA1C4-9514-7B4F-976F-D92F7E296653}" type="slidenum">
              <a:rPr lang="fr-FR" smtClean="0"/>
              <a:pPr/>
              <a:t>35</a:t>
            </a:fld>
            <a:endParaRPr lang="fr-FR"/>
          </a:p>
        </p:txBody>
      </p:sp>
      <p:sp>
        <p:nvSpPr>
          <p:cNvPr id="17" name="Espace réservé du contenu 8"/>
          <p:cNvSpPr txBox="1">
            <a:spLocks/>
          </p:cNvSpPr>
          <p:nvPr/>
        </p:nvSpPr>
        <p:spPr>
          <a:xfrm>
            <a:off x="4160123" y="4731990"/>
            <a:ext cx="3868261" cy="392389"/>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1200" dirty="0">
                <a:solidFill>
                  <a:srgbClr val="00B050"/>
                </a:solidFill>
                <a:latin typeface="Times New Roman" panose="02020603050405020304" pitchFamily="18" charset="0"/>
                <a:cs typeface="Times New Roman" panose="02020603050405020304" pitchFamily="18" charset="0"/>
              </a:rPr>
              <a:t>M. </a:t>
            </a:r>
            <a:r>
              <a:rPr lang="en-GB" sz="1200" dirty="0" err="1">
                <a:solidFill>
                  <a:srgbClr val="00B050"/>
                </a:solidFill>
                <a:latin typeface="Times New Roman" panose="02020603050405020304" pitchFamily="18" charset="0"/>
                <a:cs typeface="Times New Roman" panose="02020603050405020304" pitchFamily="18" charset="0"/>
              </a:rPr>
              <a:t>Guinchard</a:t>
            </a:r>
            <a:r>
              <a:rPr lang="en-GB" sz="1200" dirty="0">
                <a:solidFill>
                  <a:srgbClr val="00B050"/>
                </a:solidFill>
                <a:latin typeface="Times New Roman" panose="02020603050405020304" pitchFamily="18" charset="0"/>
                <a:cs typeface="Times New Roman" panose="02020603050405020304" pitchFamily="18" charset="0"/>
              </a:rPr>
              <a:t>, S. Mugnier and K. Kandemir</a:t>
            </a:r>
          </a:p>
        </p:txBody>
      </p:sp>
      <p:pic>
        <p:nvPicPr>
          <p:cNvPr id="5" name="Picture 4"/>
          <p:cNvPicPr>
            <a:picLocks noChangeAspect="1"/>
          </p:cNvPicPr>
          <p:nvPr/>
        </p:nvPicPr>
        <p:blipFill>
          <a:blip r:embed="rId2"/>
          <a:stretch>
            <a:fillRect/>
          </a:stretch>
        </p:blipFill>
        <p:spPr>
          <a:xfrm>
            <a:off x="583737" y="1009510"/>
            <a:ext cx="7976526" cy="3002400"/>
          </a:xfrm>
          <a:prstGeom prst="rect">
            <a:avLst/>
          </a:prstGeom>
        </p:spPr>
      </p:pic>
    </p:spTree>
    <p:extLst>
      <p:ext uri="{BB962C8B-B14F-4D97-AF65-F5344CB8AC3E}">
        <p14:creationId xmlns:p14="http://schemas.microsoft.com/office/powerpoint/2010/main" val="42520627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D6F31-2D91-415F-88F4-7508C5078B20}"/>
              </a:ext>
            </a:extLst>
          </p:cNvPr>
          <p:cNvSpPr>
            <a:spLocks noGrp="1"/>
          </p:cNvSpPr>
          <p:nvPr>
            <p:ph type="title"/>
          </p:nvPr>
        </p:nvSpPr>
        <p:spPr>
          <a:xfrm>
            <a:off x="0" y="9078"/>
            <a:ext cx="9144000" cy="540000"/>
          </a:xfrm>
          <a:noFill/>
        </p:spPr>
        <p:txBody>
          <a:bodyPr/>
          <a:lstStyle/>
          <a:p>
            <a:r>
              <a:rPr lang="en-GB" sz="2800" b="0" dirty="0">
                <a:latin typeface="Times New Roman" panose="02020603050405020304" pitchFamily="18" charset="0"/>
                <a:cs typeface="Times New Roman" panose="02020603050405020304" pitchFamily="18" charset="0"/>
              </a:rPr>
              <a:t>MQXFB02 – Cold tests</a:t>
            </a:r>
          </a:p>
        </p:txBody>
      </p:sp>
      <p:sp>
        <p:nvSpPr>
          <p:cNvPr id="4" name="Slide Number Placeholder 3">
            <a:extLst>
              <a:ext uri="{FF2B5EF4-FFF2-40B4-BE49-F238E27FC236}">
                <a16:creationId xmlns:a16="http://schemas.microsoft.com/office/drawing/2014/main" id="{ABF5ABCA-04FD-4E26-A4B0-81EE27B94A16}"/>
              </a:ext>
            </a:extLst>
          </p:cNvPr>
          <p:cNvSpPr>
            <a:spLocks noGrp="1"/>
          </p:cNvSpPr>
          <p:nvPr>
            <p:ph type="sldNum" sz="quarter" idx="12"/>
          </p:nvPr>
        </p:nvSpPr>
        <p:spPr/>
        <p:txBody>
          <a:bodyPr/>
          <a:lstStyle/>
          <a:p>
            <a:fld id="{BFDCA1C4-9514-7B4F-976F-D92F7E296653}" type="slidenum">
              <a:rPr lang="fr-FR" smtClean="0"/>
              <a:pPr/>
              <a:t>36</a:t>
            </a:fld>
            <a:endParaRPr lang="fr-FR"/>
          </a:p>
        </p:txBody>
      </p:sp>
      <p:sp>
        <p:nvSpPr>
          <p:cNvPr id="17" name="Espace réservé du contenu 8"/>
          <p:cNvSpPr txBox="1">
            <a:spLocks/>
          </p:cNvSpPr>
          <p:nvPr/>
        </p:nvSpPr>
        <p:spPr>
          <a:xfrm>
            <a:off x="4160123" y="4731990"/>
            <a:ext cx="3868261" cy="392389"/>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1200" dirty="0">
                <a:solidFill>
                  <a:srgbClr val="00B050"/>
                </a:solidFill>
                <a:latin typeface="Times New Roman" panose="02020603050405020304" pitchFamily="18" charset="0"/>
                <a:cs typeface="Times New Roman" panose="02020603050405020304" pitchFamily="18" charset="0"/>
              </a:rPr>
              <a:t>M. </a:t>
            </a:r>
            <a:r>
              <a:rPr lang="en-GB" sz="1200" dirty="0" err="1">
                <a:solidFill>
                  <a:srgbClr val="00B050"/>
                </a:solidFill>
                <a:latin typeface="Times New Roman" panose="02020603050405020304" pitchFamily="18" charset="0"/>
                <a:cs typeface="Times New Roman" panose="02020603050405020304" pitchFamily="18" charset="0"/>
              </a:rPr>
              <a:t>Guinchard</a:t>
            </a:r>
            <a:r>
              <a:rPr lang="en-GB" sz="1200" dirty="0">
                <a:solidFill>
                  <a:srgbClr val="00B050"/>
                </a:solidFill>
                <a:latin typeface="Times New Roman" panose="02020603050405020304" pitchFamily="18" charset="0"/>
                <a:cs typeface="Times New Roman" panose="02020603050405020304" pitchFamily="18" charset="0"/>
              </a:rPr>
              <a:t>, S. Mugnier and K. Kandemir</a:t>
            </a:r>
          </a:p>
        </p:txBody>
      </p:sp>
      <p:pic>
        <p:nvPicPr>
          <p:cNvPr id="5" name="Picture 4"/>
          <p:cNvPicPr>
            <a:picLocks noChangeAspect="1"/>
          </p:cNvPicPr>
          <p:nvPr/>
        </p:nvPicPr>
        <p:blipFill>
          <a:blip r:embed="rId2"/>
          <a:stretch>
            <a:fillRect/>
          </a:stretch>
        </p:blipFill>
        <p:spPr>
          <a:xfrm>
            <a:off x="787968" y="1070550"/>
            <a:ext cx="7568065" cy="3002400"/>
          </a:xfrm>
          <a:prstGeom prst="rect">
            <a:avLst/>
          </a:prstGeom>
        </p:spPr>
      </p:pic>
    </p:spTree>
    <p:extLst>
      <p:ext uri="{BB962C8B-B14F-4D97-AF65-F5344CB8AC3E}">
        <p14:creationId xmlns:p14="http://schemas.microsoft.com/office/powerpoint/2010/main" val="26034722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D6F31-2D91-415F-88F4-7508C5078B20}"/>
              </a:ext>
            </a:extLst>
          </p:cNvPr>
          <p:cNvSpPr>
            <a:spLocks noGrp="1"/>
          </p:cNvSpPr>
          <p:nvPr>
            <p:ph type="title"/>
          </p:nvPr>
        </p:nvSpPr>
        <p:spPr>
          <a:xfrm>
            <a:off x="0" y="9078"/>
            <a:ext cx="9144000" cy="540000"/>
          </a:xfrm>
          <a:noFill/>
        </p:spPr>
        <p:txBody>
          <a:bodyPr/>
          <a:lstStyle/>
          <a:p>
            <a:r>
              <a:rPr lang="en-GB" sz="2800" b="0" dirty="0">
                <a:latin typeface="Times New Roman" panose="02020603050405020304" pitchFamily="18" charset="0"/>
                <a:cs typeface="Times New Roman" panose="02020603050405020304" pitchFamily="18" charset="0"/>
              </a:rPr>
              <a:t>MQXFB02 – Cold tests</a:t>
            </a:r>
          </a:p>
        </p:txBody>
      </p:sp>
      <p:sp>
        <p:nvSpPr>
          <p:cNvPr id="4" name="Slide Number Placeholder 3">
            <a:extLst>
              <a:ext uri="{FF2B5EF4-FFF2-40B4-BE49-F238E27FC236}">
                <a16:creationId xmlns:a16="http://schemas.microsoft.com/office/drawing/2014/main" id="{ABF5ABCA-04FD-4E26-A4B0-81EE27B94A16}"/>
              </a:ext>
            </a:extLst>
          </p:cNvPr>
          <p:cNvSpPr>
            <a:spLocks noGrp="1"/>
          </p:cNvSpPr>
          <p:nvPr>
            <p:ph type="sldNum" sz="quarter" idx="12"/>
          </p:nvPr>
        </p:nvSpPr>
        <p:spPr/>
        <p:txBody>
          <a:bodyPr/>
          <a:lstStyle/>
          <a:p>
            <a:fld id="{BFDCA1C4-9514-7B4F-976F-D92F7E296653}" type="slidenum">
              <a:rPr lang="fr-FR" smtClean="0"/>
              <a:pPr/>
              <a:t>37</a:t>
            </a:fld>
            <a:endParaRPr lang="fr-FR"/>
          </a:p>
        </p:txBody>
      </p:sp>
      <p:sp>
        <p:nvSpPr>
          <p:cNvPr id="17" name="Espace réservé du contenu 8"/>
          <p:cNvSpPr txBox="1">
            <a:spLocks/>
          </p:cNvSpPr>
          <p:nvPr/>
        </p:nvSpPr>
        <p:spPr>
          <a:xfrm>
            <a:off x="4160123" y="4731990"/>
            <a:ext cx="3868261" cy="392389"/>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1200" dirty="0">
                <a:solidFill>
                  <a:srgbClr val="00B050"/>
                </a:solidFill>
                <a:latin typeface="Times New Roman" panose="02020603050405020304" pitchFamily="18" charset="0"/>
                <a:cs typeface="Times New Roman" panose="02020603050405020304" pitchFamily="18" charset="0"/>
              </a:rPr>
              <a:t>M. </a:t>
            </a:r>
            <a:r>
              <a:rPr lang="en-GB" sz="1200" dirty="0" err="1">
                <a:solidFill>
                  <a:srgbClr val="00B050"/>
                </a:solidFill>
                <a:latin typeface="Times New Roman" panose="02020603050405020304" pitchFamily="18" charset="0"/>
                <a:cs typeface="Times New Roman" panose="02020603050405020304" pitchFamily="18" charset="0"/>
              </a:rPr>
              <a:t>Guinchard</a:t>
            </a:r>
            <a:r>
              <a:rPr lang="en-GB" sz="1200" dirty="0">
                <a:solidFill>
                  <a:srgbClr val="00B050"/>
                </a:solidFill>
                <a:latin typeface="Times New Roman" panose="02020603050405020304" pitchFamily="18" charset="0"/>
                <a:cs typeface="Times New Roman" panose="02020603050405020304" pitchFamily="18" charset="0"/>
              </a:rPr>
              <a:t>, S. Mugnier and K. Kandemir</a:t>
            </a:r>
          </a:p>
        </p:txBody>
      </p:sp>
      <p:pic>
        <p:nvPicPr>
          <p:cNvPr id="3" name="Picture 2"/>
          <p:cNvPicPr>
            <a:picLocks noChangeAspect="1"/>
          </p:cNvPicPr>
          <p:nvPr/>
        </p:nvPicPr>
        <p:blipFill>
          <a:blip r:embed="rId2"/>
          <a:stretch>
            <a:fillRect/>
          </a:stretch>
        </p:blipFill>
        <p:spPr>
          <a:xfrm>
            <a:off x="558546" y="1070550"/>
            <a:ext cx="8026908" cy="3002400"/>
          </a:xfrm>
          <a:prstGeom prst="rect">
            <a:avLst/>
          </a:prstGeom>
        </p:spPr>
      </p:pic>
    </p:spTree>
    <p:extLst>
      <p:ext uri="{BB962C8B-B14F-4D97-AF65-F5344CB8AC3E}">
        <p14:creationId xmlns:p14="http://schemas.microsoft.com/office/powerpoint/2010/main" val="36136282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D6F31-2D91-415F-88F4-7508C5078B20}"/>
              </a:ext>
            </a:extLst>
          </p:cNvPr>
          <p:cNvSpPr>
            <a:spLocks noGrp="1"/>
          </p:cNvSpPr>
          <p:nvPr>
            <p:ph type="title"/>
          </p:nvPr>
        </p:nvSpPr>
        <p:spPr>
          <a:xfrm>
            <a:off x="0" y="9078"/>
            <a:ext cx="9144000" cy="540000"/>
          </a:xfrm>
          <a:noFill/>
        </p:spPr>
        <p:txBody>
          <a:bodyPr/>
          <a:lstStyle/>
          <a:p>
            <a:r>
              <a:rPr lang="en-GB" sz="2800" b="0" dirty="0">
                <a:latin typeface="Times New Roman" panose="02020603050405020304" pitchFamily="18" charset="0"/>
                <a:cs typeface="Times New Roman" panose="02020603050405020304" pitchFamily="18" charset="0"/>
              </a:rPr>
              <a:t>MQXFB02 – Cold tests</a:t>
            </a:r>
          </a:p>
        </p:txBody>
      </p:sp>
      <p:sp>
        <p:nvSpPr>
          <p:cNvPr id="4" name="Slide Number Placeholder 3">
            <a:extLst>
              <a:ext uri="{FF2B5EF4-FFF2-40B4-BE49-F238E27FC236}">
                <a16:creationId xmlns:a16="http://schemas.microsoft.com/office/drawing/2014/main" id="{ABF5ABCA-04FD-4E26-A4B0-81EE27B94A16}"/>
              </a:ext>
            </a:extLst>
          </p:cNvPr>
          <p:cNvSpPr>
            <a:spLocks noGrp="1"/>
          </p:cNvSpPr>
          <p:nvPr>
            <p:ph type="sldNum" sz="quarter" idx="12"/>
          </p:nvPr>
        </p:nvSpPr>
        <p:spPr/>
        <p:txBody>
          <a:bodyPr/>
          <a:lstStyle/>
          <a:p>
            <a:fld id="{BFDCA1C4-9514-7B4F-976F-D92F7E296653}" type="slidenum">
              <a:rPr lang="fr-FR" smtClean="0"/>
              <a:pPr/>
              <a:t>38</a:t>
            </a:fld>
            <a:endParaRPr lang="fr-FR"/>
          </a:p>
        </p:txBody>
      </p:sp>
      <p:sp>
        <p:nvSpPr>
          <p:cNvPr id="8" name="Espace réservé du contenu 8"/>
          <p:cNvSpPr txBox="1">
            <a:spLocks/>
          </p:cNvSpPr>
          <p:nvPr/>
        </p:nvSpPr>
        <p:spPr>
          <a:xfrm>
            <a:off x="683568" y="627533"/>
            <a:ext cx="6120680" cy="900833"/>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600" dirty="0">
                <a:solidFill>
                  <a:schemeClr val="tx1"/>
                </a:solidFill>
                <a:latin typeface="Times New Roman" panose="02020603050405020304" pitchFamily="18" charset="0"/>
                <a:cs typeface="Times New Roman" panose="02020603050405020304" pitchFamily="18" charset="0"/>
              </a:rPr>
              <a:t>Quick recap: cold-mass welding preparation </a:t>
            </a:r>
          </a:p>
          <a:p>
            <a:pPr marL="0" indent="0">
              <a:buNone/>
            </a:pPr>
            <a:r>
              <a:rPr lang="en-US" sz="1600" dirty="0">
                <a:solidFill>
                  <a:schemeClr val="tx1"/>
                </a:solidFill>
                <a:latin typeface="Times New Roman" panose="02020603050405020304" pitchFamily="18" charset="0"/>
                <a:cs typeface="Times New Roman" panose="02020603050405020304" pitchFamily="18" charset="0"/>
              </a:rPr>
              <a:t>Gain in azimuthal pole stress during welding: [0 MPa -5 MPa]</a:t>
            </a:r>
            <a:endParaRPr lang="en-GB" sz="1600" dirty="0">
              <a:solidFill>
                <a:schemeClr val="tx1"/>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F9035D75-CEAA-FBC4-58F7-AF11A6DDDD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99363" y="1526084"/>
            <a:ext cx="4685624" cy="2967562"/>
          </a:xfrm>
          <a:prstGeom prst="rect">
            <a:avLst/>
          </a:prstGeom>
          <a:solidFill>
            <a:schemeClr val="bg1"/>
          </a:solidFill>
          <a:ln>
            <a:noFill/>
          </a:ln>
        </p:spPr>
      </p:pic>
      <p:sp>
        <p:nvSpPr>
          <p:cNvPr id="14" name="Rectangle 13"/>
          <p:cNvSpPr/>
          <p:nvPr/>
        </p:nvSpPr>
        <p:spPr>
          <a:xfrm>
            <a:off x="3779912" y="1779662"/>
            <a:ext cx="288000" cy="2232248"/>
          </a:xfrm>
          <a:prstGeom prst="rect">
            <a:avLst/>
          </a:prstGeom>
          <a:gradFill>
            <a:gsLst>
              <a:gs pos="0">
                <a:schemeClr val="accent4">
                  <a:tint val="100000"/>
                  <a:shade val="100000"/>
                  <a:satMod val="130000"/>
                  <a:alpha val="50000"/>
                </a:schemeClr>
              </a:gs>
              <a:gs pos="100000">
                <a:schemeClr val="accent4">
                  <a:tint val="50000"/>
                  <a:shade val="100000"/>
                  <a:satMod val="350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15" name="Espace réservé du contenu 8"/>
          <p:cNvSpPr txBox="1">
            <a:spLocks/>
          </p:cNvSpPr>
          <p:nvPr/>
        </p:nvSpPr>
        <p:spPr>
          <a:xfrm rot="16200000">
            <a:off x="3951116" y="1552322"/>
            <a:ext cx="558425" cy="900833"/>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600" dirty="0">
                <a:solidFill>
                  <a:schemeClr val="tx1"/>
                </a:solidFill>
                <a:latin typeface="Times New Roman" panose="02020603050405020304" pitchFamily="18" charset="0"/>
                <a:cs typeface="Times New Roman" panose="02020603050405020304" pitchFamily="18" charset="0"/>
              </a:rPr>
              <a:t>B02</a:t>
            </a:r>
          </a:p>
        </p:txBody>
      </p:sp>
    </p:spTree>
    <p:extLst>
      <p:ext uri="{BB962C8B-B14F-4D97-AF65-F5344CB8AC3E}">
        <p14:creationId xmlns:p14="http://schemas.microsoft.com/office/powerpoint/2010/main" val="28107418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D6F31-2D91-415F-88F4-7508C5078B20}"/>
              </a:ext>
            </a:extLst>
          </p:cNvPr>
          <p:cNvSpPr>
            <a:spLocks noGrp="1"/>
          </p:cNvSpPr>
          <p:nvPr>
            <p:ph type="title"/>
          </p:nvPr>
        </p:nvSpPr>
        <p:spPr>
          <a:xfrm>
            <a:off x="0" y="9078"/>
            <a:ext cx="9144000" cy="540000"/>
          </a:xfrm>
          <a:noFill/>
        </p:spPr>
        <p:txBody>
          <a:bodyPr/>
          <a:lstStyle/>
          <a:p>
            <a:r>
              <a:rPr lang="en-GB" sz="2800" b="0" dirty="0">
                <a:latin typeface="Times New Roman" panose="02020603050405020304" pitchFamily="18" charset="0"/>
                <a:cs typeface="Times New Roman" panose="02020603050405020304" pitchFamily="18" charset="0"/>
              </a:rPr>
              <a:t>MQXFB02 – Cold tests</a:t>
            </a:r>
          </a:p>
        </p:txBody>
      </p:sp>
      <p:sp>
        <p:nvSpPr>
          <p:cNvPr id="4" name="Slide Number Placeholder 3">
            <a:extLst>
              <a:ext uri="{FF2B5EF4-FFF2-40B4-BE49-F238E27FC236}">
                <a16:creationId xmlns:a16="http://schemas.microsoft.com/office/drawing/2014/main" id="{ABF5ABCA-04FD-4E26-A4B0-81EE27B94A16}"/>
              </a:ext>
            </a:extLst>
          </p:cNvPr>
          <p:cNvSpPr>
            <a:spLocks noGrp="1"/>
          </p:cNvSpPr>
          <p:nvPr>
            <p:ph type="sldNum" sz="quarter" idx="12"/>
          </p:nvPr>
        </p:nvSpPr>
        <p:spPr/>
        <p:txBody>
          <a:bodyPr/>
          <a:lstStyle/>
          <a:p>
            <a:fld id="{BFDCA1C4-9514-7B4F-976F-D92F7E296653}" type="slidenum">
              <a:rPr lang="fr-FR" smtClean="0"/>
              <a:pPr/>
              <a:t>39</a:t>
            </a:fld>
            <a:endParaRPr lang="fr-FR"/>
          </a:p>
        </p:txBody>
      </p:sp>
      <p:sp>
        <p:nvSpPr>
          <p:cNvPr id="8" name="Espace réservé du contenu 8"/>
          <p:cNvSpPr txBox="1">
            <a:spLocks/>
          </p:cNvSpPr>
          <p:nvPr/>
        </p:nvSpPr>
        <p:spPr>
          <a:xfrm>
            <a:off x="683568" y="627533"/>
            <a:ext cx="6120680" cy="900833"/>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600" dirty="0">
                <a:solidFill>
                  <a:schemeClr val="tx1"/>
                </a:solidFill>
                <a:latin typeface="Times New Roman" panose="02020603050405020304" pitchFamily="18" charset="0"/>
                <a:cs typeface="Times New Roman" panose="02020603050405020304" pitchFamily="18" charset="0"/>
              </a:rPr>
              <a:t>Quick recap: cold-mass welding preparation</a:t>
            </a:r>
          </a:p>
        </p:txBody>
      </p:sp>
      <p:pic>
        <p:nvPicPr>
          <p:cNvPr id="7" name="Picture 6">
            <a:extLst>
              <a:ext uri="{FF2B5EF4-FFF2-40B4-BE49-F238E27FC236}">
                <a16:creationId xmlns:a16="http://schemas.microsoft.com/office/drawing/2014/main" id="{5F133044-DD1C-C602-C5E8-E9600DF386F7}"/>
              </a:ext>
            </a:extLst>
          </p:cNvPr>
          <p:cNvPicPr>
            <a:picLocks noChangeAspect="1"/>
          </p:cNvPicPr>
          <p:nvPr/>
        </p:nvPicPr>
        <p:blipFill>
          <a:blip r:embed="rId2"/>
          <a:stretch>
            <a:fillRect/>
          </a:stretch>
        </p:blipFill>
        <p:spPr>
          <a:xfrm>
            <a:off x="1475656" y="1203598"/>
            <a:ext cx="2934095" cy="2716498"/>
          </a:xfrm>
          <a:prstGeom prst="rect">
            <a:avLst/>
          </a:prstGeom>
        </p:spPr>
      </p:pic>
      <p:pic>
        <p:nvPicPr>
          <p:cNvPr id="9" name="Picture 8">
            <a:extLst>
              <a:ext uri="{FF2B5EF4-FFF2-40B4-BE49-F238E27FC236}">
                <a16:creationId xmlns:a16="http://schemas.microsoft.com/office/drawing/2014/main" id="{95ADFCE5-D0C6-41FF-DC48-FEE414DAF73D}"/>
              </a:ext>
            </a:extLst>
          </p:cNvPr>
          <p:cNvPicPr>
            <a:picLocks noChangeAspect="1"/>
          </p:cNvPicPr>
          <p:nvPr/>
        </p:nvPicPr>
        <p:blipFill>
          <a:blip r:embed="rId3"/>
          <a:stretch>
            <a:fillRect/>
          </a:stretch>
        </p:blipFill>
        <p:spPr>
          <a:xfrm>
            <a:off x="4642175" y="1203598"/>
            <a:ext cx="2936987" cy="2716498"/>
          </a:xfrm>
          <a:prstGeom prst="rect">
            <a:avLst/>
          </a:prstGeom>
        </p:spPr>
      </p:pic>
    </p:spTree>
    <p:extLst>
      <p:ext uri="{BB962C8B-B14F-4D97-AF65-F5344CB8AC3E}">
        <p14:creationId xmlns:p14="http://schemas.microsoft.com/office/powerpoint/2010/main" val="283754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D6F31-2D91-415F-88F4-7508C5078B20}"/>
              </a:ext>
            </a:extLst>
          </p:cNvPr>
          <p:cNvSpPr>
            <a:spLocks noGrp="1"/>
          </p:cNvSpPr>
          <p:nvPr>
            <p:ph type="title"/>
          </p:nvPr>
        </p:nvSpPr>
        <p:spPr>
          <a:xfrm>
            <a:off x="0" y="9078"/>
            <a:ext cx="9144000" cy="540000"/>
          </a:xfrm>
          <a:noFill/>
        </p:spPr>
        <p:txBody>
          <a:bodyPr/>
          <a:lstStyle/>
          <a:p>
            <a:r>
              <a:rPr lang="en-GB" sz="2800" b="0" dirty="0">
                <a:latin typeface="Times New Roman" panose="02020603050405020304" pitchFamily="18" charset="0"/>
                <a:cs typeface="Times New Roman" panose="02020603050405020304" pitchFamily="18" charset="0"/>
              </a:rPr>
              <a:t>MQXFB02 – Cold tests</a:t>
            </a:r>
          </a:p>
        </p:txBody>
      </p:sp>
      <p:sp>
        <p:nvSpPr>
          <p:cNvPr id="4" name="Slide Number Placeholder 3">
            <a:extLst>
              <a:ext uri="{FF2B5EF4-FFF2-40B4-BE49-F238E27FC236}">
                <a16:creationId xmlns:a16="http://schemas.microsoft.com/office/drawing/2014/main" id="{ABF5ABCA-04FD-4E26-A4B0-81EE27B94A16}"/>
              </a:ext>
            </a:extLst>
          </p:cNvPr>
          <p:cNvSpPr>
            <a:spLocks noGrp="1"/>
          </p:cNvSpPr>
          <p:nvPr>
            <p:ph type="sldNum" sz="quarter" idx="12"/>
          </p:nvPr>
        </p:nvSpPr>
        <p:spPr/>
        <p:txBody>
          <a:bodyPr/>
          <a:lstStyle/>
          <a:p>
            <a:fld id="{BFDCA1C4-9514-7B4F-976F-D92F7E296653}" type="slidenum">
              <a:rPr lang="fr-FR" smtClean="0"/>
              <a:pPr/>
              <a:t>4</a:t>
            </a:fld>
            <a:endParaRPr lang="fr-FR"/>
          </a:p>
        </p:txBody>
      </p:sp>
      <p:sp>
        <p:nvSpPr>
          <p:cNvPr id="8" name="Espace réservé du contenu 8"/>
          <p:cNvSpPr txBox="1">
            <a:spLocks/>
          </p:cNvSpPr>
          <p:nvPr/>
        </p:nvSpPr>
        <p:spPr>
          <a:xfrm>
            <a:off x="452219" y="627533"/>
            <a:ext cx="6352029" cy="900833"/>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500" b="1" dirty="0">
                <a:solidFill>
                  <a:schemeClr val="tx1"/>
                </a:solidFill>
                <a:latin typeface="Times New Roman" panose="02020603050405020304" pitchFamily="18" charset="0"/>
                <a:cs typeface="Times New Roman" panose="02020603050405020304" pitchFamily="18" charset="0"/>
              </a:rPr>
              <a:t>100% of the mechanical instrumentation</a:t>
            </a:r>
            <a:r>
              <a:rPr lang="en-GB" sz="1500" dirty="0">
                <a:solidFill>
                  <a:schemeClr val="tx1"/>
                </a:solidFill>
                <a:latin typeface="Times New Roman" panose="02020603050405020304" pitchFamily="18" charset="0"/>
                <a:cs typeface="Times New Roman" panose="02020603050405020304" pitchFamily="18" charset="0"/>
              </a:rPr>
              <a:t> (Optical for coils and Electrical for rods) is </a:t>
            </a:r>
            <a:r>
              <a:rPr lang="en-GB" sz="1500" b="1" dirty="0">
                <a:solidFill>
                  <a:schemeClr val="tx1"/>
                </a:solidFill>
                <a:latin typeface="Times New Roman" panose="02020603050405020304" pitchFamily="18" charset="0"/>
                <a:cs typeface="Times New Roman" panose="02020603050405020304" pitchFamily="18" charset="0"/>
              </a:rPr>
              <a:t>working</a:t>
            </a:r>
            <a:r>
              <a:rPr lang="en-GB" sz="1500" dirty="0">
                <a:solidFill>
                  <a:schemeClr val="tx1"/>
                </a:solidFill>
                <a:latin typeface="Times New Roman" panose="02020603050405020304" pitchFamily="18" charset="0"/>
                <a:cs typeface="Times New Roman" panose="02020603050405020304" pitchFamily="18" charset="0"/>
              </a:rPr>
              <a:t> </a:t>
            </a:r>
            <a:r>
              <a:rPr lang="en-GB" sz="1500" b="1" dirty="0">
                <a:solidFill>
                  <a:schemeClr val="tx1"/>
                </a:solidFill>
                <a:latin typeface="Times New Roman" panose="02020603050405020304" pitchFamily="18" charset="0"/>
                <a:cs typeface="Times New Roman" panose="02020603050405020304" pitchFamily="18" charset="0"/>
              </a:rPr>
              <a:t>well</a:t>
            </a:r>
            <a:r>
              <a:rPr lang="en-GB" sz="1500" dirty="0">
                <a:solidFill>
                  <a:schemeClr val="tx1"/>
                </a:solidFill>
                <a:latin typeface="Times New Roman" panose="02020603050405020304" pitchFamily="18" charset="0"/>
                <a:cs typeface="Times New Roman" panose="02020603050405020304" pitchFamily="18" charset="0"/>
              </a:rPr>
              <a:t> at 1.9 K and during the powering phases. </a:t>
            </a:r>
          </a:p>
          <a:p>
            <a:pPr marL="0" indent="0">
              <a:buNone/>
            </a:pPr>
            <a:r>
              <a:rPr lang="en-GB" sz="1500" dirty="0">
                <a:solidFill>
                  <a:schemeClr val="tx1"/>
                </a:solidFill>
                <a:latin typeface="Times New Roman" panose="02020603050405020304" pitchFamily="18" charset="0"/>
                <a:cs typeface="Times New Roman" panose="02020603050405020304" pitchFamily="18" charset="0"/>
              </a:rPr>
              <a:t>	See </a:t>
            </a:r>
            <a:r>
              <a:rPr lang="en-GB" sz="1500" dirty="0">
                <a:solidFill>
                  <a:schemeClr val="tx1"/>
                </a:solidFill>
                <a:latin typeface="Times New Roman" panose="02020603050405020304" pitchFamily="18" charset="0"/>
                <a:cs typeface="Times New Roman" panose="02020603050405020304" pitchFamily="18" charset="0"/>
                <a:hlinkClick r:id="rId2"/>
              </a:rPr>
              <a:t>https://indico.cern.ch/event/1213692/</a:t>
            </a:r>
            <a:endParaRPr lang="en-GB" sz="1500" dirty="0">
              <a:solidFill>
                <a:schemeClr val="tx1"/>
              </a:solidFill>
              <a:latin typeface="Times New Roman" panose="02020603050405020304" pitchFamily="18" charset="0"/>
              <a:cs typeface="Times New Roman" panose="02020603050405020304" pitchFamily="18" charset="0"/>
            </a:endParaRPr>
          </a:p>
        </p:txBody>
      </p:sp>
      <p:pic>
        <p:nvPicPr>
          <p:cNvPr id="14" name="Picture 3">
            <a:extLst>
              <a:ext uri="{FF2B5EF4-FFF2-40B4-BE49-F238E27FC236}">
                <a16:creationId xmlns:a16="http://schemas.microsoft.com/office/drawing/2014/main" id="{D428C5AC-EBAE-32BB-2DAB-2A04B8CF9F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2" t="4333" r="13281" b="9093"/>
          <a:stretch/>
        </p:blipFill>
        <p:spPr bwMode="auto">
          <a:xfrm>
            <a:off x="3275856" y="1779662"/>
            <a:ext cx="5127188" cy="2959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Espace réservé du contenu 8"/>
          <p:cNvSpPr txBox="1">
            <a:spLocks/>
          </p:cNvSpPr>
          <p:nvPr/>
        </p:nvSpPr>
        <p:spPr>
          <a:xfrm>
            <a:off x="395536" y="1635646"/>
            <a:ext cx="2880320" cy="3024336"/>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500" b="1" dirty="0">
                <a:solidFill>
                  <a:schemeClr val="tx1"/>
                </a:solidFill>
                <a:latin typeface="Times New Roman" panose="02020603050405020304" pitchFamily="18" charset="0"/>
                <a:cs typeface="Times New Roman" panose="02020603050405020304" pitchFamily="18" charset="0"/>
              </a:rPr>
              <a:t>Larger</a:t>
            </a:r>
            <a:r>
              <a:rPr lang="en-US" sz="1500" dirty="0">
                <a:solidFill>
                  <a:schemeClr val="tx1"/>
                </a:solidFill>
                <a:latin typeface="Times New Roman" panose="02020603050405020304" pitchFamily="18" charset="0"/>
                <a:cs typeface="Times New Roman" panose="02020603050405020304" pitchFamily="18" charset="0"/>
              </a:rPr>
              <a:t> winding pole </a:t>
            </a:r>
            <a:r>
              <a:rPr lang="en-US" sz="1500" b="1" dirty="0">
                <a:solidFill>
                  <a:schemeClr val="tx1"/>
                </a:solidFill>
                <a:latin typeface="Times New Roman" panose="02020603050405020304" pitchFamily="18" charset="0"/>
                <a:cs typeface="Times New Roman" panose="02020603050405020304" pitchFamily="18" charset="0"/>
              </a:rPr>
              <a:t>unloading</a:t>
            </a:r>
            <a:r>
              <a:rPr lang="en-US" sz="1500" dirty="0">
                <a:solidFill>
                  <a:schemeClr val="tx1"/>
                </a:solidFill>
                <a:latin typeface="Times New Roman" panose="02020603050405020304" pitchFamily="18" charset="0"/>
                <a:cs typeface="Times New Roman" panose="02020603050405020304" pitchFamily="18" charset="0"/>
              </a:rPr>
              <a:t> in </a:t>
            </a:r>
            <a:r>
              <a:rPr lang="en-US" sz="1500" b="1" dirty="0">
                <a:solidFill>
                  <a:schemeClr val="tx1"/>
                </a:solidFill>
                <a:latin typeface="Times New Roman" panose="02020603050405020304" pitchFamily="18" charset="0"/>
                <a:cs typeface="Times New Roman" panose="02020603050405020304" pitchFamily="18" charset="0"/>
              </a:rPr>
              <a:t>LE</a:t>
            </a:r>
            <a:r>
              <a:rPr lang="en-US" sz="1500" dirty="0">
                <a:solidFill>
                  <a:schemeClr val="tx1"/>
                </a:solidFill>
                <a:latin typeface="Times New Roman" panose="02020603050405020304" pitchFamily="18" charset="0"/>
                <a:cs typeface="Times New Roman" panose="02020603050405020304" pitchFamily="18" charset="0"/>
              </a:rPr>
              <a:t> and </a:t>
            </a:r>
            <a:r>
              <a:rPr lang="en-US" sz="1500" b="1" dirty="0">
                <a:solidFill>
                  <a:schemeClr val="tx1"/>
                </a:solidFill>
                <a:latin typeface="Times New Roman" panose="02020603050405020304" pitchFamily="18" charset="0"/>
                <a:cs typeface="Times New Roman" panose="02020603050405020304" pitchFamily="18" charset="0"/>
              </a:rPr>
              <a:t>RE</a:t>
            </a:r>
            <a:r>
              <a:rPr lang="en-US" sz="1500" dirty="0">
                <a:solidFill>
                  <a:schemeClr val="tx1"/>
                </a:solidFill>
                <a:latin typeface="Times New Roman" panose="02020603050405020304" pitchFamily="18" charset="0"/>
                <a:cs typeface="Times New Roman" panose="02020603050405020304" pitchFamily="18" charset="0"/>
              </a:rPr>
              <a:t> measurement locations. </a:t>
            </a:r>
            <a:r>
              <a:rPr lang="en-US" sz="1500" b="1" dirty="0">
                <a:solidFill>
                  <a:schemeClr val="tx1"/>
                </a:solidFill>
                <a:latin typeface="Times New Roman" panose="02020603050405020304" pitchFamily="18" charset="0"/>
                <a:cs typeface="Times New Roman" panose="02020603050405020304" pitchFamily="18" charset="0"/>
              </a:rPr>
              <a:t>Consistent</a:t>
            </a:r>
            <a:r>
              <a:rPr lang="en-US" sz="1500" dirty="0">
                <a:solidFill>
                  <a:schemeClr val="tx1"/>
                </a:solidFill>
                <a:latin typeface="Times New Roman" panose="02020603050405020304" pitchFamily="18" charset="0"/>
                <a:cs typeface="Times New Roman" panose="02020603050405020304" pitchFamily="18" charset="0"/>
              </a:rPr>
              <a:t> with expectations (</a:t>
            </a:r>
            <a:r>
              <a:rPr lang="en-US" sz="1500" b="1" dirty="0">
                <a:solidFill>
                  <a:schemeClr val="tx1"/>
                </a:solidFill>
                <a:latin typeface="Times New Roman" panose="02020603050405020304" pitchFamily="18" charset="0"/>
                <a:cs typeface="Times New Roman" panose="02020603050405020304" pitchFamily="18" charset="0"/>
              </a:rPr>
              <a:t>larger</a:t>
            </a:r>
            <a:r>
              <a:rPr lang="en-US" sz="1500" dirty="0">
                <a:solidFill>
                  <a:schemeClr val="tx1"/>
                </a:solidFill>
                <a:latin typeface="Times New Roman" panose="02020603050405020304" pitchFamily="18" charset="0"/>
                <a:cs typeface="Times New Roman" panose="02020603050405020304" pitchFamily="18" charset="0"/>
              </a:rPr>
              <a:t> coil size / </a:t>
            </a:r>
            <a:r>
              <a:rPr lang="en-US" sz="1500" b="1" dirty="0">
                <a:solidFill>
                  <a:schemeClr val="tx1"/>
                </a:solidFill>
                <a:latin typeface="Times New Roman" panose="02020603050405020304" pitchFamily="18" charset="0"/>
                <a:cs typeface="Times New Roman" panose="02020603050405020304" pitchFamily="18" charset="0"/>
              </a:rPr>
              <a:t>pre-load</a:t>
            </a:r>
            <a:r>
              <a:rPr lang="en-US" sz="1500" dirty="0">
                <a:solidFill>
                  <a:schemeClr val="tx1"/>
                </a:solidFill>
                <a:latin typeface="Times New Roman" panose="02020603050405020304" pitchFamily="18" charset="0"/>
                <a:cs typeface="Times New Roman" panose="02020603050405020304" pitchFamily="18" charset="0"/>
              </a:rPr>
              <a:t> in the </a:t>
            </a:r>
            <a:r>
              <a:rPr lang="en-US" sz="1500" b="1" dirty="0">
                <a:solidFill>
                  <a:schemeClr val="tx1"/>
                </a:solidFill>
                <a:latin typeface="Times New Roman" panose="02020603050405020304" pitchFamily="18" charset="0"/>
                <a:cs typeface="Times New Roman" panose="02020603050405020304" pitchFamily="18" charset="0"/>
              </a:rPr>
              <a:t>middle</a:t>
            </a:r>
            <a:r>
              <a:rPr lang="en-US" sz="1500" dirty="0">
                <a:solidFill>
                  <a:schemeClr val="tx1"/>
                </a:solidFill>
                <a:latin typeface="Times New Roman" panose="02020603050405020304" pitchFamily="18" charset="0"/>
                <a:cs typeface="Times New Roman" panose="02020603050405020304" pitchFamily="18" charset="0"/>
              </a:rPr>
              <a:t> of the coils).</a:t>
            </a:r>
          </a:p>
          <a:p>
            <a:endParaRPr lang="en-US" sz="1500" dirty="0">
              <a:solidFill>
                <a:schemeClr val="tx1"/>
              </a:solidFill>
              <a:latin typeface="Times New Roman" panose="02020603050405020304" pitchFamily="18" charset="0"/>
              <a:cs typeface="Times New Roman" panose="02020603050405020304" pitchFamily="18" charset="0"/>
            </a:endParaRPr>
          </a:p>
          <a:p>
            <a:r>
              <a:rPr lang="en-US" sz="1500" dirty="0">
                <a:solidFill>
                  <a:schemeClr val="tx1"/>
                </a:solidFill>
                <a:latin typeface="Times New Roman" panose="02020603050405020304" pitchFamily="18" charset="0"/>
                <a:cs typeface="Times New Roman" panose="02020603050405020304" pitchFamily="18" charset="0"/>
              </a:rPr>
              <a:t>Target pre-load attained. Unloading at ~ 0.9 – 0.95 </a:t>
            </a:r>
            <a:r>
              <a:rPr lang="en-US" sz="1500" dirty="0" err="1">
                <a:solidFill>
                  <a:schemeClr val="tx1"/>
                </a:solidFill>
                <a:latin typeface="Times New Roman" panose="02020603050405020304" pitchFamily="18" charset="0"/>
                <a:cs typeface="Times New Roman" panose="02020603050405020304" pitchFamily="18" charset="0"/>
              </a:rPr>
              <a:t>I</a:t>
            </a:r>
            <a:r>
              <a:rPr lang="en-US" sz="1500" baseline="-25000" dirty="0" err="1">
                <a:solidFill>
                  <a:schemeClr val="tx1"/>
                </a:solidFill>
                <a:latin typeface="Times New Roman" panose="02020603050405020304" pitchFamily="18" charset="0"/>
                <a:cs typeface="Times New Roman" panose="02020603050405020304" pitchFamily="18" charset="0"/>
              </a:rPr>
              <a:t>nom</a:t>
            </a:r>
            <a:endParaRPr lang="en-US" sz="1500" baseline="-25000" dirty="0">
              <a:solidFill>
                <a:schemeClr val="tx1"/>
              </a:solidFill>
              <a:latin typeface="Times New Roman" panose="02020603050405020304" pitchFamily="18" charset="0"/>
              <a:cs typeface="Times New Roman" panose="02020603050405020304" pitchFamily="18" charset="0"/>
            </a:endParaRPr>
          </a:p>
          <a:p>
            <a:endParaRPr lang="en-GB" sz="1500" dirty="0">
              <a:solidFill>
                <a:schemeClr val="tx1"/>
              </a:solidFill>
              <a:latin typeface="Times New Roman" panose="02020603050405020304" pitchFamily="18" charset="0"/>
              <a:cs typeface="Times New Roman" panose="02020603050405020304" pitchFamily="18" charset="0"/>
            </a:endParaRPr>
          </a:p>
        </p:txBody>
      </p:sp>
      <p:sp>
        <p:nvSpPr>
          <p:cNvPr id="17" name="Espace réservé du contenu 8"/>
          <p:cNvSpPr txBox="1">
            <a:spLocks/>
          </p:cNvSpPr>
          <p:nvPr/>
        </p:nvSpPr>
        <p:spPr>
          <a:xfrm>
            <a:off x="4160123" y="4731990"/>
            <a:ext cx="3868261" cy="392389"/>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1200" dirty="0">
                <a:solidFill>
                  <a:srgbClr val="00B050"/>
                </a:solidFill>
                <a:latin typeface="Times New Roman" panose="02020603050405020304" pitchFamily="18" charset="0"/>
                <a:cs typeface="Times New Roman" panose="02020603050405020304" pitchFamily="18" charset="0"/>
              </a:rPr>
              <a:t>M. </a:t>
            </a:r>
            <a:r>
              <a:rPr lang="en-GB" sz="1200" dirty="0" err="1">
                <a:solidFill>
                  <a:srgbClr val="00B050"/>
                </a:solidFill>
                <a:latin typeface="Times New Roman" panose="02020603050405020304" pitchFamily="18" charset="0"/>
                <a:cs typeface="Times New Roman" panose="02020603050405020304" pitchFamily="18" charset="0"/>
              </a:rPr>
              <a:t>Guinchard</a:t>
            </a:r>
            <a:r>
              <a:rPr lang="en-GB" sz="1200" dirty="0">
                <a:solidFill>
                  <a:srgbClr val="00B050"/>
                </a:solidFill>
                <a:latin typeface="Times New Roman" panose="02020603050405020304" pitchFamily="18" charset="0"/>
                <a:cs typeface="Times New Roman" panose="02020603050405020304" pitchFamily="18" charset="0"/>
              </a:rPr>
              <a:t>, S. Mugnier and K. Kandemir</a:t>
            </a:r>
          </a:p>
        </p:txBody>
      </p:sp>
      <p:pic>
        <p:nvPicPr>
          <p:cNvPr id="2050" name="Picture 2" descr="image0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2831" y="123478"/>
            <a:ext cx="1983665" cy="132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80442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Bladder pressure</a:t>
            </a:r>
            <a:endParaRPr lang="en-GB" dirty="0"/>
          </a:p>
        </p:txBody>
      </p:sp>
      <p:sp>
        <p:nvSpPr>
          <p:cNvPr id="5" name="Slide Number Placeholder 4"/>
          <p:cNvSpPr>
            <a:spLocks noGrp="1"/>
          </p:cNvSpPr>
          <p:nvPr>
            <p:ph type="sldNum" sz="quarter" idx="12"/>
          </p:nvPr>
        </p:nvSpPr>
        <p:spPr/>
        <p:txBody>
          <a:bodyPr/>
          <a:lstStyle/>
          <a:p>
            <a:pPr defTabSz="342900"/>
            <a:fld id="{BFDCA1C4-9514-7B4F-976F-D92F7E296653}" type="slidenum">
              <a:rPr lang="fr-FR">
                <a:solidFill>
                  <a:srgbClr val="64BCD9"/>
                </a:solidFill>
                <a:latin typeface="Arial"/>
              </a:rPr>
              <a:pPr defTabSz="342900"/>
              <a:t>40</a:t>
            </a:fld>
            <a:endParaRPr lang="fr-FR">
              <a:solidFill>
                <a:srgbClr val="64BCD9"/>
              </a:solidFill>
              <a:latin typeface="Arial"/>
            </a:endParaRP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1640" y="1149340"/>
            <a:ext cx="4343409" cy="2705486"/>
          </a:xfrm>
        </p:spPr>
      </p:pic>
      <p:sp>
        <p:nvSpPr>
          <p:cNvPr id="6" name="TextBox 5"/>
          <p:cNvSpPr txBox="1"/>
          <p:nvPr/>
        </p:nvSpPr>
        <p:spPr>
          <a:xfrm>
            <a:off x="2843808" y="2013436"/>
            <a:ext cx="1858212" cy="253916"/>
          </a:xfrm>
          <a:prstGeom prst="rect">
            <a:avLst/>
          </a:prstGeom>
          <a:noFill/>
        </p:spPr>
        <p:txBody>
          <a:bodyPr wrap="square" rtlCol="0">
            <a:spAutoFit/>
          </a:bodyPr>
          <a:lstStyle/>
          <a:p>
            <a:pPr algn="ctr" defTabSz="342900"/>
            <a:r>
              <a:rPr lang="en-US" sz="1050" dirty="0">
                <a:solidFill>
                  <a:prstClr val="black"/>
                </a:solidFill>
                <a:latin typeface="Arial"/>
              </a:rPr>
              <a:t>Bladder failure</a:t>
            </a:r>
            <a:endParaRPr lang="en-GB" sz="1050" dirty="0">
              <a:solidFill>
                <a:prstClr val="black"/>
              </a:solidFill>
              <a:latin typeface="Arial"/>
            </a:endParaRPr>
          </a:p>
        </p:txBody>
      </p:sp>
      <p:cxnSp>
        <p:nvCxnSpPr>
          <p:cNvPr id="7" name="Straight Arrow Connector 6"/>
          <p:cNvCxnSpPr/>
          <p:nvPr/>
        </p:nvCxnSpPr>
        <p:spPr>
          <a:xfrm flipH="1" flipV="1">
            <a:off x="3059832" y="1635394"/>
            <a:ext cx="378042" cy="3240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039879" y="662660"/>
            <a:ext cx="3311519" cy="415498"/>
          </a:xfrm>
          <a:prstGeom prst="rect">
            <a:avLst/>
          </a:prstGeom>
          <a:noFill/>
        </p:spPr>
        <p:txBody>
          <a:bodyPr wrap="square" rtlCol="0">
            <a:spAutoFit/>
          </a:bodyPr>
          <a:lstStyle/>
          <a:p>
            <a:pPr algn="ctr" defTabSz="342900"/>
            <a:r>
              <a:rPr lang="en-US" sz="1050" dirty="0">
                <a:solidFill>
                  <a:prstClr val="black"/>
                </a:solidFill>
                <a:latin typeface="Arial"/>
              </a:rPr>
              <a:t>2 bladder cycles up to the same pressure to try to recover the imbalance created by the bladder failure </a:t>
            </a:r>
            <a:endParaRPr lang="en-GB" sz="1050" dirty="0">
              <a:solidFill>
                <a:prstClr val="black"/>
              </a:solidFill>
              <a:latin typeface="Arial"/>
            </a:endParaRPr>
          </a:p>
        </p:txBody>
      </p:sp>
      <p:cxnSp>
        <p:nvCxnSpPr>
          <p:cNvPr id="10" name="Straight Arrow Connector 9"/>
          <p:cNvCxnSpPr/>
          <p:nvPr/>
        </p:nvCxnSpPr>
        <p:spPr>
          <a:xfrm flipH="1">
            <a:off x="4702021" y="1149340"/>
            <a:ext cx="76292" cy="3240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4778313" y="1095312"/>
            <a:ext cx="76015" cy="4778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5145994" y="1444658"/>
            <a:ext cx="1046186" cy="287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048589" y="1257352"/>
            <a:ext cx="1655759" cy="577081"/>
          </a:xfrm>
          <a:prstGeom prst="rect">
            <a:avLst/>
          </a:prstGeom>
          <a:noFill/>
        </p:spPr>
        <p:txBody>
          <a:bodyPr wrap="square" rtlCol="0">
            <a:spAutoFit/>
          </a:bodyPr>
          <a:lstStyle/>
          <a:p>
            <a:pPr algn="ctr" defTabSz="342900"/>
            <a:r>
              <a:rPr lang="en-US" sz="1050" dirty="0">
                <a:solidFill>
                  <a:prstClr val="black"/>
                </a:solidFill>
                <a:latin typeface="Arial"/>
              </a:rPr>
              <a:t>Non-conform keys.</a:t>
            </a:r>
          </a:p>
          <a:p>
            <a:pPr algn="ctr" defTabSz="342900"/>
            <a:r>
              <a:rPr lang="en-US" sz="1050" dirty="0">
                <a:solidFill>
                  <a:prstClr val="black"/>
                </a:solidFill>
                <a:latin typeface="Arial"/>
              </a:rPr>
              <a:t>Thicker than 13.8 mm and shorter in length.</a:t>
            </a:r>
            <a:endParaRPr lang="en-GB" sz="1050" dirty="0">
              <a:solidFill>
                <a:prstClr val="black"/>
              </a:solidFill>
              <a:latin typeface="Arial"/>
            </a:endParaRPr>
          </a:p>
        </p:txBody>
      </p:sp>
      <p:pic>
        <p:nvPicPr>
          <p:cNvPr id="18" name="Picture 17"/>
          <p:cNvPicPr>
            <a:picLocks noChangeAspect="1"/>
          </p:cNvPicPr>
          <p:nvPr/>
        </p:nvPicPr>
        <p:blipFill>
          <a:blip r:embed="rId3"/>
          <a:stretch>
            <a:fillRect/>
          </a:stretch>
        </p:blipFill>
        <p:spPr>
          <a:xfrm>
            <a:off x="6207022" y="3794840"/>
            <a:ext cx="1312628" cy="1259682"/>
          </a:xfrm>
          <a:prstGeom prst="rect">
            <a:avLst/>
          </a:prstGeom>
        </p:spPr>
      </p:pic>
      <p:sp>
        <p:nvSpPr>
          <p:cNvPr id="19" name="Rectangle 18"/>
          <p:cNvSpPr/>
          <p:nvPr/>
        </p:nvSpPr>
        <p:spPr>
          <a:xfrm>
            <a:off x="5988176" y="3931380"/>
            <a:ext cx="108012" cy="45129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defTabSz="342900"/>
            <a:endParaRPr lang="en-GB" sz="1350">
              <a:solidFill>
                <a:prstClr val="white"/>
              </a:solidFill>
              <a:latin typeface="Arial"/>
            </a:endParaRPr>
          </a:p>
        </p:txBody>
      </p:sp>
      <p:sp>
        <p:nvSpPr>
          <p:cNvPr id="20" name="Rectangle 19"/>
          <p:cNvSpPr/>
          <p:nvPr/>
        </p:nvSpPr>
        <p:spPr>
          <a:xfrm>
            <a:off x="5988176" y="4459225"/>
            <a:ext cx="108012" cy="45129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GB" sz="1350">
              <a:solidFill>
                <a:prstClr val="white"/>
              </a:solidFill>
              <a:latin typeface="Arial"/>
            </a:endParaRPr>
          </a:p>
        </p:txBody>
      </p:sp>
      <p:sp>
        <p:nvSpPr>
          <p:cNvPr id="21" name="TextBox 20"/>
          <p:cNvSpPr txBox="1"/>
          <p:nvPr/>
        </p:nvSpPr>
        <p:spPr>
          <a:xfrm>
            <a:off x="5523518" y="3616167"/>
            <a:ext cx="1655759" cy="213585"/>
          </a:xfrm>
          <a:prstGeom prst="rect">
            <a:avLst/>
          </a:prstGeom>
          <a:noFill/>
        </p:spPr>
        <p:txBody>
          <a:bodyPr wrap="square" rtlCol="0">
            <a:spAutoFit/>
          </a:bodyPr>
          <a:lstStyle/>
          <a:p>
            <a:pPr algn="ctr" defTabSz="342900"/>
            <a:r>
              <a:rPr lang="en-US" sz="788" dirty="0">
                <a:solidFill>
                  <a:srgbClr val="FF0000"/>
                </a:solidFill>
                <a:latin typeface="Arial"/>
              </a:rPr>
              <a:t>Bladder failure (LE)</a:t>
            </a:r>
            <a:endParaRPr lang="en-GB" sz="788" dirty="0">
              <a:solidFill>
                <a:srgbClr val="FF0000"/>
              </a:solidFill>
              <a:latin typeface="Arial"/>
            </a:endParaRPr>
          </a:p>
        </p:txBody>
      </p:sp>
      <p:sp>
        <p:nvSpPr>
          <p:cNvPr id="22" name="TextBox 21"/>
          <p:cNvSpPr txBox="1"/>
          <p:nvPr/>
        </p:nvSpPr>
        <p:spPr>
          <a:xfrm>
            <a:off x="1645132" y="3950671"/>
            <a:ext cx="3736958" cy="577081"/>
          </a:xfrm>
          <a:prstGeom prst="rect">
            <a:avLst/>
          </a:prstGeom>
          <a:noFill/>
        </p:spPr>
        <p:txBody>
          <a:bodyPr wrap="square" rtlCol="0">
            <a:spAutoFit/>
          </a:bodyPr>
          <a:lstStyle/>
          <a:p>
            <a:pPr algn="ctr" defTabSz="342900"/>
            <a:r>
              <a:rPr lang="en-US" sz="1050" dirty="0">
                <a:solidFill>
                  <a:prstClr val="black"/>
                </a:solidFill>
                <a:latin typeface="Arial"/>
              </a:rPr>
              <a:t>When the bladder failed, 13.7 mm keys were placed in all quadrants. We were just creating the necessary gap to introduce 13.8 mm.</a:t>
            </a:r>
            <a:endParaRPr lang="en-GB" sz="1050" dirty="0">
              <a:solidFill>
                <a:prstClr val="black"/>
              </a:solidFill>
              <a:latin typeface="Arial"/>
            </a:endParaRPr>
          </a:p>
        </p:txBody>
      </p:sp>
    </p:spTree>
    <p:extLst>
      <p:ext uri="{BB962C8B-B14F-4D97-AF65-F5344CB8AC3E}">
        <p14:creationId xmlns:p14="http://schemas.microsoft.com/office/powerpoint/2010/main" val="21807434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Coil strain</a:t>
            </a:r>
            <a:endParaRPr lang="en-GB" dirty="0"/>
          </a:p>
        </p:txBody>
      </p:sp>
      <p:sp>
        <p:nvSpPr>
          <p:cNvPr id="5" name="Slide Number Placeholder 4"/>
          <p:cNvSpPr>
            <a:spLocks noGrp="1"/>
          </p:cNvSpPr>
          <p:nvPr>
            <p:ph type="sldNum" sz="quarter" idx="12"/>
          </p:nvPr>
        </p:nvSpPr>
        <p:spPr/>
        <p:txBody>
          <a:bodyPr/>
          <a:lstStyle/>
          <a:p>
            <a:pPr defTabSz="342900"/>
            <a:fld id="{BFDCA1C4-9514-7B4F-976F-D92F7E296653}" type="slidenum">
              <a:rPr lang="fr-FR">
                <a:solidFill>
                  <a:srgbClr val="64BCD9"/>
                </a:solidFill>
                <a:latin typeface="Arial"/>
              </a:rPr>
              <a:pPr defTabSz="342900"/>
              <a:t>41</a:t>
            </a:fld>
            <a:endParaRPr lang="fr-FR">
              <a:solidFill>
                <a:srgbClr val="64BCD9"/>
              </a:solidFill>
              <a:latin typeface="Arial"/>
            </a:endParaRPr>
          </a:p>
        </p:txBody>
      </p:sp>
      <p:sp>
        <p:nvSpPr>
          <p:cNvPr id="7" name="TextBox 6"/>
          <p:cNvSpPr txBox="1"/>
          <p:nvPr/>
        </p:nvSpPr>
        <p:spPr>
          <a:xfrm>
            <a:off x="2195736" y="890595"/>
            <a:ext cx="756084" cy="300082"/>
          </a:xfrm>
          <a:prstGeom prst="rect">
            <a:avLst/>
          </a:prstGeom>
          <a:solidFill>
            <a:schemeClr val="bg1"/>
          </a:solidFill>
        </p:spPr>
        <p:txBody>
          <a:bodyPr wrap="square" rtlCol="0">
            <a:spAutoFit/>
          </a:bodyPr>
          <a:lstStyle/>
          <a:p>
            <a:pPr defTabSz="342900"/>
            <a:r>
              <a:rPr lang="en-US" sz="1350" dirty="0">
                <a:solidFill>
                  <a:prstClr val="black"/>
                </a:solidFill>
                <a:latin typeface="Cambria Math" panose="02040503050406030204" pitchFamily="18" charset="0"/>
                <a:ea typeface="Cambria Math" panose="02040503050406030204" pitchFamily="18" charset="0"/>
              </a:rPr>
              <a:t>LE - </a:t>
            </a:r>
            <a:r>
              <a:rPr lang="el-GR" sz="1350" dirty="0">
                <a:solidFill>
                  <a:prstClr val="black"/>
                </a:solidFill>
                <a:latin typeface="Cambria Math" panose="02040503050406030204" pitchFamily="18" charset="0"/>
                <a:ea typeface="Cambria Math" panose="02040503050406030204" pitchFamily="18" charset="0"/>
              </a:rPr>
              <a:t>ε</a:t>
            </a:r>
            <a:r>
              <a:rPr lang="el-GR" sz="1350" baseline="-25000" dirty="0">
                <a:solidFill>
                  <a:prstClr val="black"/>
                </a:solidFill>
                <a:latin typeface="Cambria Math" panose="02040503050406030204" pitchFamily="18" charset="0"/>
                <a:ea typeface="Cambria Math" panose="02040503050406030204" pitchFamily="18" charset="0"/>
              </a:rPr>
              <a:t>θ</a:t>
            </a:r>
            <a:endParaRPr lang="en-GB" sz="1350" baseline="-25000" dirty="0">
              <a:solidFill>
                <a:prstClr val="black"/>
              </a:solidFill>
              <a:latin typeface="Cambria Math" panose="02040503050406030204" pitchFamily="18" charset="0"/>
              <a:ea typeface="Cambria Math" panose="02040503050406030204" pitchFamily="18" charset="0"/>
            </a:endParaRPr>
          </a:p>
        </p:txBody>
      </p:sp>
      <p:sp>
        <p:nvSpPr>
          <p:cNvPr id="28" name="TextBox 27"/>
          <p:cNvSpPr txBox="1"/>
          <p:nvPr/>
        </p:nvSpPr>
        <p:spPr>
          <a:xfrm>
            <a:off x="4409982" y="897564"/>
            <a:ext cx="756084" cy="300082"/>
          </a:xfrm>
          <a:prstGeom prst="rect">
            <a:avLst/>
          </a:prstGeom>
          <a:solidFill>
            <a:schemeClr val="bg1"/>
          </a:solidFill>
        </p:spPr>
        <p:txBody>
          <a:bodyPr wrap="square" rtlCol="0">
            <a:spAutoFit/>
          </a:bodyPr>
          <a:lstStyle/>
          <a:p>
            <a:pPr defTabSz="342900"/>
            <a:r>
              <a:rPr lang="en-US" sz="1350" dirty="0">
                <a:solidFill>
                  <a:prstClr val="black"/>
                </a:solidFill>
                <a:latin typeface="Cambria Math" panose="02040503050406030204" pitchFamily="18" charset="0"/>
                <a:ea typeface="Cambria Math" panose="02040503050406030204" pitchFamily="18" charset="0"/>
              </a:rPr>
              <a:t>MI - </a:t>
            </a:r>
            <a:r>
              <a:rPr lang="el-GR" sz="1350" dirty="0">
                <a:solidFill>
                  <a:prstClr val="black"/>
                </a:solidFill>
                <a:latin typeface="Cambria Math" panose="02040503050406030204" pitchFamily="18" charset="0"/>
                <a:ea typeface="Cambria Math" panose="02040503050406030204" pitchFamily="18" charset="0"/>
              </a:rPr>
              <a:t>ε</a:t>
            </a:r>
            <a:r>
              <a:rPr lang="el-GR" sz="1350" baseline="-25000" dirty="0">
                <a:solidFill>
                  <a:prstClr val="black"/>
                </a:solidFill>
                <a:latin typeface="Cambria Math" panose="02040503050406030204" pitchFamily="18" charset="0"/>
                <a:ea typeface="Cambria Math" panose="02040503050406030204" pitchFamily="18" charset="0"/>
              </a:rPr>
              <a:t>θ</a:t>
            </a:r>
            <a:endParaRPr lang="en-GB" sz="1350" baseline="-25000" dirty="0">
              <a:solidFill>
                <a:prstClr val="black"/>
              </a:solidFill>
              <a:latin typeface="Cambria Math" panose="02040503050406030204" pitchFamily="18" charset="0"/>
              <a:ea typeface="Cambria Math" panose="02040503050406030204" pitchFamily="18" charset="0"/>
            </a:endParaRPr>
          </a:p>
        </p:txBody>
      </p:sp>
      <p:sp>
        <p:nvSpPr>
          <p:cNvPr id="29" name="TextBox 28"/>
          <p:cNvSpPr txBox="1"/>
          <p:nvPr/>
        </p:nvSpPr>
        <p:spPr>
          <a:xfrm>
            <a:off x="6678234" y="897564"/>
            <a:ext cx="756084" cy="300082"/>
          </a:xfrm>
          <a:prstGeom prst="rect">
            <a:avLst/>
          </a:prstGeom>
          <a:solidFill>
            <a:schemeClr val="bg1"/>
          </a:solidFill>
        </p:spPr>
        <p:txBody>
          <a:bodyPr wrap="square" rtlCol="0">
            <a:spAutoFit/>
          </a:bodyPr>
          <a:lstStyle/>
          <a:p>
            <a:pPr defTabSz="342900"/>
            <a:r>
              <a:rPr lang="en-US" sz="1350" dirty="0">
                <a:solidFill>
                  <a:prstClr val="black"/>
                </a:solidFill>
                <a:latin typeface="Cambria Math" panose="02040503050406030204" pitchFamily="18" charset="0"/>
                <a:ea typeface="Cambria Math" panose="02040503050406030204" pitchFamily="18" charset="0"/>
              </a:rPr>
              <a:t>RE - </a:t>
            </a:r>
            <a:r>
              <a:rPr lang="el-GR" sz="1350" dirty="0">
                <a:solidFill>
                  <a:prstClr val="black"/>
                </a:solidFill>
                <a:latin typeface="Cambria Math" panose="02040503050406030204" pitchFamily="18" charset="0"/>
                <a:ea typeface="Cambria Math" panose="02040503050406030204" pitchFamily="18" charset="0"/>
              </a:rPr>
              <a:t>ε</a:t>
            </a:r>
            <a:r>
              <a:rPr lang="el-GR" sz="1350" baseline="-25000" dirty="0">
                <a:solidFill>
                  <a:prstClr val="black"/>
                </a:solidFill>
                <a:latin typeface="Cambria Math" panose="02040503050406030204" pitchFamily="18" charset="0"/>
                <a:ea typeface="Cambria Math" panose="02040503050406030204" pitchFamily="18" charset="0"/>
              </a:rPr>
              <a:t>θ</a:t>
            </a:r>
            <a:endParaRPr lang="en-GB" sz="1350" baseline="-25000" dirty="0">
              <a:solidFill>
                <a:prstClr val="black"/>
              </a:solidFill>
              <a:latin typeface="Cambria Math" panose="02040503050406030204" pitchFamily="18" charset="0"/>
              <a:ea typeface="Cambria Math" panose="02040503050406030204" pitchFamily="18" charset="0"/>
            </a:endParaRPr>
          </a:p>
        </p:txBody>
      </p:sp>
      <p:sp>
        <p:nvSpPr>
          <p:cNvPr id="30" name="TextBox 29"/>
          <p:cNvSpPr txBox="1"/>
          <p:nvPr/>
        </p:nvSpPr>
        <p:spPr>
          <a:xfrm>
            <a:off x="2141730" y="2539381"/>
            <a:ext cx="756084" cy="300082"/>
          </a:xfrm>
          <a:prstGeom prst="rect">
            <a:avLst/>
          </a:prstGeom>
          <a:solidFill>
            <a:schemeClr val="bg1"/>
          </a:solidFill>
        </p:spPr>
        <p:txBody>
          <a:bodyPr wrap="square" rtlCol="0">
            <a:spAutoFit/>
          </a:bodyPr>
          <a:lstStyle/>
          <a:p>
            <a:pPr defTabSz="342900"/>
            <a:r>
              <a:rPr lang="en-US" sz="1350" dirty="0">
                <a:solidFill>
                  <a:prstClr val="black"/>
                </a:solidFill>
                <a:latin typeface="Cambria Math" panose="02040503050406030204" pitchFamily="18" charset="0"/>
                <a:ea typeface="Cambria Math" panose="02040503050406030204" pitchFamily="18" charset="0"/>
              </a:rPr>
              <a:t>LE - </a:t>
            </a:r>
            <a:r>
              <a:rPr lang="el-GR" sz="1350" dirty="0">
                <a:solidFill>
                  <a:prstClr val="black"/>
                </a:solidFill>
                <a:latin typeface="Cambria Math" panose="02040503050406030204" pitchFamily="18" charset="0"/>
                <a:ea typeface="Cambria Math" panose="02040503050406030204" pitchFamily="18" charset="0"/>
              </a:rPr>
              <a:t>ε</a:t>
            </a:r>
            <a:r>
              <a:rPr lang="en-US" sz="1350" baseline="-25000" dirty="0">
                <a:solidFill>
                  <a:prstClr val="black"/>
                </a:solidFill>
                <a:latin typeface="Cambria Math" panose="02040503050406030204" pitchFamily="18" charset="0"/>
                <a:ea typeface="Cambria Math" panose="02040503050406030204" pitchFamily="18" charset="0"/>
              </a:rPr>
              <a:t>z</a:t>
            </a:r>
            <a:endParaRPr lang="en-GB" sz="1350" baseline="-25000" dirty="0">
              <a:solidFill>
                <a:prstClr val="black"/>
              </a:solidFill>
              <a:latin typeface="Cambria Math" panose="02040503050406030204" pitchFamily="18" charset="0"/>
              <a:ea typeface="Cambria Math" panose="02040503050406030204" pitchFamily="18" charset="0"/>
            </a:endParaRPr>
          </a:p>
        </p:txBody>
      </p:sp>
      <p:sp>
        <p:nvSpPr>
          <p:cNvPr id="31" name="TextBox 30"/>
          <p:cNvSpPr txBox="1"/>
          <p:nvPr/>
        </p:nvSpPr>
        <p:spPr>
          <a:xfrm>
            <a:off x="4295620" y="2539381"/>
            <a:ext cx="756084" cy="300082"/>
          </a:xfrm>
          <a:prstGeom prst="rect">
            <a:avLst/>
          </a:prstGeom>
          <a:solidFill>
            <a:schemeClr val="bg1"/>
          </a:solidFill>
        </p:spPr>
        <p:txBody>
          <a:bodyPr wrap="square" rtlCol="0">
            <a:spAutoFit/>
          </a:bodyPr>
          <a:lstStyle/>
          <a:p>
            <a:pPr defTabSz="342900"/>
            <a:r>
              <a:rPr lang="en-US" sz="1350" dirty="0">
                <a:solidFill>
                  <a:prstClr val="black"/>
                </a:solidFill>
                <a:latin typeface="Cambria Math" panose="02040503050406030204" pitchFamily="18" charset="0"/>
                <a:ea typeface="Cambria Math" panose="02040503050406030204" pitchFamily="18" charset="0"/>
              </a:rPr>
              <a:t>MI - </a:t>
            </a:r>
            <a:r>
              <a:rPr lang="el-GR" sz="1350" dirty="0">
                <a:solidFill>
                  <a:prstClr val="black"/>
                </a:solidFill>
                <a:latin typeface="Cambria Math" panose="02040503050406030204" pitchFamily="18" charset="0"/>
                <a:ea typeface="Cambria Math" panose="02040503050406030204" pitchFamily="18" charset="0"/>
              </a:rPr>
              <a:t>ε</a:t>
            </a:r>
            <a:r>
              <a:rPr lang="en-US" sz="1350" baseline="-25000" dirty="0">
                <a:solidFill>
                  <a:prstClr val="black"/>
                </a:solidFill>
                <a:latin typeface="Cambria Math" panose="02040503050406030204" pitchFamily="18" charset="0"/>
                <a:ea typeface="Cambria Math" panose="02040503050406030204" pitchFamily="18" charset="0"/>
              </a:rPr>
              <a:t>z</a:t>
            </a:r>
            <a:endParaRPr lang="en-GB" sz="1350" baseline="-25000" dirty="0">
              <a:solidFill>
                <a:prstClr val="black"/>
              </a:solidFill>
              <a:latin typeface="Cambria Math" panose="02040503050406030204" pitchFamily="18" charset="0"/>
              <a:ea typeface="Cambria Math" panose="02040503050406030204" pitchFamily="18" charset="0"/>
            </a:endParaRPr>
          </a:p>
        </p:txBody>
      </p:sp>
      <p:sp>
        <p:nvSpPr>
          <p:cNvPr id="32" name="TextBox 31"/>
          <p:cNvSpPr txBox="1"/>
          <p:nvPr/>
        </p:nvSpPr>
        <p:spPr>
          <a:xfrm>
            <a:off x="6455860" y="2539381"/>
            <a:ext cx="756084" cy="300082"/>
          </a:xfrm>
          <a:prstGeom prst="rect">
            <a:avLst/>
          </a:prstGeom>
          <a:solidFill>
            <a:schemeClr val="bg1"/>
          </a:solidFill>
        </p:spPr>
        <p:txBody>
          <a:bodyPr wrap="square" rtlCol="0">
            <a:spAutoFit/>
          </a:bodyPr>
          <a:lstStyle/>
          <a:p>
            <a:pPr defTabSz="342900"/>
            <a:r>
              <a:rPr lang="en-US" sz="1350" dirty="0">
                <a:solidFill>
                  <a:prstClr val="black"/>
                </a:solidFill>
                <a:latin typeface="Cambria Math" panose="02040503050406030204" pitchFamily="18" charset="0"/>
                <a:ea typeface="Cambria Math" panose="02040503050406030204" pitchFamily="18" charset="0"/>
              </a:rPr>
              <a:t>RE - </a:t>
            </a:r>
            <a:r>
              <a:rPr lang="el-GR" sz="1350" dirty="0">
                <a:solidFill>
                  <a:prstClr val="black"/>
                </a:solidFill>
                <a:latin typeface="Cambria Math" panose="02040503050406030204" pitchFamily="18" charset="0"/>
                <a:ea typeface="Cambria Math" panose="02040503050406030204" pitchFamily="18" charset="0"/>
              </a:rPr>
              <a:t>ε</a:t>
            </a:r>
            <a:r>
              <a:rPr lang="en-US" sz="1350" baseline="-25000" dirty="0">
                <a:solidFill>
                  <a:prstClr val="black"/>
                </a:solidFill>
                <a:latin typeface="Cambria Math" panose="02040503050406030204" pitchFamily="18" charset="0"/>
                <a:ea typeface="Cambria Math" panose="02040503050406030204" pitchFamily="18" charset="0"/>
              </a:rPr>
              <a:t>z</a:t>
            </a:r>
            <a:endParaRPr lang="en-GB" sz="1350" baseline="-25000" dirty="0">
              <a:solidFill>
                <a:prstClr val="black"/>
              </a:solidFill>
              <a:latin typeface="Cambria Math" panose="02040503050406030204" pitchFamily="18" charset="0"/>
              <a:ea typeface="Cambria Math" panose="02040503050406030204" pitchFamily="18"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684" y="1184306"/>
            <a:ext cx="2206721" cy="13230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116" y="2895786"/>
            <a:ext cx="2206721" cy="13230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6405" y="1167594"/>
            <a:ext cx="2206721" cy="132300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3612" y="2912498"/>
            <a:ext cx="2206721" cy="1323000"/>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2823" y="1198015"/>
            <a:ext cx="2206721" cy="1323000"/>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2120" y="2917983"/>
            <a:ext cx="2206721" cy="1323000"/>
          </a:xfrm>
          <a:prstGeom prst="rect">
            <a:avLst/>
          </a:prstGeom>
        </p:spPr>
      </p:pic>
      <p:sp>
        <p:nvSpPr>
          <p:cNvPr id="17" name="TextBox 16"/>
          <p:cNvSpPr txBox="1"/>
          <p:nvPr/>
        </p:nvSpPr>
        <p:spPr>
          <a:xfrm>
            <a:off x="3582102" y="4353948"/>
            <a:ext cx="3959898" cy="738664"/>
          </a:xfrm>
          <a:prstGeom prst="rect">
            <a:avLst/>
          </a:prstGeom>
          <a:noFill/>
        </p:spPr>
        <p:txBody>
          <a:bodyPr wrap="square" rtlCol="0">
            <a:spAutoFit/>
          </a:bodyPr>
          <a:lstStyle/>
          <a:p>
            <a:pPr algn="ctr" defTabSz="342900"/>
            <a:r>
              <a:rPr lang="en-US" sz="1050" dirty="0">
                <a:solidFill>
                  <a:prstClr val="black"/>
                </a:solidFill>
                <a:latin typeface="Arial"/>
              </a:rPr>
              <a:t>The bladder failure effect (happening in the LE side) is seen in the LE and MI stations.</a:t>
            </a:r>
          </a:p>
          <a:p>
            <a:pPr algn="ctr" defTabSz="342900"/>
            <a:r>
              <a:rPr lang="en-US" sz="1050" dirty="0">
                <a:solidFill>
                  <a:prstClr val="black"/>
                </a:solidFill>
                <a:latin typeface="Arial"/>
              </a:rPr>
              <a:t>In these two stations, the failure creates an imbalance among coils. CR127 is the most affected (virgin).</a:t>
            </a:r>
            <a:endParaRPr lang="en-GB" sz="1050" dirty="0">
              <a:solidFill>
                <a:prstClr val="black"/>
              </a:solidFill>
              <a:latin typeface="Arial"/>
            </a:endParaRPr>
          </a:p>
        </p:txBody>
      </p:sp>
      <p:sp>
        <p:nvSpPr>
          <p:cNvPr id="18" name="TextBox 17"/>
          <p:cNvSpPr txBox="1"/>
          <p:nvPr/>
        </p:nvSpPr>
        <p:spPr>
          <a:xfrm>
            <a:off x="1763688" y="1437625"/>
            <a:ext cx="1858212" cy="219291"/>
          </a:xfrm>
          <a:prstGeom prst="rect">
            <a:avLst/>
          </a:prstGeom>
          <a:noFill/>
        </p:spPr>
        <p:txBody>
          <a:bodyPr wrap="square" rtlCol="0">
            <a:spAutoFit/>
          </a:bodyPr>
          <a:lstStyle/>
          <a:p>
            <a:pPr algn="ctr" defTabSz="342900"/>
            <a:r>
              <a:rPr lang="en-US" sz="825" dirty="0">
                <a:solidFill>
                  <a:prstClr val="black"/>
                </a:solidFill>
                <a:latin typeface="Arial"/>
              </a:rPr>
              <a:t>Bladder failure</a:t>
            </a:r>
            <a:endParaRPr lang="en-GB" sz="825" dirty="0">
              <a:solidFill>
                <a:prstClr val="black"/>
              </a:solidFill>
              <a:latin typeface="Arial"/>
            </a:endParaRPr>
          </a:p>
        </p:txBody>
      </p:sp>
      <p:cxnSp>
        <p:nvCxnSpPr>
          <p:cNvPr id="19" name="Straight Arrow Connector 18"/>
          <p:cNvCxnSpPr/>
          <p:nvPr/>
        </p:nvCxnSpPr>
        <p:spPr>
          <a:xfrm flipH="1">
            <a:off x="2087724" y="1538889"/>
            <a:ext cx="21602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905220" y="1426708"/>
            <a:ext cx="1858212" cy="219291"/>
          </a:xfrm>
          <a:prstGeom prst="rect">
            <a:avLst/>
          </a:prstGeom>
          <a:noFill/>
        </p:spPr>
        <p:txBody>
          <a:bodyPr wrap="square" rtlCol="0">
            <a:spAutoFit/>
          </a:bodyPr>
          <a:lstStyle/>
          <a:p>
            <a:pPr algn="ctr" defTabSz="342900"/>
            <a:r>
              <a:rPr lang="en-US" sz="825" dirty="0">
                <a:solidFill>
                  <a:prstClr val="black"/>
                </a:solidFill>
                <a:latin typeface="Arial"/>
              </a:rPr>
              <a:t>Strain drift for CR107</a:t>
            </a:r>
            <a:endParaRPr lang="en-GB" sz="825" dirty="0">
              <a:solidFill>
                <a:prstClr val="black"/>
              </a:solidFill>
              <a:latin typeface="Arial"/>
            </a:endParaRPr>
          </a:p>
        </p:txBody>
      </p:sp>
      <p:cxnSp>
        <p:nvCxnSpPr>
          <p:cNvPr id="21" name="Straight Arrow Connector 20"/>
          <p:cNvCxnSpPr/>
          <p:nvPr/>
        </p:nvCxnSpPr>
        <p:spPr>
          <a:xfrm flipH="1">
            <a:off x="4680012" y="1633831"/>
            <a:ext cx="108012" cy="1818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15234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Shell strain</a:t>
            </a:r>
            <a:endParaRPr lang="en-GB" dirty="0"/>
          </a:p>
        </p:txBody>
      </p:sp>
      <p:sp>
        <p:nvSpPr>
          <p:cNvPr id="5" name="Slide Number Placeholder 4"/>
          <p:cNvSpPr>
            <a:spLocks noGrp="1"/>
          </p:cNvSpPr>
          <p:nvPr>
            <p:ph type="sldNum" sz="quarter" idx="12"/>
          </p:nvPr>
        </p:nvSpPr>
        <p:spPr/>
        <p:txBody>
          <a:bodyPr/>
          <a:lstStyle/>
          <a:p>
            <a:pPr defTabSz="342900"/>
            <a:fld id="{BFDCA1C4-9514-7B4F-976F-D92F7E296653}" type="slidenum">
              <a:rPr lang="fr-FR">
                <a:solidFill>
                  <a:srgbClr val="64BCD9"/>
                </a:solidFill>
                <a:latin typeface="Arial"/>
              </a:rPr>
              <a:pPr defTabSz="342900"/>
              <a:t>42</a:t>
            </a:fld>
            <a:endParaRPr lang="fr-FR">
              <a:solidFill>
                <a:srgbClr val="64BCD9"/>
              </a:solidFill>
              <a:latin typeface="Arial"/>
            </a:endParaRPr>
          </a:p>
        </p:txBody>
      </p:sp>
      <p:sp>
        <p:nvSpPr>
          <p:cNvPr id="7" name="TextBox 6"/>
          <p:cNvSpPr txBox="1"/>
          <p:nvPr/>
        </p:nvSpPr>
        <p:spPr>
          <a:xfrm>
            <a:off x="2141730" y="843558"/>
            <a:ext cx="756084" cy="300082"/>
          </a:xfrm>
          <a:prstGeom prst="rect">
            <a:avLst/>
          </a:prstGeom>
          <a:solidFill>
            <a:schemeClr val="bg1"/>
          </a:solidFill>
        </p:spPr>
        <p:txBody>
          <a:bodyPr wrap="square" rtlCol="0">
            <a:spAutoFit/>
          </a:bodyPr>
          <a:lstStyle/>
          <a:p>
            <a:pPr defTabSz="342900"/>
            <a:r>
              <a:rPr lang="en-US" sz="1350" dirty="0">
                <a:solidFill>
                  <a:prstClr val="black"/>
                </a:solidFill>
                <a:latin typeface="Cambria Math" panose="02040503050406030204" pitchFamily="18" charset="0"/>
                <a:ea typeface="Cambria Math" panose="02040503050406030204" pitchFamily="18" charset="0"/>
              </a:rPr>
              <a:t>LE - </a:t>
            </a:r>
            <a:r>
              <a:rPr lang="el-GR" sz="1350" dirty="0">
                <a:solidFill>
                  <a:prstClr val="black"/>
                </a:solidFill>
                <a:latin typeface="Cambria Math" panose="02040503050406030204" pitchFamily="18" charset="0"/>
                <a:ea typeface="Cambria Math" panose="02040503050406030204" pitchFamily="18" charset="0"/>
              </a:rPr>
              <a:t>ε</a:t>
            </a:r>
            <a:r>
              <a:rPr lang="el-GR" sz="1350" baseline="-25000" dirty="0">
                <a:solidFill>
                  <a:prstClr val="black"/>
                </a:solidFill>
                <a:latin typeface="Cambria Math" panose="02040503050406030204" pitchFamily="18" charset="0"/>
                <a:ea typeface="Cambria Math" panose="02040503050406030204" pitchFamily="18" charset="0"/>
              </a:rPr>
              <a:t>θ</a:t>
            </a:r>
            <a:endParaRPr lang="en-GB" sz="1350" baseline="-25000" dirty="0">
              <a:solidFill>
                <a:prstClr val="black"/>
              </a:solidFill>
              <a:latin typeface="Cambria Math" panose="02040503050406030204" pitchFamily="18" charset="0"/>
              <a:ea typeface="Cambria Math" panose="02040503050406030204" pitchFamily="18" charset="0"/>
            </a:endParaRPr>
          </a:p>
        </p:txBody>
      </p:sp>
      <p:sp>
        <p:nvSpPr>
          <p:cNvPr id="28" name="TextBox 27"/>
          <p:cNvSpPr txBox="1"/>
          <p:nvPr/>
        </p:nvSpPr>
        <p:spPr>
          <a:xfrm>
            <a:off x="4409982" y="856408"/>
            <a:ext cx="756084" cy="300082"/>
          </a:xfrm>
          <a:prstGeom prst="rect">
            <a:avLst/>
          </a:prstGeom>
          <a:solidFill>
            <a:schemeClr val="bg1"/>
          </a:solidFill>
        </p:spPr>
        <p:txBody>
          <a:bodyPr wrap="square" rtlCol="0">
            <a:spAutoFit/>
          </a:bodyPr>
          <a:lstStyle/>
          <a:p>
            <a:pPr defTabSz="342900"/>
            <a:r>
              <a:rPr lang="en-US" sz="1350" dirty="0">
                <a:solidFill>
                  <a:prstClr val="black"/>
                </a:solidFill>
                <a:latin typeface="Cambria Math" panose="02040503050406030204" pitchFamily="18" charset="0"/>
                <a:ea typeface="Cambria Math" panose="02040503050406030204" pitchFamily="18" charset="0"/>
              </a:rPr>
              <a:t>MI - </a:t>
            </a:r>
            <a:r>
              <a:rPr lang="el-GR" sz="1350" dirty="0">
                <a:solidFill>
                  <a:prstClr val="black"/>
                </a:solidFill>
                <a:latin typeface="Cambria Math" panose="02040503050406030204" pitchFamily="18" charset="0"/>
                <a:ea typeface="Cambria Math" panose="02040503050406030204" pitchFamily="18" charset="0"/>
              </a:rPr>
              <a:t>ε</a:t>
            </a:r>
            <a:r>
              <a:rPr lang="el-GR" sz="1350" baseline="-25000" dirty="0">
                <a:solidFill>
                  <a:prstClr val="black"/>
                </a:solidFill>
                <a:latin typeface="Cambria Math" panose="02040503050406030204" pitchFamily="18" charset="0"/>
                <a:ea typeface="Cambria Math" panose="02040503050406030204" pitchFamily="18" charset="0"/>
              </a:rPr>
              <a:t>θ</a:t>
            </a:r>
            <a:endParaRPr lang="en-GB" sz="1350" baseline="-25000" dirty="0">
              <a:solidFill>
                <a:prstClr val="black"/>
              </a:solidFill>
              <a:latin typeface="Cambria Math" panose="02040503050406030204" pitchFamily="18" charset="0"/>
              <a:ea typeface="Cambria Math" panose="02040503050406030204" pitchFamily="18" charset="0"/>
            </a:endParaRPr>
          </a:p>
        </p:txBody>
      </p:sp>
      <p:sp>
        <p:nvSpPr>
          <p:cNvPr id="29" name="TextBox 28"/>
          <p:cNvSpPr txBox="1"/>
          <p:nvPr/>
        </p:nvSpPr>
        <p:spPr>
          <a:xfrm>
            <a:off x="6570222" y="843558"/>
            <a:ext cx="756084" cy="300082"/>
          </a:xfrm>
          <a:prstGeom prst="rect">
            <a:avLst/>
          </a:prstGeom>
          <a:solidFill>
            <a:schemeClr val="bg1"/>
          </a:solidFill>
        </p:spPr>
        <p:txBody>
          <a:bodyPr wrap="square" rtlCol="0">
            <a:spAutoFit/>
          </a:bodyPr>
          <a:lstStyle/>
          <a:p>
            <a:pPr defTabSz="342900"/>
            <a:r>
              <a:rPr lang="en-US" sz="1350" dirty="0">
                <a:solidFill>
                  <a:prstClr val="black"/>
                </a:solidFill>
                <a:latin typeface="Cambria Math" panose="02040503050406030204" pitchFamily="18" charset="0"/>
                <a:ea typeface="Cambria Math" panose="02040503050406030204" pitchFamily="18" charset="0"/>
              </a:rPr>
              <a:t>RE - </a:t>
            </a:r>
            <a:r>
              <a:rPr lang="el-GR" sz="1350" dirty="0">
                <a:solidFill>
                  <a:prstClr val="black"/>
                </a:solidFill>
                <a:latin typeface="Cambria Math" panose="02040503050406030204" pitchFamily="18" charset="0"/>
                <a:ea typeface="Cambria Math" panose="02040503050406030204" pitchFamily="18" charset="0"/>
              </a:rPr>
              <a:t>ε</a:t>
            </a:r>
            <a:r>
              <a:rPr lang="el-GR" sz="1350" baseline="-25000" dirty="0">
                <a:solidFill>
                  <a:prstClr val="black"/>
                </a:solidFill>
                <a:latin typeface="Cambria Math" panose="02040503050406030204" pitchFamily="18" charset="0"/>
                <a:ea typeface="Cambria Math" panose="02040503050406030204" pitchFamily="18" charset="0"/>
              </a:rPr>
              <a:t>θ</a:t>
            </a:r>
            <a:endParaRPr lang="en-GB" sz="1350" baseline="-25000" dirty="0">
              <a:solidFill>
                <a:prstClr val="black"/>
              </a:solidFill>
              <a:latin typeface="Cambria Math" panose="02040503050406030204" pitchFamily="18" charset="0"/>
              <a:ea typeface="Cambria Math" panose="02040503050406030204" pitchFamily="18" charset="0"/>
            </a:endParaRPr>
          </a:p>
        </p:txBody>
      </p:sp>
      <p:sp>
        <p:nvSpPr>
          <p:cNvPr id="30" name="TextBox 29"/>
          <p:cNvSpPr txBox="1"/>
          <p:nvPr/>
        </p:nvSpPr>
        <p:spPr>
          <a:xfrm>
            <a:off x="2141730" y="2587525"/>
            <a:ext cx="756084" cy="300082"/>
          </a:xfrm>
          <a:prstGeom prst="rect">
            <a:avLst/>
          </a:prstGeom>
          <a:solidFill>
            <a:schemeClr val="bg1"/>
          </a:solidFill>
        </p:spPr>
        <p:txBody>
          <a:bodyPr wrap="square" rtlCol="0">
            <a:spAutoFit/>
          </a:bodyPr>
          <a:lstStyle/>
          <a:p>
            <a:pPr defTabSz="342900"/>
            <a:r>
              <a:rPr lang="en-US" sz="1350" dirty="0">
                <a:solidFill>
                  <a:prstClr val="black"/>
                </a:solidFill>
                <a:latin typeface="Cambria Math" panose="02040503050406030204" pitchFamily="18" charset="0"/>
                <a:ea typeface="Cambria Math" panose="02040503050406030204" pitchFamily="18" charset="0"/>
              </a:rPr>
              <a:t>LE - </a:t>
            </a:r>
            <a:r>
              <a:rPr lang="el-GR" sz="1350" dirty="0">
                <a:solidFill>
                  <a:prstClr val="black"/>
                </a:solidFill>
                <a:latin typeface="Cambria Math" panose="02040503050406030204" pitchFamily="18" charset="0"/>
                <a:ea typeface="Cambria Math" panose="02040503050406030204" pitchFamily="18" charset="0"/>
              </a:rPr>
              <a:t>ε</a:t>
            </a:r>
            <a:r>
              <a:rPr lang="en-US" sz="1350" baseline="-25000" dirty="0">
                <a:solidFill>
                  <a:prstClr val="black"/>
                </a:solidFill>
                <a:latin typeface="Cambria Math" panose="02040503050406030204" pitchFamily="18" charset="0"/>
                <a:ea typeface="Cambria Math" panose="02040503050406030204" pitchFamily="18" charset="0"/>
              </a:rPr>
              <a:t>z</a:t>
            </a:r>
            <a:endParaRPr lang="en-GB" sz="1350" baseline="-25000" dirty="0">
              <a:solidFill>
                <a:prstClr val="black"/>
              </a:solidFill>
              <a:latin typeface="Cambria Math" panose="02040503050406030204" pitchFamily="18" charset="0"/>
              <a:ea typeface="Cambria Math" panose="02040503050406030204" pitchFamily="18" charset="0"/>
            </a:endParaRPr>
          </a:p>
        </p:txBody>
      </p:sp>
      <p:sp>
        <p:nvSpPr>
          <p:cNvPr id="31" name="TextBox 30"/>
          <p:cNvSpPr txBox="1"/>
          <p:nvPr/>
        </p:nvSpPr>
        <p:spPr>
          <a:xfrm>
            <a:off x="4247964" y="2587525"/>
            <a:ext cx="756084" cy="300082"/>
          </a:xfrm>
          <a:prstGeom prst="rect">
            <a:avLst/>
          </a:prstGeom>
          <a:solidFill>
            <a:schemeClr val="bg1"/>
          </a:solidFill>
        </p:spPr>
        <p:txBody>
          <a:bodyPr wrap="square" rtlCol="0">
            <a:spAutoFit/>
          </a:bodyPr>
          <a:lstStyle/>
          <a:p>
            <a:pPr defTabSz="342900"/>
            <a:r>
              <a:rPr lang="en-US" sz="1350" dirty="0">
                <a:solidFill>
                  <a:prstClr val="black"/>
                </a:solidFill>
                <a:latin typeface="Cambria Math" panose="02040503050406030204" pitchFamily="18" charset="0"/>
                <a:ea typeface="Cambria Math" panose="02040503050406030204" pitchFamily="18" charset="0"/>
              </a:rPr>
              <a:t>MI - </a:t>
            </a:r>
            <a:r>
              <a:rPr lang="el-GR" sz="1350" dirty="0">
                <a:solidFill>
                  <a:prstClr val="black"/>
                </a:solidFill>
                <a:latin typeface="Cambria Math" panose="02040503050406030204" pitchFamily="18" charset="0"/>
                <a:ea typeface="Cambria Math" panose="02040503050406030204" pitchFamily="18" charset="0"/>
              </a:rPr>
              <a:t>ε</a:t>
            </a:r>
            <a:r>
              <a:rPr lang="en-US" sz="1350" baseline="-25000" dirty="0">
                <a:solidFill>
                  <a:prstClr val="black"/>
                </a:solidFill>
                <a:latin typeface="Cambria Math" panose="02040503050406030204" pitchFamily="18" charset="0"/>
                <a:ea typeface="Cambria Math" panose="02040503050406030204" pitchFamily="18" charset="0"/>
              </a:rPr>
              <a:t>z</a:t>
            </a:r>
            <a:endParaRPr lang="en-GB" sz="1350" baseline="-25000" dirty="0">
              <a:solidFill>
                <a:prstClr val="black"/>
              </a:solidFill>
              <a:latin typeface="Cambria Math" panose="02040503050406030204" pitchFamily="18" charset="0"/>
              <a:ea typeface="Cambria Math" panose="02040503050406030204" pitchFamily="18" charset="0"/>
            </a:endParaRPr>
          </a:p>
        </p:txBody>
      </p:sp>
      <p:sp>
        <p:nvSpPr>
          <p:cNvPr id="32" name="TextBox 31"/>
          <p:cNvSpPr txBox="1"/>
          <p:nvPr/>
        </p:nvSpPr>
        <p:spPr>
          <a:xfrm>
            <a:off x="6462210" y="2593256"/>
            <a:ext cx="756084" cy="300082"/>
          </a:xfrm>
          <a:prstGeom prst="rect">
            <a:avLst/>
          </a:prstGeom>
          <a:solidFill>
            <a:schemeClr val="bg1"/>
          </a:solidFill>
        </p:spPr>
        <p:txBody>
          <a:bodyPr wrap="square" rtlCol="0">
            <a:spAutoFit/>
          </a:bodyPr>
          <a:lstStyle/>
          <a:p>
            <a:pPr defTabSz="342900"/>
            <a:r>
              <a:rPr lang="en-US" sz="1350" dirty="0">
                <a:solidFill>
                  <a:prstClr val="black"/>
                </a:solidFill>
                <a:latin typeface="Cambria Math" panose="02040503050406030204" pitchFamily="18" charset="0"/>
                <a:ea typeface="Cambria Math" panose="02040503050406030204" pitchFamily="18" charset="0"/>
              </a:rPr>
              <a:t>RE - </a:t>
            </a:r>
            <a:r>
              <a:rPr lang="el-GR" sz="1350" dirty="0">
                <a:solidFill>
                  <a:prstClr val="black"/>
                </a:solidFill>
                <a:latin typeface="Cambria Math" panose="02040503050406030204" pitchFamily="18" charset="0"/>
                <a:ea typeface="Cambria Math" panose="02040503050406030204" pitchFamily="18" charset="0"/>
              </a:rPr>
              <a:t>ε</a:t>
            </a:r>
            <a:r>
              <a:rPr lang="en-US" sz="1350" baseline="-25000" dirty="0">
                <a:solidFill>
                  <a:prstClr val="black"/>
                </a:solidFill>
                <a:latin typeface="Cambria Math" panose="02040503050406030204" pitchFamily="18" charset="0"/>
                <a:ea typeface="Cambria Math" panose="02040503050406030204" pitchFamily="18" charset="0"/>
              </a:rPr>
              <a:t>z</a:t>
            </a:r>
            <a:endParaRPr lang="en-GB" sz="1350" baseline="-25000" dirty="0">
              <a:solidFill>
                <a:prstClr val="black"/>
              </a:solidFill>
              <a:latin typeface="Cambria Math" panose="02040503050406030204" pitchFamily="18" charset="0"/>
              <a:ea typeface="Cambria Math" panose="02040503050406030204" pitchFamily="18"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702" y="1116329"/>
            <a:ext cx="2219910" cy="13230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1" y="3019955"/>
            <a:ext cx="2252612" cy="13230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5612" y="1168202"/>
            <a:ext cx="2219910" cy="132300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9261" y="3002243"/>
            <a:ext cx="2252612" cy="1323000"/>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7424" y="1168202"/>
            <a:ext cx="2219910" cy="1323000"/>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77424" y="3019955"/>
            <a:ext cx="2252612" cy="1323000"/>
          </a:xfrm>
          <a:prstGeom prst="rect">
            <a:avLst/>
          </a:prstGeom>
        </p:spPr>
      </p:pic>
    </p:spTree>
    <p:extLst>
      <p:ext uri="{BB962C8B-B14F-4D97-AF65-F5344CB8AC3E}">
        <p14:creationId xmlns:p14="http://schemas.microsoft.com/office/powerpoint/2010/main" val="8753422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Coil stress</a:t>
            </a:r>
            <a:endParaRPr lang="en-GB" dirty="0"/>
          </a:p>
        </p:txBody>
      </p:sp>
      <p:sp>
        <p:nvSpPr>
          <p:cNvPr id="5" name="Slide Number Placeholder 4"/>
          <p:cNvSpPr>
            <a:spLocks noGrp="1"/>
          </p:cNvSpPr>
          <p:nvPr>
            <p:ph type="sldNum" sz="quarter" idx="12"/>
          </p:nvPr>
        </p:nvSpPr>
        <p:spPr/>
        <p:txBody>
          <a:bodyPr/>
          <a:lstStyle/>
          <a:p>
            <a:pPr defTabSz="342900"/>
            <a:fld id="{BFDCA1C4-9514-7B4F-976F-D92F7E296653}" type="slidenum">
              <a:rPr lang="fr-FR">
                <a:solidFill>
                  <a:srgbClr val="64BCD9"/>
                </a:solidFill>
                <a:latin typeface="Arial"/>
              </a:rPr>
              <a:pPr defTabSz="342900"/>
              <a:t>43</a:t>
            </a:fld>
            <a:endParaRPr lang="fr-FR">
              <a:solidFill>
                <a:srgbClr val="64BCD9"/>
              </a:solidFill>
              <a:latin typeface="Arial"/>
            </a:endParaRPr>
          </a:p>
        </p:txBody>
      </p:sp>
      <p:sp>
        <p:nvSpPr>
          <p:cNvPr id="7" name="TextBox 6"/>
          <p:cNvSpPr txBox="1"/>
          <p:nvPr/>
        </p:nvSpPr>
        <p:spPr>
          <a:xfrm>
            <a:off x="2195736" y="890595"/>
            <a:ext cx="756084" cy="300082"/>
          </a:xfrm>
          <a:prstGeom prst="rect">
            <a:avLst/>
          </a:prstGeom>
          <a:solidFill>
            <a:schemeClr val="bg1"/>
          </a:solidFill>
        </p:spPr>
        <p:txBody>
          <a:bodyPr wrap="square" rtlCol="0">
            <a:spAutoFit/>
          </a:bodyPr>
          <a:lstStyle/>
          <a:p>
            <a:pPr defTabSz="342900"/>
            <a:r>
              <a:rPr lang="en-US" sz="1350" dirty="0">
                <a:solidFill>
                  <a:prstClr val="black"/>
                </a:solidFill>
                <a:latin typeface="Cambria Math" panose="02040503050406030204" pitchFamily="18" charset="0"/>
                <a:ea typeface="Cambria Math" panose="02040503050406030204" pitchFamily="18" charset="0"/>
              </a:rPr>
              <a:t>LE - </a:t>
            </a:r>
            <a:r>
              <a:rPr lang="el-GR" sz="1350" dirty="0">
                <a:solidFill>
                  <a:prstClr val="black"/>
                </a:solidFill>
                <a:latin typeface="Cambria Math" panose="02040503050406030204" pitchFamily="18" charset="0"/>
                <a:ea typeface="Cambria Math" panose="02040503050406030204" pitchFamily="18" charset="0"/>
              </a:rPr>
              <a:t>σ</a:t>
            </a:r>
            <a:r>
              <a:rPr lang="el-GR" sz="1350" baseline="-25000" dirty="0">
                <a:solidFill>
                  <a:prstClr val="black"/>
                </a:solidFill>
                <a:latin typeface="Cambria Math" panose="02040503050406030204" pitchFamily="18" charset="0"/>
                <a:ea typeface="Cambria Math" panose="02040503050406030204" pitchFamily="18" charset="0"/>
              </a:rPr>
              <a:t>θ</a:t>
            </a:r>
            <a:endParaRPr lang="en-GB" sz="1350" baseline="-25000" dirty="0">
              <a:solidFill>
                <a:prstClr val="black"/>
              </a:solidFill>
              <a:latin typeface="Cambria Math" panose="02040503050406030204" pitchFamily="18" charset="0"/>
              <a:ea typeface="Cambria Math" panose="02040503050406030204" pitchFamily="18" charset="0"/>
            </a:endParaRPr>
          </a:p>
        </p:txBody>
      </p:sp>
      <p:sp>
        <p:nvSpPr>
          <p:cNvPr id="28" name="TextBox 27"/>
          <p:cNvSpPr txBox="1"/>
          <p:nvPr/>
        </p:nvSpPr>
        <p:spPr>
          <a:xfrm>
            <a:off x="4409982" y="897564"/>
            <a:ext cx="756084" cy="300082"/>
          </a:xfrm>
          <a:prstGeom prst="rect">
            <a:avLst/>
          </a:prstGeom>
          <a:solidFill>
            <a:schemeClr val="bg1"/>
          </a:solidFill>
        </p:spPr>
        <p:txBody>
          <a:bodyPr wrap="square" rtlCol="0">
            <a:spAutoFit/>
          </a:bodyPr>
          <a:lstStyle/>
          <a:p>
            <a:pPr defTabSz="342900"/>
            <a:r>
              <a:rPr lang="en-US" sz="1350" dirty="0">
                <a:solidFill>
                  <a:prstClr val="black"/>
                </a:solidFill>
                <a:latin typeface="Cambria Math" panose="02040503050406030204" pitchFamily="18" charset="0"/>
                <a:ea typeface="Cambria Math" panose="02040503050406030204" pitchFamily="18" charset="0"/>
              </a:rPr>
              <a:t>MI - </a:t>
            </a:r>
            <a:r>
              <a:rPr lang="el-GR" sz="1350" dirty="0">
                <a:solidFill>
                  <a:prstClr val="black"/>
                </a:solidFill>
                <a:latin typeface="Cambria Math" panose="02040503050406030204" pitchFamily="18" charset="0"/>
                <a:ea typeface="Cambria Math" panose="02040503050406030204" pitchFamily="18" charset="0"/>
              </a:rPr>
              <a:t>σ</a:t>
            </a:r>
            <a:r>
              <a:rPr lang="el-GR" sz="1350" baseline="-25000" dirty="0">
                <a:solidFill>
                  <a:prstClr val="black"/>
                </a:solidFill>
                <a:latin typeface="Cambria Math" panose="02040503050406030204" pitchFamily="18" charset="0"/>
                <a:ea typeface="Cambria Math" panose="02040503050406030204" pitchFamily="18" charset="0"/>
              </a:rPr>
              <a:t>θ</a:t>
            </a:r>
            <a:endParaRPr lang="en-GB" sz="1350" baseline="-25000" dirty="0">
              <a:solidFill>
                <a:prstClr val="black"/>
              </a:solidFill>
              <a:latin typeface="Cambria Math" panose="02040503050406030204" pitchFamily="18" charset="0"/>
              <a:ea typeface="Cambria Math" panose="02040503050406030204" pitchFamily="18" charset="0"/>
            </a:endParaRPr>
          </a:p>
        </p:txBody>
      </p:sp>
      <p:sp>
        <p:nvSpPr>
          <p:cNvPr id="29" name="TextBox 28"/>
          <p:cNvSpPr txBox="1"/>
          <p:nvPr/>
        </p:nvSpPr>
        <p:spPr>
          <a:xfrm>
            <a:off x="6678234" y="897564"/>
            <a:ext cx="756084" cy="300082"/>
          </a:xfrm>
          <a:prstGeom prst="rect">
            <a:avLst/>
          </a:prstGeom>
          <a:solidFill>
            <a:schemeClr val="bg1"/>
          </a:solidFill>
        </p:spPr>
        <p:txBody>
          <a:bodyPr wrap="square" rtlCol="0">
            <a:spAutoFit/>
          </a:bodyPr>
          <a:lstStyle/>
          <a:p>
            <a:pPr defTabSz="342900"/>
            <a:r>
              <a:rPr lang="en-US" sz="1350" dirty="0">
                <a:solidFill>
                  <a:prstClr val="black"/>
                </a:solidFill>
                <a:latin typeface="Cambria Math" panose="02040503050406030204" pitchFamily="18" charset="0"/>
                <a:ea typeface="Cambria Math" panose="02040503050406030204" pitchFamily="18" charset="0"/>
              </a:rPr>
              <a:t>RE - </a:t>
            </a:r>
            <a:r>
              <a:rPr lang="el-GR" sz="1350" dirty="0">
                <a:solidFill>
                  <a:prstClr val="black"/>
                </a:solidFill>
                <a:latin typeface="Cambria Math" panose="02040503050406030204" pitchFamily="18" charset="0"/>
                <a:ea typeface="Cambria Math" panose="02040503050406030204" pitchFamily="18" charset="0"/>
              </a:rPr>
              <a:t>σ</a:t>
            </a:r>
            <a:r>
              <a:rPr lang="el-GR" sz="1350" baseline="-25000" dirty="0">
                <a:solidFill>
                  <a:prstClr val="black"/>
                </a:solidFill>
                <a:latin typeface="Cambria Math" panose="02040503050406030204" pitchFamily="18" charset="0"/>
                <a:ea typeface="Cambria Math" panose="02040503050406030204" pitchFamily="18" charset="0"/>
              </a:rPr>
              <a:t>θ</a:t>
            </a:r>
            <a:endParaRPr lang="en-GB" sz="1350" baseline="-25000" dirty="0">
              <a:solidFill>
                <a:prstClr val="black"/>
              </a:solidFill>
              <a:latin typeface="Cambria Math" panose="02040503050406030204" pitchFamily="18" charset="0"/>
              <a:ea typeface="Cambria Math" panose="02040503050406030204" pitchFamily="18" charset="0"/>
            </a:endParaRPr>
          </a:p>
        </p:txBody>
      </p:sp>
      <p:sp>
        <p:nvSpPr>
          <p:cNvPr id="30" name="TextBox 29"/>
          <p:cNvSpPr txBox="1"/>
          <p:nvPr/>
        </p:nvSpPr>
        <p:spPr>
          <a:xfrm>
            <a:off x="2141730" y="2539381"/>
            <a:ext cx="756084" cy="300082"/>
          </a:xfrm>
          <a:prstGeom prst="rect">
            <a:avLst/>
          </a:prstGeom>
          <a:solidFill>
            <a:schemeClr val="bg1"/>
          </a:solidFill>
        </p:spPr>
        <p:txBody>
          <a:bodyPr wrap="square" rtlCol="0">
            <a:spAutoFit/>
          </a:bodyPr>
          <a:lstStyle/>
          <a:p>
            <a:pPr defTabSz="342900"/>
            <a:r>
              <a:rPr lang="en-US" sz="1350" dirty="0">
                <a:solidFill>
                  <a:prstClr val="black"/>
                </a:solidFill>
                <a:latin typeface="Cambria Math" panose="02040503050406030204" pitchFamily="18" charset="0"/>
                <a:ea typeface="Cambria Math" panose="02040503050406030204" pitchFamily="18" charset="0"/>
              </a:rPr>
              <a:t>LE - </a:t>
            </a:r>
            <a:r>
              <a:rPr lang="el-GR" sz="1350" dirty="0">
                <a:solidFill>
                  <a:prstClr val="black"/>
                </a:solidFill>
                <a:latin typeface="Cambria Math" panose="02040503050406030204" pitchFamily="18" charset="0"/>
                <a:ea typeface="Cambria Math" panose="02040503050406030204" pitchFamily="18" charset="0"/>
              </a:rPr>
              <a:t>σ</a:t>
            </a:r>
            <a:r>
              <a:rPr lang="en-US" sz="1350" baseline="-25000" dirty="0">
                <a:solidFill>
                  <a:prstClr val="black"/>
                </a:solidFill>
                <a:latin typeface="Cambria Math" panose="02040503050406030204" pitchFamily="18" charset="0"/>
                <a:ea typeface="Cambria Math" panose="02040503050406030204" pitchFamily="18" charset="0"/>
              </a:rPr>
              <a:t>z</a:t>
            </a:r>
            <a:endParaRPr lang="en-GB" sz="1350" baseline="-25000" dirty="0">
              <a:solidFill>
                <a:prstClr val="black"/>
              </a:solidFill>
              <a:latin typeface="Cambria Math" panose="02040503050406030204" pitchFamily="18" charset="0"/>
              <a:ea typeface="Cambria Math" panose="02040503050406030204" pitchFamily="18" charset="0"/>
            </a:endParaRPr>
          </a:p>
        </p:txBody>
      </p:sp>
      <p:sp>
        <p:nvSpPr>
          <p:cNvPr id="31" name="TextBox 30"/>
          <p:cNvSpPr txBox="1"/>
          <p:nvPr/>
        </p:nvSpPr>
        <p:spPr>
          <a:xfrm>
            <a:off x="4295620" y="2539381"/>
            <a:ext cx="756084" cy="300082"/>
          </a:xfrm>
          <a:prstGeom prst="rect">
            <a:avLst/>
          </a:prstGeom>
          <a:solidFill>
            <a:schemeClr val="bg1"/>
          </a:solidFill>
        </p:spPr>
        <p:txBody>
          <a:bodyPr wrap="square" rtlCol="0">
            <a:spAutoFit/>
          </a:bodyPr>
          <a:lstStyle/>
          <a:p>
            <a:pPr defTabSz="342900"/>
            <a:r>
              <a:rPr lang="en-US" sz="1350" dirty="0">
                <a:solidFill>
                  <a:prstClr val="black"/>
                </a:solidFill>
                <a:latin typeface="Cambria Math" panose="02040503050406030204" pitchFamily="18" charset="0"/>
                <a:ea typeface="Cambria Math" panose="02040503050406030204" pitchFamily="18" charset="0"/>
              </a:rPr>
              <a:t>MI - </a:t>
            </a:r>
            <a:r>
              <a:rPr lang="el-GR" sz="1350" dirty="0">
                <a:solidFill>
                  <a:prstClr val="black"/>
                </a:solidFill>
                <a:latin typeface="Cambria Math" panose="02040503050406030204" pitchFamily="18" charset="0"/>
                <a:ea typeface="Cambria Math" panose="02040503050406030204" pitchFamily="18" charset="0"/>
              </a:rPr>
              <a:t>σ</a:t>
            </a:r>
            <a:r>
              <a:rPr lang="en-US" sz="1350" baseline="-25000" dirty="0">
                <a:solidFill>
                  <a:prstClr val="black"/>
                </a:solidFill>
                <a:latin typeface="Cambria Math" panose="02040503050406030204" pitchFamily="18" charset="0"/>
                <a:ea typeface="Cambria Math" panose="02040503050406030204" pitchFamily="18" charset="0"/>
              </a:rPr>
              <a:t>z</a:t>
            </a:r>
            <a:endParaRPr lang="en-GB" sz="1350" baseline="-25000" dirty="0">
              <a:solidFill>
                <a:prstClr val="black"/>
              </a:solidFill>
              <a:latin typeface="Cambria Math" panose="02040503050406030204" pitchFamily="18" charset="0"/>
              <a:ea typeface="Cambria Math" panose="02040503050406030204" pitchFamily="18" charset="0"/>
            </a:endParaRPr>
          </a:p>
        </p:txBody>
      </p:sp>
      <p:sp>
        <p:nvSpPr>
          <p:cNvPr id="32" name="TextBox 31"/>
          <p:cNvSpPr txBox="1"/>
          <p:nvPr/>
        </p:nvSpPr>
        <p:spPr>
          <a:xfrm>
            <a:off x="6455860" y="2539381"/>
            <a:ext cx="756084" cy="300082"/>
          </a:xfrm>
          <a:prstGeom prst="rect">
            <a:avLst/>
          </a:prstGeom>
          <a:solidFill>
            <a:schemeClr val="bg1"/>
          </a:solidFill>
        </p:spPr>
        <p:txBody>
          <a:bodyPr wrap="square" rtlCol="0">
            <a:spAutoFit/>
          </a:bodyPr>
          <a:lstStyle/>
          <a:p>
            <a:pPr defTabSz="342900"/>
            <a:r>
              <a:rPr lang="en-US" sz="1350" dirty="0">
                <a:solidFill>
                  <a:prstClr val="black"/>
                </a:solidFill>
                <a:latin typeface="Cambria Math" panose="02040503050406030204" pitchFamily="18" charset="0"/>
                <a:ea typeface="Cambria Math" panose="02040503050406030204" pitchFamily="18" charset="0"/>
              </a:rPr>
              <a:t>RE - </a:t>
            </a:r>
            <a:r>
              <a:rPr lang="el-GR" sz="1350" dirty="0">
                <a:solidFill>
                  <a:prstClr val="black"/>
                </a:solidFill>
                <a:latin typeface="Cambria Math" panose="02040503050406030204" pitchFamily="18" charset="0"/>
                <a:ea typeface="Cambria Math" panose="02040503050406030204" pitchFamily="18" charset="0"/>
              </a:rPr>
              <a:t>σ</a:t>
            </a:r>
            <a:r>
              <a:rPr lang="en-US" sz="1350" baseline="-25000" dirty="0">
                <a:solidFill>
                  <a:prstClr val="black"/>
                </a:solidFill>
                <a:latin typeface="Cambria Math" panose="02040503050406030204" pitchFamily="18" charset="0"/>
                <a:ea typeface="Cambria Math" panose="02040503050406030204" pitchFamily="18" charset="0"/>
              </a:rPr>
              <a:t>z</a:t>
            </a:r>
            <a:endParaRPr lang="en-GB" sz="1350" baseline="-25000" dirty="0">
              <a:solidFill>
                <a:prstClr val="black"/>
              </a:solidFill>
              <a:latin typeface="Cambria Math" panose="02040503050406030204" pitchFamily="18" charset="0"/>
              <a:ea typeface="Cambria Math" panose="02040503050406030204" pitchFamily="18"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217" y="1195472"/>
            <a:ext cx="2250271" cy="13230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7054" y="2913797"/>
            <a:ext cx="2166578" cy="13230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8439" y="1169287"/>
            <a:ext cx="2250271" cy="132300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2132" y="2913797"/>
            <a:ext cx="2166578" cy="1323000"/>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0613" y="1195472"/>
            <a:ext cx="2250271" cy="1323000"/>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0613" y="2913797"/>
            <a:ext cx="2166578" cy="1323000"/>
          </a:xfrm>
          <a:prstGeom prst="rect">
            <a:avLst/>
          </a:prstGeom>
        </p:spPr>
      </p:pic>
      <p:sp>
        <p:nvSpPr>
          <p:cNvPr id="17" name="TextBox 16"/>
          <p:cNvSpPr txBox="1"/>
          <p:nvPr/>
        </p:nvSpPr>
        <p:spPr>
          <a:xfrm>
            <a:off x="3653898" y="4472465"/>
            <a:ext cx="3959898" cy="415498"/>
          </a:xfrm>
          <a:prstGeom prst="rect">
            <a:avLst/>
          </a:prstGeom>
          <a:noFill/>
        </p:spPr>
        <p:txBody>
          <a:bodyPr wrap="square" rtlCol="0">
            <a:spAutoFit/>
          </a:bodyPr>
          <a:lstStyle/>
          <a:p>
            <a:pPr algn="ctr" defTabSz="342900"/>
            <a:r>
              <a:rPr lang="en-US" sz="1050" dirty="0">
                <a:solidFill>
                  <a:prstClr val="black"/>
                </a:solidFill>
                <a:latin typeface="Arial"/>
              </a:rPr>
              <a:t>Transitory peak above 100 MPa for CR107, which saw already larger stress levels during MQXFBP1 assembly.</a:t>
            </a:r>
            <a:endParaRPr lang="en-GB" sz="1050" dirty="0">
              <a:solidFill>
                <a:prstClr val="black"/>
              </a:solidFill>
              <a:latin typeface="Arial"/>
            </a:endParaRPr>
          </a:p>
        </p:txBody>
      </p:sp>
    </p:spTree>
    <p:extLst>
      <p:ext uri="{BB962C8B-B14F-4D97-AF65-F5344CB8AC3E}">
        <p14:creationId xmlns:p14="http://schemas.microsoft.com/office/powerpoint/2010/main" val="34435834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Shell stress</a:t>
            </a:r>
            <a:endParaRPr lang="en-GB" dirty="0"/>
          </a:p>
        </p:txBody>
      </p:sp>
      <p:sp>
        <p:nvSpPr>
          <p:cNvPr id="5" name="Slide Number Placeholder 4"/>
          <p:cNvSpPr>
            <a:spLocks noGrp="1"/>
          </p:cNvSpPr>
          <p:nvPr>
            <p:ph type="sldNum" sz="quarter" idx="12"/>
          </p:nvPr>
        </p:nvSpPr>
        <p:spPr/>
        <p:txBody>
          <a:bodyPr/>
          <a:lstStyle/>
          <a:p>
            <a:pPr defTabSz="342900"/>
            <a:fld id="{BFDCA1C4-9514-7B4F-976F-D92F7E296653}" type="slidenum">
              <a:rPr lang="fr-FR">
                <a:solidFill>
                  <a:srgbClr val="64BCD9"/>
                </a:solidFill>
                <a:latin typeface="Arial"/>
              </a:rPr>
              <a:pPr defTabSz="342900"/>
              <a:t>44</a:t>
            </a:fld>
            <a:endParaRPr lang="fr-FR">
              <a:solidFill>
                <a:srgbClr val="64BCD9"/>
              </a:solidFill>
              <a:latin typeface="Arial"/>
            </a:endParaRPr>
          </a:p>
        </p:txBody>
      </p:sp>
      <p:sp>
        <p:nvSpPr>
          <p:cNvPr id="7" name="TextBox 6"/>
          <p:cNvSpPr txBox="1"/>
          <p:nvPr/>
        </p:nvSpPr>
        <p:spPr>
          <a:xfrm>
            <a:off x="2141730" y="843558"/>
            <a:ext cx="756084" cy="300082"/>
          </a:xfrm>
          <a:prstGeom prst="rect">
            <a:avLst/>
          </a:prstGeom>
          <a:solidFill>
            <a:schemeClr val="bg1"/>
          </a:solidFill>
        </p:spPr>
        <p:txBody>
          <a:bodyPr wrap="square" rtlCol="0">
            <a:spAutoFit/>
          </a:bodyPr>
          <a:lstStyle/>
          <a:p>
            <a:pPr defTabSz="342900"/>
            <a:r>
              <a:rPr lang="en-US" sz="1350" dirty="0">
                <a:solidFill>
                  <a:prstClr val="black"/>
                </a:solidFill>
                <a:latin typeface="Cambria Math" panose="02040503050406030204" pitchFamily="18" charset="0"/>
                <a:ea typeface="Cambria Math" panose="02040503050406030204" pitchFamily="18" charset="0"/>
              </a:rPr>
              <a:t>LE - </a:t>
            </a:r>
            <a:r>
              <a:rPr lang="el-GR" sz="1350" dirty="0">
                <a:solidFill>
                  <a:prstClr val="black"/>
                </a:solidFill>
                <a:latin typeface="Cambria Math" panose="02040503050406030204" pitchFamily="18" charset="0"/>
                <a:ea typeface="Cambria Math" panose="02040503050406030204" pitchFamily="18" charset="0"/>
              </a:rPr>
              <a:t>σ</a:t>
            </a:r>
            <a:r>
              <a:rPr lang="el-GR" sz="1350" baseline="-25000" dirty="0">
                <a:solidFill>
                  <a:prstClr val="black"/>
                </a:solidFill>
                <a:latin typeface="Cambria Math" panose="02040503050406030204" pitchFamily="18" charset="0"/>
                <a:ea typeface="Cambria Math" panose="02040503050406030204" pitchFamily="18" charset="0"/>
              </a:rPr>
              <a:t>θ</a:t>
            </a:r>
            <a:endParaRPr lang="en-GB" sz="1350" baseline="-25000" dirty="0">
              <a:solidFill>
                <a:prstClr val="black"/>
              </a:solidFill>
              <a:latin typeface="Cambria Math" panose="02040503050406030204" pitchFamily="18" charset="0"/>
              <a:ea typeface="Cambria Math" panose="02040503050406030204" pitchFamily="18" charset="0"/>
            </a:endParaRPr>
          </a:p>
        </p:txBody>
      </p:sp>
      <p:sp>
        <p:nvSpPr>
          <p:cNvPr id="28" name="TextBox 27"/>
          <p:cNvSpPr txBox="1"/>
          <p:nvPr/>
        </p:nvSpPr>
        <p:spPr>
          <a:xfrm>
            <a:off x="4409982" y="856408"/>
            <a:ext cx="756084" cy="300082"/>
          </a:xfrm>
          <a:prstGeom prst="rect">
            <a:avLst/>
          </a:prstGeom>
          <a:solidFill>
            <a:schemeClr val="bg1"/>
          </a:solidFill>
        </p:spPr>
        <p:txBody>
          <a:bodyPr wrap="square" rtlCol="0">
            <a:spAutoFit/>
          </a:bodyPr>
          <a:lstStyle/>
          <a:p>
            <a:pPr defTabSz="342900"/>
            <a:r>
              <a:rPr lang="en-US" sz="1350" dirty="0">
                <a:solidFill>
                  <a:prstClr val="black"/>
                </a:solidFill>
                <a:latin typeface="Cambria Math" panose="02040503050406030204" pitchFamily="18" charset="0"/>
                <a:ea typeface="Cambria Math" panose="02040503050406030204" pitchFamily="18" charset="0"/>
              </a:rPr>
              <a:t>MI - </a:t>
            </a:r>
            <a:r>
              <a:rPr lang="el-GR" sz="1350" dirty="0">
                <a:solidFill>
                  <a:prstClr val="black"/>
                </a:solidFill>
                <a:latin typeface="Cambria Math" panose="02040503050406030204" pitchFamily="18" charset="0"/>
                <a:ea typeface="Cambria Math" panose="02040503050406030204" pitchFamily="18" charset="0"/>
              </a:rPr>
              <a:t>σ</a:t>
            </a:r>
            <a:r>
              <a:rPr lang="el-GR" sz="1350" baseline="-25000" dirty="0">
                <a:solidFill>
                  <a:prstClr val="black"/>
                </a:solidFill>
                <a:latin typeface="Cambria Math" panose="02040503050406030204" pitchFamily="18" charset="0"/>
                <a:ea typeface="Cambria Math" panose="02040503050406030204" pitchFamily="18" charset="0"/>
              </a:rPr>
              <a:t>θ</a:t>
            </a:r>
            <a:endParaRPr lang="en-GB" sz="1350" baseline="-25000" dirty="0">
              <a:solidFill>
                <a:prstClr val="black"/>
              </a:solidFill>
              <a:latin typeface="Cambria Math" panose="02040503050406030204" pitchFamily="18" charset="0"/>
              <a:ea typeface="Cambria Math" panose="02040503050406030204" pitchFamily="18" charset="0"/>
            </a:endParaRPr>
          </a:p>
        </p:txBody>
      </p:sp>
      <p:sp>
        <p:nvSpPr>
          <p:cNvPr id="29" name="TextBox 28"/>
          <p:cNvSpPr txBox="1"/>
          <p:nvPr/>
        </p:nvSpPr>
        <p:spPr>
          <a:xfrm>
            <a:off x="6570222" y="843558"/>
            <a:ext cx="756084" cy="300082"/>
          </a:xfrm>
          <a:prstGeom prst="rect">
            <a:avLst/>
          </a:prstGeom>
          <a:solidFill>
            <a:schemeClr val="bg1"/>
          </a:solidFill>
        </p:spPr>
        <p:txBody>
          <a:bodyPr wrap="square" rtlCol="0">
            <a:spAutoFit/>
          </a:bodyPr>
          <a:lstStyle/>
          <a:p>
            <a:pPr defTabSz="342900"/>
            <a:r>
              <a:rPr lang="en-US" sz="1350" dirty="0">
                <a:solidFill>
                  <a:prstClr val="black"/>
                </a:solidFill>
                <a:latin typeface="Cambria Math" panose="02040503050406030204" pitchFamily="18" charset="0"/>
                <a:ea typeface="Cambria Math" panose="02040503050406030204" pitchFamily="18" charset="0"/>
              </a:rPr>
              <a:t>RE - </a:t>
            </a:r>
            <a:r>
              <a:rPr lang="el-GR" sz="1350" dirty="0">
                <a:solidFill>
                  <a:prstClr val="black"/>
                </a:solidFill>
                <a:latin typeface="Cambria Math" panose="02040503050406030204" pitchFamily="18" charset="0"/>
                <a:ea typeface="Cambria Math" panose="02040503050406030204" pitchFamily="18" charset="0"/>
              </a:rPr>
              <a:t>σ</a:t>
            </a:r>
            <a:r>
              <a:rPr lang="el-GR" sz="1350" baseline="-25000" dirty="0">
                <a:solidFill>
                  <a:prstClr val="black"/>
                </a:solidFill>
                <a:latin typeface="Cambria Math" panose="02040503050406030204" pitchFamily="18" charset="0"/>
                <a:ea typeface="Cambria Math" panose="02040503050406030204" pitchFamily="18" charset="0"/>
              </a:rPr>
              <a:t>θ</a:t>
            </a:r>
            <a:endParaRPr lang="en-GB" sz="1350" baseline="-25000" dirty="0">
              <a:solidFill>
                <a:prstClr val="black"/>
              </a:solidFill>
              <a:latin typeface="Cambria Math" panose="02040503050406030204" pitchFamily="18" charset="0"/>
              <a:ea typeface="Cambria Math" panose="02040503050406030204" pitchFamily="18" charset="0"/>
            </a:endParaRPr>
          </a:p>
        </p:txBody>
      </p:sp>
      <p:sp>
        <p:nvSpPr>
          <p:cNvPr id="30" name="TextBox 29"/>
          <p:cNvSpPr txBox="1"/>
          <p:nvPr/>
        </p:nvSpPr>
        <p:spPr>
          <a:xfrm>
            <a:off x="2141730" y="2587525"/>
            <a:ext cx="756084" cy="300082"/>
          </a:xfrm>
          <a:prstGeom prst="rect">
            <a:avLst/>
          </a:prstGeom>
          <a:solidFill>
            <a:schemeClr val="bg1"/>
          </a:solidFill>
        </p:spPr>
        <p:txBody>
          <a:bodyPr wrap="square" rtlCol="0">
            <a:spAutoFit/>
          </a:bodyPr>
          <a:lstStyle/>
          <a:p>
            <a:pPr defTabSz="342900"/>
            <a:r>
              <a:rPr lang="en-US" sz="1350" dirty="0">
                <a:solidFill>
                  <a:prstClr val="black"/>
                </a:solidFill>
                <a:latin typeface="Cambria Math" panose="02040503050406030204" pitchFamily="18" charset="0"/>
                <a:ea typeface="Cambria Math" panose="02040503050406030204" pitchFamily="18" charset="0"/>
              </a:rPr>
              <a:t>LE - </a:t>
            </a:r>
            <a:r>
              <a:rPr lang="el-GR" sz="1350" dirty="0">
                <a:solidFill>
                  <a:prstClr val="black"/>
                </a:solidFill>
                <a:latin typeface="Cambria Math" panose="02040503050406030204" pitchFamily="18" charset="0"/>
                <a:ea typeface="Cambria Math" panose="02040503050406030204" pitchFamily="18" charset="0"/>
              </a:rPr>
              <a:t>σ</a:t>
            </a:r>
            <a:r>
              <a:rPr lang="en-US" sz="1350" baseline="-25000" dirty="0">
                <a:solidFill>
                  <a:prstClr val="black"/>
                </a:solidFill>
                <a:latin typeface="Cambria Math" panose="02040503050406030204" pitchFamily="18" charset="0"/>
                <a:ea typeface="Cambria Math" panose="02040503050406030204" pitchFamily="18" charset="0"/>
              </a:rPr>
              <a:t>z</a:t>
            </a:r>
            <a:endParaRPr lang="en-GB" sz="1350" baseline="-25000" dirty="0">
              <a:solidFill>
                <a:prstClr val="black"/>
              </a:solidFill>
              <a:latin typeface="Cambria Math" panose="02040503050406030204" pitchFamily="18" charset="0"/>
              <a:ea typeface="Cambria Math" panose="02040503050406030204" pitchFamily="18" charset="0"/>
            </a:endParaRPr>
          </a:p>
        </p:txBody>
      </p:sp>
      <p:sp>
        <p:nvSpPr>
          <p:cNvPr id="31" name="TextBox 30"/>
          <p:cNvSpPr txBox="1"/>
          <p:nvPr/>
        </p:nvSpPr>
        <p:spPr>
          <a:xfrm>
            <a:off x="4247964" y="2587525"/>
            <a:ext cx="756084" cy="300082"/>
          </a:xfrm>
          <a:prstGeom prst="rect">
            <a:avLst/>
          </a:prstGeom>
          <a:solidFill>
            <a:schemeClr val="bg1"/>
          </a:solidFill>
        </p:spPr>
        <p:txBody>
          <a:bodyPr wrap="square" rtlCol="0">
            <a:spAutoFit/>
          </a:bodyPr>
          <a:lstStyle/>
          <a:p>
            <a:pPr defTabSz="342900"/>
            <a:r>
              <a:rPr lang="en-US" sz="1350" dirty="0">
                <a:solidFill>
                  <a:prstClr val="black"/>
                </a:solidFill>
                <a:latin typeface="Cambria Math" panose="02040503050406030204" pitchFamily="18" charset="0"/>
                <a:ea typeface="Cambria Math" panose="02040503050406030204" pitchFamily="18" charset="0"/>
              </a:rPr>
              <a:t>MI - </a:t>
            </a:r>
            <a:r>
              <a:rPr lang="el-GR" sz="1350" dirty="0">
                <a:solidFill>
                  <a:prstClr val="black"/>
                </a:solidFill>
                <a:latin typeface="Cambria Math" panose="02040503050406030204" pitchFamily="18" charset="0"/>
                <a:ea typeface="Cambria Math" panose="02040503050406030204" pitchFamily="18" charset="0"/>
              </a:rPr>
              <a:t>σ</a:t>
            </a:r>
            <a:r>
              <a:rPr lang="en-US" sz="1350" baseline="-25000" dirty="0">
                <a:solidFill>
                  <a:prstClr val="black"/>
                </a:solidFill>
                <a:latin typeface="Cambria Math" panose="02040503050406030204" pitchFamily="18" charset="0"/>
                <a:ea typeface="Cambria Math" panose="02040503050406030204" pitchFamily="18" charset="0"/>
              </a:rPr>
              <a:t>z</a:t>
            </a:r>
            <a:endParaRPr lang="en-GB" sz="1350" baseline="-25000" dirty="0">
              <a:solidFill>
                <a:prstClr val="black"/>
              </a:solidFill>
              <a:latin typeface="Cambria Math" panose="02040503050406030204" pitchFamily="18" charset="0"/>
              <a:ea typeface="Cambria Math" panose="02040503050406030204" pitchFamily="18" charset="0"/>
            </a:endParaRPr>
          </a:p>
        </p:txBody>
      </p:sp>
      <p:sp>
        <p:nvSpPr>
          <p:cNvPr id="32" name="TextBox 31"/>
          <p:cNvSpPr txBox="1"/>
          <p:nvPr/>
        </p:nvSpPr>
        <p:spPr>
          <a:xfrm>
            <a:off x="6462210" y="2593256"/>
            <a:ext cx="756084" cy="300082"/>
          </a:xfrm>
          <a:prstGeom prst="rect">
            <a:avLst/>
          </a:prstGeom>
          <a:solidFill>
            <a:schemeClr val="bg1"/>
          </a:solidFill>
        </p:spPr>
        <p:txBody>
          <a:bodyPr wrap="square" rtlCol="0">
            <a:spAutoFit/>
          </a:bodyPr>
          <a:lstStyle/>
          <a:p>
            <a:pPr defTabSz="342900"/>
            <a:r>
              <a:rPr lang="en-US" sz="1350" dirty="0">
                <a:solidFill>
                  <a:prstClr val="black"/>
                </a:solidFill>
                <a:latin typeface="Cambria Math" panose="02040503050406030204" pitchFamily="18" charset="0"/>
                <a:ea typeface="Cambria Math" panose="02040503050406030204" pitchFamily="18" charset="0"/>
              </a:rPr>
              <a:t>RE - </a:t>
            </a:r>
            <a:r>
              <a:rPr lang="el-GR" sz="1350" dirty="0">
                <a:solidFill>
                  <a:prstClr val="black"/>
                </a:solidFill>
                <a:latin typeface="Cambria Math" panose="02040503050406030204" pitchFamily="18" charset="0"/>
                <a:ea typeface="Cambria Math" panose="02040503050406030204" pitchFamily="18" charset="0"/>
              </a:rPr>
              <a:t>σ</a:t>
            </a:r>
            <a:r>
              <a:rPr lang="en-US" sz="1350" baseline="-25000" dirty="0">
                <a:solidFill>
                  <a:prstClr val="black"/>
                </a:solidFill>
                <a:latin typeface="Cambria Math" panose="02040503050406030204" pitchFamily="18" charset="0"/>
                <a:ea typeface="Cambria Math" panose="02040503050406030204" pitchFamily="18" charset="0"/>
              </a:rPr>
              <a:t>z</a:t>
            </a:r>
            <a:endParaRPr lang="en-GB" sz="1350" baseline="-25000" dirty="0">
              <a:solidFill>
                <a:prstClr val="black"/>
              </a:solidFill>
              <a:latin typeface="Cambria Math" panose="02040503050406030204" pitchFamily="18" charset="0"/>
              <a:ea typeface="Cambria Math" panose="020405030504060302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206" y="1109927"/>
            <a:ext cx="2179194" cy="1323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3628" y="2949083"/>
            <a:ext cx="2140772" cy="1323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0681" y="1107526"/>
            <a:ext cx="2179194" cy="13230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9892" y="2949792"/>
            <a:ext cx="2140772" cy="13230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2009" y="1150896"/>
            <a:ext cx="2179194" cy="13230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72009" y="2949792"/>
            <a:ext cx="2140772" cy="1323000"/>
          </a:xfrm>
          <a:prstGeom prst="rect">
            <a:avLst/>
          </a:prstGeom>
        </p:spPr>
      </p:pic>
    </p:spTree>
    <p:extLst>
      <p:ext uri="{BB962C8B-B14F-4D97-AF65-F5344CB8AC3E}">
        <p14:creationId xmlns:p14="http://schemas.microsoft.com/office/powerpoint/2010/main" val="14188456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3EEBBA-DD7A-4E51-8675-B8B7FF251FBA}"/>
              </a:ext>
            </a:extLst>
          </p:cNvPr>
          <p:cNvSpPr>
            <a:spLocks noGrp="1"/>
          </p:cNvSpPr>
          <p:nvPr>
            <p:ph type="title"/>
          </p:nvPr>
        </p:nvSpPr>
        <p:spPr/>
        <p:txBody>
          <a:bodyPr/>
          <a:lstStyle/>
          <a:p>
            <a:r>
              <a:rPr lang="en-GB" dirty="0"/>
              <a:t>Loading: Bladder bursting</a:t>
            </a:r>
            <a:br>
              <a:rPr lang="en-GB" dirty="0"/>
            </a:br>
            <a:endParaRPr lang="en-GB" dirty="0"/>
          </a:p>
        </p:txBody>
      </p:sp>
      <p:sp>
        <p:nvSpPr>
          <p:cNvPr id="4" name="Footer Placeholder 3">
            <a:extLst>
              <a:ext uri="{FF2B5EF4-FFF2-40B4-BE49-F238E27FC236}">
                <a16:creationId xmlns:a16="http://schemas.microsoft.com/office/drawing/2014/main" id="{6C863BCC-FC49-408F-953E-1A3F437EE678}"/>
              </a:ext>
            </a:extLst>
          </p:cNvPr>
          <p:cNvSpPr>
            <a:spLocks noGrp="1"/>
          </p:cNvSpPr>
          <p:nvPr>
            <p:ph type="ftr" sz="quarter" idx="11"/>
          </p:nvPr>
        </p:nvSpPr>
        <p:spPr/>
        <p:txBody>
          <a:bodyPr/>
          <a:lstStyle/>
          <a:p>
            <a:pPr defTabSz="685800">
              <a:defRPr/>
            </a:pPr>
            <a:r>
              <a:rPr lang="en-GB" kern="0" dirty="0">
                <a:solidFill>
                  <a:srgbClr val="FFFFFF"/>
                </a:solidFill>
                <a:latin typeface="Source Sans Pro"/>
                <a:cs typeface="Arial"/>
              </a:rPr>
              <a:t>MQXFB MT4 - Mechanical Measurements - EDMS 2787679 - v.0</a:t>
            </a:r>
          </a:p>
        </p:txBody>
      </p:sp>
      <p:sp>
        <p:nvSpPr>
          <p:cNvPr id="5" name="Slide Number Placeholder 4">
            <a:extLst>
              <a:ext uri="{FF2B5EF4-FFF2-40B4-BE49-F238E27FC236}">
                <a16:creationId xmlns:a16="http://schemas.microsoft.com/office/drawing/2014/main" id="{E9B0813F-6210-4B21-BC7F-93FDFFA00411}"/>
              </a:ext>
            </a:extLst>
          </p:cNvPr>
          <p:cNvSpPr>
            <a:spLocks noGrp="1"/>
          </p:cNvSpPr>
          <p:nvPr>
            <p:ph type="sldNum" sz="quarter" idx="12"/>
          </p:nvPr>
        </p:nvSpPr>
        <p:spPr/>
        <p:txBody>
          <a:bodyPr/>
          <a:lstStyle/>
          <a:p>
            <a:pPr defTabSz="685800">
              <a:defRPr/>
            </a:pPr>
            <a:fld id="{36B5EA5A-BC32-A742-B11B-8E7414D5B535}" type="slidenum">
              <a:rPr lang="en-US" kern="0">
                <a:solidFill>
                  <a:srgbClr val="FFFFFF"/>
                </a:solidFill>
                <a:latin typeface="Source Sans Pro"/>
                <a:cs typeface="Arial"/>
              </a:rPr>
              <a:pPr defTabSz="685800">
                <a:defRPr/>
              </a:pPr>
              <a:t>45</a:t>
            </a:fld>
            <a:endParaRPr lang="en-US" kern="0" dirty="0">
              <a:solidFill>
                <a:srgbClr val="FFFFFF"/>
              </a:solidFill>
              <a:latin typeface="Source Sans Pro"/>
              <a:cs typeface="Arial"/>
            </a:endParaRPr>
          </a:p>
        </p:txBody>
      </p:sp>
      <p:pic>
        <p:nvPicPr>
          <p:cNvPr id="7" name="Picture 6">
            <a:extLst>
              <a:ext uri="{FF2B5EF4-FFF2-40B4-BE49-F238E27FC236}">
                <a16:creationId xmlns:a16="http://schemas.microsoft.com/office/drawing/2014/main" id="{0D1CACAA-7A55-4E3E-6A0E-365149EB6A66}"/>
              </a:ext>
            </a:extLst>
          </p:cNvPr>
          <p:cNvPicPr>
            <a:picLocks noChangeAspect="1"/>
          </p:cNvPicPr>
          <p:nvPr/>
        </p:nvPicPr>
        <p:blipFill>
          <a:blip r:embed="rId2"/>
          <a:stretch>
            <a:fillRect/>
          </a:stretch>
        </p:blipFill>
        <p:spPr>
          <a:xfrm>
            <a:off x="737574" y="843558"/>
            <a:ext cx="3132348" cy="3636100"/>
          </a:xfrm>
          <a:prstGeom prst="rect">
            <a:avLst/>
          </a:prstGeom>
        </p:spPr>
      </p:pic>
      <p:sp>
        <p:nvSpPr>
          <p:cNvPr id="8" name="Oval 7">
            <a:extLst>
              <a:ext uri="{FF2B5EF4-FFF2-40B4-BE49-F238E27FC236}">
                <a16:creationId xmlns:a16="http://schemas.microsoft.com/office/drawing/2014/main" id="{2CB19946-4747-2B5A-8B32-0EA0E1EDC1F2}"/>
              </a:ext>
            </a:extLst>
          </p:cNvPr>
          <p:cNvSpPr/>
          <p:nvPr/>
        </p:nvSpPr>
        <p:spPr>
          <a:xfrm>
            <a:off x="2416553" y="964243"/>
            <a:ext cx="319243" cy="262259"/>
          </a:xfrm>
          <a:prstGeom prst="ellipse">
            <a:avLst/>
          </a:prstGeom>
          <a:noFill/>
          <a:ln>
            <a:solidFill>
              <a:srgbClr val="3DB1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kern="0">
              <a:solidFill>
                <a:srgbClr val="FFFFFF"/>
              </a:solidFill>
              <a:latin typeface="Source Sans Pro"/>
              <a:cs typeface="Arial"/>
            </a:endParaRPr>
          </a:p>
        </p:txBody>
      </p:sp>
      <p:sp>
        <p:nvSpPr>
          <p:cNvPr id="9" name="TextBox 1">
            <a:extLst>
              <a:ext uri="{FF2B5EF4-FFF2-40B4-BE49-F238E27FC236}">
                <a16:creationId xmlns:a16="http://schemas.microsoft.com/office/drawing/2014/main" id="{FD4036B2-1E7B-BAC3-10E0-F82153DA8373}"/>
              </a:ext>
            </a:extLst>
          </p:cNvPr>
          <p:cNvSpPr txBox="1"/>
          <p:nvPr/>
        </p:nvSpPr>
        <p:spPr bwMode="auto">
          <a:xfrm>
            <a:off x="2681790" y="1226502"/>
            <a:ext cx="1025745" cy="473154"/>
          </a:xfrm>
          <a:prstGeom prst="rect">
            <a:avLst/>
          </a:prstGeom>
          <a:solidFill>
            <a:schemeClr val="bg1"/>
          </a:solidFill>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685800"/>
            <a:r>
              <a:rPr lang="en-GB" sz="825" kern="0" dirty="0">
                <a:solidFill>
                  <a:srgbClr val="00B050"/>
                </a:solidFill>
                <a:latin typeface="Source Sans Pro"/>
                <a:cs typeface="Arial"/>
              </a:rPr>
              <a:t>Bladder bursting at 392 bars with 13,7 mm keys inserted</a:t>
            </a:r>
          </a:p>
        </p:txBody>
      </p:sp>
      <p:cxnSp>
        <p:nvCxnSpPr>
          <p:cNvPr id="10" name="Straight Arrow Connector 9">
            <a:extLst>
              <a:ext uri="{FF2B5EF4-FFF2-40B4-BE49-F238E27FC236}">
                <a16:creationId xmlns:a16="http://schemas.microsoft.com/office/drawing/2014/main" id="{3A5F37F8-9840-E106-138F-5B3B7CD420A9}"/>
              </a:ext>
            </a:extLst>
          </p:cNvPr>
          <p:cNvCxnSpPr>
            <a:cxnSpLocks/>
          </p:cNvCxnSpPr>
          <p:nvPr/>
        </p:nvCxnSpPr>
        <p:spPr>
          <a:xfrm flipH="1" flipV="1">
            <a:off x="2735796" y="1062033"/>
            <a:ext cx="378043" cy="164469"/>
          </a:xfrm>
          <a:prstGeom prst="straightConnector1">
            <a:avLst/>
          </a:prstGeom>
          <a:ln>
            <a:solidFill>
              <a:srgbClr val="3DB10F"/>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FCF1068-A8D6-B6B2-5F53-C650A617884F}"/>
              </a:ext>
            </a:extLst>
          </p:cNvPr>
          <p:cNvPicPr>
            <a:picLocks noChangeAspect="1"/>
          </p:cNvPicPr>
          <p:nvPr/>
        </p:nvPicPr>
        <p:blipFill>
          <a:blip r:embed="rId3"/>
          <a:stretch>
            <a:fillRect/>
          </a:stretch>
        </p:blipFill>
        <p:spPr>
          <a:xfrm>
            <a:off x="4225225" y="1381440"/>
            <a:ext cx="3177827" cy="2380621"/>
          </a:xfrm>
          <a:prstGeom prst="rect">
            <a:avLst/>
          </a:prstGeom>
          <a:ln>
            <a:noFill/>
          </a:ln>
          <a:effectLst>
            <a:softEdge rad="112500"/>
          </a:effectLst>
        </p:spPr>
      </p:pic>
      <p:sp>
        <p:nvSpPr>
          <p:cNvPr id="16" name="Right Brace 15">
            <a:extLst>
              <a:ext uri="{FF2B5EF4-FFF2-40B4-BE49-F238E27FC236}">
                <a16:creationId xmlns:a16="http://schemas.microsoft.com/office/drawing/2014/main" id="{2A580E42-E52D-2206-E97C-F3D4AD51C523}"/>
              </a:ext>
            </a:extLst>
          </p:cNvPr>
          <p:cNvSpPr/>
          <p:nvPr/>
        </p:nvSpPr>
        <p:spPr>
          <a:xfrm>
            <a:off x="3869922" y="964243"/>
            <a:ext cx="319243" cy="3227687"/>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GB" sz="1350" kern="0">
              <a:solidFill>
                <a:srgbClr val="0033A0"/>
              </a:solidFill>
              <a:latin typeface="Source Sans Pro"/>
              <a:cs typeface="Arial"/>
            </a:endParaRPr>
          </a:p>
        </p:txBody>
      </p:sp>
      <p:sp>
        <p:nvSpPr>
          <p:cNvPr id="18" name="TextBox 17">
            <a:extLst>
              <a:ext uri="{FF2B5EF4-FFF2-40B4-BE49-F238E27FC236}">
                <a16:creationId xmlns:a16="http://schemas.microsoft.com/office/drawing/2014/main" id="{4336EF75-92B6-2FC5-FEDB-6166724063AC}"/>
              </a:ext>
            </a:extLst>
          </p:cNvPr>
          <p:cNvSpPr txBox="1"/>
          <p:nvPr/>
        </p:nvSpPr>
        <p:spPr bwMode="auto">
          <a:xfrm>
            <a:off x="4293950" y="3918201"/>
            <a:ext cx="3510390" cy="507831"/>
          </a:xfrm>
          <a:prstGeom prst="rect">
            <a:avLst/>
          </a:prstGeom>
          <a:noFill/>
        </p:spPr>
        <p:txBody>
          <a:bodyPr wrap="square" rtlCol="0">
            <a:spAutoFit/>
          </a:bodyPr>
          <a:lstStyle/>
          <a:p>
            <a:pPr defTabSz="685800"/>
            <a:r>
              <a:rPr lang="en-GB" sz="1350" kern="0" dirty="0">
                <a:solidFill>
                  <a:srgbClr val="0033A0"/>
                </a:solidFill>
                <a:latin typeface="Calibri" panose="020F0502020204030204" pitchFamily="34" charset="0"/>
                <a:cs typeface="Calibri" panose="020F0502020204030204" pitchFamily="34" charset="0"/>
              </a:rPr>
              <a:t>→ </a:t>
            </a:r>
            <a:r>
              <a:rPr lang="en-GB" sz="1350" kern="0" dirty="0">
                <a:solidFill>
                  <a:srgbClr val="0033A0"/>
                </a:solidFill>
                <a:latin typeface="Source Sans Pro"/>
                <a:cs typeface="Arial"/>
              </a:rPr>
              <a:t>Bladder busted on the LE side near the rod A on the left side</a:t>
            </a:r>
          </a:p>
        </p:txBody>
      </p:sp>
    </p:spTree>
    <p:extLst>
      <p:ext uri="{BB962C8B-B14F-4D97-AF65-F5344CB8AC3E}">
        <p14:creationId xmlns:p14="http://schemas.microsoft.com/office/powerpoint/2010/main" val="40955079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3EEBBA-DD7A-4E51-8675-B8B7FF251FBA}"/>
              </a:ext>
            </a:extLst>
          </p:cNvPr>
          <p:cNvSpPr>
            <a:spLocks noGrp="1"/>
          </p:cNvSpPr>
          <p:nvPr>
            <p:ph type="title"/>
          </p:nvPr>
        </p:nvSpPr>
        <p:spPr/>
        <p:txBody>
          <a:bodyPr/>
          <a:lstStyle/>
          <a:p>
            <a:r>
              <a:rPr lang="en-GB" dirty="0"/>
              <a:t>Loading: Coil </a:t>
            </a:r>
            <a:r>
              <a:rPr lang="en-GB" dirty="0" err="1"/>
              <a:t>behavior</a:t>
            </a:r>
            <a:r>
              <a:rPr lang="en-GB" dirty="0"/>
              <a:t> during </a:t>
            </a:r>
            <a:r>
              <a:rPr lang="en-GB"/>
              <a:t>bladder bursting </a:t>
            </a:r>
            <a:r>
              <a:rPr lang="en-GB" dirty="0"/>
              <a:t/>
            </a:r>
            <a:br>
              <a:rPr lang="en-GB" dirty="0"/>
            </a:br>
            <a:endParaRPr lang="en-GB" dirty="0"/>
          </a:p>
        </p:txBody>
      </p:sp>
      <p:sp>
        <p:nvSpPr>
          <p:cNvPr id="4" name="Footer Placeholder 3">
            <a:extLst>
              <a:ext uri="{FF2B5EF4-FFF2-40B4-BE49-F238E27FC236}">
                <a16:creationId xmlns:a16="http://schemas.microsoft.com/office/drawing/2014/main" id="{6C863BCC-FC49-408F-953E-1A3F437EE678}"/>
              </a:ext>
            </a:extLst>
          </p:cNvPr>
          <p:cNvSpPr>
            <a:spLocks noGrp="1"/>
          </p:cNvSpPr>
          <p:nvPr>
            <p:ph type="ftr" sz="quarter" idx="11"/>
          </p:nvPr>
        </p:nvSpPr>
        <p:spPr/>
        <p:txBody>
          <a:bodyPr/>
          <a:lstStyle/>
          <a:p>
            <a:pPr defTabSz="685800">
              <a:defRPr/>
            </a:pPr>
            <a:r>
              <a:rPr lang="en-GB" kern="0" dirty="0">
                <a:solidFill>
                  <a:srgbClr val="FFFFFF"/>
                </a:solidFill>
                <a:latin typeface="Source Sans Pro"/>
                <a:cs typeface="Arial"/>
              </a:rPr>
              <a:t>MQXFB MT4 - Mechanical Measurements - EDMS 2787679 - v.0</a:t>
            </a:r>
          </a:p>
        </p:txBody>
      </p:sp>
      <p:sp>
        <p:nvSpPr>
          <p:cNvPr id="5" name="Slide Number Placeholder 4">
            <a:extLst>
              <a:ext uri="{FF2B5EF4-FFF2-40B4-BE49-F238E27FC236}">
                <a16:creationId xmlns:a16="http://schemas.microsoft.com/office/drawing/2014/main" id="{E9B0813F-6210-4B21-BC7F-93FDFFA00411}"/>
              </a:ext>
            </a:extLst>
          </p:cNvPr>
          <p:cNvSpPr>
            <a:spLocks noGrp="1"/>
          </p:cNvSpPr>
          <p:nvPr>
            <p:ph type="sldNum" sz="quarter" idx="12"/>
          </p:nvPr>
        </p:nvSpPr>
        <p:spPr/>
        <p:txBody>
          <a:bodyPr/>
          <a:lstStyle/>
          <a:p>
            <a:pPr defTabSz="685800">
              <a:defRPr/>
            </a:pPr>
            <a:fld id="{36B5EA5A-BC32-A742-B11B-8E7414D5B535}" type="slidenum">
              <a:rPr lang="en-US" kern="0">
                <a:solidFill>
                  <a:srgbClr val="FFFFFF"/>
                </a:solidFill>
                <a:latin typeface="Source Sans Pro"/>
                <a:cs typeface="Arial"/>
              </a:rPr>
              <a:pPr defTabSz="685800">
                <a:defRPr/>
              </a:pPr>
              <a:t>46</a:t>
            </a:fld>
            <a:endParaRPr lang="en-US" kern="0" dirty="0">
              <a:solidFill>
                <a:srgbClr val="FFFFFF"/>
              </a:solidFill>
              <a:latin typeface="Source Sans Pro"/>
              <a:cs typeface="Arial"/>
            </a:endParaRPr>
          </a:p>
        </p:txBody>
      </p:sp>
      <p:grpSp>
        <p:nvGrpSpPr>
          <p:cNvPr id="42" name="Group 41">
            <a:extLst>
              <a:ext uri="{FF2B5EF4-FFF2-40B4-BE49-F238E27FC236}">
                <a16:creationId xmlns:a16="http://schemas.microsoft.com/office/drawing/2014/main" id="{F4C10D8E-08D1-DF22-7C39-08DB0C089296}"/>
              </a:ext>
            </a:extLst>
          </p:cNvPr>
          <p:cNvGrpSpPr/>
          <p:nvPr/>
        </p:nvGrpSpPr>
        <p:grpSpPr>
          <a:xfrm>
            <a:off x="602423" y="683184"/>
            <a:ext cx="2430000" cy="3642931"/>
            <a:chOff x="119336" y="1000379"/>
            <a:chExt cx="3240000" cy="4857241"/>
          </a:xfrm>
        </p:grpSpPr>
        <p:pic>
          <p:nvPicPr>
            <p:cNvPr id="21" name="Picture 20">
              <a:extLst>
                <a:ext uri="{FF2B5EF4-FFF2-40B4-BE49-F238E27FC236}">
                  <a16:creationId xmlns:a16="http://schemas.microsoft.com/office/drawing/2014/main" id="{98E9B7AB-8B09-BE86-36B9-F271F845088D}"/>
                </a:ext>
              </a:extLst>
            </p:cNvPr>
            <p:cNvPicPr>
              <a:picLocks noChangeAspect="1"/>
            </p:cNvPicPr>
            <p:nvPr/>
          </p:nvPicPr>
          <p:blipFill>
            <a:blip r:embed="rId2"/>
            <a:stretch>
              <a:fillRect/>
            </a:stretch>
          </p:blipFill>
          <p:spPr>
            <a:xfrm>
              <a:off x="119336" y="1000379"/>
              <a:ext cx="3240000" cy="4857241"/>
            </a:xfrm>
            <a:prstGeom prst="rect">
              <a:avLst/>
            </a:prstGeom>
          </p:spPr>
        </p:pic>
        <p:cxnSp>
          <p:nvCxnSpPr>
            <p:cNvPr id="29" name="Straight Connector 28">
              <a:extLst>
                <a:ext uri="{FF2B5EF4-FFF2-40B4-BE49-F238E27FC236}">
                  <a16:creationId xmlns:a16="http://schemas.microsoft.com/office/drawing/2014/main" id="{C7C8FE85-08E1-8183-4839-A11A5AEAD127}"/>
                </a:ext>
              </a:extLst>
            </p:cNvPr>
            <p:cNvCxnSpPr>
              <a:cxnSpLocks/>
            </p:cNvCxnSpPr>
            <p:nvPr/>
          </p:nvCxnSpPr>
          <p:spPr>
            <a:xfrm>
              <a:off x="2088000" y="1412776"/>
              <a:ext cx="0" cy="4104456"/>
            </a:xfrm>
            <a:prstGeom prst="line">
              <a:avLst/>
            </a:prstGeom>
            <a:ln w="28575">
              <a:solidFill>
                <a:schemeClr val="tx2">
                  <a:alpha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0" name="TextBox 1">
              <a:extLst>
                <a:ext uri="{FF2B5EF4-FFF2-40B4-BE49-F238E27FC236}">
                  <a16:creationId xmlns:a16="http://schemas.microsoft.com/office/drawing/2014/main" id="{1F75E2D5-42F4-3DEE-75C0-DACF3BC347A5}"/>
                </a:ext>
              </a:extLst>
            </p:cNvPr>
            <p:cNvSpPr txBox="1"/>
            <p:nvPr/>
          </p:nvSpPr>
          <p:spPr bwMode="auto">
            <a:xfrm>
              <a:off x="729303" y="4397837"/>
              <a:ext cx="1022589" cy="288032"/>
            </a:xfrm>
            <a:prstGeom prst="rect">
              <a:avLst/>
            </a:prstGeom>
            <a:solidFill>
              <a:schemeClr val="bg1"/>
            </a:solidFill>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685800"/>
              <a:r>
                <a:rPr lang="en-GB" sz="825" kern="0" dirty="0">
                  <a:solidFill>
                    <a:srgbClr val="00B050"/>
                  </a:solidFill>
                  <a:latin typeface="Source Sans Pro"/>
                  <a:cs typeface="Arial"/>
                </a:rPr>
                <a:t>Bladder bursting</a:t>
              </a:r>
            </a:p>
          </p:txBody>
        </p:sp>
        <p:cxnSp>
          <p:nvCxnSpPr>
            <p:cNvPr id="31" name="Straight Arrow Connector 30">
              <a:extLst>
                <a:ext uri="{FF2B5EF4-FFF2-40B4-BE49-F238E27FC236}">
                  <a16:creationId xmlns:a16="http://schemas.microsoft.com/office/drawing/2014/main" id="{ECDFC727-9C78-D7CB-94CE-59232634A7BB}"/>
                </a:ext>
              </a:extLst>
            </p:cNvPr>
            <p:cNvCxnSpPr>
              <a:cxnSpLocks/>
            </p:cNvCxnSpPr>
            <p:nvPr/>
          </p:nvCxnSpPr>
          <p:spPr>
            <a:xfrm flipV="1">
              <a:off x="1223546" y="3717032"/>
              <a:ext cx="864454" cy="576064"/>
            </a:xfrm>
            <a:prstGeom prst="straightConnector1">
              <a:avLst/>
            </a:prstGeom>
            <a:ln>
              <a:solidFill>
                <a:srgbClr val="3DB10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5F0BE2ED-97A0-DD0D-03AD-BE9D1969B61A}"/>
              </a:ext>
            </a:extLst>
          </p:cNvPr>
          <p:cNvGrpSpPr/>
          <p:nvPr/>
        </p:nvGrpSpPr>
        <p:grpSpPr>
          <a:xfrm>
            <a:off x="3229642" y="682392"/>
            <a:ext cx="2430000" cy="3642931"/>
            <a:chOff x="3622295" y="999324"/>
            <a:chExt cx="3240000" cy="4857241"/>
          </a:xfrm>
        </p:grpSpPr>
        <p:pic>
          <p:nvPicPr>
            <p:cNvPr id="23" name="Picture 22">
              <a:extLst>
                <a:ext uri="{FF2B5EF4-FFF2-40B4-BE49-F238E27FC236}">
                  <a16:creationId xmlns:a16="http://schemas.microsoft.com/office/drawing/2014/main" id="{C7C1CCBD-94EA-9EFE-0A8B-746BF30133B8}"/>
                </a:ext>
              </a:extLst>
            </p:cNvPr>
            <p:cNvPicPr>
              <a:picLocks noChangeAspect="1"/>
            </p:cNvPicPr>
            <p:nvPr/>
          </p:nvPicPr>
          <p:blipFill>
            <a:blip r:embed="rId3"/>
            <a:stretch>
              <a:fillRect/>
            </a:stretch>
          </p:blipFill>
          <p:spPr>
            <a:xfrm>
              <a:off x="3622295" y="999324"/>
              <a:ext cx="3240000" cy="4857241"/>
            </a:xfrm>
            <a:prstGeom prst="rect">
              <a:avLst/>
            </a:prstGeom>
          </p:spPr>
        </p:pic>
        <p:cxnSp>
          <p:nvCxnSpPr>
            <p:cNvPr id="34" name="Straight Connector 33">
              <a:extLst>
                <a:ext uri="{FF2B5EF4-FFF2-40B4-BE49-F238E27FC236}">
                  <a16:creationId xmlns:a16="http://schemas.microsoft.com/office/drawing/2014/main" id="{4E5D8400-0F96-1802-5050-02CA0106E9CF}"/>
                </a:ext>
              </a:extLst>
            </p:cNvPr>
            <p:cNvCxnSpPr>
              <a:cxnSpLocks/>
            </p:cNvCxnSpPr>
            <p:nvPr/>
          </p:nvCxnSpPr>
          <p:spPr>
            <a:xfrm>
              <a:off x="5578473" y="1414434"/>
              <a:ext cx="0" cy="4104456"/>
            </a:xfrm>
            <a:prstGeom prst="line">
              <a:avLst/>
            </a:prstGeom>
            <a:ln w="28575">
              <a:solidFill>
                <a:schemeClr val="tx2">
                  <a:alpha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5" name="TextBox 1">
              <a:extLst>
                <a:ext uri="{FF2B5EF4-FFF2-40B4-BE49-F238E27FC236}">
                  <a16:creationId xmlns:a16="http://schemas.microsoft.com/office/drawing/2014/main" id="{6EECC78D-4711-9749-7BF1-20E1DF34A381}"/>
                </a:ext>
              </a:extLst>
            </p:cNvPr>
            <p:cNvSpPr txBox="1"/>
            <p:nvPr/>
          </p:nvSpPr>
          <p:spPr bwMode="auto">
            <a:xfrm>
              <a:off x="4219776" y="4399495"/>
              <a:ext cx="1022589" cy="288032"/>
            </a:xfrm>
            <a:prstGeom prst="rect">
              <a:avLst/>
            </a:prstGeom>
            <a:solidFill>
              <a:schemeClr val="bg1"/>
            </a:solidFill>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685800"/>
              <a:r>
                <a:rPr lang="en-GB" sz="825" kern="0" dirty="0">
                  <a:solidFill>
                    <a:srgbClr val="00B050"/>
                  </a:solidFill>
                  <a:latin typeface="Source Sans Pro"/>
                  <a:cs typeface="Arial"/>
                </a:rPr>
                <a:t>Bladder bursting</a:t>
              </a:r>
            </a:p>
          </p:txBody>
        </p:sp>
        <p:cxnSp>
          <p:nvCxnSpPr>
            <p:cNvPr id="36" name="Straight Arrow Connector 35">
              <a:extLst>
                <a:ext uri="{FF2B5EF4-FFF2-40B4-BE49-F238E27FC236}">
                  <a16:creationId xmlns:a16="http://schemas.microsoft.com/office/drawing/2014/main" id="{1B583EC0-09E5-D921-2AFF-2851023DE6F4}"/>
                </a:ext>
              </a:extLst>
            </p:cNvPr>
            <p:cNvCxnSpPr>
              <a:cxnSpLocks/>
            </p:cNvCxnSpPr>
            <p:nvPr/>
          </p:nvCxnSpPr>
          <p:spPr>
            <a:xfrm flipV="1">
              <a:off x="4714019" y="3718690"/>
              <a:ext cx="864454" cy="576064"/>
            </a:xfrm>
            <a:prstGeom prst="straightConnector1">
              <a:avLst/>
            </a:prstGeom>
            <a:ln>
              <a:solidFill>
                <a:srgbClr val="3DB10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028B512B-3885-8A9B-8530-EFEBC07BF644}"/>
              </a:ext>
            </a:extLst>
          </p:cNvPr>
          <p:cNvGrpSpPr/>
          <p:nvPr/>
        </p:nvGrpSpPr>
        <p:grpSpPr>
          <a:xfrm>
            <a:off x="5922420" y="681540"/>
            <a:ext cx="2430000" cy="3642931"/>
            <a:chOff x="7212666" y="998188"/>
            <a:chExt cx="3240000" cy="4857241"/>
          </a:xfrm>
        </p:grpSpPr>
        <p:pic>
          <p:nvPicPr>
            <p:cNvPr id="25" name="Picture 24">
              <a:extLst>
                <a:ext uri="{FF2B5EF4-FFF2-40B4-BE49-F238E27FC236}">
                  <a16:creationId xmlns:a16="http://schemas.microsoft.com/office/drawing/2014/main" id="{5D42E5EA-9B8E-7106-3B5F-B96561682A1E}"/>
                </a:ext>
              </a:extLst>
            </p:cNvPr>
            <p:cNvPicPr>
              <a:picLocks noChangeAspect="1"/>
            </p:cNvPicPr>
            <p:nvPr/>
          </p:nvPicPr>
          <p:blipFill>
            <a:blip r:embed="rId4"/>
            <a:stretch>
              <a:fillRect/>
            </a:stretch>
          </p:blipFill>
          <p:spPr>
            <a:xfrm>
              <a:off x="7212666" y="998188"/>
              <a:ext cx="3240000" cy="4857241"/>
            </a:xfrm>
            <a:prstGeom prst="rect">
              <a:avLst/>
            </a:prstGeom>
          </p:spPr>
        </p:pic>
        <p:cxnSp>
          <p:nvCxnSpPr>
            <p:cNvPr id="37" name="Straight Connector 36">
              <a:extLst>
                <a:ext uri="{FF2B5EF4-FFF2-40B4-BE49-F238E27FC236}">
                  <a16:creationId xmlns:a16="http://schemas.microsoft.com/office/drawing/2014/main" id="{3E8405A2-96D9-BF6B-EDC3-810DF1D1A19F}"/>
                </a:ext>
              </a:extLst>
            </p:cNvPr>
            <p:cNvCxnSpPr>
              <a:cxnSpLocks/>
            </p:cNvCxnSpPr>
            <p:nvPr/>
          </p:nvCxnSpPr>
          <p:spPr>
            <a:xfrm>
              <a:off x="9192344" y="1412776"/>
              <a:ext cx="0" cy="4104456"/>
            </a:xfrm>
            <a:prstGeom prst="line">
              <a:avLst/>
            </a:prstGeom>
            <a:ln w="28575">
              <a:solidFill>
                <a:schemeClr val="tx2">
                  <a:alpha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8" name="TextBox 1">
              <a:extLst>
                <a:ext uri="{FF2B5EF4-FFF2-40B4-BE49-F238E27FC236}">
                  <a16:creationId xmlns:a16="http://schemas.microsoft.com/office/drawing/2014/main" id="{3C7062EC-BD8B-713E-6DAF-0AF5F9DE6C85}"/>
                </a:ext>
              </a:extLst>
            </p:cNvPr>
            <p:cNvSpPr txBox="1"/>
            <p:nvPr/>
          </p:nvSpPr>
          <p:spPr bwMode="auto">
            <a:xfrm>
              <a:off x="7833647" y="4397837"/>
              <a:ext cx="1022589" cy="288032"/>
            </a:xfrm>
            <a:prstGeom prst="rect">
              <a:avLst/>
            </a:prstGeom>
            <a:solidFill>
              <a:schemeClr val="bg1"/>
            </a:solidFill>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685800"/>
              <a:r>
                <a:rPr lang="en-GB" sz="825" kern="0" dirty="0">
                  <a:solidFill>
                    <a:srgbClr val="00B050"/>
                  </a:solidFill>
                  <a:latin typeface="Source Sans Pro"/>
                  <a:cs typeface="Arial"/>
                </a:rPr>
                <a:t>Bladder bursting</a:t>
              </a:r>
            </a:p>
          </p:txBody>
        </p:sp>
        <p:cxnSp>
          <p:nvCxnSpPr>
            <p:cNvPr id="39" name="Straight Arrow Connector 38">
              <a:extLst>
                <a:ext uri="{FF2B5EF4-FFF2-40B4-BE49-F238E27FC236}">
                  <a16:creationId xmlns:a16="http://schemas.microsoft.com/office/drawing/2014/main" id="{DD76E8AC-199B-E2A5-DF0C-D675105525E4}"/>
                </a:ext>
              </a:extLst>
            </p:cNvPr>
            <p:cNvCxnSpPr>
              <a:cxnSpLocks/>
            </p:cNvCxnSpPr>
            <p:nvPr/>
          </p:nvCxnSpPr>
          <p:spPr>
            <a:xfrm flipV="1">
              <a:off x="8327890" y="3717032"/>
              <a:ext cx="864454" cy="576064"/>
            </a:xfrm>
            <a:prstGeom prst="straightConnector1">
              <a:avLst/>
            </a:prstGeom>
            <a:ln>
              <a:solidFill>
                <a:srgbClr val="3DB10F"/>
              </a:solidFill>
              <a:tailEnd type="triangle"/>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AE351C0E-5584-4363-029A-E4E5526E2AA4}"/>
              </a:ext>
            </a:extLst>
          </p:cNvPr>
          <p:cNvSpPr txBox="1"/>
          <p:nvPr/>
        </p:nvSpPr>
        <p:spPr bwMode="auto">
          <a:xfrm>
            <a:off x="454501" y="4312600"/>
            <a:ext cx="7120772" cy="300082"/>
          </a:xfrm>
          <a:prstGeom prst="rect">
            <a:avLst/>
          </a:prstGeom>
          <a:noFill/>
        </p:spPr>
        <p:txBody>
          <a:bodyPr wrap="square" rtlCol="0">
            <a:spAutoFit/>
          </a:bodyPr>
          <a:lstStyle/>
          <a:p>
            <a:pPr defTabSz="685800"/>
            <a:r>
              <a:rPr lang="en-GB" sz="1350" kern="0" dirty="0">
                <a:solidFill>
                  <a:srgbClr val="0033A0"/>
                </a:solidFill>
                <a:latin typeface="Calibri" panose="020F0502020204030204" pitchFamily="34" charset="0"/>
                <a:cs typeface="Calibri" panose="020F0502020204030204" pitchFamily="34" charset="0"/>
              </a:rPr>
              <a:t>→ </a:t>
            </a:r>
            <a:r>
              <a:rPr lang="en-GB" sz="1350" kern="0" dirty="0">
                <a:solidFill>
                  <a:srgbClr val="0033A0"/>
                </a:solidFill>
                <a:latin typeface="Source Sans Pro"/>
                <a:cs typeface="Arial"/>
              </a:rPr>
              <a:t>Peak strain during bladder bursting: -768 µm/m </a:t>
            </a:r>
          </a:p>
        </p:txBody>
      </p:sp>
    </p:spTree>
    <p:extLst>
      <p:ext uri="{BB962C8B-B14F-4D97-AF65-F5344CB8AC3E}">
        <p14:creationId xmlns:p14="http://schemas.microsoft.com/office/powerpoint/2010/main" val="26765779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4011910"/>
            <a:ext cx="2771800" cy="113159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AFD6F31-2D91-415F-88F4-7508C5078B20}"/>
              </a:ext>
            </a:extLst>
          </p:cNvPr>
          <p:cNvSpPr>
            <a:spLocks noGrp="1"/>
          </p:cNvSpPr>
          <p:nvPr>
            <p:ph type="title"/>
          </p:nvPr>
        </p:nvSpPr>
        <p:spPr>
          <a:xfrm>
            <a:off x="0" y="9078"/>
            <a:ext cx="9144000" cy="540000"/>
          </a:xfrm>
          <a:noFill/>
        </p:spPr>
        <p:txBody>
          <a:bodyPr/>
          <a:lstStyle/>
          <a:p>
            <a:r>
              <a:rPr lang="en-GB" sz="2800" b="0" dirty="0">
                <a:latin typeface="Times New Roman" panose="02020603050405020304" pitchFamily="18" charset="0"/>
                <a:cs typeface="Times New Roman" panose="02020603050405020304" pitchFamily="18" charset="0"/>
              </a:rPr>
              <a:t>MQXFBMT4 – Assembly</a:t>
            </a:r>
          </a:p>
        </p:txBody>
      </p:sp>
      <p:sp>
        <p:nvSpPr>
          <p:cNvPr id="4" name="Slide Number Placeholder 3">
            <a:extLst>
              <a:ext uri="{FF2B5EF4-FFF2-40B4-BE49-F238E27FC236}">
                <a16:creationId xmlns:a16="http://schemas.microsoft.com/office/drawing/2014/main" id="{ABF5ABCA-04FD-4E26-A4B0-81EE27B94A16}"/>
              </a:ext>
            </a:extLst>
          </p:cNvPr>
          <p:cNvSpPr>
            <a:spLocks noGrp="1"/>
          </p:cNvSpPr>
          <p:nvPr>
            <p:ph type="sldNum" sz="quarter" idx="12"/>
          </p:nvPr>
        </p:nvSpPr>
        <p:spPr>
          <a:xfrm>
            <a:off x="8748504" y="4803998"/>
            <a:ext cx="360000" cy="270000"/>
          </a:xfrm>
        </p:spPr>
        <p:txBody>
          <a:bodyPr/>
          <a:lstStyle/>
          <a:p>
            <a:fld id="{BFDCA1C4-9514-7B4F-976F-D92F7E296653}" type="slidenum">
              <a:rPr lang="fr-FR" smtClean="0"/>
              <a:pPr/>
              <a:t>47</a:t>
            </a:fld>
            <a:endParaRPr lang="fr-FR"/>
          </a:p>
        </p:txBody>
      </p:sp>
      <p:sp>
        <p:nvSpPr>
          <p:cNvPr id="8" name="Espace réservé du contenu 8"/>
          <p:cNvSpPr txBox="1">
            <a:spLocks/>
          </p:cNvSpPr>
          <p:nvPr/>
        </p:nvSpPr>
        <p:spPr>
          <a:xfrm>
            <a:off x="678547" y="699542"/>
            <a:ext cx="7853893" cy="3960440"/>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chemeClr val="tx1"/>
                </a:solidFill>
                <a:latin typeface="Times New Roman" panose="02020603050405020304" pitchFamily="18" charset="0"/>
                <a:cs typeface="Times New Roman" panose="02020603050405020304" pitchFamily="18" charset="0"/>
              </a:rPr>
              <a:t>Two bladder cycles up to 390 Bar performed upon restart of the pre-loading operations. Half of the created imbalance among coils could be recovered.</a:t>
            </a:r>
          </a:p>
          <a:p>
            <a:endParaRPr lang="en-US" sz="600" dirty="0">
              <a:solidFill>
                <a:schemeClr val="tx1"/>
              </a:solidFill>
              <a:latin typeface="Times New Roman" panose="02020603050405020304" pitchFamily="18" charset="0"/>
              <a:cs typeface="Times New Roman" panose="02020603050405020304" pitchFamily="18" charset="0"/>
            </a:endParaRPr>
          </a:p>
          <a:p>
            <a:r>
              <a:rPr lang="en-US" sz="1600" dirty="0">
                <a:solidFill>
                  <a:schemeClr val="tx1"/>
                </a:solidFill>
                <a:latin typeface="Times New Roman" panose="02020603050405020304" pitchFamily="18" charset="0"/>
                <a:cs typeface="Times New Roman" panose="02020603050405020304" pitchFamily="18" charset="0"/>
              </a:rPr>
              <a:t>Loading completed with the insertion of 13.8 mm keys. Magnet is within specifications except for the coil peak stress. The latter happens in CR107, which has already seen larger stress values during MQXFBP1 assembly and cold test.</a:t>
            </a:r>
          </a:p>
          <a:p>
            <a:pPr lvl="0">
              <a:buClr>
                <a:srgbClr val="0093BE"/>
              </a:buClr>
              <a:buFont typeface="Arial" panose="020B0604020202020204" pitchFamily="34" charset="0"/>
              <a:buChar char="•"/>
            </a:pPr>
            <a:endParaRPr lang="en-US" sz="600" dirty="0">
              <a:solidFill>
                <a:srgbClr val="5A5A5A"/>
              </a:solidFill>
              <a:latin typeface="Times New Roman" panose="02020603050405020304" pitchFamily="18" charset="0"/>
              <a:cs typeface="Times New Roman" panose="02020603050405020304" pitchFamily="18" charset="0"/>
            </a:endParaRPr>
          </a:p>
          <a:p>
            <a:pPr lvl="1">
              <a:spcAft>
                <a:spcPts val="600"/>
              </a:spcAft>
              <a:buClr>
                <a:srgbClr val="0093BE"/>
              </a:buClr>
              <a:buFont typeface="Wingdings" panose="05000000000000000000" pitchFamily="2" charset="2"/>
              <a:buChar char="§"/>
            </a:pPr>
            <a:r>
              <a:rPr lang="en-US" sz="1400" b="1" dirty="0">
                <a:solidFill>
                  <a:srgbClr val="5A5A5A"/>
                </a:solidFill>
                <a:latin typeface="Times New Roman" panose="02020603050405020304" pitchFamily="18" charset="0"/>
                <a:cs typeface="Times New Roman" panose="02020603050405020304" pitchFamily="18" charset="0"/>
              </a:rPr>
              <a:t>Average shell </a:t>
            </a:r>
            <a:r>
              <a:rPr lang="en-US" sz="1400" dirty="0">
                <a:solidFill>
                  <a:srgbClr val="5A5A5A"/>
                </a:solidFill>
                <a:latin typeface="Times New Roman" panose="02020603050405020304" pitchFamily="18" charset="0"/>
                <a:cs typeface="Times New Roman" panose="02020603050405020304" pitchFamily="18" charset="0"/>
              </a:rPr>
              <a:t>stress (three stations):</a:t>
            </a:r>
            <a:r>
              <a:rPr lang="en-US" sz="1400" dirty="0">
                <a:solidFill>
                  <a:srgbClr val="08A03B"/>
                </a:solidFill>
                <a:latin typeface="Times New Roman" panose="02020603050405020304" pitchFamily="18" charset="0"/>
                <a:cs typeface="Times New Roman" panose="02020603050405020304" pitchFamily="18" charset="0"/>
              </a:rPr>
              <a:t> 58 MPa          </a:t>
            </a:r>
            <a:r>
              <a:rPr lang="en-US" sz="1400" dirty="0">
                <a:solidFill>
                  <a:srgbClr val="5A5A5A"/>
                </a:solidFill>
                <a:latin typeface="Times New Roman" panose="02020603050405020304" pitchFamily="18" charset="0"/>
                <a:cs typeface="Times New Roman" panose="02020603050405020304" pitchFamily="18" charset="0"/>
              </a:rPr>
              <a:t>			 -  Target: </a:t>
            </a:r>
            <a:r>
              <a:rPr lang="en-US" sz="1400" b="1" dirty="0">
                <a:solidFill>
                  <a:srgbClr val="5A5A5A"/>
                </a:solidFill>
                <a:latin typeface="Times New Roman" panose="02020603050405020304" pitchFamily="18" charset="0"/>
                <a:cs typeface="Times New Roman" panose="02020603050405020304" pitchFamily="18" charset="0"/>
              </a:rPr>
              <a:t>+58 </a:t>
            </a:r>
            <a:r>
              <a:rPr lang="en-US" sz="1400" dirty="0">
                <a:solidFill>
                  <a:srgbClr val="5A5A5A"/>
                </a:solidFill>
                <a:latin typeface="Times New Roman" panose="02020603050405020304" pitchFamily="18" charset="0"/>
                <a:cs typeface="Times New Roman" panose="02020603050405020304" pitchFamily="18" charset="0"/>
              </a:rPr>
              <a:t>± 6 MPa</a:t>
            </a:r>
          </a:p>
          <a:p>
            <a:pPr lvl="1">
              <a:spcAft>
                <a:spcPts val="600"/>
              </a:spcAft>
              <a:buClr>
                <a:srgbClr val="0093BE"/>
              </a:buClr>
              <a:buFont typeface="Wingdings" panose="05000000000000000000" pitchFamily="2" charset="2"/>
              <a:buChar char="§"/>
            </a:pPr>
            <a:r>
              <a:rPr lang="en-US" sz="1400" b="1" dirty="0">
                <a:solidFill>
                  <a:srgbClr val="5A5A5A"/>
                </a:solidFill>
                <a:latin typeface="Times New Roman" panose="02020603050405020304" pitchFamily="18" charset="0"/>
                <a:cs typeface="Times New Roman" panose="02020603050405020304" pitchFamily="18" charset="0"/>
              </a:rPr>
              <a:t>Average</a:t>
            </a:r>
            <a:r>
              <a:rPr lang="en-US" sz="1400" dirty="0">
                <a:solidFill>
                  <a:srgbClr val="5A5A5A"/>
                </a:solidFill>
                <a:latin typeface="Times New Roman" panose="02020603050405020304" pitchFamily="18" charset="0"/>
                <a:cs typeface="Times New Roman" panose="02020603050405020304" pitchFamily="18" charset="0"/>
              </a:rPr>
              <a:t> </a:t>
            </a:r>
            <a:r>
              <a:rPr lang="en-US" sz="1400" b="1" dirty="0">
                <a:solidFill>
                  <a:srgbClr val="5A5A5A"/>
                </a:solidFill>
                <a:latin typeface="Times New Roman" panose="02020603050405020304" pitchFamily="18" charset="0"/>
                <a:cs typeface="Times New Roman" panose="02020603050405020304" pitchFamily="18" charset="0"/>
              </a:rPr>
              <a:t>coil stress </a:t>
            </a:r>
            <a:r>
              <a:rPr lang="en-US" sz="1400" dirty="0">
                <a:solidFill>
                  <a:srgbClr val="5A5A5A"/>
                </a:solidFill>
                <a:latin typeface="Times New Roman" panose="02020603050405020304" pitchFamily="18" charset="0"/>
                <a:cs typeface="Times New Roman" panose="02020603050405020304" pitchFamily="18" charset="0"/>
              </a:rPr>
              <a:t>(winding pole, three stations):  </a:t>
            </a:r>
            <a:r>
              <a:rPr lang="en-US" sz="1400" dirty="0">
                <a:solidFill>
                  <a:srgbClr val="08A03B"/>
                </a:solidFill>
                <a:latin typeface="Times New Roman" panose="02020603050405020304" pitchFamily="18" charset="0"/>
                <a:cs typeface="Times New Roman" panose="02020603050405020304" pitchFamily="18" charset="0"/>
              </a:rPr>
              <a:t>-71 MPa            </a:t>
            </a:r>
            <a:r>
              <a:rPr lang="en-US" sz="1400" dirty="0">
                <a:solidFill>
                  <a:srgbClr val="5A5A5A"/>
                </a:solidFill>
                <a:latin typeface="Times New Roman" panose="02020603050405020304" pitchFamily="18" charset="0"/>
                <a:cs typeface="Times New Roman" panose="02020603050405020304" pitchFamily="18" charset="0"/>
              </a:rPr>
              <a:t>- Target </a:t>
            </a:r>
            <a:r>
              <a:rPr lang="en-US" sz="1400" b="1" dirty="0">
                <a:solidFill>
                  <a:srgbClr val="5A5A5A"/>
                </a:solidFill>
                <a:latin typeface="Times New Roman" panose="02020603050405020304" pitchFamily="18" charset="0"/>
                <a:cs typeface="Times New Roman" panose="02020603050405020304" pitchFamily="18" charset="0"/>
              </a:rPr>
              <a:t>-70 </a:t>
            </a:r>
            <a:r>
              <a:rPr lang="en-US" sz="1400" dirty="0">
                <a:solidFill>
                  <a:srgbClr val="5A5A5A"/>
                </a:solidFill>
                <a:latin typeface="Times New Roman" panose="02020603050405020304" pitchFamily="18" charset="0"/>
                <a:cs typeface="Times New Roman" panose="02020603050405020304" pitchFamily="18" charset="0"/>
              </a:rPr>
              <a:t>± 10 MPa</a:t>
            </a:r>
          </a:p>
          <a:p>
            <a:pPr lvl="1">
              <a:spcAft>
                <a:spcPts val="600"/>
              </a:spcAft>
              <a:buClr>
                <a:srgbClr val="0093BE"/>
              </a:buClr>
              <a:buFont typeface="Wingdings" panose="05000000000000000000" pitchFamily="2" charset="2"/>
              <a:buChar char="§"/>
            </a:pPr>
            <a:r>
              <a:rPr lang="en-US" sz="1400" b="1" dirty="0">
                <a:solidFill>
                  <a:srgbClr val="5A5A5A"/>
                </a:solidFill>
                <a:latin typeface="Times New Roman" panose="02020603050405020304" pitchFamily="18" charset="0"/>
                <a:cs typeface="Times New Roman" panose="02020603050405020304" pitchFamily="18" charset="0"/>
              </a:rPr>
              <a:t>Peak coil stress </a:t>
            </a:r>
            <a:r>
              <a:rPr lang="en-US" sz="1400" dirty="0">
                <a:solidFill>
                  <a:srgbClr val="5A5A5A"/>
                </a:solidFill>
                <a:latin typeface="Times New Roman" panose="02020603050405020304" pitchFamily="18" charset="0"/>
                <a:cs typeface="Times New Roman" panose="02020603050405020304" pitchFamily="18" charset="0"/>
              </a:rPr>
              <a:t>(winding pole, three stations): </a:t>
            </a:r>
            <a:r>
              <a:rPr lang="en-US" sz="1400" dirty="0">
                <a:solidFill>
                  <a:srgbClr val="C00000"/>
                </a:solidFill>
                <a:latin typeface="Times New Roman" panose="02020603050405020304" pitchFamily="18" charset="0"/>
                <a:cs typeface="Times New Roman" panose="02020603050405020304" pitchFamily="18" charset="0"/>
              </a:rPr>
              <a:t>-107 MPa</a:t>
            </a:r>
            <a:r>
              <a:rPr lang="en-US" sz="1400" dirty="0">
                <a:solidFill>
                  <a:srgbClr val="5A5A5A"/>
                </a:solidFill>
                <a:latin typeface="Times New Roman" panose="02020603050405020304" pitchFamily="18" charset="0"/>
                <a:cs typeface="Times New Roman" panose="02020603050405020304" pitchFamily="18" charset="0"/>
              </a:rPr>
              <a:t>		  - Target </a:t>
            </a:r>
            <a:r>
              <a:rPr lang="en-US" sz="1400" b="1" dirty="0">
                <a:solidFill>
                  <a:srgbClr val="C00000"/>
                </a:solidFill>
                <a:latin typeface="Times New Roman" panose="02020603050405020304" pitchFamily="18" charset="0"/>
                <a:cs typeface="Times New Roman" panose="02020603050405020304" pitchFamily="18" charset="0"/>
              </a:rPr>
              <a:t>-100 MPa</a:t>
            </a:r>
          </a:p>
          <a:p>
            <a:pPr lvl="1">
              <a:spcAft>
                <a:spcPts val="600"/>
              </a:spcAft>
              <a:buClr>
                <a:srgbClr val="0093BE"/>
              </a:buClr>
              <a:buFont typeface="Wingdings" panose="05000000000000000000" pitchFamily="2" charset="2"/>
              <a:buChar char="§"/>
            </a:pPr>
            <a:endParaRPr lang="en-US" sz="500" b="1" dirty="0">
              <a:solidFill>
                <a:srgbClr val="C00000"/>
              </a:solidFill>
              <a:latin typeface="Times New Roman" panose="02020603050405020304" pitchFamily="18" charset="0"/>
              <a:cs typeface="Times New Roman" panose="02020603050405020304" pitchFamily="18" charset="0"/>
            </a:endParaRPr>
          </a:p>
          <a:p>
            <a:r>
              <a:rPr lang="en-US" sz="1200" dirty="0">
                <a:solidFill>
                  <a:schemeClr val="tx1"/>
                </a:solidFill>
                <a:highlight>
                  <a:srgbClr val="FFFF00"/>
                </a:highlight>
                <a:latin typeface="Times New Roman" panose="02020603050405020304" pitchFamily="18" charset="0"/>
                <a:cs typeface="Times New Roman" panose="02020603050405020304" pitchFamily="18" charset="0"/>
              </a:rPr>
              <a:t>As in MQXFBP1 and MQXFBMT2, a large drift in the FBG strain measurements follows after finishing the magnet pre-load. Understanding on-going, but drift and absolute strain values are considered non-critical.</a:t>
            </a:r>
          </a:p>
          <a:p>
            <a:pPr lvl="1"/>
            <a:r>
              <a:rPr lang="en-US" sz="1200" dirty="0">
                <a:solidFill>
                  <a:schemeClr val="tx1"/>
                </a:solidFill>
                <a:highlight>
                  <a:srgbClr val="FFFF00"/>
                </a:highlight>
                <a:latin typeface="Times New Roman" panose="02020603050405020304" pitchFamily="18" charset="0"/>
                <a:cs typeface="Times New Roman" panose="02020603050405020304" pitchFamily="18" charset="0"/>
              </a:rPr>
              <a:t>In MQXFBMT2 it was proven that such a drift only happened for FBG (SGs, also present, were stable). Once unloaded, the offset remained in the strain readings. </a:t>
            </a:r>
          </a:p>
          <a:p>
            <a:pPr lvl="1"/>
            <a:r>
              <a:rPr lang="en-US" sz="1200" dirty="0">
                <a:solidFill>
                  <a:schemeClr val="tx1"/>
                </a:solidFill>
                <a:highlight>
                  <a:srgbClr val="FFFF00"/>
                </a:highlight>
                <a:latin typeface="Times New Roman" panose="02020603050405020304" pitchFamily="18" charset="0"/>
                <a:cs typeface="Times New Roman" panose="02020603050405020304" pitchFamily="18" charset="0"/>
              </a:rPr>
              <a:t>Drift does not happen after bladder failure in short models. Inhomogeneous FBG loading along the length?</a:t>
            </a:r>
          </a:p>
          <a:p>
            <a:pPr lvl="1"/>
            <a:r>
              <a:rPr lang="en-US" sz="1200" dirty="0">
                <a:solidFill>
                  <a:schemeClr val="tx1"/>
                </a:solidFill>
                <a:highlight>
                  <a:srgbClr val="FFFF00"/>
                </a:highlight>
                <a:latin typeface="Times New Roman" panose="02020603050405020304" pitchFamily="18" charset="0"/>
                <a:cs typeface="Times New Roman" panose="02020603050405020304" pitchFamily="18" charset="0"/>
              </a:rPr>
              <a:t>Interestingly, both in BP1 and MT4 the strain stabilizes at the same value. To be continued…</a:t>
            </a:r>
            <a:endParaRPr lang="en-US" sz="1200" b="1" dirty="0">
              <a:solidFill>
                <a:srgbClr val="C00000"/>
              </a:solidFill>
              <a:highlight>
                <a:srgbClr val="FFFF00"/>
              </a:highlight>
              <a:latin typeface="Times New Roman" panose="02020603050405020304" pitchFamily="18" charset="0"/>
              <a:cs typeface="Times New Roman" panose="02020603050405020304" pitchFamily="18" charset="0"/>
            </a:endParaRPr>
          </a:p>
          <a:p>
            <a:pPr lvl="0">
              <a:buClr>
                <a:srgbClr val="0093BE"/>
              </a:buClr>
              <a:buFont typeface="Arial" panose="020B0604020202020204" pitchFamily="34" charset="0"/>
              <a:buChar char="•"/>
            </a:pPr>
            <a:endParaRPr lang="en-US" sz="1200" dirty="0">
              <a:solidFill>
                <a:srgbClr val="5A5A5A"/>
              </a:solidFill>
              <a:latin typeface="Times New Roman" panose="02020603050405020304" pitchFamily="18" charset="0"/>
              <a:cs typeface="Times New Roman" panose="02020603050405020304" pitchFamily="18" charset="0"/>
            </a:endParaRPr>
          </a:p>
          <a:p>
            <a:pPr lvl="0">
              <a:buClr>
                <a:srgbClr val="0093BE"/>
              </a:buClr>
              <a:buFont typeface="Arial" panose="020B0604020202020204" pitchFamily="34" charset="0"/>
              <a:buChar char="•"/>
            </a:pPr>
            <a:endParaRPr lang="en-GB" sz="1200" dirty="0">
              <a:solidFill>
                <a:srgbClr val="5A5A5A"/>
              </a:solidFill>
              <a:latin typeface="Times New Roman" panose="02020603050405020304" pitchFamily="18" charset="0"/>
              <a:cs typeface="Times New Roman" panose="02020603050405020304" pitchFamily="18" charset="0"/>
            </a:endParaRPr>
          </a:p>
          <a:p>
            <a:pPr lvl="0" algn="ctr">
              <a:buClr>
                <a:srgbClr val="0093BE"/>
              </a:buClr>
            </a:pPr>
            <a:endParaRPr lang="en-GB" sz="1200" i="1" dirty="0">
              <a:solidFill>
                <a:srgbClr val="5A5A5A"/>
              </a:solidFill>
              <a:latin typeface="Times New Roman" panose="02020603050405020304" pitchFamily="18" charset="0"/>
              <a:cs typeface="Times New Roman" panose="02020603050405020304" pitchFamily="18" charset="0"/>
            </a:endParaRPr>
          </a:p>
          <a:p>
            <a:pPr lvl="0" algn="ctr">
              <a:buClr>
                <a:srgbClr val="0093BE"/>
              </a:buClr>
            </a:pPr>
            <a:endParaRPr lang="en-US" sz="1200" i="1" dirty="0">
              <a:solidFill>
                <a:srgbClr val="5A5A5A"/>
              </a:solidFill>
              <a:latin typeface="Times New Roman" panose="02020603050405020304" pitchFamily="18" charset="0"/>
              <a:cs typeface="Times New Roman" panose="02020603050405020304" pitchFamily="18" charset="0"/>
            </a:endParaRPr>
          </a:p>
          <a:p>
            <a:pPr lvl="0">
              <a:buClr>
                <a:srgbClr val="0093BE"/>
              </a:buClr>
              <a:buFont typeface="Wingdings" panose="05000000000000000000" pitchFamily="2" charset="2"/>
              <a:buChar char="§"/>
            </a:pPr>
            <a:endParaRPr lang="en-GB" sz="1200" i="1" dirty="0">
              <a:solidFill>
                <a:srgbClr val="5A5A5A"/>
              </a:solidFill>
              <a:latin typeface="Times New Roman" panose="02020603050405020304" pitchFamily="18" charset="0"/>
              <a:cs typeface="Times New Roman" panose="02020603050405020304" pitchFamily="18" charset="0"/>
            </a:endParaRPr>
          </a:p>
          <a:p>
            <a:pPr lvl="0" algn="ctr">
              <a:buClr>
                <a:srgbClr val="0093BE"/>
              </a:buClr>
            </a:pPr>
            <a:endParaRPr lang="en-US" sz="1200" dirty="0">
              <a:solidFill>
                <a:srgbClr val="5A5A5A"/>
              </a:solidFill>
              <a:latin typeface="Times New Roman" panose="02020603050405020304" pitchFamily="18" charset="0"/>
              <a:cs typeface="Times New Roman" panose="02020603050405020304" pitchFamily="18" charset="0"/>
            </a:endParaRPr>
          </a:p>
          <a:p>
            <a:endParaRPr lang="en-GB" sz="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75115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D6F31-2D91-415F-88F4-7508C5078B20}"/>
              </a:ext>
            </a:extLst>
          </p:cNvPr>
          <p:cNvSpPr>
            <a:spLocks noGrp="1"/>
          </p:cNvSpPr>
          <p:nvPr>
            <p:ph type="title"/>
          </p:nvPr>
        </p:nvSpPr>
        <p:spPr>
          <a:xfrm>
            <a:off x="0" y="9078"/>
            <a:ext cx="9144000" cy="540000"/>
          </a:xfrm>
          <a:noFill/>
        </p:spPr>
        <p:txBody>
          <a:bodyPr/>
          <a:lstStyle/>
          <a:p>
            <a:r>
              <a:rPr lang="en-GB" sz="2800" b="0" dirty="0">
                <a:latin typeface="Times New Roman" panose="02020603050405020304" pitchFamily="18" charset="0"/>
                <a:cs typeface="Times New Roman" panose="02020603050405020304" pitchFamily="18" charset="0"/>
              </a:rPr>
              <a:t>Before MQXFS7g…</a:t>
            </a:r>
          </a:p>
        </p:txBody>
      </p:sp>
      <p:sp>
        <p:nvSpPr>
          <p:cNvPr id="4" name="Slide Number Placeholder 3">
            <a:extLst>
              <a:ext uri="{FF2B5EF4-FFF2-40B4-BE49-F238E27FC236}">
                <a16:creationId xmlns:a16="http://schemas.microsoft.com/office/drawing/2014/main" id="{ABF5ABCA-04FD-4E26-A4B0-81EE27B94A16}"/>
              </a:ext>
            </a:extLst>
          </p:cNvPr>
          <p:cNvSpPr>
            <a:spLocks noGrp="1"/>
          </p:cNvSpPr>
          <p:nvPr>
            <p:ph type="sldNum" sz="quarter" idx="12"/>
          </p:nvPr>
        </p:nvSpPr>
        <p:spPr>
          <a:xfrm>
            <a:off x="8748504" y="4803998"/>
            <a:ext cx="360000" cy="270000"/>
          </a:xfrm>
        </p:spPr>
        <p:txBody>
          <a:bodyPr/>
          <a:lstStyle/>
          <a:p>
            <a:fld id="{BFDCA1C4-9514-7B4F-976F-D92F7E296653}" type="slidenum">
              <a:rPr lang="fr-FR" smtClean="0"/>
              <a:pPr/>
              <a:t>48</a:t>
            </a:fld>
            <a:endParaRPr lang="fr-FR"/>
          </a:p>
        </p:txBody>
      </p:sp>
      <p:pic>
        <p:nvPicPr>
          <p:cNvPr id="3" name="Picture 2"/>
          <p:cNvPicPr>
            <a:picLocks noChangeAspect="1"/>
          </p:cNvPicPr>
          <p:nvPr/>
        </p:nvPicPr>
        <p:blipFill>
          <a:blip r:embed="rId2"/>
          <a:stretch>
            <a:fillRect/>
          </a:stretch>
        </p:blipFill>
        <p:spPr>
          <a:xfrm>
            <a:off x="533700" y="787500"/>
            <a:ext cx="3642621" cy="2376264"/>
          </a:xfrm>
          <a:prstGeom prst="rect">
            <a:avLst/>
          </a:prstGeom>
        </p:spPr>
      </p:pic>
      <p:sp>
        <p:nvSpPr>
          <p:cNvPr id="26" name="Content Placeholder 2">
            <a:extLst>
              <a:ext uri="{FF2B5EF4-FFF2-40B4-BE49-F238E27FC236}">
                <a16:creationId xmlns:a16="http://schemas.microsoft.com/office/drawing/2014/main" id="{DEE01548-6B9D-218D-BB2A-EA260B087447}"/>
              </a:ext>
            </a:extLst>
          </p:cNvPr>
          <p:cNvSpPr txBox="1">
            <a:spLocks/>
          </p:cNvSpPr>
          <p:nvPr/>
        </p:nvSpPr>
        <p:spPr>
          <a:xfrm>
            <a:off x="419471" y="3189286"/>
            <a:ext cx="3786637" cy="360040"/>
          </a:xfrm>
          <a:prstGeom prst="rect">
            <a:avLst/>
          </a:prstGeom>
        </p:spPr>
        <p:txBody>
          <a:bodyPr vert="horz" lIns="0" tIns="0" rIns="0" bIns="0" rtlCol="0">
            <a:norm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Wingdings" charset="2"/>
              <a:buNone/>
            </a:pPr>
            <a:r>
              <a:rPr lang="en-US" sz="1200" dirty="0">
                <a:solidFill>
                  <a:srgbClr val="00B050"/>
                </a:solidFill>
                <a:latin typeface="Times" panose="02020603050405020304" pitchFamily="18" charset="0"/>
                <a:cs typeface="Times" panose="02020603050405020304" pitchFamily="18" charset="0"/>
              </a:rPr>
              <a:t>Data: Salvador Ferradas Troitino, Franco Mangiarotti</a:t>
            </a:r>
            <a:endParaRPr lang="en-GB" sz="1200" dirty="0">
              <a:solidFill>
                <a:srgbClr val="00B050"/>
              </a:solidFill>
              <a:latin typeface="Times" panose="02020603050405020304" pitchFamily="18" charset="0"/>
              <a:cs typeface="Times" panose="02020603050405020304" pitchFamily="18" charset="0"/>
            </a:endParaRPr>
          </a:p>
          <a:p>
            <a:pPr marL="0" indent="0" algn="ctr">
              <a:buFont typeface="Wingdings" charset="2"/>
              <a:buNone/>
            </a:pPr>
            <a:endParaRPr lang="en-GB" sz="1200" dirty="0">
              <a:solidFill>
                <a:srgbClr val="00B050"/>
              </a:solidFill>
              <a:latin typeface="Times" panose="02020603050405020304" pitchFamily="18" charset="0"/>
              <a:cs typeface="Times" panose="02020603050405020304" pitchFamily="18" charset="0"/>
            </a:endParaRPr>
          </a:p>
        </p:txBody>
      </p:sp>
      <p:sp>
        <p:nvSpPr>
          <p:cNvPr id="27" name="Content Placeholder 2">
            <a:extLst>
              <a:ext uri="{FF2B5EF4-FFF2-40B4-BE49-F238E27FC236}">
                <a16:creationId xmlns:a16="http://schemas.microsoft.com/office/drawing/2014/main" id="{C3085CF5-2F5C-99A8-4119-A3F37F62D36E}"/>
              </a:ext>
            </a:extLst>
          </p:cNvPr>
          <p:cNvSpPr txBox="1">
            <a:spLocks/>
          </p:cNvSpPr>
          <p:nvPr/>
        </p:nvSpPr>
        <p:spPr>
          <a:xfrm>
            <a:off x="669977" y="3609256"/>
            <a:ext cx="3506344" cy="936104"/>
          </a:xfrm>
          <a:prstGeom prst="rect">
            <a:avLst/>
          </a:prstGeom>
        </p:spPr>
        <p:txBody>
          <a:bodyPr>
            <a:norm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500" dirty="0">
                <a:latin typeface="Times New Roman" panose="02020603050405020304" pitchFamily="18" charset="0"/>
                <a:cs typeface="Times New Roman" panose="02020603050405020304" pitchFamily="18" charset="0"/>
              </a:rPr>
              <a:t>Pre-load at cold ≈ 140 MPa</a:t>
            </a:r>
          </a:p>
          <a:p>
            <a:r>
              <a:rPr lang="en-US" sz="1500" dirty="0">
                <a:latin typeface="Times New Roman" panose="02020603050405020304" pitchFamily="18" charset="0"/>
                <a:cs typeface="Times New Roman" panose="02020603050405020304" pitchFamily="18" charset="0"/>
              </a:rPr>
              <a:t>As expected, increase on pole azimuthal stress of 20 MPa</a:t>
            </a:r>
            <a:endParaRPr lang="en-GB" sz="1500" dirty="0">
              <a:latin typeface="Times New Roman" panose="02020603050405020304" pitchFamily="18" charset="0"/>
              <a:cs typeface="Times New Roman" panose="02020603050405020304" pitchFamily="18" charset="0"/>
            </a:endParaRPr>
          </a:p>
        </p:txBody>
      </p:sp>
      <p:pic>
        <p:nvPicPr>
          <p:cNvPr id="31" name="Picture 30">
            <a:extLst>
              <a:ext uri="{FF2B5EF4-FFF2-40B4-BE49-F238E27FC236}">
                <a16:creationId xmlns:a16="http://schemas.microsoft.com/office/drawing/2014/main" id="{84E71409-C989-5D21-A94F-11A32DB0EA55}"/>
              </a:ext>
            </a:extLst>
          </p:cNvPr>
          <p:cNvPicPr>
            <a:picLocks noChangeAspect="1"/>
          </p:cNvPicPr>
          <p:nvPr/>
        </p:nvPicPr>
        <p:blipFill>
          <a:blip r:embed="rId3"/>
          <a:stretch>
            <a:fillRect/>
          </a:stretch>
        </p:blipFill>
        <p:spPr>
          <a:xfrm>
            <a:off x="4060153" y="3215620"/>
            <a:ext cx="2233588" cy="1723378"/>
          </a:xfrm>
          <a:prstGeom prst="rect">
            <a:avLst/>
          </a:prstGeom>
        </p:spPr>
      </p:pic>
      <p:pic>
        <p:nvPicPr>
          <p:cNvPr id="32" name="Picture 31">
            <a:extLst>
              <a:ext uri="{FF2B5EF4-FFF2-40B4-BE49-F238E27FC236}">
                <a16:creationId xmlns:a16="http://schemas.microsoft.com/office/drawing/2014/main" id="{8A1BF78A-4571-F687-018E-B060CD4F45B3}"/>
              </a:ext>
            </a:extLst>
          </p:cNvPr>
          <p:cNvPicPr>
            <a:picLocks noChangeAspect="1"/>
          </p:cNvPicPr>
          <p:nvPr/>
        </p:nvPicPr>
        <p:blipFill>
          <a:blip r:embed="rId4"/>
          <a:stretch>
            <a:fillRect/>
          </a:stretch>
        </p:blipFill>
        <p:spPr>
          <a:xfrm>
            <a:off x="6332883" y="3254382"/>
            <a:ext cx="2132472" cy="1645853"/>
          </a:xfrm>
          <a:prstGeom prst="rect">
            <a:avLst/>
          </a:prstGeom>
        </p:spPr>
      </p:pic>
      <p:pic>
        <p:nvPicPr>
          <p:cNvPr id="33" name="Picture 32">
            <a:extLst>
              <a:ext uri="{FF2B5EF4-FFF2-40B4-BE49-F238E27FC236}">
                <a16:creationId xmlns:a16="http://schemas.microsoft.com/office/drawing/2014/main" id="{3A2BA315-2488-3F3A-F129-6A4663D11815}"/>
              </a:ext>
            </a:extLst>
          </p:cNvPr>
          <p:cNvPicPr>
            <a:picLocks noChangeAspect="1"/>
          </p:cNvPicPr>
          <p:nvPr/>
        </p:nvPicPr>
        <p:blipFill>
          <a:blip r:embed="rId5"/>
          <a:stretch>
            <a:fillRect/>
          </a:stretch>
        </p:blipFill>
        <p:spPr>
          <a:xfrm>
            <a:off x="4932040" y="1160685"/>
            <a:ext cx="2499503" cy="1827636"/>
          </a:xfrm>
          <a:prstGeom prst="rect">
            <a:avLst/>
          </a:prstGeom>
        </p:spPr>
      </p:pic>
      <p:sp>
        <p:nvSpPr>
          <p:cNvPr id="34" name="TextBox 33">
            <a:extLst>
              <a:ext uri="{FF2B5EF4-FFF2-40B4-BE49-F238E27FC236}">
                <a16:creationId xmlns:a16="http://schemas.microsoft.com/office/drawing/2014/main" id="{CB62E17E-5E66-3FCA-92C4-594C99DEB528}"/>
              </a:ext>
            </a:extLst>
          </p:cNvPr>
          <p:cNvSpPr txBox="1"/>
          <p:nvPr/>
        </p:nvSpPr>
        <p:spPr>
          <a:xfrm>
            <a:off x="5941632" y="809642"/>
            <a:ext cx="50526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S7f</a:t>
            </a: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86761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Rods</a:t>
            </a:r>
            <a:endParaRPr lang="en-GB" dirty="0"/>
          </a:p>
        </p:txBody>
      </p:sp>
      <p:sp>
        <p:nvSpPr>
          <p:cNvPr id="4" name="Slide Number Placeholder 3"/>
          <p:cNvSpPr>
            <a:spLocks noGrp="1"/>
          </p:cNvSpPr>
          <p:nvPr>
            <p:ph type="sldNum" sz="quarter" idx="12"/>
          </p:nvPr>
        </p:nvSpPr>
        <p:spPr/>
        <p:txBody>
          <a:bodyPr/>
          <a:lstStyle/>
          <a:p>
            <a:fld id="{BFDCA1C4-9514-7B4F-976F-D92F7E296653}" type="slidenum">
              <a:rPr lang="fr-FR" smtClean="0"/>
              <a:pPr/>
              <a:t>49</a:t>
            </a:fld>
            <a:endParaRPr lang="fr-FR"/>
          </a:p>
        </p:txBody>
      </p:sp>
      <p:pic>
        <p:nvPicPr>
          <p:cNvPr id="5" name="Content Placeholder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000" y="675000"/>
            <a:ext cx="4570800" cy="4269208"/>
          </a:xfrm>
          <a:prstGeom prst="rect">
            <a:avLst/>
          </a:prstGeom>
        </p:spPr>
      </p:pic>
      <p:pic>
        <p:nvPicPr>
          <p:cNvPr id="6" name="Picture 5"/>
          <p:cNvPicPr>
            <a:picLocks noChangeAspect="1"/>
          </p:cNvPicPr>
          <p:nvPr/>
        </p:nvPicPr>
        <p:blipFill>
          <a:blip r:embed="rId3"/>
          <a:stretch>
            <a:fillRect/>
          </a:stretch>
        </p:blipFill>
        <p:spPr>
          <a:xfrm>
            <a:off x="5364088" y="1203598"/>
            <a:ext cx="3293868" cy="2575524"/>
          </a:xfrm>
          <a:prstGeom prst="rect">
            <a:avLst/>
          </a:prstGeom>
        </p:spPr>
      </p:pic>
    </p:spTree>
    <p:extLst>
      <p:ext uri="{BB962C8B-B14F-4D97-AF65-F5344CB8AC3E}">
        <p14:creationId xmlns:p14="http://schemas.microsoft.com/office/powerpoint/2010/main" val="4115484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D6F31-2D91-415F-88F4-7508C5078B20}"/>
              </a:ext>
            </a:extLst>
          </p:cNvPr>
          <p:cNvSpPr>
            <a:spLocks noGrp="1"/>
          </p:cNvSpPr>
          <p:nvPr>
            <p:ph type="title"/>
          </p:nvPr>
        </p:nvSpPr>
        <p:spPr>
          <a:xfrm>
            <a:off x="0" y="9078"/>
            <a:ext cx="9144000" cy="540000"/>
          </a:xfrm>
          <a:noFill/>
        </p:spPr>
        <p:txBody>
          <a:bodyPr/>
          <a:lstStyle/>
          <a:p>
            <a:r>
              <a:rPr lang="en-GB" sz="2800" b="0" dirty="0">
                <a:latin typeface="Times New Roman" panose="02020603050405020304" pitchFamily="18" charset="0"/>
                <a:cs typeface="Times New Roman" panose="02020603050405020304" pitchFamily="18" charset="0"/>
              </a:rPr>
              <a:t>MQXFB02 – Cold tests</a:t>
            </a:r>
          </a:p>
        </p:txBody>
      </p:sp>
      <p:sp>
        <p:nvSpPr>
          <p:cNvPr id="4" name="Slide Number Placeholder 3">
            <a:extLst>
              <a:ext uri="{FF2B5EF4-FFF2-40B4-BE49-F238E27FC236}">
                <a16:creationId xmlns:a16="http://schemas.microsoft.com/office/drawing/2014/main" id="{ABF5ABCA-04FD-4E26-A4B0-81EE27B94A1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rgbClr val="64BCD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srgbClr val="64BCD9"/>
              </a:solidFill>
              <a:effectLst/>
              <a:uLnTx/>
              <a:uFillTx/>
              <a:latin typeface="Arial"/>
              <a:ea typeface="+mn-ea"/>
              <a:cs typeface="+mn-cs"/>
            </a:endParaRPr>
          </a:p>
        </p:txBody>
      </p:sp>
      <p:sp>
        <p:nvSpPr>
          <p:cNvPr id="8" name="Espace réservé du contenu 8"/>
          <p:cNvSpPr txBox="1">
            <a:spLocks/>
          </p:cNvSpPr>
          <p:nvPr/>
        </p:nvSpPr>
        <p:spPr>
          <a:xfrm>
            <a:off x="452219" y="627533"/>
            <a:ext cx="8234581" cy="900833"/>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rgbClr val="FB963C"/>
              </a:buClr>
              <a:buSzTx/>
              <a:buFont typeface="Wingdings" charset="2"/>
              <a:buChar char="§"/>
              <a:tabLst/>
              <a:defRPr/>
            </a:pPr>
            <a:r>
              <a:rPr kumimoji="0" lang="en-GB" sz="15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Detailed results:</a:t>
            </a:r>
          </a:p>
          <a:p>
            <a:pPr marL="342900" marR="0" lvl="0" indent="-342900" algn="l" defTabSz="457200" rtl="0" eaLnBrk="1" fontAlgn="auto" latinLnBrk="0" hangingPunct="1">
              <a:lnSpc>
                <a:spcPct val="100000"/>
              </a:lnSpc>
              <a:spcBef>
                <a:spcPct val="20000"/>
              </a:spcBef>
              <a:spcAft>
                <a:spcPts val="0"/>
              </a:spcAft>
              <a:buClr>
                <a:srgbClr val="FB963C"/>
              </a:buClr>
              <a:buSzTx/>
              <a:buFont typeface="Wingdings" charset="2"/>
              <a:buChar char="§"/>
              <a:tabLst/>
              <a:defRPr/>
            </a:pPr>
            <a:endParaRPr kumimoji="0" lang="en-US" sz="1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ct val="20000"/>
              </a:spcBef>
              <a:spcAft>
                <a:spcPts val="0"/>
              </a:spcAft>
              <a:buClr>
                <a:srgbClr val="FB963C"/>
              </a:buClr>
              <a:buSzTx/>
              <a:buFont typeface="Wingdings" charset="2"/>
              <a:buNone/>
              <a:tabLst/>
              <a:defRPr/>
            </a:pPr>
            <a:r>
              <a:rPr kumimoji="0" lang="en-US" sz="15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Strain - Lead End</a:t>
            </a:r>
            <a:endParaRPr kumimoji="0" lang="en-GB"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Espace réservé du contenu 8"/>
          <p:cNvSpPr txBox="1">
            <a:spLocks/>
          </p:cNvSpPr>
          <p:nvPr/>
        </p:nvSpPr>
        <p:spPr>
          <a:xfrm>
            <a:off x="4160123" y="4731990"/>
            <a:ext cx="3868261" cy="392389"/>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
                <a:srgbClr val="FB963C"/>
              </a:buClr>
              <a:buSzTx/>
              <a:buFont typeface="Wingdings" charset="2"/>
              <a:buNone/>
              <a:tabLst/>
              <a:defRPr/>
            </a:pPr>
            <a:r>
              <a:rPr kumimoji="0" lang="en-GB" sz="1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M. </a:t>
            </a:r>
            <a:r>
              <a:rPr kumimoji="0" lang="en-GB" sz="12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Guinchard</a:t>
            </a:r>
            <a:r>
              <a:rPr kumimoji="0" lang="en-GB" sz="1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S. Mugnier and K. Kandemir</a:t>
            </a:r>
          </a:p>
        </p:txBody>
      </p:sp>
      <p:pic>
        <p:nvPicPr>
          <p:cNvPr id="5" name="Picture 4"/>
          <p:cNvPicPr>
            <a:picLocks noChangeAspect="1"/>
          </p:cNvPicPr>
          <p:nvPr/>
        </p:nvPicPr>
        <p:blipFill>
          <a:blip r:embed="rId2"/>
          <a:stretch>
            <a:fillRect/>
          </a:stretch>
        </p:blipFill>
        <p:spPr>
          <a:xfrm>
            <a:off x="979278" y="1606821"/>
            <a:ext cx="7180462" cy="2520000"/>
          </a:xfrm>
          <a:prstGeom prst="rect">
            <a:avLst/>
          </a:prstGeom>
        </p:spPr>
      </p:pic>
      <p:sp>
        <p:nvSpPr>
          <p:cNvPr id="6" name="TextBox 5"/>
          <p:cNvSpPr txBox="1"/>
          <p:nvPr/>
        </p:nvSpPr>
        <p:spPr>
          <a:xfrm>
            <a:off x="2252025" y="4312722"/>
            <a:ext cx="650530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5A5A5A"/>
                </a:solidFill>
                <a:effectLst/>
                <a:uLnTx/>
                <a:uFillTx/>
                <a:latin typeface="Arial"/>
                <a:ea typeface="+mn-ea"/>
                <a:cs typeface="Calibri" panose="020F0502020204030204" pitchFamily="34" charset="0"/>
              </a:rPr>
              <a:t>Noise seems an artifact from the holding current. Kinks may be related to the peak tracking. Under investigation.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5A5A5A"/>
                </a:solidFill>
                <a:effectLst/>
                <a:uLnTx/>
                <a:uFillTx/>
                <a:latin typeface="Arial"/>
                <a:ea typeface="+mn-ea"/>
                <a:cs typeface="Calibri" panose="020F0502020204030204" pitchFamily="34" charset="0"/>
              </a:rPr>
              <a:t>Wavy z-signal not understood. Also under investigation.</a:t>
            </a:r>
            <a:endParaRPr kumimoji="0" lang="en-GB" sz="1000" b="0" i="0" u="none" strike="noStrike" kern="1200" cap="none" spc="0" normalizeH="0" baseline="0" noProof="0" dirty="0" smtClean="0">
              <a:ln>
                <a:noFill/>
              </a:ln>
              <a:solidFill>
                <a:srgbClr val="5A5A5A"/>
              </a:solidFill>
              <a:effectLst/>
              <a:uLnTx/>
              <a:uFillTx/>
              <a:latin typeface="Arial"/>
              <a:ea typeface="+mn-ea"/>
              <a:cs typeface="Calibri" panose="020F0502020204030204" pitchFamily="34" charset="0"/>
            </a:endParaRPr>
          </a:p>
        </p:txBody>
      </p:sp>
    </p:spTree>
    <p:extLst>
      <p:ext uri="{BB962C8B-B14F-4D97-AF65-F5344CB8AC3E}">
        <p14:creationId xmlns:p14="http://schemas.microsoft.com/office/powerpoint/2010/main" val="23324714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MQXFB rods</a:t>
            </a:r>
            <a:endParaRPr lang="en-GB" dirty="0"/>
          </a:p>
        </p:txBody>
      </p:sp>
      <p:sp>
        <p:nvSpPr>
          <p:cNvPr id="3" name="Slide Number Placeholder 2"/>
          <p:cNvSpPr>
            <a:spLocks noGrp="1"/>
          </p:cNvSpPr>
          <p:nvPr>
            <p:ph type="sldNum" sz="quarter" idx="12"/>
          </p:nvPr>
        </p:nvSpPr>
        <p:spPr/>
        <p:txBody>
          <a:bodyPr/>
          <a:lstStyle/>
          <a:p>
            <a:pPr defTabSz="342900">
              <a:defRPr/>
            </a:pPr>
            <a:fld id="{BFDCA1C4-9514-7B4F-976F-D92F7E296653}" type="slidenum">
              <a:rPr lang="fr-FR" sz="900">
                <a:solidFill>
                  <a:srgbClr val="64BCD9"/>
                </a:solidFill>
                <a:latin typeface="Arial"/>
              </a:rPr>
              <a:pPr defTabSz="342900">
                <a:defRPr/>
              </a:pPr>
              <a:t>50</a:t>
            </a:fld>
            <a:endParaRPr lang="fr-FR" sz="900">
              <a:solidFill>
                <a:srgbClr val="64BCD9"/>
              </a:solidFill>
              <a:latin typeface="Arial"/>
            </a:endParaRPr>
          </a:p>
        </p:txBody>
      </p:sp>
      <p:sp>
        <p:nvSpPr>
          <p:cNvPr id="21" name="Content Placeholder 2">
            <a:extLst>
              <a:ext uri="{FF2B5EF4-FFF2-40B4-BE49-F238E27FC236}">
                <a16:creationId xmlns:a16="http://schemas.microsoft.com/office/drawing/2014/main" id="{E1603D78-AEEC-4AE0-8EE4-90200E89EBA0}"/>
              </a:ext>
            </a:extLst>
          </p:cNvPr>
          <p:cNvSpPr txBox="1">
            <a:spLocks/>
          </p:cNvSpPr>
          <p:nvPr/>
        </p:nvSpPr>
        <p:spPr>
          <a:xfrm>
            <a:off x="1547664" y="735546"/>
            <a:ext cx="6326100" cy="1333314"/>
          </a:xfrm>
          <a:prstGeom prst="rect">
            <a:avLst/>
          </a:prstGeom>
        </p:spPr>
        <p:txBody>
          <a:bodyPr vert="horz" lIns="0" tIns="0" rIns="0" bIns="0" rtlCol="0">
            <a:normAutofit fontScale="62500" lnSpcReduction="20000"/>
          </a:bodyPr>
          <a:lstStyle>
            <a:lvl1pPr marL="342900" indent="-342900" algn="l" defTabSz="457200" rtl="0" eaLnBrk="1" latinLnBrk="0" hangingPunct="1">
              <a:spcBef>
                <a:spcPct val="20000"/>
              </a:spcBef>
              <a:buClr>
                <a:schemeClr val="bg2"/>
              </a:buClr>
              <a:buFont typeface="Arial" panose="020B0604020202020204" pitchFamily="34" charset="0"/>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bg2"/>
              </a:buClr>
              <a:buFont typeface="Arial" panose="020B0604020202020204" pitchFamily="34" charset="0"/>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bg2"/>
              </a:buClr>
              <a:buFont typeface="Arial" panose="020B0604020202020204" pitchFamily="34" charset="0"/>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bg2"/>
              </a:buClr>
              <a:buFont typeface="Arial" panose="020B0604020202020204" pitchFamily="34" charset="0"/>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bg2"/>
              </a:buClr>
              <a:buFont typeface="Arial" panose="020B0604020202020204" pitchFamily="34" charset="0"/>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500" dirty="0"/>
              <a:t>Rod relative behaviour during powering: Diﬀerence between FEM and measurements is roughly 2.5 fold. </a:t>
            </a:r>
          </a:p>
          <a:p>
            <a:pPr marL="0" indent="0">
              <a:buNone/>
            </a:pPr>
            <a:r>
              <a:rPr lang="en-GB" sz="1500" dirty="0"/>
              <a:t>In previous studies, a change of friction coeﬃcient of coil to collar surface from 0.16 to 0.13 led to a change in delta rod stress from 4.4 MPa to 6.9 MPa. </a:t>
            </a:r>
          </a:p>
          <a:p>
            <a:pPr marL="0" indent="0">
              <a:buNone/>
            </a:pPr>
            <a:r>
              <a:rPr lang="en-GB" sz="1500" dirty="0"/>
              <a:t>Changing the friction coeﬃcient in the current reference model between 0.2 and 0.3 doesn’t seem to lead to a large change in delta rod stress. A coeﬃcient of 0.16 seems already low (laminated aluminium, polyimide surface). </a:t>
            </a:r>
          </a:p>
          <a:p>
            <a:pPr marL="0" indent="0">
              <a:buNone/>
            </a:pPr>
            <a:r>
              <a:rPr lang="en-GB" sz="1500" dirty="0"/>
              <a:t>Instead, a variation of the axial elastic modulus in orthotropic approximation was tried for the laminated yoke. The modulus had to be lowered down to 40% (90 </a:t>
            </a:r>
            <a:r>
              <a:rPr lang="en-GB" sz="1500" dirty="0" err="1"/>
              <a:t>GPa</a:t>
            </a:r>
            <a:r>
              <a:rPr lang="en-GB" sz="1500" dirty="0"/>
              <a:t>) of the original in order to match the measured values.</a:t>
            </a:r>
          </a:p>
        </p:txBody>
      </p:sp>
      <p:pic>
        <p:nvPicPr>
          <p:cNvPr id="2" name="Picture 1"/>
          <p:cNvPicPr>
            <a:picLocks noChangeAspect="1"/>
          </p:cNvPicPr>
          <p:nvPr/>
        </p:nvPicPr>
        <p:blipFill>
          <a:blip r:embed="rId2"/>
          <a:stretch>
            <a:fillRect/>
          </a:stretch>
        </p:blipFill>
        <p:spPr>
          <a:xfrm>
            <a:off x="2387818" y="1869673"/>
            <a:ext cx="4645793" cy="1949888"/>
          </a:xfrm>
          <a:prstGeom prst="rect">
            <a:avLst/>
          </a:prstGeom>
        </p:spPr>
      </p:pic>
      <p:pic>
        <p:nvPicPr>
          <p:cNvPr id="4" name="Picture 3"/>
          <p:cNvPicPr>
            <a:picLocks noChangeAspect="1"/>
          </p:cNvPicPr>
          <p:nvPr/>
        </p:nvPicPr>
        <p:blipFill>
          <a:blip r:embed="rId3"/>
          <a:stretch>
            <a:fillRect/>
          </a:stretch>
        </p:blipFill>
        <p:spPr>
          <a:xfrm>
            <a:off x="4355976" y="3938708"/>
            <a:ext cx="3049148" cy="1014979"/>
          </a:xfrm>
          <a:prstGeom prst="rect">
            <a:avLst/>
          </a:prstGeom>
        </p:spPr>
      </p:pic>
    </p:spTree>
    <p:extLst>
      <p:ext uri="{BB962C8B-B14F-4D97-AF65-F5344CB8AC3E}">
        <p14:creationId xmlns:p14="http://schemas.microsoft.com/office/powerpoint/2010/main" val="17519313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Rods</a:t>
            </a:r>
            <a:endParaRPr lang="en-GB" dirty="0"/>
          </a:p>
        </p:txBody>
      </p:sp>
      <p:sp>
        <p:nvSpPr>
          <p:cNvPr id="4" name="Slide Number Placeholder 3"/>
          <p:cNvSpPr>
            <a:spLocks noGrp="1"/>
          </p:cNvSpPr>
          <p:nvPr>
            <p:ph type="sldNum" sz="quarter" idx="12"/>
          </p:nvPr>
        </p:nvSpPr>
        <p:spPr/>
        <p:txBody>
          <a:bodyPr/>
          <a:lstStyle/>
          <a:p>
            <a:fld id="{BFDCA1C4-9514-7B4F-976F-D92F7E296653}" type="slidenum">
              <a:rPr lang="fr-FR" smtClean="0"/>
              <a:pPr/>
              <a:t>51</a:t>
            </a:fld>
            <a:endParaRPr lang="fr-FR"/>
          </a:p>
        </p:txBody>
      </p:sp>
      <p:graphicFrame>
        <p:nvGraphicFramePr>
          <p:cNvPr id="3" name="Table 2"/>
          <p:cNvGraphicFramePr>
            <a:graphicFrameLocks noGrp="1"/>
          </p:cNvGraphicFramePr>
          <p:nvPr/>
        </p:nvGraphicFramePr>
        <p:xfrm>
          <a:off x="612774" y="2039412"/>
          <a:ext cx="7918452" cy="1544101"/>
        </p:xfrm>
        <a:graphic>
          <a:graphicData uri="http://schemas.openxmlformats.org/drawingml/2006/table">
            <a:tbl>
              <a:tblPr/>
              <a:tblGrid>
                <a:gridCol w="386266">
                  <a:extLst>
                    <a:ext uri="{9D8B030D-6E8A-4147-A177-3AD203B41FA5}">
                      <a16:colId xmlns:a16="http://schemas.microsoft.com/office/drawing/2014/main" val="1149151353"/>
                    </a:ext>
                  </a:extLst>
                </a:gridCol>
                <a:gridCol w="386266">
                  <a:extLst>
                    <a:ext uri="{9D8B030D-6E8A-4147-A177-3AD203B41FA5}">
                      <a16:colId xmlns:a16="http://schemas.microsoft.com/office/drawing/2014/main" val="2739611437"/>
                    </a:ext>
                  </a:extLst>
                </a:gridCol>
                <a:gridCol w="386266">
                  <a:extLst>
                    <a:ext uri="{9D8B030D-6E8A-4147-A177-3AD203B41FA5}">
                      <a16:colId xmlns:a16="http://schemas.microsoft.com/office/drawing/2014/main" val="1671349089"/>
                    </a:ext>
                  </a:extLst>
                </a:gridCol>
                <a:gridCol w="386266">
                  <a:extLst>
                    <a:ext uri="{9D8B030D-6E8A-4147-A177-3AD203B41FA5}">
                      <a16:colId xmlns:a16="http://schemas.microsoft.com/office/drawing/2014/main" val="3837565593"/>
                    </a:ext>
                  </a:extLst>
                </a:gridCol>
                <a:gridCol w="386266">
                  <a:extLst>
                    <a:ext uri="{9D8B030D-6E8A-4147-A177-3AD203B41FA5}">
                      <a16:colId xmlns:a16="http://schemas.microsoft.com/office/drawing/2014/main" val="1320431727"/>
                    </a:ext>
                  </a:extLst>
                </a:gridCol>
                <a:gridCol w="386266">
                  <a:extLst>
                    <a:ext uri="{9D8B030D-6E8A-4147-A177-3AD203B41FA5}">
                      <a16:colId xmlns:a16="http://schemas.microsoft.com/office/drawing/2014/main" val="951054106"/>
                    </a:ext>
                  </a:extLst>
                </a:gridCol>
                <a:gridCol w="482832">
                  <a:extLst>
                    <a:ext uri="{9D8B030D-6E8A-4147-A177-3AD203B41FA5}">
                      <a16:colId xmlns:a16="http://schemas.microsoft.com/office/drawing/2014/main" val="4257483269"/>
                    </a:ext>
                  </a:extLst>
                </a:gridCol>
                <a:gridCol w="386266">
                  <a:extLst>
                    <a:ext uri="{9D8B030D-6E8A-4147-A177-3AD203B41FA5}">
                      <a16:colId xmlns:a16="http://schemas.microsoft.com/office/drawing/2014/main" val="2492867217"/>
                    </a:ext>
                  </a:extLst>
                </a:gridCol>
                <a:gridCol w="386266">
                  <a:extLst>
                    <a:ext uri="{9D8B030D-6E8A-4147-A177-3AD203B41FA5}">
                      <a16:colId xmlns:a16="http://schemas.microsoft.com/office/drawing/2014/main" val="4223900747"/>
                    </a:ext>
                  </a:extLst>
                </a:gridCol>
                <a:gridCol w="386266">
                  <a:extLst>
                    <a:ext uri="{9D8B030D-6E8A-4147-A177-3AD203B41FA5}">
                      <a16:colId xmlns:a16="http://schemas.microsoft.com/office/drawing/2014/main" val="3813236627"/>
                    </a:ext>
                  </a:extLst>
                </a:gridCol>
                <a:gridCol w="386266">
                  <a:extLst>
                    <a:ext uri="{9D8B030D-6E8A-4147-A177-3AD203B41FA5}">
                      <a16:colId xmlns:a16="http://schemas.microsoft.com/office/drawing/2014/main" val="3495543271"/>
                    </a:ext>
                  </a:extLst>
                </a:gridCol>
                <a:gridCol w="386266">
                  <a:extLst>
                    <a:ext uri="{9D8B030D-6E8A-4147-A177-3AD203B41FA5}">
                      <a16:colId xmlns:a16="http://schemas.microsoft.com/office/drawing/2014/main" val="517117321"/>
                    </a:ext>
                  </a:extLst>
                </a:gridCol>
                <a:gridCol w="386266">
                  <a:extLst>
                    <a:ext uri="{9D8B030D-6E8A-4147-A177-3AD203B41FA5}">
                      <a16:colId xmlns:a16="http://schemas.microsoft.com/office/drawing/2014/main" val="1587160785"/>
                    </a:ext>
                  </a:extLst>
                </a:gridCol>
                <a:gridCol w="482832">
                  <a:extLst>
                    <a:ext uri="{9D8B030D-6E8A-4147-A177-3AD203B41FA5}">
                      <a16:colId xmlns:a16="http://schemas.microsoft.com/office/drawing/2014/main" val="3687640785"/>
                    </a:ext>
                  </a:extLst>
                </a:gridCol>
                <a:gridCol w="386266">
                  <a:extLst>
                    <a:ext uri="{9D8B030D-6E8A-4147-A177-3AD203B41FA5}">
                      <a16:colId xmlns:a16="http://schemas.microsoft.com/office/drawing/2014/main" val="3974182034"/>
                    </a:ext>
                  </a:extLst>
                </a:gridCol>
                <a:gridCol w="386266">
                  <a:extLst>
                    <a:ext uri="{9D8B030D-6E8A-4147-A177-3AD203B41FA5}">
                      <a16:colId xmlns:a16="http://schemas.microsoft.com/office/drawing/2014/main" val="3102796394"/>
                    </a:ext>
                  </a:extLst>
                </a:gridCol>
                <a:gridCol w="386266">
                  <a:extLst>
                    <a:ext uri="{9D8B030D-6E8A-4147-A177-3AD203B41FA5}">
                      <a16:colId xmlns:a16="http://schemas.microsoft.com/office/drawing/2014/main" val="2383065805"/>
                    </a:ext>
                  </a:extLst>
                </a:gridCol>
                <a:gridCol w="386266">
                  <a:extLst>
                    <a:ext uri="{9D8B030D-6E8A-4147-A177-3AD203B41FA5}">
                      <a16:colId xmlns:a16="http://schemas.microsoft.com/office/drawing/2014/main" val="2025393740"/>
                    </a:ext>
                  </a:extLst>
                </a:gridCol>
                <a:gridCol w="386266">
                  <a:extLst>
                    <a:ext uri="{9D8B030D-6E8A-4147-A177-3AD203B41FA5}">
                      <a16:colId xmlns:a16="http://schemas.microsoft.com/office/drawing/2014/main" val="160405335"/>
                    </a:ext>
                  </a:extLst>
                </a:gridCol>
                <a:gridCol w="386266">
                  <a:extLst>
                    <a:ext uri="{9D8B030D-6E8A-4147-A177-3AD203B41FA5}">
                      <a16:colId xmlns:a16="http://schemas.microsoft.com/office/drawing/2014/main" val="4211754531"/>
                    </a:ext>
                  </a:extLst>
                </a:gridCol>
              </a:tblGrid>
              <a:tr h="118777">
                <a:tc gridSpan="6">
                  <a:txBody>
                    <a:bodyPr/>
                    <a:lstStyle/>
                    <a:p>
                      <a:pPr algn="ctr" fontAlgn="ctr"/>
                      <a:r>
                        <a:rPr lang="en-GB" sz="700" b="1" i="0" u="none" strike="noStrike">
                          <a:solidFill>
                            <a:srgbClr val="000000"/>
                          </a:solidFill>
                          <a:effectLst/>
                          <a:latin typeface="Calibri" panose="020F0502020204030204" pitchFamily="34" charset="0"/>
                        </a:rPr>
                        <a:t>MQXFB - RODS</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6">
                  <a:txBody>
                    <a:bodyPr/>
                    <a:lstStyle/>
                    <a:p>
                      <a:pPr algn="ctr" fontAlgn="ctr"/>
                      <a:r>
                        <a:rPr lang="en-GB" sz="700" b="1" i="0" u="none" strike="noStrike">
                          <a:solidFill>
                            <a:srgbClr val="000000"/>
                          </a:solidFill>
                          <a:effectLst/>
                          <a:latin typeface="Calibri" panose="020F0502020204030204" pitchFamily="34" charset="0"/>
                        </a:rPr>
                        <a:t>MQXFB - RODS COLD</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6">
                  <a:txBody>
                    <a:bodyPr/>
                    <a:lstStyle/>
                    <a:p>
                      <a:pPr algn="ctr" fontAlgn="ctr"/>
                      <a:r>
                        <a:rPr lang="en-GB" sz="700" b="1" i="0" u="none" strike="noStrike">
                          <a:solidFill>
                            <a:srgbClr val="000000"/>
                          </a:solidFill>
                          <a:effectLst/>
                          <a:latin typeface="Calibri" panose="020F0502020204030204" pitchFamily="34" charset="0"/>
                        </a:rPr>
                        <a:t>MQXFB - RODS POWERING</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08949304"/>
                  </a:ext>
                </a:extLst>
              </a:tr>
              <a:tr h="118777">
                <a:tc>
                  <a:txBody>
                    <a:bodyPr/>
                    <a:lstStyle/>
                    <a:p>
                      <a:pPr algn="ctr" fontAlgn="ctr"/>
                      <a:r>
                        <a:rPr lang="en-GB" sz="700" b="0" i="0" u="none" strike="noStrike">
                          <a:solidFill>
                            <a:srgbClr val="000000"/>
                          </a:solidFill>
                          <a:effectLst/>
                          <a:latin typeface="Calibri" panose="020F0502020204030204" pitchFamily="34" charset="0"/>
                        </a:rPr>
                        <a:t>S</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XG</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YG</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ZG</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EZ</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SZ</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GB" sz="700" b="0" i="0" u="none" strike="noStrike">
                          <a:solidFill>
                            <a:srgbClr val="000000"/>
                          </a:solidFill>
                          <a:effectLst/>
                          <a:latin typeface="Calibri" panose="020F0502020204030204" pitchFamily="34" charset="0"/>
                        </a:rPr>
                        <a:t>S</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XG</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YG</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ZG</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EZ</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SZ</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GB" sz="700" b="0" i="0" u="none" strike="noStrike">
                          <a:solidFill>
                            <a:srgbClr val="000000"/>
                          </a:solidFill>
                          <a:effectLst/>
                          <a:latin typeface="Calibri" panose="020F0502020204030204" pitchFamily="34" charset="0"/>
                        </a:rPr>
                        <a:t>S</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XG</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YG</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ZG</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EZ</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SZ</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9601354"/>
                  </a:ext>
                </a:extLst>
              </a:tr>
              <a:tr h="118777">
                <a:tc>
                  <a:txBody>
                    <a:bodyPr/>
                    <a:lstStyle/>
                    <a:p>
                      <a:pPr algn="ctr" fontAlgn="ctr"/>
                      <a:r>
                        <a:rPr lang="en-GB" sz="700" b="0" i="0" u="none" strike="noStrike">
                          <a:solidFill>
                            <a:srgbClr val="000000"/>
                          </a:solidFill>
                          <a:effectLst/>
                          <a:latin typeface="Calibri" panose="020F0502020204030204" pitchFamily="34" charset="0"/>
                        </a:rPr>
                        <a:t>0.00E+00</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9.72E-02</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9.72E-02</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3.76E+00</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6.23E-04</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1.20E+08</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GB" sz="700" b="0" i="0" u="none" strike="noStrike">
                          <a:solidFill>
                            <a:srgbClr val="000000"/>
                          </a:solidFill>
                          <a:effectLst/>
                          <a:latin typeface="Calibri" panose="020F0502020204030204" pitchFamily="34" charset="0"/>
                        </a:rPr>
                        <a:t>0.00E+00</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9.72E-02</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9.72E-02</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3.76E+00</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1.36E-03</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2.86E+08</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GB" sz="700" b="0" i="0" u="none" strike="noStrike">
                          <a:solidFill>
                            <a:srgbClr val="000000"/>
                          </a:solidFill>
                          <a:effectLst/>
                          <a:latin typeface="Calibri" panose="020F0502020204030204" pitchFamily="34" charset="0"/>
                        </a:rPr>
                        <a:t>0.00E+00</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9.72E-02</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9.72E-02</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3.76E+00</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1.40E-03</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2.93E+08</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5282459"/>
                  </a:ext>
                </a:extLst>
              </a:tr>
              <a:tr h="118777">
                <a:tc>
                  <a:txBody>
                    <a:bodyPr/>
                    <a:lstStyle/>
                    <a:p>
                      <a:pPr algn="ctr" fontAlgn="ctr"/>
                      <a:r>
                        <a:rPr lang="en-GB" sz="700" b="0" i="0" u="none" strike="noStrike">
                          <a:solidFill>
                            <a:srgbClr val="000000"/>
                          </a:solidFill>
                          <a:effectLst/>
                          <a:latin typeface="Calibri" panose="020F0502020204030204" pitchFamily="34" charset="0"/>
                        </a:rPr>
                        <a:t>2.48E-02</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1.22E-01</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9.72E-02</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3.76E+00</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6.05E-04</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1.17E+08</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GB" sz="700" b="0" i="0" u="none" strike="noStrike">
                          <a:solidFill>
                            <a:srgbClr val="000000"/>
                          </a:solidFill>
                          <a:effectLst/>
                          <a:latin typeface="Calibri" panose="020F0502020204030204" pitchFamily="34" charset="0"/>
                        </a:rPr>
                        <a:t>2.48E-02</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1.22E-01</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9.72E-02</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3.76E+00</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1.27E-03</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2.67E+08</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GB" sz="700" b="0" i="0" u="none" strike="noStrike">
                          <a:solidFill>
                            <a:srgbClr val="000000"/>
                          </a:solidFill>
                          <a:effectLst/>
                          <a:latin typeface="Calibri" panose="020F0502020204030204" pitchFamily="34" charset="0"/>
                        </a:rPr>
                        <a:t>2.48E-02</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1.22E-01</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9.72E-02</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3.76E+00</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1.31E-03</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2.75E+08</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8167490"/>
                  </a:ext>
                </a:extLst>
              </a:tr>
              <a:tr h="118777">
                <a:tc>
                  <a:txBody>
                    <a:bodyPr/>
                    <a:lstStyle/>
                    <a:p>
                      <a:pPr algn="ctr" fontAlgn="ctr"/>
                      <a:r>
                        <a:rPr lang="en-GB" sz="700" b="0" i="0" u="none" strike="noStrike">
                          <a:solidFill>
                            <a:srgbClr val="000000"/>
                          </a:solidFill>
                          <a:effectLst/>
                          <a:latin typeface="Calibri" panose="020F0502020204030204" pitchFamily="34" charset="0"/>
                        </a:rPr>
                        <a:t>4.95E-02</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1.22E-01</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1.22E-01</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3.76E+00</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5.87E-04</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1.13E+08</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GB" sz="700" b="0" i="0" u="none" strike="noStrike">
                          <a:solidFill>
                            <a:srgbClr val="000000"/>
                          </a:solidFill>
                          <a:effectLst/>
                          <a:latin typeface="Calibri" panose="020F0502020204030204" pitchFamily="34" charset="0"/>
                        </a:rPr>
                        <a:t>4.95E-02</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1.22E-01</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1.22E-01</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3.76E+00</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1.19E-03</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2.49E+08</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GB" sz="700" b="0" i="0" u="none" strike="noStrike">
                          <a:solidFill>
                            <a:srgbClr val="000000"/>
                          </a:solidFill>
                          <a:effectLst/>
                          <a:latin typeface="Calibri" panose="020F0502020204030204" pitchFamily="34" charset="0"/>
                        </a:rPr>
                        <a:t>4.95E-02</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1.22E-01</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1.22E-01</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3.76E+00</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1.22E-03</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2.56E+08</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1428635"/>
                  </a:ext>
                </a:extLst>
              </a:tr>
              <a:tr h="118777">
                <a:tc gridSpan="4">
                  <a:txBody>
                    <a:bodyPr/>
                    <a:lstStyle/>
                    <a:p>
                      <a:pPr algn="ctr" fontAlgn="ctr"/>
                      <a:r>
                        <a:rPr lang="en-GB" sz="700" b="0" i="0" u="none" strike="noStrike">
                          <a:solidFill>
                            <a:srgbClr val="000000"/>
                          </a:solidFill>
                          <a:effectLst/>
                          <a:latin typeface="Calibri" panose="020F0502020204030204" pitchFamily="34" charset="0"/>
                        </a:rPr>
                        <a:t>Average</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ctr"/>
                      <a:r>
                        <a:rPr lang="en-GB" sz="700" b="0" i="0" u="none" strike="noStrike">
                          <a:solidFill>
                            <a:srgbClr val="000000"/>
                          </a:solidFill>
                          <a:effectLst/>
                          <a:latin typeface="Calibri" panose="020F0502020204030204" pitchFamily="34" charset="0"/>
                        </a:rPr>
                        <a:t>6.05E-04</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1.17E+08</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ctr"/>
                      <a:r>
                        <a:rPr lang="en-GB" sz="700" b="0" i="0" u="none" strike="noStrike">
                          <a:solidFill>
                            <a:srgbClr val="000000"/>
                          </a:solidFill>
                          <a:effectLst/>
                          <a:latin typeface="Calibri" panose="020F0502020204030204" pitchFamily="34" charset="0"/>
                        </a:rPr>
                        <a:t>Average</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ctr"/>
                      <a:r>
                        <a:rPr lang="en-GB" sz="700" b="0" i="0" u="none" strike="noStrike">
                          <a:solidFill>
                            <a:srgbClr val="000000"/>
                          </a:solidFill>
                          <a:effectLst/>
                          <a:latin typeface="Calibri" panose="020F0502020204030204" pitchFamily="34" charset="0"/>
                        </a:rPr>
                        <a:t>1.27E-03</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2.67E+08</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ctr"/>
                      <a:r>
                        <a:rPr lang="en-GB" sz="700" b="0" i="0" u="none" strike="noStrike">
                          <a:solidFill>
                            <a:srgbClr val="000000"/>
                          </a:solidFill>
                          <a:effectLst/>
                          <a:latin typeface="Calibri" panose="020F0502020204030204" pitchFamily="34" charset="0"/>
                        </a:rPr>
                        <a:t>Average</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ctr"/>
                      <a:r>
                        <a:rPr lang="en-GB" sz="700" b="0" i="0" u="none" strike="noStrike">
                          <a:solidFill>
                            <a:srgbClr val="000000"/>
                          </a:solidFill>
                          <a:effectLst/>
                          <a:latin typeface="Calibri" panose="020F0502020204030204" pitchFamily="34" charset="0"/>
                        </a:rPr>
                        <a:t>1.31E-03</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2.75E+08</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5141098"/>
                  </a:ext>
                </a:extLst>
              </a:tr>
              <a:tr h="118777">
                <a:tc gridSpan="4">
                  <a:txBody>
                    <a:bodyPr/>
                    <a:lstStyle/>
                    <a:p>
                      <a:pPr algn="ctr" fontAlgn="ctr"/>
                      <a:r>
                        <a:rPr lang="en-GB" sz="700" b="0" i="0" u="none" strike="noStrike">
                          <a:solidFill>
                            <a:srgbClr val="000000"/>
                          </a:solidFill>
                          <a:effectLst/>
                          <a:latin typeface="Calibri" panose="020F0502020204030204" pitchFamily="34" charset="0"/>
                        </a:rPr>
                        <a:t> </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ctr"/>
                      <a:r>
                        <a:rPr lang="en-GB" sz="700" b="0" i="0" u="none" strike="noStrike">
                          <a:solidFill>
                            <a:srgbClr val="006100"/>
                          </a:solidFill>
                          <a:effectLst/>
                          <a:latin typeface="Calibri" panose="020F0502020204030204" pitchFamily="34" charset="0"/>
                        </a:rPr>
                        <a:t>605</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GB" sz="700" b="0" i="0" u="none" strike="noStrike">
                          <a:solidFill>
                            <a:srgbClr val="006100"/>
                          </a:solidFill>
                          <a:effectLst/>
                          <a:latin typeface="Calibri" panose="020F0502020204030204" pitchFamily="34" charset="0"/>
                        </a:rPr>
                        <a:t>117</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ctr"/>
                      <a:r>
                        <a:rPr lang="en-GB" sz="700" b="0" i="0" u="none" strike="noStrike">
                          <a:solidFill>
                            <a:srgbClr val="000000"/>
                          </a:solidFill>
                          <a:effectLst/>
                          <a:latin typeface="Calibri" panose="020F0502020204030204" pitchFamily="34" charset="0"/>
                        </a:rPr>
                        <a:t> </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ctr"/>
                      <a:r>
                        <a:rPr lang="en-GB" sz="700" b="0" i="0" u="none" strike="noStrike">
                          <a:solidFill>
                            <a:srgbClr val="006100"/>
                          </a:solidFill>
                          <a:effectLst/>
                          <a:latin typeface="Calibri" panose="020F0502020204030204" pitchFamily="34" charset="0"/>
                        </a:rPr>
                        <a:t>1273</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GB" sz="700" b="0" i="0" u="none" strike="noStrike">
                          <a:solidFill>
                            <a:srgbClr val="006100"/>
                          </a:solidFill>
                          <a:effectLst/>
                          <a:latin typeface="Calibri" panose="020F0502020204030204" pitchFamily="34" charset="0"/>
                        </a:rPr>
                        <a:t>267</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ctr"/>
                      <a:r>
                        <a:rPr lang="en-GB" sz="700" b="0" i="0" u="none" strike="noStrike">
                          <a:solidFill>
                            <a:srgbClr val="000000"/>
                          </a:solidFill>
                          <a:effectLst/>
                          <a:latin typeface="Calibri" panose="020F0502020204030204" pitchFamily="34" charset="0"/>
                        </a:rPr>
                        <a:t> </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ctr"/>
                      <a:r>
                        <a:rPr lang="en-GB" sz="700" b="0" i="0" u="none" strike="noStrike">
                          <a:solidFill>
                            <a:srgbClr val="006100"/>
                          </a:solidFill>
                          <a:effectLst/>
                          <a:latin typeface="Calibri" panose="020F0502020204030204" pitchFamily="34" charset="0"/>
                        </a:rPr>
                        <a:t>1308</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GB" sz="700" b="0" i="0" u="none" strike="noStrike">
                          <a:solidFill>
                            <a:srgbClr val="006100"/>
                          </a:solidFill>
                          <a:effectLst/>
                          <a:latin typeface="Calibri" panose="020F0502020204030204" pitchFamily="34" charset="0"/>
                        </a:rPr>
                        <a:t>275</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3849115872"/>
                  </a:ext>
                </a:extLst>
              </a:tr>
              <a:tr h="118777">
                <a:tc>
                  <a:txBody>
                    <a:bodyPr/>
                    <a:lstStyle/>
                    <a:p>
                      <a:pPr algn="ctr" fontAlgn="ctr"/>
                      <a:endParaRPr lang="en-GB" sz="700" b="0" i="0" u="none" strike="noStrike">
                        <a:solidFill>
                          <a:srgbClr val="000000"/>
                        </a:solidFill>
                        <a:effectLst/>
                        <a:latin typeface="Calibri" panose="020F0502020204030204" pitchFamily="34" charset="0"/>
                      </a:endParaRPr>
                    </a:p>
                  </a:txBody>
                  <a:tcPr marL="4949" marR="4949" marT="4949"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GB" sz="700" b="0" i="0" u="none" strike="noStrike">
                        <a:solidFill>
                          <a:srgbClr val="000000"/>
                        </a:solidFill>
                        <a:effectLst/>
                        <a:latin typeface="Calibri" panose="020F0502020204030204" pitchFamily="34" charset="0"/>
                      </a:endParaRPr>
                    </a:p>
                  </a:txBody>
                  <a:tcPr marL="4949" marR="4949" marT="4949"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GB" sz="700" b="0" i="0" u="none" strike="noStrike">
                        <a:solidFill>
                          <a:srgbClr val="000000"/>
                        </a:solidFill>
                        <a:effectLst/>
                        <a:latin typeface="Calibri" panose="020F0502020204030204" pitchFamily="34" charset="0"/>
                      </a:endParaRPr>
                    </a:p>
                  </a:txBody>
                  <a:tcPr marL="4949" marR="4949" marT="4949"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GB" sz="700" b="0" i="0" u="none" strike="noStrike">
                        <a:solidFill>
                          <a:srgbClr val="000000"/>
                        </a:solidFill>
                        <a:effectLst/>
                        <a:latin typeface="Calibri" panose="020F0502020204030204" pitchFamily="34" charset="0"/>
                      </a:endParaRPr>
                    </a:p>
                  </a:txBody>
                  <a:tcPr marL="4949" marR="4949" marT="4949"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GB" sz="700" b="0" i="0" u="none" strike="noStrike">
                          <a:solidFill>
                            <a:srgbClr val="006100"/>
                          </a:solidFill>
                          <a:effectLst/>
                          <a:latin typeface="Calibri" panose="020F0502020204030204" pitchFamily="34" charset="0"/>
                        </a:rPr>
                        <a:t>µstr</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GB" sz="700" b="0" i="0" u="none" strike="noStrike">
                          <a:solidFill>
                            <a:srgbClr val="006100"/>
                          </a:solidFill>
                          <a:effectLst/>
                          <a:latin typeface="Calibri" panose="020F0502020204030204" pitchFamily="34" charset="0"/>
                        </a:rPr>
                        <a:t>MPa</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en-GB" sz="700" b="0" i="0" u="none" strike="noStrike">
                        <a:solidFill>
                          <a:srgbClr val="000000"/>
                        </a:solidFill>
                        <a:effectLst/>
                        <a:latin typeface="Calibri" panose="020F0502020204030204" pitchFamily="34" charset="0"/>
                      </a:endParaRPr>
                    </a:p>
                  </a:txBody>
                  <a:tcPr marL="4949" marR="4949" marT="4949"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GB" sz="700" b="0" i="0" u="none" strike="noStrike">
                        <a:solidFill>
                          <a:srgbClr val="000000"/>
                        </a:solidFill>
                        <a:effectLst/>
                        <a:latin typeface="Calibri" panose="020F0502020204030204" pitchFamily="34" charset="0"/>
                      </a:endParaRPr>
                    </a:p>
                  </a:txBody>
                  <a:tcPr marL="4949" marR="4949" marT="4949"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GB" sz="700" b="0" i="0" u="none" strike="noStrike">
                        <a:solidFill>
                          <a:srgbClr val="000000"/>
                        </a:solidFill>
                        <a:effectLst/>
                        <a:latin typeface="Calibri" panose="020F0502020204030204" pitchFamily="34" charset="0"/>
                      </a:endParaRPr>
                    </a:p>
                  </a:txBody>
                  <a:tcPr marL="4949" marR="4949" marT="4949"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GB" sz="700" b="0" i="0" u="none" strike="noStrike">
                        <a:solidFill>
                          <a:srgbClr val="000000"/>
                        </a:solidFill>
                        <a:effectLst/>
                        <a:latin typeface="Calibri" panose="020F0502020204030204" pitchFamily="34" charset="0"/>
                      </a:endParaRPr>
                    </a:p>
                  </a:txBody>
                  <a:tcPr marL="4949" marR="4949" marT="4949"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GB" sz="700" b="0" i="0" u="none" strike="noStrike">
                          <a:solidFill>
                            <a:srgbClr val="006100"/>
                          </a:solidFill>
                          <a:effectLst/>
                          <a:latin typeface="Calibri" panose="020F0502020204030204" pitchFamily="34" charset="0"/>
                        </a:rPr>
                        <a:t>µstr</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GB" sz="700" b="0" i="0" u="none" strike="noStrike">
                          <a:solidFill>
                            <a:srgbClr val="006100"/>
                          </a:solidFill>
                          <a:effectLst/>
                          <a:latin typeface="Calibri" panose="020F0502020204030204" pitchFamily="34" charset="0"/>
                        </a:rPr>
                        <a:t>MPa</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en-GB" sz="700" b="0" i="0" u="none" strike="noStrike">
                        <a:solidFill>
                          <a:srgbClr val="000000"/>
                        </a:solidFill>
                        <a:effectLst/>
                        <a:latin typeface="Calibri" panose="020F0502020204030204" pitchFamily="34" charset="0"/>
                      </a:endParaRPr>
                    </a:p>
                  </a:txBody>
                  <a:tcPr marL="4949" marR="4949" marT="4949"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GB" sz="700" b="0" i="0" u="none" strike="noStrike">
                        <a:solidFill>
                          <a:srgbClr val="000000"/>
                        </a:solidFill>
                        <a:effectLst/>
                        <a:latin typeface="Calibri" panose="020F0502020204030204" pitchFamily="34" charset="0"/>
                      </a:endParaRPr>
                    </a:p>
                  </a:txBody>
                  <a:tcPr marL="4949" marR="4949" marT="4949"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GB" sz="700" b="0" i="0" u="none" strike="noStrike">
                        <a:solidFill>
                          <a:srgbClr val="000000"/>
                        </a:solidFill>
                        <a:effectLst/>
                        <a:latin typeface="Calibri" panose="020F0502020204030204" pitchFamily="34" charset="0"/>
                      </a:endParaRPr>
                    </a:p>
                  </a:txBody>
                  <a:tcPr marL="4949" marR="4949" marT="4949"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n-GB" sz="700" b="0" i="0" u="none" strike="noStrike">
                        <a:solidFill>
                          <a:srgbClr val="000000"/>
                        </a:solidFill>
                        <a:effectLst/>
                        <a:latin typeface="Calibri" panose="020F0502020204030204" pitchFamily="34" charset="0"/>
                      </a:endParaRPr>
                    </a:p>
                  </a:txBody>
                  <a:tcPr marL="4949" marR="4949" marT="4949"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GB" sz="700" b="0" i="0" u="none" strike="noStrike">
                          <a:solidFill>
                            <a:srgbClr val="006100"/>
                          </a:solidFill>
                          <a:effectLst/>
                          <a:latin typeface="Calibri" panose="020F0502020204030204" pitchFamily="34" charset="0"/>
                        </a:rPr>
                        <a:t>µstr</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GB" sz="700" b="0" i="0" u="none" strike="noStrike">
                          <a:solidFill>
                            <a:srgbClr val="006100"/>
                          </a:solidFill>
                          <a:effectLst/>
                          <a:latin typeface="Calibri" panose="020F0502020204030204" pitchFamily="34" charset="0"/>
                        </a:rPr>
                        <a:t>MPa</a:t>
                      </a:r>
                    </a:p>
                  </a:txBody>
                  <a:tcPr marL="4949" marR="4949" marT="49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2505664720"/>
                  </a:ext>
                </a:extLst>
              </a:tr>
              <a:tr h="118777">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102549933"/>
                  </a:ext>
                </a:extLst>
              </a:tr>
              <a:tr h="118777">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extLst>
                  <a:ext uri="{0D108BD9-81ED-4DB2-BD59-A6C34878D82A}">
                    <a16:rowId xmlns:a16="http://schemas.microsoft.com/office/drawing/2014/main" val="2555022539"/>
                  </a:ext>
                </a:extLst>
              </a:tr>
              <a:tr h="118777">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extLst>
                  <a:ext uri="{0D108BD9-81ED-4DB2-BD59-A6C34878D82A}">
                    <a16:rowId xmlns:a16="http://schemas.microsoft.com/office/drawing/2014/main" val="180971169"/>
                  </a:ext>
                </a:extLst>
              </a:tr>
              <a:tr h="118777">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w="6350" cap="flat" cmpd="sng" algn="ctr">
                      <a:solidFill>
                        <a:srgbClr val="000000"/>
                      </a:solidFill>
                      <a:prstDash val="solid"/>
                      <a:round/>
                      <a:headEnd type="none" w="med" len="med"/>
                      <a:tailEnd type="none" w="med" len="med"/>
                    </a:lnR>
                    <a:lnT>
                      <a:noFill/>
                    </a:lnT>
                    <a:lnB>
                      <a:noFill/>
                    </a:lnB>
                  </a:tcPr>
                </a:tc>
                <a:tc gridSpan="3">
                  <a:txBody>
                    <a:bodyPr/>
                    <a:lstStyle/>
                    <a:p>
                      <a:pPr algn="ctr" fontAlgn="b"/>
                      <a:r>
                        <a:rPr lang="en-GB" sz="700" b="1" i="0" u="none" strike="noStrike">
                          <a:solidFill>
                            <a:srgbClr val="9C0006"/>
                          </a:solidFill>
                          <a:effectLst/>
                          <a:latin typeface="Calibri" panose="020F0502020204030204" pitchFamily="34" charset="0"/>
                        </a:rPr>
                        <a:t>DELTA CD</a:t>
                      </a:r>
                    </a:p>
                  </a:txBody>
                  <a:tcPr marL="4949" marR="4949" marT="49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hMerge="1">
                  <a:txBody>
                    <a:bodyPr/>
                    <a:lstStyle/>
                    <a:p>
                      <a:endParaRPr lang="en-GB"/>
                    </a:p>
                  </a:txBody>
                  <a:tcPr/>
                </a:tc>
                <a:tc hMerge="1">
                  <a:txBody>
                    <a:bodyPr/>
                    <a:lstStyle/>
                    <a:p>
                      <a:endParaRPr lang="en-GB"/>
                    </a:p>
                  </a:txBody>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w="6350" cap="flat" cmpd="sng" algn="ctr">
                      <a:solidFill>
                        <a:srgbClr val="000000"/>
                      </a:solidFill>
                      <a:prstDash val="solid"/>
                      <a:round/>
                      <a:headEnd type="none" w="med" len="med"/>
                      <a:tailEnd type="none" w="med" len="med"/>
                    </a:lnR>
                    <a:lnT>
                      <a:noFill/>
                    </a:lnT>
                    <a:lnB>
                      <a:noFill/>
                    </a:lnB>
                  </a:tcPr>
                </a:tc>
                <a:tc gridSpan="3">
                  <a:txBody>
                    <a:bodyPr/>
                    <a:lstStyle/>
                    <a:p>
                      <a:pPr algn="ctr" fontAlgn="b"/>
                      <a:r>
                        <a:rPr lang="en-GB" sz="700" b="1" i="0" u="none" strike="noStrike">
                          <a:solidFill>
                            <a:srgbClr val="9C0006"/>
                          </a:solidFill>
                          <a:effectLst/>
                          <a:latin typeface="Calibri" panose="020F0502020204030204" pitchFamily="34" charset="0"/>
                        </a:rPr>
                        <a:t>DELTA POWERING</a:t>
                      </a:r>
                    </a:p>
                  </a:txBody>
                  <a:tcPr marL="4949" marR="4949" marT="49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hMerge="1">
                  <a:txBody>
                    <a:bodyPr/>
                    <a:lstStyle/>
                    <a:p>
                      <a:endParaRPr lang="en-GB"/>
                    </a:p>
                  </a:txBody>
                  <a:tcPr/>
                </a:tc>
                <a:tc hMerge="1">
                  <a:txBody>
                    <a:bodyPr/>
                    <a:lstStyle/>
                    <a:p>
                      <a:endParaRPr lang="en-GB"/>
                    </a:p>
                  </a:txBody>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extLst>
                  <a:ext uri="{0D108BD9-81ED-4DB2-BD59-A6C34878D82A}">
                    <a16:rowId xmlns:a16="http://schemas.microsoft.com/office/drawing/2014/main" val="3140912439"/>
                  </a:ext>
                </a:extLst>
              </a:tr>
              <a:tr h="118777">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w="6350" cap="flat" cmpd="sng" algn="ctr">
                      <a:solidFill>
                        <a:srgbClr val="000000"/>
                      </a:solidFill>
                      <a:prstDash val="solid"/>
                      <a:round/>
                      <a:headEnd type="none" w="med" len="med"/>
                      <a:tailEnd type="none" w="med" len="med"/>
                    </a:lnR>
                    <a:lnT>
                      <a:noFill/>
                    </a:lnT>
                    <a:lnB>
                      <a:noFill/>
                    </a:lnB>
                  </a:tcPr>
                </a:tc>
                <a:tc gridSpan="3">
                  <a:txBody>
                    <a:bodyPr/>
                    <a:lstStyle/>
                    <a:p>
                      <a:pPr algn="ctr" fontAlgn="b"/>
                      <a:r>
                        <a:rPr lang="en-GB" sz="700" b="1" i="0" u="none" strike="noStrike">
                          <a:solidFill>
                            <a:srgbClr val="9C0006"/>
                          </a:solidFill>
                          <a:effectLst/>
                          <a:latin typeface="Calibri" panose="020F0502020204030204" pitchFamily="34" charset="0"/>
                        </a:rPr>
                        <a:t>669</a:t>
                      </a:r>
                    </a:p>
                  </a:txBody>
                  <a:tcPr marL="4949" marR="4949" marT="49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hMerge="1">
                  <a:txBody>
                    <a:bodyPr/>
                    <a:lstStyle/>
                    <a:p>
                      <a:endParaRPr lang="en-GB"/>
                    </a:p>
                  </a:txBody>
                  <a:tcPr/>
                </a:tc>
                <a:tc hMerge="1">
                  <a:txBody>
                    <a:bodyPr/>
                    <a:lstStyle/>
                    <a:p>
                      <a:endParaRPr lang="en-GB"/>
                    </a:p>
                  </a:txBody>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w="6350" cap="flat" cmpd="sng" algn="ctr">
                      <a:solidFill>
                        <a:srgbClr val="000000"/>
                      </a:solidFill>
                      <a:prstDash val="solid"/>
                      <a:round/>
                      <a:headEnd type="none" w="med" len="med"/>
                      <a:tailEnd type="none" w="med" len="med"/>
                    </a:lnR>
                    <a:lnT>
                      <a:noFill/>
                    </a:lnT>
                    <a:lnB>
                      <a:noFill/>
                    </a:lnB>
                  </a:tcPr>
                </a:tc>
                <a:tc gridSpan="3">
                  <a:txBody>
                    <a:bodyPr/>
                    <a:lstStyle/>
                    <a:p>
                      <a:pPr algn="ctr" fontAlgn="b"/>
                      <a:r>
                        <a:rPr lang="en-GB" sz="700" b="1" i="0" u="none" strike="noStrike">
                          <a:solidFill>
                            <a:srgbClr val="9C0006"/>
                          </a:solidFill>
                          <a:effectLst/>
                          <a:latin typeface="Calibri" panose="020F0502020204030204" pitchFamily="34" charset="0"/>
                        </a:rPr>
                        <a:t>35</a:t>
                      </a:r>
                    </a:p>
                  </a:txBody>
                  <a:tcPr marL="4949" marR="4949" marT="49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hMerge="1">
                  <a:txBody>
                    <a:bodyPr/>
                    <a:lstStyle/>
                    <a:p>
                      <a:endParaRPr lang="en-GB"/>
                    </a:p>
                  </a:txBody>
                  <a:tcPr/>
                </a:tc>
                <a:tc hMerge="1">
                  <a:txBody>
                    <a:bodyPr/>
                    <a:lstStyle/>
                    <a:p>
                      <a:endParaRPr lang="en-GB"/>
                    </a:p>
                  </a:txBody>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4949" marR="4949" marT="4949" marB="0" anchor="b">
                    <a:lnL>
                      <a:noFill/>
                    </a:lnL>
                    <a:lnR>
                      <a:noFill/>
                    </a:lnR>
                    <a:lnT>
                      <a:noFill/>
                    </a:lnT>
                    <a:lnB>
                      <a:noFill/>
                    </a:lnB>
                  </a:tcPr>
                </a:tc>
                <a:tc>
                  <a:txBody>
                    <a:bodyPr/>
                    <a:lstStyle/>
                    <a:p>
                      <a:pPr algn="l" fontAlgn="b"/>
                      <a:endParaRPr lang="en-GB" sz="700" b="0" i="0" u="none" strike="noStrike" dirty="0">
                        <a:solidFill>
                          <a:srgbClr val="000000"/>
                        </a:solidFill>
                        <a:effectLst/>
                        <a:latin typeface="Calibri" panose="020F0502020204030204" pitchFamily="34" charset="0"/>
                      </a:endParaRPr>
                    </a:p>
                  </a:txBody>
                  <a:tcPr marL="4949" marR="4949" marT="4949" marB="0" anchor="b">
                    <a:lnL>
                      <a:noFill/>
                    </a:lnL>
                    <a:lnR>
                      <a:noFill/>
                    </a:lnR>
                    <a:lnT>
                      <a:noFill/>
                    </a:lnT>
                    <a:lnB>
                      <a:noFill/>
                    </a:lnB>
                  </a:tcPr>
                </a:tc>
                <a:extLst>
                  <a:ext uri="{0D108BD9-81ED-4DB2-BD59-A6C34878D82A}">
                    <a16:rowId xmlns:a16="http://schemas.microsoft.com/office/drawing/2014/main" val="3854246290"/>
                  </a:ext>
                </a:extLst>
              </a:tr>
            </a:tbl>
          </a:graphicData>
        </a:graphic>
      </p:graphicFrame>
    </p:spTree>
    <p:extLst>
      <p:ext uri="{BB962C8B-B14F-4D97-AF65-F5344CB8AC3E}">
        <p14:creationId xmlns:p14="http://schemas.microsoft.com/office/powerpoint/2010/main" val="36707111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A53838-72A5-4569-9B01-56CD4147F3CD}"/>
              </a:ext>
            </a:extLst>
          </p:cNvPr>
          <p:cNvPicPr>
            <a:picLocks noChangeAspect="1"/>
          </p:cNvPicPr>
          <p:nvPr/>
        </p:nvPicPr>
        <p:blipFill rotWithShape="1">
          <a:blip r:embed="rId3"/>
          <a:srcRect b="16381"/>
          <a:stretch/>
        </p:blipFill>
        <p:spPr>
          <a:xfrm>
            <a:off x="1416983" y="2210921"/>
            <a:ext cx="3348372" cy="2572933"/>
          </a:xfrm>
          <a:prstGeom prst="rect">
            <a:avLst/>
          </a:prstGeom>
        </p:spPr>
      </p:pic>
      <p:sp>
        <p:nvSpPr>
          <p:cNvPr id="2" name="Title 1">
            <a:extLst>
              <a:ext uri="{FF2B5EF4-FFF2-40B4-BE49-F238E27FC236}">
                <a16:creationId xmlns:a16="http://schemas.microsoft.com/office/drawing/2014/main" id="{2BBB9379-49F9-46E0-B656-F2C98A2B7A03}"/>
              </a:ext>
            </a:extLst>
          </p:cNvPr>
          <p:cNvSpPr>
            <a:spLocks noGrp="1"/>
          </p:cNvSpPr>
          <p:nvPr>
            <p:ph type="title"/>
          </p:nvPr>
        </p:nvSpPr>
        <p:spPr/>
        <p:txBody>
          <a:bodyPr/>
          <a:lstStyle/>
          <a:p>
            <a:r>
              <a:rPr lang="en-US" dirty="0"/>
              <a:t>MQXFS – Experience from short magnets</a:t>
            </a:r>
            <a:endParaRPr lang="en-GB" dirty="0"/>
          </a:p>
        </p:txBody>
      </p:sp>
      <p:sp>
        <p:nvSpPr>
          <p:cNvPr id="4" name="Slide Number Placeholder 3">
            <a:extLst>
              <a:ext uri="{FF2B5EF4-FFF2-40B4-BE49-F238E27FC236}">
                <a16:creationId xmlns:a16="http://schemas.microsoft.com/office/drawing/2014/main" id="{72185EDA-264C-4A2E-B30D-77F3B89CCE3F}"/>
              </a:ext>
            </a:extLst>
          </p:cNvPr>
          <p:cNvSpPr>
            <a:spLocks noGrp="1"/>
          </p:cNvSpPr>
          <p:nvPr>
            <p:ph type="sldNum" sz="quarter" idx="12"/>
          </p:nvPr>
        </p:nvSpPr>
        <p:spPr/>
        <p:txBody>
          <a:bodyPr/>
          <a:lstStyle/>
          <a:p>
            <a:pPr defTabSz="342900">
              <a:defRPr/>
            </a:pPr>
            <a:fld id="{BFDCA1C4-9514-7B4F-976F-D92F7E296653}" type="slidenum">
              <a:rPr lang="fr-FR">
                <a:solidFill>
                  <a:srgbClr val="64BCD9"/>
                </a:solidFill>
                <a:latin typeface="Arial"/>
              </a:rPr>
              <a:pPr defTabSz="342900">
                <a:defRPr/>
              </a:pPr>
              <a:t>52</a:t>
            </a:fld>
            <a:endParaRPr lang="fr-FR">
              <a:solidFill>
                <a:srgbClr val="64BCD9"/>
              </a:solidFill>
              <a:latin typeface="Arial"/>
            </a:endParaRPr>
          </a:p>
        </p:txBody>
      </p:sp>
      <p:sp>
        <p:nvSpPr>
          <p:cNvPr id="5" name="Footer Placeholder 4">
            <a:extLst>
              <a:ext uri="{FF2B5EF4-FFF2-40B4-BE49-F238E27FC236}">
                <a16:creationId xmlns:a16="http://schemas.microsoft.com/office/drawing/2014/main" id="{EFE1CEDB-32FB-4D06-870B-EF203A2854FE}"/>
              </a:ext>
            </a:extLst>
          </p:cNvPr>
          <p:cNvSpPr>
            <a:spLocks noGrp="1"/>
          </p:cNvSpPr>
          <p:nvPr>
            <p:ph type="ftr" sz="quarter" idx="11"/>
          </p:nvPr>
        </p:nvSpPr>
        <p:spPr/>
        <p:txBody>
          <a:bodyPr/>
          <a:lstStyle/>
          <a:p>
            <a:pPr algn="ctr" defTabSz="342900">
              <a:defRPr/>
            </a:pPr>
            <a:r>
              <a:rPr lang="es-ES">
                <a:solidFill>
                  <a:srgbClr val="64BCD9"/>
                </a:solidFill>
                <a:latin typeface="Arial"/>
              </a:rPr>
              <a:t>Susana Izquierdo Bermudez</a:t>
            </a:r>
            <a:endParaRPr lang="en-GB" dirty="0">
              <a:solidFill>
                <a:srgbClr val="64BCD9"/>
              </a:solidFill>
              <a:latin typeface="Arial"/>
            </a:endParaRPr>
          </a:p>
        </p:txBody>
      </p:sp>
      <p:sp>
        <p:nvSpPr>
          <p:cNvPr id="9" name="Content Placeholder 6">
            <a:extLst>
              <a:ext uri="{FF2B5EF4-FFF2-40B4-BE49-F238E27FC236}">
                <a16:creationId xmlns:a16="http://schemas.microsoft.com/office/drawing/2014/main" id="{8CE807AA-1D85-4061-BF52-BAB8F1D56C03}"/>
              </a:ext>
            </a:extLst>
          </p:cNvPr>
          <p:cNvSpPr txBox="1">
            <a:spLocks/>
          </p:cNvSpPr>
          <p:nvPr/>
        </p:nvSpPr>
        <p:spPr>
          <a:xfrm>
            <a:off x="1492838" y="722178"/>
            <a:ext cx="6348860" cy="1635308"/>
          </a:xfrm>
          <a:prstGeom prst="rect">
            <a:avLst/>
          </a:prstGeom>
        </p:spPr>
        <p:txBody>
          <a:bodyPr vert="horz" lIns="0" tIns="0" rIns="0" bIns="0" rtlCol="0">
            <a:norm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57175" indent="-257175" defTabSz="342900">
              <a:buClr>
                <a:srgbClr val="FB963C"/>
              </a:buClr>
              <a:defRPr/>
            </a:pPr>
            <a:r>
              <a:rPr lang="en-US" sz="1050" dirty="0">
                <a:solidFill>
                  <a:prstClr val="black"/>
                </a:solidFill>
                <a:latin typeface="Arial"/>
              </a:rPr>
              <a:t>As expected from the model, the rods only see 2 % for the electromagnetic forces during powering </a:t>
            </a:r>
          </a:p>
          <a:p>
            <a:pPr marL="257175" indent="-257175" defTabSz="342900">
              <a:buClr>
                <a:srgbClr val="FB963C"/>
              </a:buClr>
              <a:defRPr/>
            </a:pPr>
            <a:r>
              <a:rPr lang="en-US" sz="1050" dirty="0">
                <a:solidFill>
                  <a:prstClr val="black"/>
                </a:solidFill>
                <a:latin typeface="Arial"/>
              </a:rPr>
              <a:t>Small differences observed in between the two types of structures:</a:t>
            </a:r>
          </a:p>
          <a:p>
            <a:pPr marL="557213" lvl="1" indent="-214313" defTabSz="342900">
              <a:buClr>
                <a:srgbClr val="FB963C"/>
              </a:buClr>
              <a:defRPr/>
            </a:pPr>
            <a:r>
              <a:rPr lang="en-US" sz="900" dirty="0">
                <a:solidFill>
                  <a:prstClr val="black"/>
                </a:solidFill>
                <a:latin typeface="Arial"/>
              </a:rPr>
              <a:t>Structure 1&amp;2 (thick laminations, large gap coil to collar): 1.4 % of </a:t>
            </a:r>
            <a:r>
              <a:rPr lang="en-US" sz="900" dirty="0" err="1">
                <a:solidFill>
                  <a:prstClr val="black"/>
                </a:solidFill>
                <a:latin typeface="Arial"/>
              </a:rPr>
              <a:t>F</a:t>
            </a:r>
            <a:r>
              <a:rPr lang="en-US" sz="900" baseline="-25000" dirty="0" err="1">
                <a:solidFill>
                  <a:prstClr val="black"/>
                </a:solidFill>
                <a:latin typeface="Arial"/>
              </a:rPr>
              <a:t>emz</a:t>
            </a:r>
            <a:r>
              <a:rPr lang="en-US" sz="900" dirty="0">
                <a:solidFill>
                  <a:prstClr val="black"/>
                </a:solidFill>
                <a:latin typeface="Arial"/>
              </a:rPr>
              <a:t> in the rods, 0.16 friction coefficient needed to match the measurements</a:t>
            </a:r>
          </a:p>
          <a:p>
            <a:pPr marL="557213" lvl="1" indent="-214313" defTabSz="342900">
              <a:buClr>
                <a:srgbClr val="FB963C"/>
              </a:buClr>
              <a:defRPr/>
            </a:pPr>
            <a:r>
              <a:rPr lang="en-US" sz="900" dirty="0">
                <a:solidFill>
                  <a:prstClr val="black"/>
                </a:solidFill>
                <a:latin typeface="Arial"/>
              </a:rPr>
              <a:t>Structure 3 (thin laminations, small gap coil to collar): 2.2 % of </a:t>
            </a:r>
            <a:r>
              <a:rPr lang="en-US" sz="900" dirty="0" err="1">
                <a:solidFill>
                  <a:prstClr val="black"/>
                </a:solidFill>
                <a:latin typeface="Arial"/>
              </a:rPr>
              <a:t>F</a:t>
            </a:r>
            <a:r>
              <a:rPr lang="en-US" sz="900" baseline="-25000" dirty="0" err="1">
                <a:solidFill>
                  <a:prstClr val="black"/>
                </a:solidFill>
                <a:latin typeface="Arial"/>
              </a:rPr>
              <a:t>emz</a:t>
            </a:r>
            <a:r>
              <a:rPr lang="en-US" sz="900" dirty="0">
                <a:solidFill>
                  <a:prstClr val="black"/>
                </a:solidFill>
                <a:latin typeface="Arial"/>
              </a:rPr>
              <a:t> in the rods, 0.13 friction coefficient needed to match the measurements</a:t>
            </a:r>
            <a:endParaRPr lang="en-US" sz="750" dirty="0">
              <a:solidFill>
                <a:prstClr val="black"/>
              </a:solidFill>
              <a:latin typeface="Arial"/>
            </a:endParaRPr>
          </a:p>
          <a:p>
            <a:pPr marL="257175" indent="-257175" defTabSz="342900">
              <a:buClr>
                <a:srgbClr val="FB963C"/>
              </a:buClr>
              <a:defRPr/>
            </a:pPr>
            <a:r>
              <a:rPr lang="en-US" sz="1050" dirty="0">
                <a:solidFill>
                  <a:prstClr val="black"/>
                </a:solidFill>
                <a:latin typeface="Arial"/>
              </a:rPr>
              <a:t>Measurements confirm that coil elongation is independent of the pre-load level, since it depends on the system stiffness. The effect of the pre-load is to increase the contact pressure coil to pole in the end region. </a:t>
            </a:r>
            <a:endParaRPr lang="en-GB" sz="1050" dirty="0">
              <a:solidFill>
                <a:prstClr val="black"/>
              </a:solidFill>
              <a:latin typeface="Arial"/>
            </a:endParaRPr>
          </a:p>
        </p:txBody>
      </p:sp>
      <p:sp>
        <p:nvSpPr>
          <p:cNvPr id="12" name="TextBox 11">
            <a:extLst>
              <a:ext uri="{FF2B5EF4-FFF2-40B4-BE49-F238E27FC236}">
                <a16:creationId xmlns:a16="http://schemas.microsoft.com/office/drawing/2014/main" id="{98AF5AD9-A003-49EC-B345-9485FBD6B814}"/>
              </a:ext>
            </a:extLst>
          </p:cNvPr>
          <p:cNvSpPr txBox="1"/>
          <p:nvPr/>
        </p:nvSpPr>
        <p:spPr>
          <a:xfrm>
            <a:off x="1215246" y="4678418"/>
            <a:ext cx="6957154" cy="507831"/>
          </a:xfrm>
          <a:prstGeom prst="rect">
            <a:avLst/>
          </a:prstGeom>
          <a:solidFill>
            <a:schemeClr val="bg1"/>
          </a:solidFill>
        </p:spPr>
        <p:txBody>
          <a:bodyPr wrap="square" rtlCol="0">
            <a:spAutoFit/>
          </a:bodyPr>
          <a:lstStyle/>
          <a:p>
            <a:pPr defTabSz="342900">
              <a:defRPr/>
            </a:pPr>
            <a:r>
              <a:rPr lang="en-US" sz="900" dirty="0">
                <a:solidFill>
                  <a:srgbClr val="00B050"/>
                </a:solidFill>
                <a:latin typeface="Arial"/>
              </a:rPr>
              <a:t>G. Vallone, et. al., Mechanical analysis of the short model magnets for the Nb</a:t>
            </a:r>
            <a:r>
              <a:rPr lang="en-US" sz="900" baseline="-25000" dirty="0">
                <a:solidFill>
                  <a:srgbClr val="00B050"/>
                </a:solidFill>
                <a:latin typeface="Arial"/>
              </a:rPr>
              <a:t>3</a:t>
            </a:r>
            <a:r>
              <a:rPr lang="en-US" sz="900" dirty="0">
                <a:solidFill>
                  <a:srgbClr val="00B050"/>
                </a:solidFill>
                <a:latin typeface="Arial"/>
              </a:rPr>
              <a:t>Sn low-beta quadrupole MQXF,</a:t>
            </a:r>
            <a:r>
              <a:rPr lang="en-US" sz="900" i="1" dirty="0">
                <a:solidFill>
                  <a:srgbClr val="00B050"/>
                </a:solidFill>
                <a:latin typeface="Arial"/>
              </a:rPr>
              <a:t> IEEE Trans. Appl. </a:t>
            </a:r>
            <a:r>
              <a:rPr lang="en-US" sz="900" i="1" dirty="0" err="1">
                <a:solidFill>
                  <a:srgbClr val="00B050"/>
                </a:solidFill>
                <a:latin typeface="Arial"/>
              </a:rPr>
              <a:t>Supercond</a:t>
            </a:r>
            <a:r>
              <a:rPr lang="en-US" sz="900" dirty="0">
                <a:solidFill>
                  <a:srgbClr val="00B050"/>
                </a:solidFill>
                <a:latin typeface="Arial"/>
              </a:rPr>
              <a:t>., vol. 26, no. 4, 2016.</a:t>
            </a:r>
            <a:endParaRPr lang="en-GB" sz="900" dirty="0">
              <a:solidFill>
                <a:srgbClr val="00B050"/>
              </a:solidFill>
              <a:latin typeface="Arial"/>
            </a:endParaRPr>
          </a:p>
          <a:p>
            <a:pPr defTabSz="342900">
              <a:defRPr/>
            </a:pPr>
            <a:endParaRPr lang="en-GB" sz="900" dirty="0">
              <a:solidFill>
                <a:srgbClr val="00B050"/>
              </a:solidFill>
              <a:latin typeface="Arial"/>
            </a:endParaRPr>
          </a:p>
        </p:txBody>
      </p:sp>
      <p:cxnSp>
        <p:nvCxnSpPr>
          <p:cNvPr id="17" name="Straight Arrow Connector 16">
            <a:extLst>
              <a:ext uri="{FF2B5EF4-FFF2-40B4-BE49-F238E27FC236}">
                <a16:creationId xmlns:a16="http://schemas.microsoft.com/office/drawing/2014/main" id="{8D6DC010-3C95-4F5B-B649-A16263EE685B}"/>
              </a:ext>
            </a:extLst>
          </p:cNvPr>
          <p:cNvCxnSpPr>
            <a:cxnSpLocks/>
            <a:stCxn id="21" idx="1"/>
          </p:cNvCxnSpPr>
          <p:nvPr/>
        </p:nvCxnSpPr>
        <p:spPr>
          <a:xfrm flipH="1" flipV="1">
            <a:off x="4031940" y="3366055"/>
            <a:ext cx="1466829" cy="7036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0DAC006B-3BD2-42A6-A2EF-7A124ACD8ADE}"/>
              </a:ext>
            </a:extLst>
          </p:cNvPr>
          <p:cNvSpPr txBox="1"/>
          <p:nvPr/>
        </p:nvSpPr>
        <p:spPr>
          <a:xfrm>
            <a:off x="5586080" y="2334004"/>
            <a:ext cx="1868609" cy="507831"/>
          </a:xfrm>
          <a:prstGeom prst="rect">
            <a:avLst/>
          </a:prstGeom>
          <a:noFill/>
          <a:ln>
            <a:solidFill>
              <a:schemeClr val="tx1"/>
            </a:solidFill>
          </a:ln>
        </p:spPr>
        <p:txBody>
          <a:bodyPr wrap="square">
            <a:spAutoFit/>
          </a:bodyPr>
          <a:lstStyle/>
          <a:p>
            <a:pPr algn="ctr" defTabSz="342900">
              <a:defRPr/>
            </a:pPr>
            <a:r>
              <a:rPr lang="en-US" sz="900" dirty="0">
                <a:solidFill>
                  <a:prstClr val="black"/>
                </a:solidFill>
                <a:latin typeface="Arial"/>
              </a:rPr>
              <a:t>Thin laminations, 5*0.125 mm gap between coil and collar, filled with polyimide</a:t>
            </a:r>
            <a:endParaRPr lang="en-GB" sz="900" dirty="0">
              <a:solidFill>
                <a:prstClr val="black"/>
              </a:solidFill>
              <a:latin typeface="Arial"/>
            </a:endParaRPr>
          </a:p>
        </p:txBody>
      </p:sp>
      <p:sp>
        <p:nvSpPr>
          <p:cNvPr id="21" name="TextBox 20">
            <a:extLst>
              <a:ext uri="{FF2B5EF4-FFF2-40B4-BE49-F238E27FC236}">
                <a16:creationId xmlns:a16="http://schemas.microsoft.com/office/drawing/2014/main" id="{1625DCEB-B24A-43B3-B357-4BB4FC023B1C}"/>
              </a:ext>
            </a:extLst>
          </p:cNvPr>
          <p:cNvSpPr txBox="1"/>
          <p:nvPr/>
        </p:nvSpPr>
        <p:spPr>
          <a:xfrm>
            <a:off x="5498769" y="3827321"/>
            <a:ext cx="2043231" cy="507831"/>
          </a:xfrm>
          <a:prstGeom prst="rect">
            <a:avLst/>
          </a:prstGeom>
          <a:noFill/>
          <a:ln>
            <a:solidFill>
              <a:schemeClr val="tx1"/>
            </a:solidFill>
          </a:ln>
        </p:spPr>
        <p:txBody>
          <a:bodyPr wrap="square">
            <a:spAutoFit/>
          </a:bodyPr>
          <a:lstStyle/>
          <a:p>
            <a:pPr algn="ctr" defTabSz="342900">
              <a:defRPr/>
            </a:pPr>
            <a:r>
              <a:rPr lang="en-US" sz="900" dirty="0">
                <a:solidFill>
                  <a:prstClr val="black"/>
                </a:solidFill>
                <a:latin typeface="Arial"/>
              </a:rPr>
              <a:t>Thick laminations, 13*0.125 mm gap between coil and collar, filled with polyimide or G10</a:t>
            </a:r>
            <a:endParaRPr lang="en-GB" sz="900" dirty="0">
              <a:solidFill>
                <a:prstClr val="black"/>
              </a:solidFill>
              <a:latin typeface="Arial"/>
            </a:endParaRPr>
          </a:p>
        </p:txBody>
      </p:sp>
      <p:sp>
        <p:nvSpPr>
          <p:cNvPr id="11" name="TextBox 10">
            <a:extLst>
              <a:ext uri="{FF2B5EF4-FFF2-40B4-BE49-F238E27FC236}">
                <a16:creationId xmlns:a16="http://schemas.microsoft.com/office/drawing/2014/main" id="{70DB3EAE-F029-4093-89E2-3F767D1297E6}"/>
              </a:ext>
            </a:extLst>
          </p:cNvPr>
          <p:cNvSpPr txBox="1"/>
          <p:nvPr/>
        </p:nvSpPr>
        <p:spPr>
          <a:xfrm>
            <a:off x="4961227" y="2998900"/>
            <a:ext cx="2799164" cy="300082"/>
          </a:xfrm>
          <a:prstGeom prst="rect">
            <a:avLst/>
          </a:prstGeom>
          <a:noFill/>
        </p:spPr>
        <p:txBody>
          <a:bodyPr wrap="none" rtlCol="0">
            <a:spAutoFit/>
          </a:bodyPr>
          <a:lstStyle/>
          <a:p>
            <a:pPr defTabSz="342900">
              <a:defRPr/>
            </a:pPr>
            <a:r>
              <a:rPr lang="en-US" sz="1350" dirty="0">
                <a:solidFill>
                  <a:srgbClr val="0000FF"/>
                </a:solidFill>
                <a:latin typeface="Arial"/>
              </a:rPr>
              <a:t>5 MPa ≈ 0.1 mm of coil elongation</a:t>
            </a:r>
            <a:endParaRPr lang="en-GB" sz="1350" dirty="0">
              <a:solidFill>
                <a:srgbClr val="0000FF"/>
              </a:solidFill>
              <a:latin typeface="Arial"/>
            </a:endParaRPr>
          </a:p>
        </p:txBody>
      </p:sp>
      <p:cxnSp>
        <p:nvCxnSpPr>
          <p:cNvPr id="26" name="Straight Arrow Connector 25">
            <a:extLst>
              <a:ext uri="{FF2B5EF4-FFF2-40B4-BE49-F238E27FC236}">
                <a16:creationId xmlns:a16="http://schemas.microsoft.com/office/drawing/2014/main" id="{4D60CEF2-5AA8-4337-A7B7-ADBC7DF84969}"/>
              </a:ext>
            </a:extLst>
          </p:cNvPr>
          <p:cNvCxnSpPr>
            <a:cxnSpLocks/>
            <a:stCxn id="20" idx="1"/>
          </p:cNvCxnSpPr>
          <p:nvPr/>
        </p:nvCxnSpPr>
        <p:spPr>
          <a:xfrm flipH="1" flipV="1">
            <a:off x="4031941" y="2565569"/>
            <a:ext cx="1554140" cy="108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29FA11E4-7E9E-4A9B-8723-91FA7DE8C01B}"/>
              </a:ext>
            </a:extLst>
          </p:cNvPr>
          <p:cNvCxnSpPr>
            <a:cxnSpLocks/>
          </p:cNvCxnSpPr>
          <p:nvPr/>
        </p:nvCxnSpPr>
        <p:spPr>
          <a:xfrm flipH="1">
            <a:off x="4658781" y="3146925"/>
            <a:ext cx="30045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34D39646-9713-4B97-A35F-8A00C7F97BE4}"/>
              </a:ext>
            </a:extLst>
          </p:cNvPr>
          <p:cNvSpPr txBox="1"/>
          <p:nvPr/>
        </p:nvSpPr>
        <p:spPr>
          <a:xfrm>
            <a:off x="3750259" y="4218499"/>
            <a:ext cx="1000017" cy="276999"/>
          </a:xfrm>
          <a:prstGeom prst="rect">
            <a:avLst/>
          </a:prstGeom>
          <a:noFill/>
        </p:spPr>
        <p:txBody>
          <a:bodyPr wrap="none" rtlCol="0">
            <a:spAutoFit/>
          </a:bodyPr>
          <a:lstStyle/>
          <a:p>
            <a:pPr defTabSz="342900">
              <a:defRPr/>
            </a:pPr>
            <a:r>
              <a:rPr lang="en-GB" sz="1200" dirty="0">
                <a:solidFill>
                  <a:srgbClr val="00B050"/>
                </a:solidFill>
                <a:latin typeface="Arial"/>
              </a:rPr>
              <a:t>Eelis Takala</a:t>
            </a:r>
          </a:p>
        </p:txBody>
      </p:sp>
    </p:spTree>
    <p:extLst>
      <p:ext uri="{BB962C8B-B14F-4D97-AF65-F5344CB8AC3E}">
        <p14:creationId xmlns:p14="http://schemas.microsoft.com/office/powerpoint/2010/main" val="1177487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D6F31-2D91-415F-88F4-7508C5078B20}"/>
              </a:ext>
            </a:extLst>
          </p:cNvPr>
          <p:cNvSpPr>
            <a:spLocks noGrp="1"/>
          </p:cNvSpPr>
          <p:nvPr>
            <p:ph type="title"/>
          </p:nvPr>
        </p:nvSpPr>
        <p:spPr>
          <a:xfrm>
            <a:off x="0" y="9078"/>
            <a:ext cx="9144000" cy="540000"/>
          </a:xfrm>
          <a:noFill/>
        </p:spPr>
        <p:txBody>
          <a:bodyPr/>
          <a:lstStyle/>
          <a:p>
            <a:r>
              <a:rPr lang="en-GB" sz="2800" b="0" dirty="0">
                <a:latin typeface="Times New Roman" panose="02020603050405020304" pitchFamily="18" charset="0"/>
                <a:cs typeface="Times New Roman" panose="02020603050405020304" pitchFamily="18" charset="0"/>
              </a:rPr>
              <a:t>MQXFB02 – Cold tests</a:t>
            </a:r>
          </a:p>
        </p:txBody>
      </p:sp>
      <p:sp>
        <p:nvSpPr>
          <p:cNvPr id="4" name="Slide Number Placeholder 3">
            <a:extLst>
              <a:ext uri="{FF2B5EF4-FFF2-40B4-BE49-F238E27FC236}">
                <a16:creationId xmlns:a16="http://schemas.microsoft.com/office/drawing/2014/main" id="{ABF5ABCA-04FD-4E26-A4B0-81EE27B94A1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rgbClr val="64BCD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srgbClr val="64BCD9"/>
              </a:solidFill>
              <a:effectLst/>
              <a:uLnTx/>
              <a:uFillTx/>
              <a:latin typeface="Arial"/>
              <a:ea typeface="+mn-ea"/>
              <a:cs typeface="+mn-cs"/>
            </a:endParaRPr>
          </a:p>
        </p:txBody>
      </p:sp>
      <p:sp>
        <p:nvSpPr>
          <p:cNvPr id="8" name="Espace réservé du contenu 8"/>
          <p:cNvSpPr txBox="1">
            <a:spLocks/>
          </p:cNvSpPr>
          <p:nvPr/>
        </p:nvSpPr>
        <p:spPr>
          <a:xfrm>
            <a:off x="452219" y="627533"/>
            <a:ext cx="8234581" cy="900833"/>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rgbClr val="FB963C"/>
              </a:buClr>
              <a:buSzTx/>
              <a:buFont typeface="Wingdings" charset="2"/>
              <a:buChar char="§"/>
              <a:tabLst/>
              <a:defRPr/>
            </a:pPr>
            <a:r>
              <a:rPr kumimoji="0" lang="en-GB" sz="15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Detailed results:</a:t>
            </a:r>
          </a:p>
          <a:p>
            <a:pPr marL="342900" marR="0" lvl="0" indent="-342900" algn="l" defTabSz="457200" rtl="0" eaLnBrk="1" fontAlgn="auto" latinLnBrk="0" hangingPunct="1">
              <a:lnSpc>
                <a:spcPct val="100000"/>
              </a:lnSpc>
              <a:spcBef>
                <a:spcPct val="20000"/>
              </a:spcBef>
              <a:spcAft>
                <a:spcPts val="0"/>
              </a:spcAft>
              <a:buClr>
                <a:srgbClr val="FB963C"/>
              </a:buClr>
              <a:buSzTx/>
              <a:buFont typeface="Wingdings" charset="2"/>
              <a:buChar char="§"/>
              <a:tabLst/>
              <a:defRPr/>
            </a:pPr>
            <a:endParaRPr kumimoji="0" lang="en-US" sz="1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ct val="20000"/>
              </a:spcBef>
              <a:spcAft>
                <a:spcPts val="0"/>
              </a:spcAft>
              <a:buClr>
                <a:srgbClr val="FB963C"/>
              </a:buClr>
              <a:buSzTx/>
              <a:buFont typeface="Wingdings" charset="2"/>
              <a:buNone/>
              <a:tabLst/>
              <a:defRPr/>
            </a:pPr>
            <a:r>
              <a:rPr kumimoji="0" lang="en-US" sz="15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Strain - Center</a:t>
            </a:r>
            <a:endParaRPr kumimoji="0" lang="en-GB"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Espace réservé du contenu 8"/>
          <p:cNvSpPr txBox="1">
            <a:spLocks/>
          </p:cNvSpPr>
          <p:nvPr/>
        </p:nvSpPr>
        <p:spPr>
          <a:xfrm>
            <a:off x="4160123" y="4731990"/>
            <a:ext cx="3868261" cy="392389"/>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
                <a:srgbClr val="FB963C"/>
              </a:buClr>
              <a:buSzTx/>
              <a:buFont typeface="Wingdings" charset="2"/>
              <a:buNone/>
              <a:tabLst/>
              <a:defRPr/>
            </a:pPr>
            <a:r>
              <a:rPr kumimoji="0" lang="en-GB" sz="1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M. </a:t>
            </a:r>
            <a:r>
              <a:rPr kumimoji="0" lang="en-GB" sz="12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Guinchard</a:t>
            </a:r>
            <a:r>
              <a:rPr kumimoji="0" lang="en-GB" sz="1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S. Mugnier and K. Kandemir</a:t>
            </a:r>
          </a:p>
        </p:txBody>
      </p:sp>
      <p:pic>
        <p:nvPicPr>
          <p:cNvPr id="3" name="Picture 2"/>
          <p:cNvPicPr>
            <a:picLocks noChangeAspect="1"/>
          </p:cNvPicPr>
          <p:nvPr/>
        </p:nvPicPr>
        <p:blipFill>
          <a:blip r:embed="rId2"/>
          <a:stretch>
            <a:fillRect/>
          </a:stretch>
        </p:blipFill>
        <p:spPr>
          <a:xfrm>
            <a:off x="975858" y="1585179"/>
            <a:ext cx="7187301" cy="2520000"/>
          </a:xfrm>
          <a:prstGeom prst="rect">
            <a:avLst/>
          </a:prstGeom>
        </p:spPr>
      </p:pic>
    </p:spTree>
    <p:extLst>
      <p:ext uri="{BB962C8B-B14F-4D97-AF65-F5344CB8AC3E}">
        <p14:creationId xmlns:p14="http://schemas.microsoft.com/office/powerpoint/2010/main" val="3241578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D6F31-2D91-415F-88F4-7508C5078B20}"/>
              </a:ext>
            </a:extLst>
          </p:cNvPr>
          <p:cNvSpPr>
            <a:spLocks noGrp="1"/>
          </p:cNvSpPr>
          <p:nvPr>
            <p:ph type="title"/>
          </p:nvPr>
        </p:nvSpPr>
        <p:spPr>
          <a:xfrm>
            <a:off x="0" y="9078"/>
            <a:ext cx="9144000" cy="540000"/>
          </a:xfrm>
          <a:noFill/>
        </p:spPr>
        <p:txBody>
          <a:bodyPr/>
          <a:lstStyle/>
          <a:p>
            <a:r>
              <a:rPr lang="en-GB" sz="2800" b="0" dirty="0">
                <a:latin typeface="Times New Roman" panose="02020603050405020304" pitchFamily="18" charset="0"/>
                <a:cs typeface="Times New Roman" panose="02020603050405020304" pitchFamily="18" charset="0"/>
              </a:rPr>
              <a:t>MQXFB02 – Cold tests</a:t>
            </a:r>
          </a:p>
        </p:txBody>
      </p:sp>
      <p:sp>
        <p:nvSpPr>
          <p:cNvPr id="4" name="Slide Number Placeholder 3">
            <a:extLst>
              <a:ext uri="{FF2B5EF4-FFF2-40B4-BE49-F238E27FC236}">
                <a16:creationId xmlns:a16="http://schemas.microsoft.com/office/drawing/2014/main" id="{ABF5ABCA-04FD-4E26-A4B0-81EE27B94A1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rgbClr val="64BCD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srgbClr val="64BCD9"/>
              </a:solidFill>
              <a:effectLst/>
              <a:uLnTx/>
              <a:uFillTx/>
              <a:latin typeface="Arial"/>
              <a:ea typeface="+mn-ea"/>
              <a:cs typeface="+mn-cs"/>
            </a:endParaRPr>
          </a:p>
        </p:txBody>
      </p:sp>
      <p:sp>
        <p:nvSpPr>
          <p:cNvPr id="8" name="Espace réservé du contenu 8"/>
          <p:cNvSpPr txBox="1">
            <a:spLocks/>
          </p:cNvSpPr>
          <p:nvPr/>
        </p:nvSpPr>
        <p:spPr>
          <a:xfrm>
            <a:off x="452219" y="627533"/>
            <a:ext cx="8234581" cy="900833"/>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rgbClr val="FB963C"/>
              </a:buClr>
              <a:buSzTx/>
              <a:buFont typeface="Wingdings" charset="2"/>
              <a:buChar char="§"/>
              <a:tabLst/>
              <a:defRPr/>
            </a:pPr>
            <a:r>
              <a:rPr kumimoji="0" lang="en-GB" sz="15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Detailed results:</a:t>
            </a:r>
          </a:p>
          <a:p>
            <a:pPr marL="342900" marR="0" lvl="0" indent="-342900" algn="l" defTabSz="457200" rtl="0" eaLnBrk="1" fontAlgn="auto" latinLnBrk="0" hangingPunct="1">
              <a:lnSpc>
                <a:spcPct val="100000"/>
              </a:lnSpc>
              <a:spcBef>
                <a:spcPct val="20000"/>
              </a:spcBef>
              <a:spcAft>
                <a:spcPts val="0"/>
              </a:spcAft>
              <a:buClr>
                <a:srgbClr val="FB963C"/>
              </a:buClr>
              <a:buSzTx/>
              <a:buFont typeface="Wingdings" charset="2"/>
              <a:buChar char="§"/>
              <a:tabLst/>
              <a:defRPr/>
            </a:pPr>
            <a:endParaRPr kumimoji="0" lang="en-US" sz="1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ct val="20000"/>
              </a:spcBef>
              <a:spcAft>
                <a:spcPts val="0"/>
              </a:spcAft>
              <a:buClr>
                <a:srgbClr val="FB963C"/>
              </a:buClr>
              <a:buSzTx/>
              <a:buFont typeface="Wingdings" charset="2"/>
              <a:buNone/>
              <a:tabLst/>
              <a:defRPr/>
            </a:pPr>
            <a:r>
              <a:rPr kumimoji="0" lang="en-US" sz="15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Strain - Return End</a:t>
            </a:r>
            <a:endParaRPr kumimoji="0" lang="en-GB"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Espace réservé du contenu 8"/>
          <p:cNvSpPr txBox="1">
            <a:spLocks/>
          </p:cNvSpPr>
          <p:nvPr/>
        </p:nvSpPr>
        <p:spPr>
          <a:xfrm>
            <a:off x="4160123" y="4731990"/>
            <a:ext cx="3868261" cy="392389"/>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
                <a:srgbClr val="FB963C"/>
              </a:buClr>
              <a:buSzTx/>
              <a:buFont typeface="Wingdings" charset="2"/>
              <a:buNone/>
              <a:tabLst/>
              <a:defRPr/>
            </a:pPr>
            <a:r>
              <a:rPr kumimoji="0" lang="en-GB" sz="1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M. </a:t>
            </a:r>
            <a:r>
              <a:rPr kumimoji="0" lang="en-GB" sz="1200" b="0"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Guinchard</a:t>
            </a:r>
            <a:r>
              <a:rPr kumimoji="0" lang="en-GB" sz="1200" b="0"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S. Mugnier and K. Kandemir</a:t>
            </a:r>
          </a:p>
        </p:txBody>
      </p:sp>
      <p:pic>
        <p:nvPicPr>
          <p:cNvPr id="5" name="Picture 4"/>
          <p:cNvPicPr>
            <a:picLocks noChangeAspect="1"/>
          </p:cNvPicPr>
          <p:nvPr/>
        </p:nvPicPr>
        <p:blipFill>
          <a:blip r:embed="rId2"/>
          <a:stretch>
            <a:fillRect/>
          </a:stretch>
        </p:blipFill>
        <p:spPr>
          <a:xfrm>
            <a:off x="899592" y="1635646"/>
            <a:ext cx="7180462" cy="2520000"/>
          </a:xfrm>
          <a:prstGeom prst="rect">
            <a:avLst/>
          </a:prstGeom>
        </p:spPr>
      </p:pic>
    </p:spTree>
    <p:extLst>
      <p:ext uri="{BB962C8B-B14F-4D97-AF65-F5344CB8AC3E}">
        <p14:creationId xmlns:p14="http://schemas.microsoft.com/office/powerpoint/2010/main" val="27015125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D6F31-2D91-415F-88F4-7508C5078B20}"/>
              </a:ext>
            </a:extLst>
          </p:cNvPr>
          <p:cNvSpPr>
            <a:spLocks noGrp="1"/>
          </p:cNvSpPr>
          <p:nvPr>
            <p:ph type="title"/>
          </p:nvPr>
        </p:nvSpPr>
        <p:spPr>
          <a:xfrm>
            <a:off x="0" y="9078"/>
            <a:ext cx="9144000" cy="540000"/>
          </a:xfrm>
          <a:noFill/>
        </p:spPr>
        <p:txBody>
          <a:bodyPr/>
          <a:lstStyle/>
          <a:p>
            <a:r>
              <a:rPr lang="en-GB" sz="2800" b="0" dirty="0">
                <a:latin typeface="Times New Roman" panose="02020603050405020304" pitchFamily="18" charset="0"/>
                <a:cs typeface="Times New Roman" panose="02020603050405020304" pitchFamily="18" charset="0"/>
              </a:rPr>
              <a:t>MQXFB02 – Cold tests</a:t>
            </a:r>
          </a:p>
        </p:txBody>
      </p:sp>
      <p:sp>
        <p:nvSpPr>
          <p:cNvPr id="4" name="Slide Number Placeholder 3">
            <a:extLst>
              <a:ext uri="{FF2B5EF4-FFF2-40B4-BE49-F238E27FC236}">
                <a16:creationId xmlns:a16="http://schemas.microsoft.com/office/drawing/2014/main" id="{ABF5ABCA-04FD-4E26-A4B0-81EE27B94A16}"/>
              </a:ext>
            </a:extLst>
          </p:cNvPr>
          <p:cNvSpPr>
            <a:spLocks noGrp="1"/>
          </p:cNvSpPr>
          <p:nvPr>
            <p:ph type="sldNum" sz="quarter" idx="12"/>
          </p:nvPr>
        </p:nvSpPr>
        <p:spPr/>
        <p:txBody>
          <a:bodyPr/>
          <a:lstStyle/>
          <a:p>
            <a:fld id="{BFDCA1C4-9514-7B4F-976F-D92F7E296653}" type="slidenum">
              <a:rPr lang="fr-FR" smtClean="0"/>
              <a:pPr/>
              <a:t>8</a:t>
            </a:fld>
            <a:endParaRPr lang="fr-FR"/>
          </a:p>
        </p:txBody>
      </p:sp>
      <p:sp>
        <p:nvSpPr>
          <p:cNvPr id="17" name="Espace réservé du contenu 8"/>
          <p:cNvSpPr txBox="1">
            <a:spLocks/>
          </p:cNvSpPr>
          <p:nvPr/>
        </p:nvSpPr>
        <p:spPr>
          <a:xfrm>
            <a:off x="4160123" y="4731990"/>
            <a:ext cx="3868261" cy="392389"/>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1200" dirty="0">
                <a:solidFill>
                  <a:srgbClr val="00B050"/>
                </a:solidFill>
                <a:latin typeface="Times New Roman" panose="02020603050405020304" pitchFamily="18" charset="0"/>
                <a:cs typeface="Times New Roman" panose="02020603050405020304" pitchFamily="18" charset="0"/>
              </a:rPr>
              <a:t>M. </a:t>
            </a:r>
            <a:r>
              <a:rPr lang="en-GB" sz="1200" dirty="0" err="1">
                <a:solidFill>
                  <a:srgbClr val="00B050"/>
                </a:solidFill>
                <a:latin typeface="Times New Roman" panose="02020603050405020304" pitchFamily="18" charset="0"/>
                <a:cs typeface="Times New Roman" panose="02020603050405020304" pitchFamily="18" charset="0"/>
              </a:rPr>
              <a:t>Guinchard</a:t>
            </a:r>
            <a:r>
              <a:rPr lang="en-GB" sz="1200" dirty="0">
                <a:solidFill>
                  <a:srgbClr val="00B050"/>
                </a:solidFill>
                <a:latin typeface="Times New Roman" panose="02020603050405020304" pitchFamily="18" charset="0"/>
                <a:cs typeface="Times New Roman" panose="02020603050405020304" pitchFamily="18" charset="0"/>
              </a:rPr>
              <a:t>, S. Mugnier and K. Kandemir</a:t>
            </a:r>
          </a:p>
        </p:txBody>
      </p:sp>
      <p:pic>
        <p:nvPicPr>
          <p:cNvPr id="5" name="Picture 4"/>
          <p:cNvPicPr>
            <a:picLocks noChangeAspect="1"/>
          </p:cNvPicPr>
          <p:nvPr/>
        </p:nvPicPr>
        <p:blipFill>
          <a:blip r:embed="rId2"/>
          <a:stretch>
            <a:fillRect/>
          </a:stretch>
        </p:blipFill>
        <p:spPr>
          <a:xfrm>
            <a:off x="1937805" y="771750"/>
            <a:ext cx="5268391" cy="3600000"/>
          </a:xfrm>
          <a:prstGeom prst="rect">
            <a:avLst/>
          </a:prstGeom>
        </p:spPr>
      </p:pic>
    </p:spTree>
    <p:extLst>
      <p:ext uri="{BB962C8B-B14F-4D97-AF65-F5344CB8AC3E}">
        <p14:creationId xmlns:p14="http://schemas.microsoft.com/office/powerpoint/2010/main" val="5944274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D6F31-2D91-415F-88F4-7508C5078B20}"/>
              </a:ext>
            </a:extLst>
          </p:cNvPr>
          <p:cNvSpPr>
            <a:spLocks noGrp="1"/>
          </p:cNvSpPr>
          <p:nvPr>
            <p:ph type="title"/>
          </p:nvPr>
        </p:nvSpPr>
        <p:spPr>
          <a:xfrm>
            <a:off x="30688" y="9078"/>
            <a:ext cx="9144000" cy="540000"/>
          </a:xfrm>
          <a:noFill/>
        </p:spPr>
        <p:txBody>
          <a:bodyPr/>
          <a:lstStyle/>
          <a:p>
            <a:r>
              <a:rPr lang="en-GB" sz="2800" b="0" dirty="0">
                <a:latin typeface="Times New Roman" panose="02020603050405020304" pitchFamily="18" charset="0"/>
                <a:cs typeface="Times New Roman" panose="02020603050405020304" pitchFamily="18" charset="0"/>
              </a:rPr>
              <a:t>MQXFB02 – Cold tests</a:t>
            </a:r>
          </a:p>
        </p:txBody>
      </p:sp>
      <p:sp>
        <p:nvSpPr>
          <p:cNvPr id="4" name="Slide Number Placeholder 3">
            <a:extLst>
              <a:ext uri="{FF2B5EF4-FFF2-40B4-BE49-F238E27FC236}">
                <a16:creationId xmlns:a16="http://schemas.microsoft.com/office/drawing/2014/main" id="{ABF5ABCA-04FD-4E26-A4B0-81EE27B94A16}"/>
              </a:ext>
            </a:extLst>
          </p:cNvPr>
          <p:cNvSpPr>
            <a:spLocks noGrp="1"/>
          </p:cNvSpPr>
          <p:nvPr>
            <p:ph type="sldNum" sz="quarter" idx="12"/>
          </p:nvPr>
        </p:nvSpPr>
        <p:spPr>
          <a:xfrm>
            <a:off x="8717488" y="4767263"/>
            <a:ext cx="360000" cy="270000"/>
          </a:xfrm>
        </p:spPr>
        <p:txBody>
          <a:bodyPr/>
          <a:lstStyle/>
          <a:p>
            <a:fld id="{BFDCA1C4-9514-7B4F-976F-D92F7E296653}" type="slidenum">
              <a:rPr lang="fr-FR" smtClean="0"/>
              <a:pPr/>
              <a:t>9</a:t>
            </a:fld>
            <a:endParaRPr lang="fr-FR"/>
          </a:p>
        </p:txBody>
      </p:sp>
      <p:sp>
        <p:nvSpPr>
          <p:cNvPr id="8" name="Espace réservé du contenu 8"/>
          <p:cNvSpPr txBox="1">
            <a:spLocks/>
          </p:cNvSpPr>
          <p:nvPr/>
        </p:nvSpPr>
        <p:spPr>
          <a:xfrm>
            <a:off x="482907" y="627533"/>
            <a:ext cx="8234581" cy="900833"/>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500" b="1" dirty="0" smtClean="0">
                <a:solidFill>
                  <a:schemeClr val="tx1"/>
                </a:solidFill>
                <a:latin typeface="Times New Roman" panose="02020603050405020304" pitchFamily="18" charset="0"/>
                <a:cs typeface="Times New Roman" panose="02020603050405020304" pitchFamily="18" charset="0"/>
              </a:rPr>
              <a:t>Detailed results:</a:t>
            </a:r>
          </a:p>
          <a:p>
            <a:endParaRPr lang="en-US" sz="1500" b="1" dirty="0">
              <a:solidFill>
                <a:schemeClr val="tx1"/>
              </a:solidFill>
              <a:latin typeface="Times New Roman" panose="02020603050405020304" pitchFamily="18" charset="0"/>
              <a:cs typeface="Times New Roman" panose="02020603050405020304" pitchFamily="18" charset="0"/>
            </a:endParaRPr>
          </a:p>
          <a:p>
            <a:pPr marL="0" indent="0" algn="ctr">
              <a:buNone/>
            </a:pPr>
            <a:r>
              <a:rPr lang="en-US" sz="1500" b="1" dirty="0" smtClean="0">
                <a:solidFill>
                  <a:schemeClr val="tx1"/>
                </a:solidFill>
                <a:latin typeface="Times New Roman" panose="02020603050405020304" pitchFamily="18" charset="0"/>
                <a:cs typeface="Times New Roman" panose="02020603050405020304" pitchFamily="18" charset="0"/>
              </a:rPr>
              <a:t>Stress - Lead End</a:t>
            </a:r>
            <a:endParaRPr lang="en-GB" sz="1500" dirty="0">
              <a:solidFill>
                <a:schemeClr val="tx1"/>
              </a:solidFill>
              <a:latin typeface="Times New Roman" panose="02020603050405020304" pitchFamily="18" charset="0"/>
              <a:cs typeface="Times New Roman" panose="02020603050405020304" pitchFamily="18" charset="0"/>
            </a:endParaRPr>
          </a:p>
        </p:txBody>
      </p:sp>
      <p:sp>
        <p:nvSpPr>
          <p:cNvPr id="17" name="Espace réservé du contenu 8"/>
          <p:cNvSpPr txBox="1">
            <a:spLocks/>
          </p:cNvSpPr>
          <p:nvPr/>
        </p:nvSpPr>
        <p:spPr>
          <a:xfrm>
            <a:off x="4190811" y="4731990"/>
            <a:ext cx="3868261" cy="392389"/>
          </a:xfrm>
          <a:prstGeom prst="rect">
            <a:avLst/>
          </a:prstGeom>
        </p:spPr>
        <p:txBody>
          <a:bodyPr>
            <a:no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1200" dirty="0">
                <a:solidFill>
                  <a:srgbClr val="00B050"/>
                </a:solidFill>
                <a:latin typeface="Times New Roman" panose="02020603050405020304" pitchFamily="18" charset="0"/>
                <a:cs typeface="Times New Roman" panose="02020603050405020304" pitchFamily="18" charset="0"/>
              </a:rPr>
              <a:t>M. </a:t>
            </a:r>
            <a:r>
              <a:rPr lang="en-GB" sz="1200" dirty="0" err="1">
                <a:solidFill>
                  <a:srgbClr val="00B050"/>
                </a:solidFill>
                <a:latin typeface="Times New Roman" panose="02020603050405020304" pitchFamily="18" charset="0"/>
                <a:cs typeface="Times New Roman" panose="02020603050405020304" pitchFamily="18" charset="0"/>
              </a:rPr>
              <a:t>Guinchard</a:t>
            </a:r>
            <a:r>
              <a:rPr lang="en-GB" sz="1200" dirty="0">
                <a:solidFill>
                  <a:srgbClr val="00B050"/>
                </a:solidFill>
                <a:latin typeface="Times New Roman" panose="02020603050405020304" pitchFamily="18" charset="0"/>
                <a:cs typeface="Times New Roman" panose="02020603050405020304" pitchFamily="18" charset="0"/>
              </a:rPr>
              <a:t>, S. Mugnier and K. Kandemir</a:t>
            </a:r>
          </a:p>
        </p:txBody>
      </p:sp>
      <p:graphicFrame>
        <p:nvGraphicFramePr>
          <p:cNvPr id="10" name="Table 9"/>
          <p:cNvGraphicFramePr>
            <a:graphicFrameLocks noGrp="1"/>
          </p:cNvGraphicFramePr>
          <p:nvPr>
            <p:extLst>
              <p:ext uri="{D42A27DB-BD31-4B8C-83A1-F6EECF244321}">
                <p14:modId xmlns:p14="http://schemas.microsoft.com/office/powerpoint/2010/main" val="2243232787"/>
              </p:ext>
            </p:extLst>
          </p:nvPr>
        </p:nvGraphicFramePr>
        <p:xfrm>
          <a:off x="6444208" y="123478"/>
          <a:ext cx="3034638" cy="1427338"/>
        </p:xfrm>
        <a:graphic>
          <a:graphicData uri="http://schemas.openxmlformats.org/drawingml/2006/table">
            <a:tbl>
              <a:tblPr/>
              <a:tblGrid>
                <a:gridCol w="606928">
                  <a:extLst>
                    <a:ext uri="{9D8B030D-6E8A-4147-A177-3AD203B41FA5}">
                      <a16:colId xmlns:a16="http://schemas.microsoft.com/office/drawing/2014/main" val="2848961061"/>
                    </a:ext>
                  </a:extLst>
                </a:gridCol>
                <a:gridCol w="485542">
                  <a:extLst>
                    <a:ext uri="{9D8B030D-6E8A-4147-A177-3AD203B41FA5}">
                      <a16:colId xmlns:a16="http://schemas.microsoft.com/office/drawing/2014/main" val="3874932592"/>
                    </a:ext>
                  </a:extLst>
                </a:gridCol>
                <a:gridCol w="485542">
                  <a:extLst>
                    <a:ext uri="{9D8B030D-6E8A-4147-A177-3AD203B41FA5}">
                      <a16:colId xmlns:a16="http://schemas.microsoft.com/office/drawing/2014/main" val="1916505261"/>
                    </a:ext>
                  </a:extLst>
                </a:gridCol>
                <a:gridCol w="485542">
                  <a:extLst>
                    <a:ext uri="{9D8B030D-6E8A-4147-A177-3AD203B41FA5}">
                      <a16:colId xmlns:a16="http://schemas.microsoft.com/office/drawing/2014/main" val="4118998300"/>
                    </a:ext>
                  </a:extLst>
                </a:gridCol>
                <a:gridCol w="485542">
                  <a:extLst>
                    <a:ext uri="{9D8B030D-6E8A-4147-A177-3AD203B41FA5}">
                      <a16:colId xmlns:a16="http://schemas.microsoft.com/office/drawing/2014/main" val="2783415567"/>
                    </a:ext>
                  </a:extLst>
                </a:gridCol>
                <a:gridCol w="485542">
                  <a:extLst>
                    <a:ext uri="{9D8B030D-6E8A-4147-A177-3AD203B41FA5}">
                      <a16:colId xmlns:a16="http://schemas.microsoft.com/office/drawing/2014/main" val="2740157540"/>
                    </a:ext>
                  </a:extLst>
                </a:gridCol>
              </a:tblGrid>
              <a:tr h="129758">
                <a:tc>
                  <a:txBody>
                    <a:bodyPr/>
                    <a:lstStyle/>
                    <a:p>
                      <a:pPr algn="l" fontAlgn="b"/>
                      <a:endParaRPr lang="en-GB" sz="700" b="0" i="0" u="none" strike="noStrike" dirty="0">
                        <a:solidFill>
                          <a:srgbClr val="000000"/>
                        </a:solidFill>
                        <a:effectLst/>
                        <a:latin typeface="Calibri" panose="020F0502020204030204" pitchFamily="34" charset="0"/>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endParaRPr lang="en-GB" sz="700" b="0" i="0" u="none" strike="noStrike" dirty="0">
                        <a:solidFill>
                          <a:srgbClr val="000000"/>
                        </a:solidFill>
                        <a:effectLst/>
                        <a:latin typeface="Calibri" panose="020F0502020204030204" pitchFamily="34" charset="0"/>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700" b="0" i="0" u="none" strike="noStrike" dirty="0">
                        <a:solidFill>
                          <a:srgbClr val="000000"/>
                        </a:solidFill>
                        <a:effectLst/>
                        <a:latin typeface="Calibri" panose="020F0502020204030204" pitchFamily="34" charset="0"/>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700" b="0" i="0" u="none" strike="noStrike" dirty="0">
                        <a:solidFill>
                          <a:srgbClr val="000000"/>
                        </a:solidFill>
                        <a:effectLst/>
                        <a:latin typeface="Calibri" panose="020F0502020204030204" pitchFamily="34" charset="0"/>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700" b="0" i="0" u="none" strike="noStrike" dirty="0">
                        <a:solidFill>
                          <a:srgbClr val="000000"/>
                        </a:solidFill>
                        <a:effectLst/>
                        <a:latin typeface="Calibri" panose="020F0502020204030204" pitchFamily="34" charset="0"/>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700" b="0" i="0" u="none" strike="noStrike" dirty="0">
                        <a:solidFill>
                          <a:srgbClr val="000000"/>
                        </a:solidFill>
                        <a:effectLst/>
                        <a:latin typeface="Calibri" panose="020F0502020204030204" pitchFamily="34" charset="0"/>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042646616"/>
                  </a:ext>
                </a:extLst>
              </a:tr>
              <a:tr h="129758">
                <a:tc>
                  <a:txBody>
                    <a:bodyPr/>
                    <a:lstStyle/>
                    <a:p>
                      <a:pPr algn="ctr" fontAlgn="ctr"/>
                      <a:endParaRPr lang="en-GB" sz="700" b="0" i="0" u="none" strike="noStrike">
                        <a:solidFill>
                          <a:srgbClr val="000000"/>
                        </a:solidFill>
                        <a:effectLst/>
                        <a:latin typeface="Calibri" panose="020F0502020204030204" pitchFamily="34" charset="0"/>
                      </a:endParaRP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a:noFill/>
                    </a:lnB>
                  </a:tcPr>
                </a:tc>
                <a:tc gridSpan="4">
                  <a:txBody>
                    <a:bodyPr/>
                    <a:lstStyle/>
                    <a:p>
                      <a:pPr algn="ctr" fontAlgn="ctr"/>
                      <a:r>
                        <a:rPr lang="en-GB" sz="700" b="0" i="0" u="none" strike="noStrike" dirty="0">
                          <a:solidFill>
                            <a:srgbClr val="000000"/>
                          </a:solidFill>
                          <a:effectLst/>
                          <a:latin typeface="Calibri" panose="020F0502020204030204" pitchFamily="34" charset="0"/>
                        </a:rPr>
                        <a:t>LE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ctr"/>
                      <a:endParaRPr lang="en-GB" sz="7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24555472"/>
                  </a:ext>
                </a:extLst>
              </a:tr>
              <a:tr h="129758">
                <a:tc>
                  <a:txBody>
                    <a:bodyPr/>
                    <a:lstStyle/>
                    <a:p>
                      <a:pPr algn="ctr" fontAlgn="ctr"/>
                      <a:endParaRPr lang="en-GB" sz="700" b="0" i="0" u="none" strike="noStrike" dirty="0">
                        <a:solidFill>
                          <a:srgbClr val="000000"/>
                        </a:solidFill>
                        <a:effectLst/>
                        <a:latin typeface="Calibri" panose="020F0502020204030204" pitchFamily="34" charset="0"/>
                      </a:endParaRPr>
                    </a:p>
                  </a:txBody>
                  <a:tcPr marL="7620" marR="7620" marT="762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CR121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CR123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CR124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CR125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GB" sz="7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736497030"/>
                  </a:ext>
                </a:extLst>
              </a:tr>
              <a:tr h="129758">
                <a:tc>
                  <a:txBody>
                    <a:bodyPr/>
                    <a:lstStyle/>
                    <a:p>
                      <a:pPr algn="ctr" fontAlgn="ctr"/>
                      <a:r>
                        <a:rPr lang="en-GB" sz="700" b="0" i="0" u="none" strike="noStrike" dirty="0" err="1">
                          <a:solidFill>
                            <a:srgbClr val="000000"/>
                          </a:solidFill>
                          <a:effectLst/>
                          <a:latin typeface="Calibri" panose="020F0502020204030204" pitchFamily="34" charset="0"/>
                        </a:rPr>
                        <a:t>Avg</a:t>
                      </a:r>
                      <a:endParaRPr lang="en-GB" sz="7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102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120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91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113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GB" sz="7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474721004"/>
                  </a:ext>
                </a:extLst>
              </a:tr>
              <a:tr h="129758">
                <a:tc>
                  <a:txBody>
                    <a:bodyPr/>
                    <a:lstStyle/>
                    <a:p>
                      <a:pPr algn="ctr" fontAlgn="ctr"/>
                      <a:r>
                        <a:rPr lang="en-GB" sz="700" b="0" i="0" u="none" strike="noStrike" dirty="0">
                          <a:solidFill>
                            <a:srgbClr val="000000"/>
                          </a:solidFill>
                          <a:effectLst/>
                          <a:latin typeface="Calibri" panose="020F0502020204030204" pitchFamily="34" charset="0"/>
                        </a:rPr>
                        <a:t>Max</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110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128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102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113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GB" sz="7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567359109"/>
                  </a:ext>
                </a:extLst>
              </a:tr>
              <a:tr h="129758">
                <a:tc>
                  <a:txBody>
                    <a:bodyPr/>
                    <a:lstStyle/>
                    <a:p>
                      <a:pPr algn="ctr" fontAlgn="ctr"/>
                      <a:r>
                        <a:rPr lang="en-GB" sz="700" b="0" i="0" u="none" strike="noStrike" dirty="0">
                          <a:solidFill>
                            <a:srgbClr val="000000"/>
                          </a:solidFill>
                          <a:effectLst/>
                          <a:latin typeface="Calibri" panose="020F0502020204030204" pitchFamily="34" charset="0"/>
                        </a:rPr>
                        <a:t>Min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98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112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78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113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GB" sz="7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199511858"/>
                  </a:ext>
                </a:extLst>
              </a:tr>
              <a:tr h="129758">
                <a:tc>
                  <a:txBody>
                    <a:bodyPr/>
                    <a:lstStyle/>
                    <a:p>
                      <a:pPr algn="ctr" fontAlgn="ctr"/>
                      <a:endParaRPr lang="en-GB" sz="700" b="0" i="0" u="none" strike="noStrike">
                        <a:solidFill>
                          <a:srgbClr val="000000"/>
                        </a:solidFill>
                        <a:effectLst/>
                        <a:latin typeface="Calibri" panose="020F0502020204030204" pitchFamily="34" charset="0"/>
                      </a:endParaRPr>
                    </a:p>
                  </a:txBody>
                  <a:tcPr marL="7620" marR="7620" marT="762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endParaRPr lang="en-GB" sz="700" b="0" i="0" u="none" strike="noStrike" dirty="0">
                        <a:solidFill>
                          <a:srgbClr val="000000"/>
                        </a:solidFill>
                        <a:effectLst/>
                        <a:latin typeface="Calibri" panose="020F0502020204030204" pitchFamily="34" charset="0"/>
                      </a:endParaRPr>
                    </a:p>
                  </a:txBody>
                  <a:tcPr marL="7620" marR="7620" marT="7620"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gridSpan="2">
                  <a:txBody>
                    <a:bodyPr/>
                    <a:lstStyle/>
                    <a:p>
                      <a:pPr algn="ctr" fontAlgn="ctr"/>
                      <a:r>
                        <a:rPr lang="en-GB" sz="700" b="0" i="0" u="none" strike="noStrike" dirty="0">
                          <a:solidFill>
                            <a:srgbClr val="000000"/>
                          </a:solidFill>
                          <a:effectLst/>
                          <a:latin typeface="Calibri" panose="020F0502020204030204" pitchFamily="34" charset="0"/>
                        </a:rPr>
                        <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c>
                  <a:txBody>
                    <a:bodyPr/>
                    <a:lstStyle/>
                    <a:p>
                      <a:pPr algn="ctr" fontAlgn="ctr"/>
                      <a:endParaRPr lang="en-GB" sz="7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ctr"/>
                      <a:endParaRPr lang="en-GB" sz="700" b="0" i="0" u="none" strike="noStrike" dirty="0">
                        <a:solidFill>
                          <a:srgbClr val="000000"/>
                        </a:solidFill>
                        <a:effectLst/>
                        <a:latin typeface="Calibri" panose="020F0502020204030204" pitchFamily="34" charset="0"/>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031336053"/>
                  </a:ext>
                </a:extLst>
              </a:tr>
              <a:tr h="129758">
                <a:tc>
                  <a:txBody>
                    <a:bodyPr/>
                    <a:lstStyle/>
                    <a:p>
                      <a:pPr algn="ctr" fontAlgn="ctr"/>
                      <a:endParaRPr lang="en-GB" sz="7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ctr" fontAlgn="ctr"/>
                      <a:endParaRPr lang="en-GB" sz="700" b="0" i="0" u="none" strike="noStrike">
                        <a:solidFill>
                          <a:srgbClr val="000000"/>
                        </a:solidFill>
                        <a:effectLst/>
                        <a:latin typeface="Calibri" panose="020F0502020204030204" pitchFamily="34" charset="0"/>
                      </a:endParaRPr>
                    </a:p>
                  </a:txBody>
                  <a:tcPr marL="7620" marR="7620" marT="7620"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en-GB" sz="700" b="0" i="0" u="none" strike="noStrike" dirty="0" err="1">
                          <a:solidFill>
                            <a:srgbClr val="000000"/>
                          </a:solidFill>
                          <a:effectLst/>
                          <a:latin typeface="Calibri" panose="020F0502020204030204" pitchFamily="34" charset="0"/>
                        </a:rPr>
                        <a:t>Avg</a:t>
                      </a:r>
                      <a:endParaRPr lang="en-GB" sz="7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98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GB" sz="7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tcPr>
                </a:tc>
                <a:tc>
                  <a:txBody>
                    <a:bodyPr/>
                    <a:lstStyle/>
                    <a:p>
                      <a:pPr algn="ctr" fontAlgn="ctr"/>
                      <a:endParaRPr lang="en-GB" sz="700" b="0" i="0" u="none" strike="noStrike" dirty="0">
                        <a:solidFill>
                          <a:srgbClr val="000000"/>
                        </a:solidFill>
                        <a:effectLst/>
                        <a:latin typeface="Calibri" panose="020F0502020204030204" pitchFamily="34" charset="0"/>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79301526"/>
                  </a:ext>
                </a:extLst>
              </a:tr>
              <a:tr h="129758">
                <a:tc>
                  <a:txBody>
                    <a:bodyPr/>
                    <a:lstStyle/>
                    <a:p>
                      <a:pPr algn="ctr" fontAlgn="ctr"/>
                      <a:endParaRPr lang="en-GB" sz="7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ctr" fontAlgn="ctr"/>
                      <a:endParaRPr lang="en-GB" sz="700" b="0" i="0" u="none" strike="noStrike">
                        <a:solidFill>
                          <a:srgbClr val="000000"/>
                        </a:solidFill>
                        <a:effectLst/>
                        <a:latin typeface="Calibri" panose="020F0502020204030204" pitchFamily="34" charset="0"/>
                      </a:endParaRPr>
                    </a:p>
                  </a:txBody>
                  <a:tcPr marL="7620" marR="7620" marT="7620"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en-GB" sz="700" b="0" i="0" u="none" strike="noStrike" dirty="0">
                          <a:solidFill>
                            <a:srgbClr val="000000"/>
                          </a:solidFill>
                          <a:effectLst/>
                          <a:latin typeface="Calibri" panose="020F0502020204030204" pitchFamily="34" charset="0"/>
                        </a:rPr>
                        <a:t>Max</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128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GB" sz="7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tcPr>
                </a:tc>
                <a:tc>
                  <a:txBody>
                    <a:bodyPr/>
                    <a:lstStyle/>
                    <a:p>
                      <a:pPr algn="ctr" fontAlgn="ctr"/>
                      <a:endParaRPr lang="en-GB" sz="700" b="0" i="0" u="none" strike="noStrike" dirty="0">
                        <a:solidFill>
                          <a:srgbClr val="000000"/>
                        </a:solidFill>
                        <a:effectLst/>
                        <a:latin typeface="Calibri" panose="020F0502020204030204" pitchFamily="34" charset="0"/>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131145304"/>
                  </a:ext>
                </a:extLst>
              </a:tr>
              <a:tr h="129758">
                <a:tc>
                  <a:txBody>
                    <a:bodyPr/>
                    <a:lstStyle/>
                    <a:p>
                      <a:pPr algn="ctr" fontAlgn="ctr"/>
                      <a:endParaRPr lang="en-GB" sz="700" b="0" i="0" u="none" strike="noStrike">
                        <a:solidFill>
                          <a:srgbClr val="000000"/>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ctr" fontAlgn="ctr"/>
                      <a:endParaRPr lang="en-GB" sz="700" b="0" i="0" u="none" strike="noStrike">
                        <a:solidFill>
                          <a:srgbClr val="000000"/>
                        </a:solidFill>
                        <a:effectLst/>
                        <a:latin typeface="Calibri" panose="020F0502020204030204" pitchFamily="34" charset="0"/>
                      </a:endParaRPr>
                    </a:p>
                  </a:txBody>
                  <a:tcPr marL="7620" marR="7620" marT="7620"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en-GB" sz="700" b="0" i="0" u="none" strike="noStrike">
                          <a:solidFill>
                            <a:srgbClr val="000000"/>
                          </a:solidFill>
                          <a:effectLst/>
                          <a:latin typeface="Calibri" panose="020F0502020204030204" pitchFamily="34" charset="0"/>
                        </a:rPr>
                        <a:t>Min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78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en-GB" sz="7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tcPr>
                </a:tc>
                <a:tc>
                  <a:txBody>
                    <a:bodyPr/>
                    <a:lstStyle/>
                    <a:p>
                      <a:pPr algn="ctr" fontAlgn="ctr"/>
                      <a:endParaRPr lang="en-GB" sz="700" b="0" i="0" u="none" strike="noStrike" dirty="0">
                        <a:solidFill>
                          <a:srgbClr val="000000"/>
                        </a:solidFill>
                        <a:effectLst/>
                        <a:latin typeface="Calibri" panose="020F0502020204030204" pitchFamily="34" charset="0"/>
                      </a:endParaRP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5807016"/>
                  </a:ext>
                </a:extLst>
              </a:tr>
              <a:tr h="129758">
                <a:tc>
                  <a:txBody>
                    <a:bodyPr/>
                    <a:lstStyle/>
                    <a:p>
                      <a:pPr algn="l" fontAlgn="b"/>
                      <a:endParaRPr lang="en-GB" sz="7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7620" marR="7620" marT="7620"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7620" marR="7620" marT="7620"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b"/>
                      <a:endParaRPr lang="en-GB" sz="700" b="0" i="0" u="none" strike="noStrike">
                        <a:solidFill>
                          <a:srgbClr val="000000"/>
                        </a:solidFill>
                        <a:effectLst/>
                        <a:latin typeface="Calibri" panose="020F0502020204030204" pitchFamily="34" charset="0"/>
                      </a:endParaRPr>
                    </a:p>
                  </a:txBody>
                  <a:tcPr marL="7620" marR="7620" marT="7620" marB="0" anchor="b">
                    <a:lnL>
                      <a:noFill/>
                    </a:lnL>
                    <a:lnR w="12700" cap="flat" cmpd="sng" algn="ctr">
                      <a:noFill/>
                      <a:prstDash val="solid"/>
                      <a:round/>
                      <a:headEnd type="none" w="med" len="med"/>
                      <a:tailEnd type="none" w="med" len="med"/>
                    </a:lnR>
                    <a:lnT>
                      <a:noFill/>
                    </a:lnT>
                    <a:lnB>
                      <a:noFill/>
                    </a:lnB>
                  </a:tcPr>
                </a:tc>
                <a:tc>
                  <a:txBody>
                    <a:bodyPr/>
                    <a:lstStyle/>
                    <a:p>
                      <a:pPr algn="l" fontAlgn="b"/>
                      <a:endParaRPr lang="en-GB" sz="700" b="0" i="0" u="none" strike="noStrike" dirty="0">
                        <a:solidFill>
                          <a:srgbClr val="000000"/>
                        </a:solidFill>
                        <a:effectLst/>
                        <a:latin typeface="Calibri" panose="020F0502020204030204" pitchFamily="34" charset="0"/>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610042370"/>
                  </a:ext>
                </a:extLst>
              </a:tr>
            </a:tbl>
          </a:graphicData>
        </a:graphic>
      </p:graphicFrame>
      <p:pic>
        <p:nvPicPr>
          <p:cNvPr id="6" name="Picture 5"/>
          <p:cNvPicPr>
            <a:picLocks noChangeAspect="1"/>
          </p:cNvPicPr>
          <p:nvPr/>
        </p:nvPicPr>
        <p:blipFill>
          <a:blip r:embed="rId2"/>
          <a:stretch>
            <a:fillRect/>
          </a:stretch>
        </p:blipFill>
        <p:spPr>
          <a:xfrm>
            <a:off x="323528" y="1765179"/>
            <a:ext cx="8206243" cy="2880000"/>
          </a:xfrm>
          <a:prstGeom prst="rect">
            <a:avLst/>
          </a:prstGeom>
        </p:spPr>
      </p:pic>
    </p:spTree>
    <p:extLst>
      <p:ext uri="{BB962C8B-B14F-4D97-AF65-F5344CB8AC3E}">
        <p14:creationId xmlns:p14="http://schemas.microsoft.com/office/powerpoint/2010/main" val="2873191114"/>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solidFill>
              <a:srgbClr val="5A5A5A"/>
            </a:solidFill>
            <a:cs typeface="Calibri" panose="020F0502020204030204" pitchFamily="34" charset="0"/>
          </a:defRPr>
        </a:defPPr>
      </a:lstStyle>
    </a:txDef>
  </a:objectDefaults>
  <a:extraClrSchemeLst/>
</a:theme>
</file>

<file path=ppt/theme/theme2.xml><?xml version="1.0" encoding="utf-8"?>
<a:theme xmlns:a="http://schemas.openxmlformats.org/drawingml/2006/main" name="1_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Source Sans Pro"/>
        <a:ea typeface="Arial"/>
        <a:cs typeface="Arial"/>
      </a:majorFont>
      <a:minorFont>
        <a:latin typeface="Source Sans Pro"/>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prstGeom prst="rect">
          <a:avLst/>
        </a:prstGeom>
        <a:noFill/>
      </a:spPr>
      <a:bodyPr/>
      <a:lstStyle/>
    </a:txDef>
  </a:objectDefaults>
  <a:extraClrSchemeLst/>
  <a:extLst>
    <a:ext uri="{05A4C25C-085E-4340-85A3-A5531E510DB2}">
      <thm15:themeFamily xmlns:thm15="http://schemas.microsoft.com/office/thememl/2012/main" name="Template-EN-2021.potx" id="{91A14555-AF20-6343-8329-6DC3D7DA1D5C}" vid="{F909359F-EE90-374D-ACA9-3C97E495BAAC}"/>
    </a:ext>
  </a:extLst>
</a:theme>
</file>

<file path=ppt/theme/theme6.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C524BDF110D040B68CA70FE3294456" ma:contentTypeVersion="1" ma:contentTypeDescription="Create a new document." ma:contentTypeScope="" ma:versionID="89b14a02302ad28749ee1cac92c78013">
  <xsd:schema xmlns:xsd="http://www.w3.org/2001/XMLSchema" xmlns:xs="http://www.w3.org/2001/XMLSchema" xmlns:p="http://schemas.microsoft.com/office/2006/metadata/properties" xmlns:ns2="http://schemas.microsoft.com/sharepoint/v4" targetNamespace="http://schemas.microsoft.com/office/2006/metadata/properties" ma:root="true" ma:fieldsID="23c11eee0d542004c4a7d729835418c6" ns2:_="">
    <xsd:import namespace="http://schemas.microsoft.com/sharepoint/v4"/>
    <xsd:element name="properties">
      <xsd:complexType>
        <xsd:sequence>
          <xsd:element name="documentManagement">
            <xsd:complexType>
              <xsd:all>
                <xsd:element ref="ns2: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8"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documentManagement>
</p:properties>
</file>

<file path=customXml/itemProps1.xml><?xml version="1.0" encoding="utf-8"?>
<ds:datastoreItem xmlns:ds="http://schemas.openxmlformats.org/officeDocument/2006/customXml" ds:itemID="{ACBD9C91-8A2D-4D78-9B66-E439723DDD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3A6481E-E6A1-463D-B1A9-41C04A87865F}">
  <ds:schemaRefs>
    <ds:schemaRef ds:uri="http://schemas.microsoft.com/sharepoint/v3/contenttype/forms"/>
  </ds:schemaRefs>
</ds:datastoreItem>
</file>

<file path=customXml/itemProps3.xml><?xml version="1.0" encoding="utf-8"?>
<ds:datastoreItem xmlns:ds="http://schemas.openxmlformats.org/officeDocument/2006/customXml" ds:itemID="{8D794E86-0487-46F2-B904-2989DA392DBC}">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microsoft.com/sharepoint/v4"/>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HLU-Pres-test01.thmx</Template>
  <TotalTime>13525</TotalTime>
  <Words>3122</Words>
  <Application>Microsoft Office PowerPoint</Application>
  <PresentationFormat>On-screen Show (16:9)</PresentationFormat>
  <Paragraphs>641</Paragraphs>
  <Slides>52</Slides>
  <Notes>3</Notes>
  <HiddenSlides>1</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52</vt:i4>
      </vt:variant>
    </vt:vector>
  </HeadingPairs>
  <TitlesOfParts>
    <vt:vector size="64" baseType="lpstr">
      <vt:lpstr>Arial</vt:lpstr>
      <vt:lpstr>Calibri</vt:lpstr>
      <vt:lpstr>Cambria Math</vt:lpstr>
      <vt:lpstr>Source Sans Pro</vt:lpstr>
      <vt:lpstr>Times</vt:lpstr>
      <vt:lpstr>Times New Roman</vt:lpstr>
      <vt:lpstr>Wingdings</vt:lpstr>
      <vt:lpstr>Thème Office</vt:lpstr>
      <vt:lpstr>1_Thème Office</vt:lpstr>
      <vt:lpstr>2_Thème Office</vt:lpstr>
      <vt:lpstr>4_Thème Office</vt:lpstr>
      <vt:lpstr>1_Office Theme</vt:lpstr>
      <vt:lpstr>News on MQXF magnet assembly</vt:lpstr>
      <vt:lpstr>CONTENTS</vt:lpstr>
      <vt:lpstr>CONTENTS</vt:lpstr>
      <vt:lpstr>MQXFB02 – Cold tests</vt:lpstr>
      <vt:lpstr>MQXFB02 – Cold tests</vt:lpstr>
      <vt:lpstr>MQXFB02 – Cold tests</vt:lpstr>
      <vt:lpstr>MQXFB02 – Cold tests</vt:lpstr>
      <vt:lpstr>MQXFB02 – Cold tests</vt:lpstr>
      <vt:lpstr>MQXFB02 – Cold tests</vt:lpstr>
      <vt:lpstr>MQXFB02 – Cold tests</vt:lpstr>
      <vt:lpstr>MQXFB02 – Cold tests</vt:lpstr>
      <vt:lpstr>MQXFB02 – Cold tests</vt:lpstr>
      <vt:lpstr>CONTENTS</vt:lpstr>
      <vt:lpstr>MQXFBMT4 – Assembly</vt:lpstr>
      <vt:lpstr>MQXFBMT4 – Assembly</vt:lpstr>
      <vt:lpstr>MQXFBMT4 – Assembly</vt:lpstr>
      <vt:lpstr>MQXFBMT4 – Assembly</vt:lpstr>
      <vt:lpstr>MQXFBMT4 – Assembly</vt:lpstr>
      <vt:lpstr>MQXFBMT4 – Assembly</vt:lpstr>
      <vt:lpstr>MQXFBMT4 – Assembly</vt:lpstr>
      <vt:lpstr>MQXFBMT4 – Assembly</vt:lpstr>
      <vt:lpstr>MQXFBMT4 – Assembly</vt:lpstr>
      <vt:lpstr>CONTENTS</vt:lpstr>
      <vt:lpstr>Before MQXFS7g…</vt:lpstr>
      <vt:lpstr>MQXFS7g – Assembly</vt:lpstr>
      <vt:lpstr>MQXFS7g – Assembly</vt:lpstr>
      <vt:lpstr>CONTENTS</vt:lpstr>
      <vt:lpstr>MQXFS8 – Assembly</vt:lpstr>
      <vt:lpstr>Thank you for your attention!</vt:lpstr>
      <vt:lpstr>ANNEX</vt:lpstr>
      <vt:lpstr>MQXFB02: Coil Size</vt:lpstr>
      <vt:lpstr>MQXFB02 -250 um shimming plan</vt:lpstr>
      <vt:lpstr>MQXFBMT4 – Assembly</vt:lpstr>
      <vt:lpstr>MQXFB02 – Cold tests</vt:lpstr>
      <vt:lpstr>MQXFB02 – Cold tests</vt:lpstr>
      <vt:lpstr>MQXFB02 – Cold tests</vt:lpstr>
      <vt:lpstr>MQXFB02 – Cold tests</vt:lpstr>
      <vt:lpstr>MQXFB02 – Cold tests</vt:lpstr>
      <vt:lpstr>MQXFB02 – Cold tests</vt:lpstr>
      <vt:lpstr>Bladder pressure</vt:lpstr>
      <vt:lpstr>Coil strain</vt:lpstr>
      <vt:lpstr>Shell strain</vt:lpstr>
      <vt:lpstr>Coil stress</vt:lpstr>
      <vt:lpstr>Shell stress</vt:lpstr>
      <vt:lpstr>Loading: Bladder bursting </vt:lpstr>
      <vt:lpstr>Loading: Coil behavior during bladder bursting  </vt:lpstr>
      <vt:lpstr>MQXFBMT4 – Assembly</vt:lpstr>
      <vt:lpstr>Before MQXFS7g…</vt:lpstr>
      <vt:lpstr>Rods</vt:lpstr>
      <vt:lpstr>MQXFB rods</vt:lpstr>
      <vt:lpstr>Rods</vt:lpstr>
      <vt:lpstr>MQXFS – Experience from short magnets</vt:lpstr>
    </vt:vector>
  </TitlesOfParts>
  <Company>APO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HiLumi-Pres-Template-16-9-v2</dc:title>
  <dc:creator>André-Pierre OLIVIER</dc:creator>
  <cp:lastModifiedBy>Jose Ferradas Troitino</cp:lastModifiedBy>
  <cp:revision>1497</cp:revision>
  <dcterms:created xsi:type="dcterms:W3CDTF">2016-02-11T10:47:23Z</dcterms:created>
  <dcterms:modified xsi:type="dcterms:W3CDTF">2023-01-18T10:25:18Z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0x01010054C524BDF110D040B68CA70FE3294456</vt:lpwstr>
  </property>
</Properties>
</file>