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1"/>
  </p:sldMasterIdLst>
  <p:notesMasterIdLst>
    <p:notesMasterId r:id="rId12"/>
  </p:notesMasterIdLst>
  <p:handoutMasterIdLst>
    <p:handoutMasterId r:id="rId13"/>
  </p:handoutMasterIdLst>
  <p:sldIdLst>
    <p:sldId id="294" r:id="rId2"/>
    <p:sldId id="307" r:id="rId3"/>
    <p:sldId id="314" r:id="rId4"/>
    <p:sldId id="315" r:id="rId5"/>
    <p:sldId id="308" r:id="rId6"/>
    <p:sldId id="309" r:id="rId7"/>
    <p:sldId id="310" r:id="rId8"/>
    <p:sldId id="311" r:id="rId9"/>
    <p:sldId id="312" r:id="rId10"/>
    <p:sldId id="313" r:id="rId11"/>
  </p:sldIdLst>
  <p:sldSz cx="9144000" cy="5143500" type="screen16x9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107">
          <p15:clr>
            <a:srgbClr val="A4A3A4"/>
          </p15:clr>
        </p15:guide>
        <p15:guide id="2" orient="horz" pos="1274">
          <p15:clr>
            <a:srgbClr val="A4A3A4"/>
          </p15:clr>
        </p15:guide>
        <p15:guide id="3" orient="horz" pos="114">
          <p15:clr>
            <a:srgbClr val="A4A3A4"/>
          </p15:clr>
        </p15:guide>
        <p15:guide id="4" orient="horz" pos="2093">
          <p15:clr>
            <a:srgbClr val="A4A3A4"/>
          </p15:clr>
        </p15:guide>
        <p15:guide id="5" orient="horz" pos="453">
          <p15:clr>
            <a:srgbClr val="A4A3A4"/>
          </p15:clr>
        </p15:guide>
        <p15:guide id="6" orient="horz" pos="3001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C97"/>
    <a:srgbClr val="FBEFDC"/>
    <a:srgbClr val="50504E"/>
    <a:srgbClr val="4E4E4E"/>
    <a:srgbClr val="404040"/>
    <a:srgbClr val="63666A"/>
    <a:srgbClr val="99D6EA"/>
    <a:srgbClr val="505050"/>
    <a:srgbClr val="A7A8AA"/>
    <a:srgbClr val="0030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0646689-12C8-614A-A4E2-94847D170864}" v="402" dt="2023-01-23T17:31:43.856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785"/>
    <p:restoredTop sz="96327"/>
  </p:normalViewPr>
  <p:slideViewPr>
    <p:cSldViewPr snapToGrid="0">
      <p:cViewPr varScale="1">
        <p:scale>
          <a:sx n="115" d="100"/>
          <a:sy n="115" d="100"/>
        </p:scale>
        <p:origin x="216" y="216"/>
      </p:cViewPr>
      <p:guideLst>
        <p:guide orient="horz" pos="3107"/>
        <p:guide orient="horz" pos="1274"/>
        <p:guide orient="horz" pos="114"/>
        <p:guide orient="horz" pos="2093"/>
        <p:guide orient="horz" pos="453"/>
        <p:guide orient="horz" pos="3001"/>
        <p:guide pos="5616"/>
        <p:guide pos="136"/>
        <p:guide pos="589"/>
        <p:guide pos="4453"/>
        <p:guide pos="5163"/>
        <p:guide pos="463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1/22/23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1/22/23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 baseline="0">
                <a:solidFill>
                  <a:srgbClr val="004C97"/>
                </a:solidFill>
                <a:latin typeface="Atkinson Hyperlegible" pitchFamily="2" charset="0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 baseline="0">
                <a:solidFill>
                  <a:srgbClr val="004C97"/>
                </a:solidFill>
                <a:latin typeface="Atkinson Hyperlegible" pitchFamily="2" charset="0"/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gu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3" y="728664"/>
            <a:ext cx="8672513" cy="3794522"/>
          </a:xfrm>
          <a:prstGeom prst="rect">
            <a:avLst/>
          </a:prstGeom>
        </p:spPr>
        <p:txBody>
          <a:bodyPr lIns="0" tIns="0" rIns="0" bIns="0"/>
          <a:lstStyle>
            <a:lvl1pPr marL="230188" indent="-230188">
              <a:defRPr sz="1800" b="0" i="0" baseline="0">
                <a:solidFill>
                  <a:srgbClr val="505050"/>
                </a:solidFill>
                <a:latin typeface="Atkinson Hyperlegible" pitchFamily="2" charset="0"/>
              </a:defRPr>
            </a:lvl1pPr>
            <a:lvl2pPr marL="512763" indent="-230188">
              <a:defRPr sz="1600" b="0" i="0" baseline="0">
                <a:solidFill>
                  <a:srgbClr val="505050"/>
                </a:solidFill>
                <a:latin typeface="Atkinson Hyperlegible" pitchFamily="2" charset="0"/>
              </a:defRPr>
            </a:lvl2pPr>
            <a:lvl3pPr marL="803275" indent="-230188">
              <a:defRPr sz="1500" b="0" i="0" baseline="0">
                <a:solidFill>
                  <a:srgbClr val="505050"/>
                </a:solidFill>
                <a:latin typeface="Atkinson Hyperlegible" pitchFamily="2" charset="0"/>
              </a:defRPr>
            </a:lvl3pPr>
            <a:lvl4pPr marL="1085850" indent="-228600">
              <a:defRPr sz="1400" b="0" i="0" baseline="0">
                <a:solidFill>
                  <a:srgbClr val="505050"/>
                </a:solidFill>
                <a:latin typeface="Atkinson Hyperlegible" pitchFamily="2" charset="0"/>
              </a:defRPr>
            </a:lvl4pPr>
            <a:lvl5pPr marL="1370013" indent="-230188">
              <a:buFont typeface="Arial"/>
              <a:buChar char="•"/>
              <a:defRPr sz="1400" b="0" i="0" baseline="0">
                <a:solidFill>
                  <a:srgbClr val="505050"/>
                </a:solidFill>
                <a:latin typeface="Atkinson Hyperlegible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defRPr sz="2200" baseline="0">
                <a:solidFill>
                  <a:srgbClr val="004C97"/>
                </a:solidFill>
                <a:latin typeface="Atkinson Hyperlegible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baseline="0" smtClean="0">
                <a:solidFill>
                  <a:srgbClr val="004C97"/>
                </a:solidFill>
                <a:latin typeface="Atkinson Hyperlegible" pitchFamily="2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74757C1-EAA3-FA47-8419-6E3DF3086B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aseline="0">
                <a:latin typeface="Atkinson Hyperlegible" pitchFamily="2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8539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BEF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6" y="3358114"/>
            <a:ext cx="1076325" cy="1809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0908179-73E9-9E42-BCC2-7A781A9D31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04" r:id="rId2"/>
    <p:sldLayoutId id="2147484120" r:id="rId3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22381" y="3529583"/>
            <a:ext cx="8499232" cy="862661"/>
          </a:xfrm>
        </p:spPr>
        <p:txBody>
          <a:bodyPr>
            <a:noAutofit/>
          </a:bodyPr>
          <a:lstStyle/>
          <a:p>
            <a:pPr algn="r"/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</a:t>
            </a:r>
            <a:b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</a:rPr>
            </a:br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2023 DC Trip Update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22384" y="4398906"/>
            <a:ext cx="8499231" cy="648582"/>
          </a:xfrm>
        </p:spPr>
        <p:txBody>
          <a:bodyPr/>
          <a:lstStyle/>
          <a:p>
            <a:pPr algn="r"/>
            <a:r>
              <a:rPr lang="en-US" b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Adam Lyon &amp; Kevin Pedro</a:t>
            </a:r>
          </a:p>
          <a:p>
            <a:pPr algn="r"/>
            <a:r>
              <a:rPr lang="en-US" b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January 23, 2023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BC66CB5-6412-02B0-908D-4AE77051F4CA}"/>
              </a:ext>
            </a:extLst>
          </p:cNvPr>
          <p:cNvSpPr txBox="1"/>
          <p:nvPr/>
        </p:nvSpPr>
        <p:spPr>
          <a:xfrm>
            <a:off x="146304" y="4897279"/>
            <a:ext cx="175080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Image Credit: New York Times</a:t>
            </a:r>
          </a:p>
        </p:txBody>
      </p:sp>
    </p:spTree>
    <p:extLst>
      <p:ext uri="{BB962C8B-B14F-4D97-AF65-F5344CB8AC3E}">
        <p14:creationId xmlns:p14="http://schemas.microsoft.com/office/powerpoint/2010/main" val="19895975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93A7F80-81D4-6907-BC86-2BD92F3402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Brochures</a:t>
            </a:r>
          </a:p>
          <a:p>
            <a:pPr lvl="1"/>
            <a:r>
              <a:rPr lang="en-US" dirty="0"/>
              <a:t>Nearing completion</a:t>
            </a:r>
          </a:p>
          <a:p>
            <a:pPr lvl="1"/>
            <a:endParaRPr lang="en-US" dirty="0"/>
          </a:p>
          <a:p>
            <a:r>
              <a:rPr lang="en-US" dirty="0"/>
              <a:t>WHIPS</a:t>
            </a:r>
          </a:p>
          <a:p>
            <a:pPr lvl="1"/>
            <a:r>
              <a:rPr lang="en-US" dirty="0"/>
              <a:t>Had an initial meeting to move to 118</a:t>
            </a:r>
            <a:r>
              <a:rPr lang="en-US" baseline="30000" dirty="0"/>
              <a:t>th</a:t>
            </a:r>
            <a:r>
              <a:rPr lang="en-US" dirty="0"/>
              <a:t> Congress</a:t>
            </a:r>
          </a:p>
          <a:p>
            <a:pPr lvl="1"/>
            <a:r>
              <a:rPr lang="en-US" dirty="0"/>
              <a:t>Need to talk about new features</a:t>
            </a:r>
          </a:p>
          <a:p>
            <a:pPr lvl="1"/>
            <a:endParaRPr lang="en-US" dirty="0"/>
          </a:p>
          <a:p>
            <a:r>
              <a:rPr lang="en-US" dirty="0"/>
              <a:t>TODO – Lots!</a:t>
            </a:r>
          </a:p>
          <a:p>
            <a:pPr lvl="1"/>
            <a:r>
              <a:rPr lang="en-US" dirty="0"/>
              <a:t>Set up training meeting schedule</a:t>
            </a:r>
          </a:p>
          <a:p>
            <a:pPr lvl="1"/>
            <a:r>
              <a:rPr lang="en-US" dirty="0"/>
              <a:t>Business cards</a:t>
            </a:r>
          </a:p>
          <a:p>
            <a:pPr lvl="1"/>
            <a:r>
              <a:rPr lang="en-US" dirty="0"/>
              <a:t>Travel plans</a:t>
            </a:r>
          </a:p>
          <a:p>
            <a:pPr lvl="1"/>
            <a:r>
              <a:rPr lang="en-US" dirty="0"/>
              <a:t>Follow up with SLAC for reimbursement</a:t>
            </a:r>
          </a:p>
          <a:p>
            <a:pPr lvl="1"/>
            <a:r>
              <a:rPr lang="en-US" dirty="0"/>
              <a:t>Sharing rooms</a:t>
            </a:r>
          </a:p>
          <a:p>
            <a:pPr marL="282575" lvl="1" indent="0">
              <a:buNone/>
            </a:pPr>
            <a:endParaRPr lang="en-US" dirty="0"/>
          </a:p>
          <a:p>
            <a:pPr marL="282575" lvl="1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9A45FD6-CF0A-A5E2-85CD-6B346CDA47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More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598CC7-18EA-5FBC-F1FF-1C58BB9C0E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6505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BBCF385-DE1A-6C54-ECBD-082E211972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2575" lvl="1" indent="0">
              <a:buNone/>
            </a:pPr>
            <a:r>
              <a:rPr lang="en-US" dirty="0"/>
              <a:t>In-person trip is Monday, March 20 – Thursday, March 23</a:t>
            </a:r>
          </a:p>
          <a:p>
            <a:pPr marL="282575" lvl="1" indent="0">
              <a:buNone/>
            </a:pPr>
            <a:r>
              <a:rPr lang="en-US" dirty="0"/>
              <a:t>Regular participants arrive Monday and depart Thursday (3 hotel nights)</a:t>
            </a:r>
          </a:p>
          <a:p>
            <a:pPr marL="282575" lvl="1" indent="0">
              <a:buNone/>
            </a:pPr>
            <a:endParaRPr lang="en-US" dirty="0"/>
          </a:p>
          <a:p>
            <a:pPr marL="282575" lvl="1" indent="0">
              <a:buNone/>
            </a:pPr>
            <a:r>
              <a:rPr lang="en-US" dirty="0"/>
              <a:t>Remote meetings will commence the week of April 3</a:t>
            </a:r>
          </a:p>
          <a:p>
            <a:pPr marL="282575" lvl="1" indent="0">
              <a:buNone/>
            </a:pPr>
            <a:endParaRPr lang="en-US" dirty="0"/>
          </a:p>
          <a:p>
            <a:pPr marL="282575" lvl="1" indent="0">
              <a:buNone/>
            </a:pPr>
            <a:r>
              <a:rPr lang="en-US" dirty="0"/>
              <a:t>Hema reports that FRA will support about the same number of people as the 2019 trip (40).</a:t>
            </a:r>
          </a:p>
          <a:p>
            <a:pPr marL="282575" lvl="1" indent="0">
              <a:buNone/>
            </a:pPr>
            <a:endParaRPr lang="en-US" dirty="0"/>
          </a:p>
          <a:p>
            <a:pPr marL="282575" lvl="1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5505210-8AA7-10A0-554A-3FB187EF75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Update    T–8 weeks!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737CEA-9AB4-3E64-D61E-ED8830AF6D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0F328F3C-4E36-DD57-14F3-A1CF573CC9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4113920"/>
              </p:ext>
            </p:extLst>
          </p:nvPr>
        </p:nvGraphicFramePr>
        <p:xfrm>
          <a:off x="369323" y="2730448"/>
          <a:ext cx="5431886" cy="21945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88639">
                  <a:extLst>
                    <a:ext uri="{9D8B030D-6E8A-4147-A177-3AD203B41FA5}">
                      <a16:colId xmlns:a16="http://schemas.microsoft.com/office/drawing/2014/main" val="2949603806"/>
                    </a:ext>
                  </a:extLst>
                </a:gridCol>
                <a:gridCol w="4843247">
                  <a:extLst>
                    <a:ext uri="{9D8B030D-6E8A-4147-A177-3AD203B41FA5}">
                      <a16:colId xmlns:a16="http://schemas.microsoft.com/office/drawing/2014/main" val="2827591974"/>
                    </a:ext>
                  </a:extLst>
                </a:gridCol>
              </a:tblGrid>
              <a:tr h="303847"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latin typeface="Atkinson Hyperlegible" pitchFamily="2" charset="0"/>
                        </a:rPr>
                        <a:t>147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latin typeface="Atkinson Hyperlegible" pitchFamily="2" charset="0"/>
                        </a:rPr>
                        <a:t>Invitations sent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6692143"/>
                  </a:ext>
                </a:extLst>
              </a:tr>
              <a:tr h="303847"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latin typeface="Atkinson Hyperlegible" pitchFamily="2" charset="0"/>
                        </a:rPr>
                        <a:t>58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latin typeface="Atkinson Hyperlegible" pitchFamily="2" charset="0"/>
                        </a:rPr>
                        <a:t>Responses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2954357"/>
                  </a:ext>
                </a:extLst>
              </a:tr>
              <a:tr h="303847"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latin typeface="Atkinson Hyperlegible" pitchFamily="2" charset="0"/>
                        </a:rPr>
                        <a:t>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latin typeface="Atkinson Hyperlegible" pitchFamily="2" charset="0"/>
                        </a:rPr>
                        <a:t>Confirm in-person participation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3314159"/>
                  </a:ext>
                </a:extLst>
              </a:tr>
              <a:tr h="303847"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latin typeface="Atkinson Hyperlegible" pitchFamily="2" charset="0"/>
                        </a:rPr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latin typeface="Atkinson Hyperlegible" pitchFamily="2" charset="0"/>
                        </a:rPr>
                        <a:t>Considering in-person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3021015"/>
                  </a:ext>
                </a:extLst>
              </a:tr>
              <a:tr h="303847"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>
                          <a:latin typeface="Atkinson Hyperlegible" pitchFamily="2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latin typeface="Atkinson Hyperlegible" pitchFamily="2" charset="0"/>
                        </a:rPr>
                        <a:t>Remote only participation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1054891"/>
                  </a:ext>
                </a:extLst>
              </a:tr>
              <a:tr h="303847"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latin typeface="Atkinson Hyperlegible" pitchFamily="2" charset="0"/>
                        </a:rP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latin typeface="Atkinson Hyperlegible" pitchFamily="2" charset="0"/>
                        </a:rPr>
                        <a:t>Will not participate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1912793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ADF36CF6-EB30-E754-5099-0AC3C87F3DD9}"/>
              </a:ext>
            </a:extLst>
          </p:cNvPr>
          <p:cNvSpPr txBox="1"/>
          <p:nvPr/>
        </p:nvSpPr>
        <p:spPr>
          <a:xfrm>
            <a:off x="5217004" y="3398775"/>
            <a:ext cx="32576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Atkinson Hyperlegible" pitchFamily="2" charset="0"/>
              </a:rPr>
              <a:t>40 in-person; 46 total</a:t>
            </a:r>
          </a:p>
          <a:p>
            <a:r>
              <a:rPr lang="en-US" sz="1800" dirty="0">
                <a:latin typeface="Atkinson Hyperlegible" pitchFamily="2" charset="0"/>
              </a:rPr>
              <a:t>(8 new in-person since Friday)</a:t>
            </a:r>
          </a:p>
        </p:txBody>
      </p:sp>
    </p:spTree>
    <p:extLst>
      <p:ext uri="{BB962C8B-B14F-4D97-AF65-F5344CB8AC3E}">
        <p14:creationId xmlns:p14="http://schemas.microsoft.com/office/powerpoint/2010/main" val="30062833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22901450-6129-168B-650A-F4C103B9BE1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28710242"/>
              </p:ext>
            </p:extLst>
          </p:nvPr>
        </p:nvGraphicFramePr>
        <p:xfrm>
          <a:off x="328063" y="819421"/>
          <a:ext cx="4384613" cy="1127760"/>
        </p:xfrm>
        <a:graphic>
          <a:graphicData uri="http://schemas.openxmlformats.org/drawingml/2006/table">
            <a:tbl>
              <a:tblPr/>
              <a:tblGrid>
                <a:gridCol w="3540552">
                  <a:extLst>
                    <a:ext uri="{9D8B030D-6E8A-4147-A177-3AD203B41FA5}">
                      <a16:colId xmlns:a16="http://schemas.microsoft.com/office/drawing/2014/main" val="1777128440"/>
                    </a:ext>
                  </a:extLst>
                </a:gridCol>
                <a:gridCol w="844061">
                  <a:extLst>
                    <a:ext uri="{9D8B030D-6E8A-4147-A177-3AD203B41FA5}">
                      <a16:colId xmlns:a16="http://schemas.microsoft.com/office/drawing/2014/main" val="3243141810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 rtl="0" fontAlgn="b"/>
                      <a:r>
                        <a:rPr lang="en-US" sz="1600" b="1" dirty="0">
                          <a:effectLst/>
                          <a:latin typeface="Atkinson Hyperlegible" pitchFamily="2" charset="0"/>
                        </a:rPr>
                        <a:t>Status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b="1" dirty="0">
                          <a:effectLst/>
                          <a:latin typeface="Atkinson Hyperlegible" pitchFamily="2" charset="0"/>
                        </a:rPr>
                        <a:t>count 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8718405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rtl="0" fontAlgn="b"/>
                      <a:r>
                        <a:rPr lang="en-US" sz="1600">
                          <a:effectLst/>
                          <a:latin typeface="Atkinson Hyperlegible" pitchFamily="2" charset="0"/>
                        </a:rPr>
                        <a:t>I am neither a student nor a postdoc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>
                          <a:effectLst/>
                          <a:latin typeface="Atkinson Hyperlegible" pitchFamily="2" charset="0"/>
                        </a:rPr>
                        <a:t>26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170568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rtl="0" fontAlgn="b"/>
                      <a:r>
                        <a:rPr lang="en-US" sz="1600">
                          <a:effectLst/>
                          <a:latin typeface="Atkinson Hyperlegible" pitchFamily="2" charset="0"/>
                        </a:rPr>
                        <a:t>I am a student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>
                          <a:effectLst/>
                          <a:latin typeface="Atkinson Hyperlegible" pitchFamily="2" charset="0"/>
                        </a:rPr>
                        <a:t>8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6699036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rtl="0" fontAlgn="b"/>
                      <a:r>
                        <a:rPr lang="en-US" sz="1600">
                          <a:effectLst/>
                          <a:latin typeface="Atkinson Hyperlegible" pitchFamily="2" charset="0"/>
                        </a:rPr>
                        <a:t>I am a postdoc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dirty="0">
                          <a:effectLst/>
                          <a:latin typeface="Atkinson Hyperlegible" pitchFamily="2" charset="0"/>
                        </a:rPr>
                        <a:t>12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5450386"/>
                  </a:ext>
                </a:extLst>
              </a:tr>
            </a:tbl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4837AEAE-EB73-565E-FA44-DAB52E1A65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306901"/>
            <a:ext cx="8686800" cy="320908"/>
          </a:xfrm>
        </p:spPr>
        <p:txBody>
          <a:bodyPr>
            <a:normAutofit fontScale="90000"/>
          </a:bodyPr>
          <a:lstStyle/>
          <a:p>
            <a:r>
              <a:rPr lang="en-US" dirty="0"/>
              <a:t>Participants (46 total so far)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F2F8A3-E041-31B3-5A32-B6C2D1DE4D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3F07C9D8-5575-AEB0-EB48-9D9C423BDD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5255860"/>
              </p:ext>
            </p:extLst>
          </p:nvPr>
        </p:nvGraphicFramePr>
        <p:xfrm>
          <a:off x="222553" y="2361111"/>
          <a:ext cx="4490123" cy="1859280"/>
        </p:xfrm>
        <a:graphic>
          <a:graphicData uri="http://schemas.openxmlformats.org/drawingml/2006/table">
            <a:tbl>
              <a:tblPr/>
              <a:tblGrid>
                <a:gridCol w="3661341">
                  <a:extLst>
                    <a:ext uri="{9D8B030D-6E8A-4147-A177-3AD203B41FA5}">
                      <a16:colId xmlns:a16="http://schemas.microsoft.com/office/drawing/2014/main" val="4084180382"/>
                    </a:ext>
                  </a:extLst>
                </a:gridCol>
                <a:gridCol w="828782">
                  <a:extLst>
                    <a:ext uri="{9D8B030D-6E8A-4147-A177-3AD203B41FA5}">
                      <a16:colId xmlns:a16="http://schemas.microsoft.com/office/drawing/2014/main" val="2885000280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 rtl="0" fontAlgn="b"/>
                      <a:r>
                        <a:rPr lang="en-US" sz="1600" b="1" dirty="0">
                          <a:effectLst/>
                          <a:latin typeface="Atkinson Hyperlegible" pitchFamily="2" charset="0"/>
                        </a:rPr>
                        <a:t>Remote after in-person (of 40 </a:t>
                      </a:r>
                      <a:r>
                        <a:rPr lang="en-US" sz="1600" b="1" dirty="0" err="1">
                          <a:effectLst/>
                          <a:latin typeface="Atkinson Hyperlegible" pitchFamily="2" charset="0"/>
                        </a:rPr>
                        <a:t>i</a:t>
                      </a:r>
                      <a:r>
                        <a:rPr lang="en-US" sz="1600" b="1" dirty="0">
                          <a:effectLst/>
                          <a:latin typeface="Atkinson Hyperlegible" pitchFamily="2" charset="0"/>
                        </a:rPr>
                        <a:t>-p)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b="1" dirty="0">
                          <a:effectLst/>
                          <a:latin typeface="Atkinson Hyperlegible" pitchFamily="2" charset="0"/>
                        </a:rPr>
                        <a:t>count 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1447039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rtl="0" fontAlgn="b"/>
                      <a:r>
                        <a:rPr lang="en-US" sz="1600" dirty="0">
                          <a:effectLst/>
                          <a:latin typeface="Atkinson Hyperlegible" pitchFamily="2" charset="0"/>
                        </a:rPr>
                        <a:t>I'll definitely participate in a remote component after the in-person trip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dirty="0">
                          <a:effectLst/>
                          <a:latin typeface="Atkinson Hyperlegible" pitchFamily="2" charset="0"/>
                        </a:rPr>
                        <a:t>12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1466911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rtl="0" fontAlgn="b"/>
                      <a:r>
                        <a:rPr lang="en-US" sz="1600">
                          <a:effectLst/>
                          <a:latin typeface="Atkinson Hyperlegible" pitchFamily="2" charset="0"/>
                        </a:rPr>
                        <a:t>I may participate in a remote component after the in-person trip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>
                          <a:effectLst/>
                          <a:latin typeface="Atkinson Hyperlegible" pitchFamily="2" charset="0"/>
                        </a:rPr>
                        <a:t>23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29899478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rtl="0" fontAlgn="b"/>
                      <a:r>
                        <a:rPr lang="en-US" sz="1600">
                          <a:effectLst/>
                          <a:latin typeface="Atkinson Hyperlegible" pitchFamily="2" charset="0"/>
                        </a:rPr>
                        <a:t>I definitely will NOT participate in a remote component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dirty="0">
                          <a:effectLst/>
                          <a:latin typeface="Atkinson Hyperlegible" pitchFamily="2" charset="0"/>
                        </a:rPr>
                        <a:t>5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92838111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AC73DDC4-12AB-2493-75F9-54F7258B74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0484862"/>
              </p:ext>
            </p:extLst>
          </p:nvPr>
        </p:nvGraphicFramePr>
        <p:xfrm>
          <a:off x="4995850" y="819421"/>
          <a:ext cx="3820086" cy="2628900"/>
        </p:xfrm>
        <a:graphic>
          <a:graphicData uri="http://schemas.openxmlformats.org/drawingml/2006/table">
            <a:tbl>
              <a:tblPr/>
              <a:tblGrid>
                <a:gridCol w="3205723">
                  <a:extLst>
                    <a:ext uri="{9D8B030D-6E8A-4147-A177-3AD203B41FA5}">
                      <a16:colId xmlns:a16="http://schemas.microsoft.com/office/drawing/2014/main" val="3144449119"/>
                    </a:ext>
                  </a:extLst>
                </a:gridCol>
                <a:gridCol w="614363">
                  <a:extLst>
                    <a:ext uri="{9D8B030D-6E8A-4147-A177-3AD203B41FA5}">
                      <a16:colId xmlns:a16="http://schemas.microsoft.com/office/drawing/2014/main" val="3777467338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 rtl="0" fontAlgn="b"/>
                      <a:r>
                        <a:rPr lang="en-US" sz="1600" b="1" dirty="0">
                          <a:effectLst/>
                          <a:latin typeface="Atkinson Hyperlegible" pitchFamily="2" charset="0"/>
                        </a:rPr>
                        <a:t>Experience?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600" b="1" dirty="0">
                          <a:effectLst/>
                          <a:latin typeface="Atkinson Hyperlegible" pitchFamily="2" charset="0"/>
                        </a:rPr>
                        <a:t>count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3731620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rtl="0" fontAlgn="b"/>
                      <a:r>
                        <a:rPr lang="en-US" sz="1600">
                          <a:effectLst/>
                          <a:latin typeface="Atkinson Hyperlegible" pitchFamily="2" charset="0"/>
                        </a:rPr>
                        <a:t>This will be my first experience with the DC trip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>
                          <a:effectLst/>
                          <a:latin typeface="Atkinson Hyperlegible" pitchFamily="2" charset="0"/>
                        </a:rPr>
                        <a:t>9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4304859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rtl="0" fontAlgn="b"/>
                      <a:r>
                        <a:rPr lang="en-US" sz="1600">
                          <a:effectLst/>
                          <a:latin typeface="Atkinson Hyperlegible" pitchFamily="2" charset="0"/>
                        </a:rPr>
                        <a:t>I have participated in at least one in-person and at least one remote trip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>
                          <a:effectLst/>
                          <a:latin typeface="Atkinson Hyperlegible" pitchFamily="2" charset="0"/>
                        </a:rPr>
                        <a:t>12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8045086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rtl="0" fontAlgn="b"/>
                      <a:r>
                        <a:rPr lang="en-US" sz="1600">
                          <a:effectLst/>
                          <a:latin typeface="Atkinson Hyperlegible" pitchFamily="2" charset="0"/>
                        </a:rPr>
                        <a:t>I have only participated in one or more past remote trips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>
                          <a:effectLst/>
                          <a:latin typeface="Atkinson Hyperlegible" pitchFamily="2" charset="0"/>
                        </a:rPr>
                        <a:t>20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51747829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rtl="0" fontAlgn="b"/>
                      <a:r>
                        <a:rPr lang="en-US" sz="1600">
                          <a:effectLst/>
                          <a:latin typeface="Atkinson Hyperlegible" pitchFamily="2" charset="0"/>
                        </a:rPr>
                        <a:t>I have only participated in one or more past in-person trips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dirty="0">
                          <a:effectLst/>
                          <a:latin typeface="Atkinson Hyperlegible" pitchFamily="2" charset="0"/>
                        </a:rPr>
                        <a:t>5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700453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94563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BC82D6C-4501-0B71-3090-45E268F8C5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endParaRPr lang="en-US" sz="1400" b="0" i="0" u="none" strike="noStrike" dirty="0">
              <a:solidFill>
                <a:srgbClr val="202124"/>
              </a:solidFill>
              <a:effectLst/>
              <a:latin typeface="docs-Roboto"/>
            </a:endParaRPr>
          </a:p>
          <a:p>
            <a:pPr algn="l"/>
            <a:r>
              <a:rPr lang="en-US" sz="1400" b="0" i="0" u="none" strike="noStrike" dirty="0">
                <a:solidFill>
                  <a:srgbClr val="202124"/>
                </a:solidFill>
                <a:effectLst/>
                <a:latin typeface="docs-Roboto"/>
              </a:rPr>
              <a:t>We will use a system called WHIPS to assign and manage meetings with congressional offices. We all understand that there are some offices participants may not be comfortable visiting. </a:t>
            </a:r>
            <a:br>
              <a:rPr lang="en-US" sz="1400" b="0" i="0" u="none" strike="noStrike" dirty="0">
                <a:solidFill>
                  <a:srgbClr val="202124"/>
                </a:solidFill>
                <a:effectLst/>
                <a:latin typeface="docs-Roboto"/>
              </a:rPr>
            </a:br>
            <a:endParaRPr lang="en-US" sz="1400" b="0" i="0" u="none" strike="noStrike" dirty="0">
              <a:solidFill>
                <a:srgbClr val="202124"/>
              </a:solidFill>
              <a:effectLst/>
              <a:latin typeface="docs-Roboto"/>
            </a:endParaRPr>
          </a:p>
          <a:p>
            <a:pPr algn="l"/>
            <a:r>
              <a:rPr lang="en-US" sz="1400" b="0" i="0" u="none" strike="noStrike" dirty="0">
                <a:solidFill>
                  <a:srgbClr val="202124"/>
                </a:solidFill>
                <a:effectLst/>
                <a:latin typeface="docs-Roboto"/>
              </a:rPr>
              <a:t>You agree that...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400" b="0" i="0" u="none" strike="noStrike" dirty="0">
                <a:solidFill>
                  <a:srgbClr val="202124"/>
                </a:solidFill>
                <a:effectLst/>
                <a:latin typeface="docs-Roboto"/>
              </a:rPr>
              <a:t>Neither WHIPS nor the organizers will ask or know your values and preferences. You may receive an assignment to an office you are not comfortable visiting (see next bullet for a remedy). Such an assignment is in no way a statement or an assumption from the organizers or WHIPS developers about your values and preferences. 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400" b="1" i="0" u="none" strike="noStrike" dirty="0">
                <a:solidFill>
                  <a:srgbClr val="202124"/>
                </a:solidFill>
                <a:effectLst/>
                <a:latin typeface="docs-Roboto"/>
              </a:rPr>
              <a:t>You are free to refuse any assignment, no questions asked. </a:t>
            </a:r>
            <a:endParaRPr lang="en-US" sz="1400" b="0" i="0" u="none" strike="noStrike" dirty="0">
              <a:solidFill>
                <a:srgbClr val="202124"/>
              </a:solidFill>
              <a:effectLst/>
              <a:latin typeface="docs-Roboto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400" b="0" i="0" u="none" strike="noStrike" dirty="0">
                <a:solidFill>
                  <a:srgbClr val="202124"/>
                </a:solidFill>
                <a:effectLst/>
                <a:latin typeface="docs-Roboto"/>
              </a:rPr>
              <a:t>If you do not refuse an assignment in a timely manner, then it is assumed you have accepted it and you will proceed to arrange and hold the meeting with the congressional office. 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400" b="0" i="0" u="none" strike="noStrike" dirty="0">
                <a:solidFill>
                  <a:srgbClr val="202124"/>
                </a:solidFill>
                <a:effectLst/>
                <a:latin typeface="docs-Roboto"/>
              </a:rPr>
              <a:t>Other participants acceptance or refusal of assignments are not to be considered statements of values or preferences of those participants. 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400" b="0" i="0" u="none" strike="noStrike" dirty="0">
                <a:solidFill>
                  <a:srgbClr val="202124"/>
                </a:solidFill>
                <a:effectLst/>
                <a:latin typeface="docs-Roboto"/>
              </a:rPr>
              <a:t>In short,</a:t>
            </a:r>
            <a:r>
              <a:rPr lang="en-US" sz="1400" b="0" i="1" u="none" strike="noStrike" dirty="0">
                <a:solidFill>
                  <a:srgbClr val="202124"/>
                </a:solidFill>
                <a:effectLst/>
                <a:latin typeface="docs-Roboto"/>
              </a:rPr>
              <a:t> no one will judge you and you will judge no one </a:t>
            </a:r>
            <a:r>
              <a:rPr lang="en-US" sz="1400" b="0" i="0" u="none" strike="noStrike" dirty="0">
                <a:solidFill>
                  <a:srgbClr val="202124"/>
                </a:solidFill>
                <a:effectLst/>
                <a:latin typeface="docs-Roboto"/>
              </a:rPr>
              <a:t>based on accepting or refusing a meeting assignment. You agree this is considered an addendum to the code of conduct above.</a:t>
            </a:r>
            <a:br>
              <a:rPr lang="en-US" sz="1400" dirty="0"/>
            </a:br>
            <a:endParaRPr lang="en-US" sz="14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FDBCEA0-D81E-86C2-DC93-B210E0B3EA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316443"/>
            <a:ext cx="8686800" cy="320908"/>
          </a:xfrm>
        </p:spPr>
        <p:txBody>
          <a:bodyPr>
            <a:normAutofit fontScale="90000"/>
          </a:bodyPr>
          <a:lstStyle/>
          <a:p>
            <a:r>
              <a:rPr lang="en-US" dirty="0"/>
              <a:t>Signup form: Code of Conduct addendum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4CA0F5-DC96-E64C-43C6-3845647F16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9959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E29C690-89B0-EAFF-FD12-3CD17FB5EF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P5 and EPP town hall meetings at Fermilab will be the same week as the in-person DC Trip</a:t>
            </a:r>
          </a:p>
          <a:p>
            <a:pPr lvl="1"/>
            <a:r>
              <a:rPr lang="en-US" dirty="0"/>
              <a:t>Actual days are not known yet</a:t>
            </a:r>
          </a:p>
          <a:p>
            <a:pPr lvl="1"/>
            <a:r>
              <a:rPr lang="en-US" dirty="0"/>
              <a:t>We can ask that the town halls be recorded</a:t>
            </a:r>
          </a:p>
          <a:p>
            <a:pPr lvl="1"/>
            <a:endParaRPr lang="en-US" dirty="0"/>
          </a:p>
          <a:p>
            <a:r>
              <a:rPr lang="en-US" dirty="0"/>
              <a:t>Was the UEC going to meet with these committees?</a:t>
            </a:r>
          </a:p>
          <a:p>
            <a:pPr lvl="1"/>
            <a:r>
              <a:rPr lang="en-US" dirty="0"/>
              <a:t>Perhaps we can set up hybrid meetings so that those of us UEC members on the DC trip can Zoom in</a:t>
            </a:r>
          </a:p>
          <a:p>
            <a:pPr lvl="1"/>
            <a:r>
              <a:rPr lang="en-US" dirty="0"/>
              <a:t>We can perhaps use URA office or hotel meeting room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A1E130C-A41D-6CCD-2592-F4336F2D91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Conflict with P5 and EPP town hall meetings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DB7F80-86C3-2D38-CDC2-F46F73CA66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3021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99A56A1-6B21-36F5-D44E-B7C7FFC98A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Mala 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AtkinsonHyperlegible-Regular" pitchFamily="2" charset="0"/>
              </a:rPr>
              <a:t>Seshadri in the Fermilab Travel Office is negotiating with the Hyatt Place Washington DC/US Capitol. </a:t>
            </a:r>
          </a:p>
          <a:p>
            <a:endParaRPr lang="en-US" b="0" i="0" u="none" strike="noStrike" dirty="0">
              <a:solidFill>
                <a:srgbClr val="000000"/>
              </a:solidFill>
              <a:effectLst/>
              <a:latin typeface="AtkinsonHyperlegible-Regular" pitchFamily="2" charset="0"/>
            </a:endParaRPr>
          </a:p>
          <a:p>
            <a:r>
              <a:rPr lang="en-US" b="0" i="0" u="none" strike="noStrike" dirty="0">
                <a:solidFill>
                  <a:srgbClr val="000000"/>
                </a:solidFill>
                <a:effectLst/>
                <a:latin typeface="AtkinsonHyperlegible-Regular" pitchFamily="2" charset="0"/>
              </a:rPr>
              <a:t>PRELIMINARY results…</a:t>
            </a:r>
            <a:endParaRPr lang="en-US" dirty="0">
              <a:solidFill>
                <a:srgbClr val="000000"/>
              </a:solidFill>
              <a:latin typeface="AtkinsonHyperlegible-Regular" pitchFamily="2" charset="0"/>
            </a:endParaRPr>
          </a:p>
          <a:p>
            <a:pPr lvl="1"/>
            <a:r>
              <a:rPr lang="en-US" dirty="0">
                <a:solidFill>
                  <a:srgbClr val="000000"/>
                </a:solidFill>
                <a:latin typeface="AtkinsonHyperlegible-Regular" pitchFamily="2" charset="0"/>
              </a:rPr>
              <a:t>Hotel will be $229/night (the GSA rate is $258/night)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AtkinsonHyperlegible-Regular" pitchFamily="2" charset="0"/>
              </a:rPr>
              <a:t>Breakfast buffet is included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AtkinsonHyperlegible-Regular" pitchFamily="2" charset="0"/>
              </a:rPr>
              <a:t>They may give us access to a meeting room at no charge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AtkinsonHyperlegible-Regular" pitchFamily="2" charset="0"/>
              </a:rPr>
              <a:t>They may be able to direct bill Fermilab (this will be tricky)</a:t>
            </a:r>
          </a:p>
          <a:p>
            <a:pPr lvl="1"/>
            <a:endParaRPr lang="en-US" dirty="0">
              <a:solidFill>
                <a:srgbClr val="000000"/>
              </a:solidFill>
              <a:latin typeface="AtkinsonHyperlegible-Regular" pitchFamily="2" charset="0"/>
            </a:endParaRPr>
          </a:p>
          <a:p>
            <a:r>
              <a:rPr lang="en-US" dirty="0"/>
              <a:t>This makes a single occupancy room ~$132/night out-of-your-pocket</a:t>
            </a:r>
          </a:p>
          <a:p>
            <a:r>
              <a:rPr lang="en-US" dirty="0"/>
              <a:t>Right now we may need 21 rooms</a:t>
            </a:r>
          </a:p>
          <a:p>
            <a:r>
              <a:rPr lang="en-US" dirty="0"/>
              <a:t>Will get more updates from Mala this week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EBC52C7-8BE0-852D-847D-981DE5598C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Hotel update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5A1F8B-75A1-8662-0942-4F944015A1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8710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E9BF351-F1A9-9C22-5FE9-038A216964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I’ve meet with Ted </a:t>
            </a:r>
            <a:r>
              <a:rPr lang="en-US" dirty="0" err="1"/>
              <a:t>Wackler</a:t>
            </a:r>
            <a:r>
              <a:rPr lang="en-US" dirty="0"/>
              <a:t> and Claudette Rosado-Reyes of URA</a:t>
            </a:r>
          </a:p>
          <a:p>
            <a:pPr lvl="1"/>
            <a:r>
              <a:rPr lang="en-US" dirty="0"/>
              <a:t>URA will host the traditional kick off Tuesday morning 3/21</a:t>
            </a:r>
          </a:p>
          <a:p>
            <a:pPr lvl="1"/>
            <a:r>
              <a:rPr lang="en-US" dirty="0"/>
              <a:t>They will also help with logistic support</a:t>
            </a:r>
          </a:p>
          <a:p>
            <a:pPr lvl="1"/>
            <a:r>
              <a:rPr lang="en-US" dirty="0"/>
              <a:t>Will provide office space to relax after meetings</a:t>
            </a:r>
          </a:p>
          <a:p>
            <a:pPr lvl="1"/>
            <a:r>
              <a:rPr lang="en-US" dirty="0"/>
              <a:t>Will perhaps provide a help-line for those who need help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What else can we ask them to do?</a:t>
            </a:r>
          </a:p>
          <a:p>
            <a:pPr marL="282575" lvl="1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B53D380-80D7-887C-0DB0-74BCB9AD96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Help from URA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295E85-4621-3718-7A04-AE8EA733C0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1308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512AFB9-138D-EF19-E9F8-B0F5CDE2F9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come with an Ask for Congress – from last year…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Meeting with Hale this week to discuss Ask based on Chips and Science Act</a:t>
            </a:r>
          </a:p>
          <a:p>
            <a:r>
              <a:rPr lang="en-US" dirty="0"/>
              <a:t>Looks like we’re meeting Thursday 2pm; Bonnie wants to meet after this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0FCB673-D531-794A-47F0-0B1C9F9121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“ASK”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9F6E63-D274-9D22-A0E5-F1490EB5D6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172758E-9BFA-275C-5969-87E2B65E71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419" y="1043108"/>
            <a:ext cx="4052915" cy="291069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6ECBCE9-F988-D999-8067-2C8FC109F5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3469" y="1043108"/>
            <a:ext cx="3972641" cy="2910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4757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775E2A2-3F23-2073-317F-D3DD146436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Rulers</a:t>
            </a:r>
          </a:p>
          <a:p>
            <a:pPr lvl="1"/>
            <a:r>
              <a:rPr lang="en-US" dirty="0"/>
              <a:t>Office of Communication doesn’t have them anymore</a:t>
            </a:r>
          </a:p>
          <a:p>
            <a:pPr lvl="1"/>
            <a:r>
              <a:rPr lang="en-US" dirty="0"/>
              <a:t>May need to add to our budget - $2,000</a:t>
            </a:r>
          </a:p>
          <a:p>
            <a:pPr lvl="1"/>
            <a:endParaRPr lang="en-US" dirty="0"/>
          </a:p>
          <a:p>
            <a:r>
              <a:rPr lang="en-US" dirty="0"/>
              <a:t>Buttons</a:t>
            </a:r>
          </a:p>
          <a:p>
            <a:pPr lvl="1"/>
            <a:r>
              <a:rPr lang="en-US" dirty="0"/>
              <a:t>Harvey mentioned USLUA has buttons that may cost $1,000</a:t>
            </a:r>
          </a:p>
          <a:p>
            <a:pPr marL="282575" lvl="1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3BA9C55-1E76-A99D-BFB1-4DD1A2B345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Swag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784733-E5F0-7B25-FCEA-698F16BD8E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827504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_PPT_090915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w Cen MT">
      <a:majorFont>
        <a:latin typeface="Tw Cen MT" panose="020B0602020104020603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2" id="{99E56FBB-D22E-FC43-BA8E-E281F0655248}" vid="{69C87C6F-E37C-6543-BF58-D7B35FDC406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Fermilab_PPT_090915</Template>
  <TotalTime>1561</TotalTime>
  <Words>802</Words>
  <Application>Microsoft Macintosh PowerPoint</Application>
  <PresentationFormat>On-screen Show (16:9)</PresentationFormat>
  <Paragraphs>134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Atkinson Hyperlegible</vt:lpstr>
      <vt:lpstr>AtkinsonHyperlegible-Regular</vt:lpstr>
      <vt:lpstr>Calibri</vt:lpstr>
      <vt:lpstr>docs-Roboto</vt:lpstr>
      <vt:lpstr>Helvetica</vt:lpstr>
      <vt:lpstr>Fermilab_PPT_090915</vt:lpstr>
      <vt:lpstr>PowerPoint Presentation</vt:lpstr>
      <vt:lpstr>Update    T–8 weeks!</vt:lpstr>
      <vt:lpstr>Participants (46 total so far)</vt:lpstr>
      <vt:lpstr>Signup form: Code of Conduct addendum</vt:lpstr>
      <vt:lpstr>Conflict with P5 and EPP town hall meetings</vt:lpstr>
      <vt:lpstr>Hotel update</vt:lpstr>
      <vt:lpstr>Help from URA</vt:lpstr>
      <vt:lpstr>The “ASK”</vt:lpstr>
      <vt:lpstr>Swag</vt:lpstr>
      <vt:lpstr>More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Adam L Lyon</dc:creator>
  <cp:lastModifiedBy>Adam L Lyon</cp:lastModifiedBy>
  <cp:revision>2</cp:revision>
  <cp:lastPrinted>2014-01-20T19:40:21Z</cp:lastPrinted>
  <dcterms:created xsi:type="dcterms:W3CDTF">2023-01-22T16:37:04Z</dcterms:created>
  <dcterms:modified xsi:type="dcterms:W3CDTF">2023-01-23T18:38:19Z</dcterms:modified>
</cp:coreProperties>
</file>