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4"/>
    <p:sldMasterId id="2147483658" r:id="rId5"/>
    <p:sldMasterId id="2147483664" r:id="rId6"/>
    <p:sldMasterId id="2147483669" r:id="rId7"/>
    <p:sldMasterId id="2147483677" r:id="rId8"/>
    <p:sldMasterId id="2147483685" r:id="rId9"/>
    <p:sldMasterId id="2147483692" r:id="rId10"/>
    <p:sldMasterId id="2147483697" r:id="rId11"/>
    <p:sldMasterId id="2147483705" r:id="rId12"/>
    <p:sldMasterId id="2147483711" r:id="rId13"/>
    <p:sldMasterId id="2147483716" r:id="rId14"/>
    <p:sldMasterId id="2147483724" r:id="rId15"/>
    <p:sldMasterId id="2147483731" r:id="rId16"/>
    <p:sldMasterId id="2147483737" r:id="rId17"/>
    <p:sldMasterId id="2147483742" r:id="rId18"/>
  </p:sldMasterIdLst>
  <p:notesMasterIdLst>
    <p:notesMasterId r:id="rId23"/>
  </p:notesMasterIdLst>
  <p:handoutMasterIdLst>
    <p:handoutMasterId r:id="rId24"/>
  </p:handoutMasterIdLst>
  <p:sldIdLst>
    <p:sldId id="891" r:id="rId19"/>
    <p:sldId id="897" r:id="rId20"/>
    <p:sldId id="898" r:id="rId21"/>
    <p:sldId id="8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Pong" initials="IP" lastIdx="17" clrIdx="0">
    <p:extLst>
      <p:ext uri="{19B8F6BF-5375-455C-9EA6-DF929625EA0E}">
        <p15:presenceInfo xmlns:p15="http://schemas.microsoft.com/office/powerpoint/2012/main" userId="S::IPong@lbl.gov::16e277fc-3e10-4f23-b71a-5df2caa3c228" providerId="AD"/>
      </p:ext>
    </p:extLst>
  </p:cmAuthor>
  <p:cmAuthor id="2" name="Elizabeth Lee" initials="EL" lastIdx="1" clrIdx="1">
    <p:extLst>
      <p:ext uri="{19B8F6BF-5375-455C-9EA6-DF929625EA0E}">
        <p15:presenceInfo xmlns:p15="http://schemas.microsoft.com/office/powerpoint/2012/main" userId="S::EMLee@lbl.gov::d062035c-4159-428f-b2ba-29a7c4c5c6fb" providerId="AD"/>
      </p:ext>
    </p:extLst>
  </p:cmAuthor>
  <p:cmAuthor id="3" name="Miao M Yu" initials="MMY" lastIdx="2" clrIdx="2">
    <p:extLst>
      <p:ext uri="{19B8F6BF-5375-455C-9EA6-DF929625EA0E}">
        <p15:presenceInfo xmlns:p15="http://schemas.microsoft.com/office/powerpoint/2012/main" userId="S::miaoyu@services.fnal.gov::f3a93fcd-d640-486e-a319-b3af905ef2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6407" autoAdjust="0"/>
  </p:normalViewPr>
  <p:slideViewPr>
    <p:cSldViewPr snapToObjects="1" showGuides="1">
      <p:cViewPr varScale="1">
        <p:scale>
          <a:sx n="98" d="100"/>
          <a:sy n="98" d="100"/>
        </p:scale>
        <p:origin x="114" y="78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slarp.org/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6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6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slarp.org/" TargetMode="Externa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6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6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slarp.org/" TargetMode="External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slarp.org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107627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r>
              <a:rPr lang="en-US" dirty="0"/>
              <a:t>AUP Coil WG Mtg, Jan 12, 2023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0" y="476672"/>
            <a:ext cx="4035490" cy="1896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83573D-854A-4C61-B3B7-2CBCB6AA2BDD}"/>
              </a:ext>
            </a:extLst>
          </p:cNvPr>
          <p:cNvSpPr/>
          <p:nvPr/>
        </p:nvSpPr>
        <p:spPr>
          <a:xfrm>
            <a:off x="0" y="6165304"/>
            <a:ext cx="15240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337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27888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7888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97A-9C1D-2B40-851E-E0DB0862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98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5C53-4825-D941-96F0-E5EF7403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5" y="361950"/>
            <a:ext cx="11601135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1A3-D14B-384F-BC68-92191555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B89-6E9F-3742-A1D5-5376EC3E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2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621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08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9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35627" y="6248400"/>
            <a:ext cx="619201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9D8525-F58A-405E-A4C4-898FE68DB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09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FCE88E9-6A07-47DB-A72F-D7C14551FC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85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ED7D6C-5253-4A53-982F-7CC2B9BA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224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25CB4F-F710-43B3-8123-D85BCDB10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813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1E9BA7-E261-4A08-A8C3-634A9AD1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51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824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7DDE-F4FF-4EAB-A955-863AB599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2F441-2DAF-4BE1-B25D-FACB68976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0FDD8-280C-4CAE-BD46-7A9179EF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EE95-D863-4D42-9838-47382345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BDEA-0D65-4F4C-8B28-319131F5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691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68086" y="3542374"/>
            <a:ext cx="10870780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68086" y="4822319"/>
            <a:ext cx="10870780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08" y="27791"/>
            <a:ext cx="2442928" cy="742676"/>
          </a:xfrm>
          <a:prstGeom prst="rect">
            <a:avLst/>
          </a:prstGeom>
        </p:spPr>
      </p:pic>
      <p:pic>
        <p:nvPicPr>
          <p:cNvPr id="3" name="Picture 2" descr="RGB_Color-Seal_Green-Mark_SC_Horizont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115100"/>
            <a:ext cx="3524435" cy="4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8" y="103665"/>
            <a:ext cx="8709385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fld id="{F1BAF928-1C56-4444-A2AA-5083F7F83D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51" y="37035"/>
            <a:ext cx="2353300" cy="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5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1BAF928-1C56-4444-A2AA-5083F7F8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3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1BAF928-1C56-4444-A2AA-5083F7F8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5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F928-1C56-4444-A2AA-5083F7F8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8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7DDE-F4FF-4EAB-A955-863AB599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2F441-2DAF-4BE1-B25D-FACB68976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0FDD8-280C-4CAE-BD46-7A9179EF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EE95-D863-4D42-9838-47382345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AUP Coil WG Mtg, Jan 26, 2023 — LE Saddle Holes Out of Position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BDEA-0D65-4F4C-8B28-319131F5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928-1C56-4444-A2AA-5083F7F8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9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27888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7888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97A-9C1D-2B40-851E-E0DB0862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7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5C53-4825-D941-96F0-E5EF7403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7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5" y="361950"/>
            <a:ext cx="11601135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1A3-D14B-384F-BC68-92191555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070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B89-6E9F-3742-A1D5-5376EC3E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0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55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5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3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7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0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51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7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68086" y="3542374"/>
            <a:ext cx="10870780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68086" y="4822319"/>
            <a:ext cx="10870780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08" y="27791"/>
            <a:ext cx="2442928" cy="742676"/>
          </a:xfrm>
          <a:prstGeom prst="rect">
            <a:avLst/>
          </a:prstGeom>
        </p:spPr>
      </p:pic>
      <p:pic>
        <p:nvPicPr>
          <p:cNvPr id="3" name="Picture 2" descr="RGB_Color-Seal_Green-Mark_SC_Horizont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115100"/>
            <a:ext cx="3524435" cy="4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0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8" y="103665"/>
            <a:ext cx="8709385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fld id="{0B36E016-911B-4D2D-A8E8-137B0FEF7D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51" y="37035"/>
            <a:ext cx="2353300" cy="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821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B36E016-911B-4D2D-A8E8-137B0FEF7D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4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B36E016-911B-4D2D-A8E8-137B0FEF7D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93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6E016-911B-4D2D-A8E8-137B0FEF7D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27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27888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7888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97A-9C1D-2B40-851E-E0DB0862E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57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5C53-4825-D941-96F0-E5EF74038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7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5" y="361950"/>
            <a:ext cx="11601135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1A3-D14B-384F-BC68-921915557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68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B89-6E9F-3742-A1D5-5376EC3E0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2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7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3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  <p:extLst>
      <p:ext uri="{BB962C8B-B14F-4D97-AF65-F5344CB8AC3E}">
        <p14:creationId xmlns:p14="http://schemas.microsoft.com/office/powerpoint/2010/main" val="1326492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6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3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3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6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107627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0" y="476672"/>
            <a:ext cx="5397460" cy="1896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83573D-854A-4C61-B3B7-2CBCB6AA2BDD}"/>
              </a:ext>
            </a:extLst>
          </p:cNvPr>
          <p:cNvSpPr/>
          <p:nvPr/>
        </p:nvSpPr>
        <p:spPr>
          <a:xfrm>
            <a:off x="0" y="6165304"/>
            <a:ext cx="15240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666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374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894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272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003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  <p:extLst>
      <p:ext uri="{BB962C8B-B14F-4D97-AF65-F5344CB8AC3E}">
        <p14:creationId xmlns:p14="http://schemas.microsoft.com/office/powerpoint/2010/main" val="357234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</p:spPr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68086" y="3542374"/>
            <a:ext cx="10870780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68086" y="4822319"/>
            <a:ext cx="10870780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08" y="27791"/>
            <a:ext cx="2442928" cy="742676"/>
          </a:xfrm>
          <a:prstGeom prst="rect">
            <a:avLst/>
          </a:prstGeom>
        </p:spPr>
      </p:pic>
      <p:pic>
        <p:nvPicPr>
          <p:cNvPr id="3" name="Picture 2" descr="RGB_Color-Seal_Green-Mark_SC_Horizont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115100"/>
            <a:ext cx="3524435" cy="4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72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8" y="103665"/>
            <a:ext cx="8709385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51" y="37035"/>
            <a:ext cx="2353300" cy="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4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77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71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1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27888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7888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97A-9C1D-2B40-851E-E0DB0862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5C53-4825-D941-96F0-E5EF7403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7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5" y="361950"/>
            <a:ext cx="11601135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1A3-D14B-384F-BC68-92191555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B89-6E9F-3742-A1D5-5376EC3E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1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0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68086" y="3542374"/>
            <a:ext cx="10870780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68086" y="4822319"/>
            <a:ext cx="10870780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08" y="27791"/>
            <a:ext cx="2442928" cy="742676"/>
          </a:xfrm>
          <a:prstGeom prst="rect">
            <a:avLst/>
          </a:prstGeom>
        </p:spPr>
      </p:pic>
      <p:pic>
        <p:nvPicPr>
          <p:cNvPr id="3" name="Picture 2" descr="RGB_Color-Seal_Green-Mark_SC_Horizont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115100"/>
            <a:ext cx="3524435" cy="4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049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2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44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00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25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920000" y="6300000"/>
            <a:ext cx="6096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1" y="6282000"/>
            <a:ext cx="6589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6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609600" y="6071400"/>
            <a:ext cx="6096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logo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area</a:t>
              </a:r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946775"/>
            <a:ext cx="8178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8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8" y="103665"/>
            <a:ext cx="8709385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56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51" y="37035"/>
            <a:ext cx="2353300" cy="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emf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4.emf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7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2ECA5-1535-4B50-BC38-7FADCF7EA7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4664"/>
            <a:ext cx="1912673" cy="67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5F339-701B-4331-BDD1-FBFD956CA4A2}"/>
              </a:ext>
            </a:extLst>
          </p:cNvPr>
          <p:cNvPicPr>
            <a:picLocks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2900"/>
            <a:ext cx="1871759" cy="64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BBA84-6EA2-4990-BD86-259F6DD95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4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8B433248-BB39-E743-A850-354E7CBAD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2ECA5-1535-4B50-BC38-7FADCF7EA7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4664"/>
            <a:ext cx="1912673" cy="67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77831-B09B-4D91-8BBA-DDE409E6AE9C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2900"/>
            <a:ext cx="1871759" cy="645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CB32E-351A-4D96-98AB-45C129354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3" y="6521024"/>
            <a:ext cx="5969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7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8B433248-BB39-E743-A850-354E7CBA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3" y="6521024"/>
            <a:ext cx="5969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fld id="{34272BD7-D793-4F67-9229-2ABA0B06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8B433248-BB39-E743-A850-354E7CBA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2900"/>
            <a:ext cx="2543605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68DBF-4279-4489-AC15-33165B715C73}"/>
              </a:ext>
            </a:extLst>
          </p:cNvPr>
          <p:cNvPicPr>
            <a:picLocks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2900"/>
            <a:ext cx="1871759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3" y="6521024"/>
            <a:ext cx="5969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fld id="{F1BAF928-1C56-4444-A2AA-5083F7F8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8B433248-BB39-E743-A850-354E7CBA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3" y="6521024"/>
            <a:ext cx="596900" cy="241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fld id="{0B36E016-911B-4D2D-A8E8-137B0FEF7D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2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9324-FF78-40EF-B6D7-F0C5C4CB2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QXFA153 DR13057 </a:t>
            </a:r>
            <a:br>
              <a:rPr lang="en-US" dirty="0"/>
            </a:br>
            <a:r>
              <a:rPr lang="en-US" dirty="0"/>
              <a:t>LE Saddle Holes Out of Position Tolerance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Update/Close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9A617-3A24-49DA-893B-986B04903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Fred Nobrega </a:t>
            </a:r>
          </a:p>
          <a:p>
            <a:r>
              <a:rPr lang="en-US" dirty="0"/>
              <a:t>Miao Yu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48BC9-A2C8-4AF2-A9A8-3C48170C2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AUP Coil WG Mtg, Jan 26, 2023</a:t>
            </a:r>
          </a:p>
        </p:txBody>
      </p:sp>
    </p:spTree>
    <p:extLst>
      <p:ext uri="{BB962C8B-B14F-4D97-AF65-F5344CB8AC3E}">
        <p14:creationId xmlns:p14="http://schemas.microsoft.com/office/powerpoint/2010/main" val="27234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D6BA-ED00-4A01-BA7C-A8976360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1a: Thread-locking Insert M6 to M3</a:t>
            </a:r>
            <a:br>
              <a:rPr lang="en-US" dirty="0"/>
            </a:br>
            <a:r>
              <a:rPr lang="en-US" dirty="0"/>
              <a:t>Solution 1b: Increase Clearance Hole Diameter to 9.35 mm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796C68-7C3E-4BA6-B3BC-2F24B148F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00" y="1066800"/>
            <a:ext cx="10560050" cy="43542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640F1-017A-4AD1-8C12-98D509CC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136265-B0C9-4D9E-B79B-8FEFA1A71AC8}"/>
              </a:ext>
            </a:extLst>
          </p:cNvPr>
          <p:cNvCxnSpPr/>
          <p:nvPr/>
        </p:nvCxnSpPr>
        <p:spPr>
          <a:xfrm flipH="1">
            <a:off x="8458200" y="4373880"/>
            <a:ext cx="533400" cy="114300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A71E8F-A0DA-4F30-A00C-03A81C933497}"/>
              </a:ext>
            </a:extLst>
          </p:cNvPr>
          <p:cNvSpPr txBox="1"/>
          <p:nvPr/>
        </p:nvSpPr>
        <p:spPr>
          <a:xfrm>
            <a:off x="9258300" y="551936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Customized washer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703AD9-E182-4A2B-B522-6D164E3435A3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2667000"/>
            <a:ext cx="533400" cy="576927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AFB80-6F37-42B5-AF89-BF50C7C32343}"/>
              </a:ext>
            </a:extLst>
          </p:cNvPr>
          <p:cNvCxnSpPr>
            <a:cxnSpLocks/>
          </p:cNvCxnSpPr>
          <p:nvPr/>
        </p:nvCxnSpPr>
        <p:spPr>
          <a:xfrm flipH="1">
            <a:off x="10058400" y="3440951"/>
            <a:ext cx="400050" cy="2160818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A57E09-7A75-4A3F-8246-D35E952D52F7}"/>
              </a:ext>
            </a:extLst>
          </p:cNvPr>
          <p:cNvSpPr txBox="1"/>
          <p:nvPr/>
        </p:nvSpPr>
        <p:spPr>
          <a:xfrm>
            <a:off x="7687103" y="5517571"/>
            <a:ext cx="12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#8 washer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D3749-523F-45E0-A64F-22CDAF8554B5}"/>
              </a:ext>
            </a:extLst>
          </p:cNvPr>
          <p:cNvSpPr txBox="1"/>
          <p:nvPr/>
        </p:nvSpPr>
        <p:spPr>
          <a:xfrm>
            <a:off x="270623" y="2076051"/>
            <a:ext cx="17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M6 Thread-locking Insert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5FF019-7740-4414-9A3C-12C8D12F455E}"/>
              </a:ext>
            </a:extLst>
          </p:cNvPr>
          <p:cNvCxnSpPr>
            <a:cxnSpLocks/>
          </p:cNvCxnSpPr>
          <p:nvPr/>
        </p:nvCxnSpPr>
        <p:spPr>
          <a:xfrm>
            <a:off x="2819400" y="4419600"/>
            <a:ext cx="685800" cy="91440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67CF1C-D5B7-40C4-88C0-20B40EDAF684}"/>
              </a:ext>
            </a:extLst>
          </p:cNvPr>
          <p:cNvSpPr txBox="1"/>
          <p:nvPr/>
        </p:nvSpPr>
        <p:spPr>
          <a:xfrm>
            <a:off x="3013936" y="5278604"/>
            <a:ext cx="193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M3x0.5 socket head screw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CF50D7-0455-40AA-89D0-839780007E94}"/>
              </a:ext>
            </a:extLst>
          </p:cNvPr>
          <p:cNvCxnSpPr>
            <a:cxnSpLocks/>
          </p:cNvCxnSpPr>
          <p:nvPr/>
        </p:nvCxnSpPr>
        <p:spPr>
          <a:xfrm>
            <a:off x="8877300" y="570403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9ABE2-4D63-43B3-B8AE-5810336E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94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2997-2099-40EA-9821-4897064F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washer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B513-CE3B-4F20-BC40-7A617A37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7F3CE-FDF5-4450-AC2F-1FD3E3192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165190"/>
            <a:ext cx="4028874" cy="4906963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12A1F51D-AB12-45C4-A407-030BFA2B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44" y="1060597"/>
            <a:ext cx="3698946" cy="51161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7273E-A488-465A-8530-1F7A5912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B4776-2DFB-4643-BAA8-25D2A326F550}"/>
              </a:ext>
            </a:extLst>
          </p:cNvPr>
          <p:cNvSpPr txBox="1"/>
          <p:nvPr/>
        </p:nvSpPr>
        <p:spPr>
          <a:xfrm>
            <a:off x="2438400" y="6118563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Dimensions in inches.</a:t>
            </a:r>
          </a:p>
        </p:txBody>
      </p:sp>
      <p:pic>
        <p:nvPicPr>
          <p:cNvPr id="9" name="Picture 8" descr="A close-up of a tire&#10;&#10;Description automatically generated with low confidence">
            <a:extLst>
              <a:ext uri="{FF2B5EF4-FFF2-40B4-BE49-F238E27FC236}">
                <a16:creationId xmlns:a16="http://schemas.microsoft.com/office/drawing/2014/main" id="{52C35096-7EFD-463B-9DF6-561B1A0BE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590800"/>
            <a:ext cx="246434" cy="344362"/>
          </a:xfrm>
          <a:prstGeom prst="rect">
            <a:avLst/>
          </a:prstGeom>
        </p:spPr>
      </p:pic>
      <p:pic>
        <p:nvPicPr>
          <p:cNvPr id="10" name="Picture 9" descr="A close-up of a tire&#10;&#10;Description automatically generated with low confidence">
            <a:extLst>
              <a:ext uri="{FF2B5EF4-FFF2-40B4-BE49-F238E27FC236}">
                <a16:creationId xmlns:a16="http://schemas.microsoft.com/office/drawing/2014/main" id="{E4542676-C6D2-4092-851C-7FEF3078E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3455994"/>
            <a:ext cx="246434" cy="3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0A0E-1FB0-454E-AA1C-8A432381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4F75-FDFD-408C-8F3A-231B353F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690200" cy="4906963"/>
          </a:xfrm>
        </p:spPr>
        <p:txBody>
          <a:bodyPr/>
          <a:lstStyle/>
          <a:p>
            <a:pPr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dirty="0"/>
              <a:t>  Fabricate the customized washers at FNAL VMS.</a:t>
            </a:r>
          </a:p>
          <a:p>
            <a:pPr marL="282575" indent="-282575"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dirty="0"/>
              <a:t>  Open the clearance hole with the diameter of 7.5 mm on L1 and 	 L2 splice block to 9.35 mm diameter (0.368” drill bit).</a:t>
            </a: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dirty="0"/>
              <a:t>  Order the key inserts (M6 OD, M3 ID)</a:t>
            </a:r>
          </a:p>
          <a:p>
            <a:pPr marL="515938" indent="-515938">
              <a:buFont typeface="Wingdings" panose="05000000000000000000" pitchFamily="2" charset="2"/>
              <a:buChar char="q"/>
            </a:pPr>
            <a:r>
              <a:rPr lang="en-US" dirty="0"/>
              <a:t>Fit check the splice block and saddle assembly for each part kit.</a:t>
            </a:r>
          </a:p>
          <a:p>
            <a:pPr marL="515938" indent="-515938">
              <a:buFont typeface="Wingdings" panose="05000000000000000000" pitchFamily="2" charset="2"/>
              <a:buChar char="q"/>
            </a:pPr>
            <a:r>
              <a:rPr lang="en-US" dirty="0"/>
              <a:t>Update Coil Configuration spreadsheet. </a:t>
            </a:r>
          </a:p>
          <a:p>
            <a:pPr marL="515938" indent="-515938">
              <a:buFont typeface="Wingdings" panose="05000000000000000000" pitchFamily="2" charset="2"/>
              <a:buChar char="q"/>
            </a:pPr>
            <a:r>
              <a:rPr lang="en-US" dirty="0"/>
              <a:t>Update &amp; close out DR13057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F74D6-18FB-4055-A80E-B2384BA2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EF03-76EB-40D2-B117-4CC77AA2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AUP Coil WG Mtg, Jan 26, 2023 — LE Saddle Holes Out of Position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63855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3_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6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302.02.04 Procurement status</Template>
  <TotalTime>81240</TotalTime>
  <Words>193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Calibri</vt:lpstr>
      <vt:lpstr>Helvetica</vt:lpstr>
      <vt:lpstr>Wingdings</vt:lpstr>
      <vt:lpstr>1_Thème Office</vt:lpstr>
      <vt:lpstr>FermilabTemplate</vt:lpstr>
      <vt:lpstr>Fermilab: Footer Only</vt:lpstr>
      <vt:lpstr>Thème Office</vt:lpstr>
      <vt:lpstr>2_Thème Office</vt:lpstr>
      <vt:lpstr>1_FermilabTemplate</vt:lpstr>
      <vt:lpstr>1_Fermilab: Footer Only</vt:lpstr>
      <vt:lpstr>3_Thème Office</vt:lpstr>
      <vt:lpstr>2_FermilabTemplate</vt:lpstr>
      <vt:lpstr>2_Fermilab: Footer Only</vt:lpstr>
      <vt:lpstr>4_Thème Office</vt:lpstr>
      <vt:lpstr>5_Thème Office</vt:lpstr>
      <vt:lpstr>3_FermilabTemplate</vt:lpstr>
      <vt:lpstr>3_Fermilab: Footer Only</vt:lpstr>
      <vt:lpstr>6_Thème Office</vt:lpstr>
      <vt:lpstr>QXFA153 DR13057  LE Saddle Holes Out of Position Tolerance Update/Close Out</vt:lpstr>
      <vt:lpstr>Solution 1a: Thread-locking Insert M6 to M3 Solution 1b: Increase Clearance Hole Diameter to 9.35 mm</vt:lpstr>
      <vt:lpstr>Customized washer</vt:lpstr>
      <vt:lpstr>Plan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Lee</dc:creator>
  <cp:lastModifiedBy>Alfred R Nobrega</cp:lastModifiedBy>
  <cp:revision>1145</cp:revision>
  <cp:lastPrinted>2023-01-11T21:11:53Z</cp:lastPrinted>
  <dcterms:created xsi:type="dcterms:W3CDTF">2020-03-30T19:36:06Z</dcterms:created>
  <dcterms:modified xsi:type="dcterms:W3CDTF">2023-01-20T20:37:55Z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