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  <p:sldMasterId id="2147484174" r:id="rId6"/>
    <p:sldMasterId id="2147484182" r:id="rId7"/>
    <p:sldMasterId id="2147484192" r:id="rId8"/>
  </p:sldMasterIdLst>
  <p:notesMasterIdLst>
    <p:notesMasterId r:id="rId31"/>
  </p:notesMasterIdLst>
  <p:handoutMasterIdLst>
    <p:handoutMasterId r:id="rId32"/>
  </p:handoutMasterIdLst>
  <p:sldIdLst>
    <p:sldId id="2470" r:id="rId9"/>
    <p:sldId id="2712" r:id="rId10"/>
    <p:sldId id="2713" r:id="rId11"/>
    <p:sldId id="2742" r:id="rId12"/>
    <p:sldId id="2715" r:id="rId13"/>
    <p:sldId id="2710" r:id="rId14"/>
    <p:sldId id="2716" r:id="rId15"/>
    <p:sldId id="2717" r:id="rId16"/>
    <p:sldId id="2718" r:id="rId17"/>
    <p:sldId id="2719" r:id="rId18"/>
    <p:sldId id="2734" r:id="rId19"/>
    <p:sldId id="2720" r:id="rId20"/>
    <p:sldId id="2735" r:id="rId21"/>
    <p:sldId id="2736" r:id="rId22"/>
    <p:sldId id="2737" r:id="rId23"/>
    <p:sldId id="2711" r:id="rId24"/>
    <p:sldId id="2738" r:id="rId25"/>
    <p:sldId id="2739" r:id="rId26"/>
    <p:sldId id="2740" r:id="rId27"/>
    <p:sldId id="2741" r:id="rId28"/>
    <p:sldId id="2721" r:id="rId29"/>
    <p:sldId id="2722" r:id="rId3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12"/>
            <p14:sldId id="2713"/>
            <p14:sldId id="2742"/>
            <p14:sldId id="2715"/>
            <p14:sldId id="2710"/>
            <p14:sldId id="2716"/>
            <p14:sldId id="2717"/>
            <p14:sldId id="2718"/>
            <p14:sldId id="2719"/>
            <p14:sldId id="2734"/>
            <p14:sldId id="2720"/>
            <p14:sldId id="2735"/>
            <p14:sldId id="2736"/>
            <p14:sldId id="2737"/>
            <p14:sldId id="2711"/>
            <p14:sldId id="2738"/>
            <p14:sldId id="2739"/>
            <p14:sldId id="2740"/>
            <p14:sldId id="2741"/>
            <p14:sldId id="2721"/>
            <p14:sldId id="2722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4C97"/>
    <a:srgbClr val="FCE3CA"/>
    <a:srgbClr val="FFC000"/>
    <a:srgbClr val="63666A"/>
    <a:srgbClr val="404040"/>
    <a:srgbClr val="505050"/>
    <a:srgbClr val="99D6EA"/>
    <a:srgbClr val="0F2D62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BC6BF-6B8A-CAF3-8B46-E5A233C8D904}" v="363" dt="2023-01-25T17:17:15.625"/>
    <p1510:client id="{3C16FB1F-B546-19E5-4E5F-C61E722A415A}" v="63" dt="2023-01-25T18:31:02.868"/>
    <p1510:client id="{E902F4A7-21C7-4849-84E8-EA79943CD3B8}" v="10" dt="2023-01-25T20:55:51.45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0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6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0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6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91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9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41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8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8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Partners Coordination Meeting: FNAL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6" y="361950"/>
            <a:ext cx="11601135" cy="436974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6" y="4943005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1/26/2023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ALL Partners Coordination Meeting: FNAL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521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8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98067" y="6493269"/>
            <a:ext cx="2729259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1/26/2023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ALL Partners Coordination Meeting: FNAL Update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5" y="6467913"/>
            <a:ext cx="2741673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192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08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0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388236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82344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749914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888112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31047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59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75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13151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8419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83127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383091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93260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933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Partners Coordination Meeting: FNAL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1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58F96E-0D9F-41B4-AF0A-75BDE8D7031F}" type="datetime1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1D8B4D4-7E58-47B4-A165-ACB4EE9EE57A}" type="datetime1">
              <a:rPr lang="en-US" smtClean="0"/>
              <a:t>1/25/2023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07894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16ADFED-6F84-440A-B3B9-25854DD81BFB}" type="datetime1">
              <a:rPr lang="en-US" smtClean="0"/>
              <a:t>1/25/2023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14733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9329576-8E04-4368-88A5-A9780FDC04ED}" type="datetime1">
              <a:rPr lang="en-US" smtClean="0"/>
              <a:t>1/25/2023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33390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FF67842-38A2-40D9-BEF8-EC6DFE66D271}" type="datetime1">
              <a:rPr lang="en-US" smtClean="0"/>
              <a:t>1/25/2023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0849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2CAB4-259E-4C17-A14A-EE81891D9EAA}" type="datetime1">
              <a:rPr lang="en-US" smtClean="0"/>
              <a:t>1/25/2023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163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1" r:id="rId8"/>
    <p:sldLayoutId id="2147484172" r:id="rId9"/>
    <p:sldLayoutId id="2147484173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D6BDE5-52BD-4816-8DD0-4E0B0C04472B}" type="datetime1">
              <a:rPr lang="en-US" smtClean="0"/>
              <a:t>1/25/2023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3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69083"/>
            <a:ext cx="8087210" cy="1003049"/>
          </a:xfrm>
        </p:spPr>
        <p:txBody>
          <a:bodyPr vert="horz" wrap="square" lIns="0" tIns="45720" rIns="91440" bIns="45720" anchor="ctr" anchorCtr="0">
            <a:noAutofit/>
          </a:bodyPr>
          <a:lstStyle/>
          <a:p>
            <a:r>
              <a:rPr lang="en-US" noProof="1">
                <a:sym typeface="Arial" panose="020B0604020202020204" pitchFamily="34" charset="0"/>
              </a:rPr>
              <a:t>SSR Status Update at Fermilab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 lIns="0" tIns="45720" rIns="0" bIns="45720" anchor="t">
            <a:noAutofit/>
          </a:bodyPr>
          <a:lstStyle/>
          <a:p>
            <a:r>
              <a:rPr lang="en-US" dirty="0"/>
              <a:t>SSRs team at Fermilab</a:t>
            </a:r>
          </a:p>
          <a:p>
            <a:r>
              <a:rPr lang="en-US" sz="2100" dirty="0"/>
              <a:t>January 26, 2022</a:t>
            </a:r>
          </a:p>
          <a:p>
            <a:r>
              <a:rPr lang="en-US" dirty="0"/>
              <a:t>ALL Partners Coordination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9628B-36B2-4A77-8E1C-466EED2F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0571C-C586-4E9E-B8D1-193E51C2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CDDD4-8E83-45CA-B01B-7706FB13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EA5F5-A378-4FEC-8557-B9A5C9443ABA}"/>
              </a:ext>
            </a:extLst>
          </p:cNvPr>
          <p:cNvSpPr txBox="1"/>
          <p:nvPr/>
        </p:nvSpPr>
        <p:spPr>
          <a:xfrm>
            <a:off x="4323947" y="2736503"/>
            <a:ext cx="354410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SSRs Couplers</a:t>
            </a:r>
          </a:p>
          <a:p>
            <a:pPr algn="r"/>
            <a:r>
              <a:rPr lang="en-US" sz="2000" dirty="0"/>
              <a:t>SPM: N. Solyak</a:t>
            </a:r>
          </a:p>
          <a:p>
            <a:pPr algn="r"/>
            <a:r>
              <a:rPr lang="en-US" sz="2000" dirty="0"/>
              <a:t>Presenter: N. Solyak</a:t>
            </a:r>
          </a:p>
        </p:txBody>
      </p:sp>
    </p:spTree>
    <p:extLst>
      <p:ext uri="{BB962C8B-B14F-4D97-AF65-F5344CB8AC3E}">
        <p14:creationId xmlns:p14="http://schemas.microsoft.com/office/powerpoint/2010/main" val="409336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7615BC-B1A7-47A0-8C2B-44607992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406"/>
            <a:ext cx="6548487" cy="5059363"/>
          </a:xfrm>
        </p:spPr>
        <p:txBody>
          <a:bodyPr lIns="0" tIns="0" rIns="0" bIns="0" anchor="t"/>
          <a:lstStyle/>
          <a:p>
            <a:pPr marL="306705" indent="-306705"/>
            <a:r>
              <a:rPr lang="en-US" dirty="0"/>
              <a:t>Planning procurement of all (50+) production SSR couplers</a:t>
            </a:r>
          </a:p>
          <a:p>
            <a:pPr marL="306705" indent="-306705"/>
            <a:r>
              <a:rPr lang="en-US" dirty="0"/>
              <a:t>Continue testing ppSSR2 couplers</a:t>
            </a:r>
          </a:p>
          <a:p>
            <a:pPr marL="683462" lvl="1" indent="-306705"/>
            <a:r>
              <a:rPr lang="en-US" dirty="0"/>
              <a:t>Comparing behavior of couplers with </a:t>
            </a:r>
            <a:r>
              <a:rPr lang="en-US" dirty="0" err="1"/>
              <a:t>TiN</a:t>
            </a:r>
            <a:r>
              <a:rPr lang="en-US" dirty="0"/>
              <a:t> coated vs. non-coated ceramics</a:t>
            </a:r>
          </a:p>
          <a:p>
            <a:pPr marL="306705" indent="-306705"/>
            <a:r>
              <a:rPr lang="en-US" dirty="0"/>
              <a:t>Received 2 IKC couplers from </a:t>
            </a:r>
            <a:r>
              <a:rPr lang="en-US" dirty="0" err="1"/>
              <a:t>IJCLab</a:t>
            </a:r>
            <a:endParaRPr lang="en-US" dirty="0"/>
          </a:p>
          <a:p>
            <a:pPr marL="306705" indent="-30670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DFA1D-F113-4149-8CA1-A75CC7CF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Couplers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0C275-BEB7-493B-8B65-629CC282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A796F-58CB-4A32-83C9-CBC185F6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0F009-4661-485D-9292-0F8966C6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446D5-081D-4502-B7DE-7D245F2CD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765" y="1064458"/>
            <a:ext cx="4835435" cy="3367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59606-7295-4DBE-8EF3-97DD17FD0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624" y="3520087"/>
            <a:ext cx="2824838" cy="261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2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C41F6-0827-4CF7-9417-C6CB42DE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0E36A-64D0-480E-A468-DAA71E28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E6A6-5296-44DC-A2D2-1580913C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B59D6-B3D7-4D89-99E9-D5E61BFC492A}"/>
              </a:ext>
            </a:extLst>
          </p:cNvPr>
          <p:cNvSpPr txBox="1"/>
          <p:nvPr/>
        </p:nvSpPr>
        <p:spPr>
          <a:xfrm>
            <a:off x="4138479" y="2736503"/>
            <a:ext cx="391504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SSRs CM design</a:t>
            </a:r>
          </a:p>
          <a:p>
            <a:pPr algn="r"/>
            <a:r>
              <a:rPr lang="en-US" sz="2000" dirty="0"/>
              <a:t>SPM: M. Parise</a:t>
            </a:r>
            <a:br>
              <a:rPr lang="en-US" sz="2000" dirty="0"/>
            </a:br>
            <a:r>
              <a:rPr lang="en-US" sz="2000" dirty="0"/>
              <a:t>Presenter: M. Parise</a:t>
            </a:r>
          </a:p>
        </p:txBody>
      </p:sp>
    </p:spTree>
    <p:extLst>
      <p:ext uri="{BB962C8B-B14F-4D97-AF65-F5344CB8AC3E}">
        <p14:creationId xmlns:p14="http://schemas.microsoft.com/office/powerpoint/2010/main" val="89246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SSRs Cryomodule Cross-section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91DA4-ED7B-4BD8-BE99-937F4FFC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40" y="1266738"/>
            <a:ext cx="4281417" cy="50511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61353D-08B1-4C79-B5FA-DEBD4CEB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641" y="1266738"/>
            <a:ext cx="4208339" cy="50572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C9DB1B-34BE-4591-ABB7-66EE49937172}"/>
              </a:ext>
            </a:extLst>
          </p:cNvPr>
          <p:cNvSpPr txBox="1"/>
          <p:nvPr/>
        </p:nvSpPr>
        <p:spPr>
          <a:xfrm>
            <a:off x="1097144" y="805073"/>
            <a:ext cx="444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Pre-production SSR2 (F10138829)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B6FDA3-B3AE-40E6-ACE8-41403FE50424}"/>
              </a:ext>
            </a:extLst>
          </p:cNvPr>
          <p:cNvSpPr txBox="1"/>
          <p:nvPr/>
        </p:nvSpPr>
        <p:spPr>
          <a:xfrm>
            <a:off x="6903245" y="805073"/>
            <a:ext cx="392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Production SSR1 (F10142933)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9393D5-FBCD-4728-884C-7BFF6511DC81}"/>
              </a:ext>
            </a:extLst>
          </p:cNvPr>
          <p:cNvCxnSpPr>
            <a:cxnSpLocks/>
          </p:cNvCxnSpPr>
          <p:nvPr/>
        </p:nvCxnSpPr>
        <p:spPr>
          <a:xfrm>
            <a:off x="5989739" y="1350628"/>
            <a:ext cx="0" cy="4967302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34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34A259-205A-40C8-A251-6BD5E5F4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71" y="4085904"/>
            <a:ext cx="3560061" cy="1339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57520-9185-48DE-AA5C-F4C9128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5" y="3864036"/>
            <a:ext cx="3561428" cy="160956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 lIns="0" tIns="0" rIns="0" bIns="0" anchor="t"/>
          <a:lstStyle/>
          <a:p>
            <a:pPr marL="306705" indent="-306705">
              <a:spcBef>
                <a:spcPts val="300"/>
              </a:spcBef>
            </a:pPr>
            <a:r>
              <a:rPr lang="en-US" sz="2000" dirty="0"/>
              <a:t>Vacuum Vessel and Strongback Tray: </a:t>
            </a:r>
            <a:r>
              <a:rPr lang="en-US" sz="2000" b="1" dirty="0">
                <a:solidFill>
                  <a:schemeClr val="accent3"/>
                </a:solidFill>
              </a:rPr>
              <a:t>3D model 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chemeClr val="accent3"/>
                </a:solidFill>
              </a:rPr>
              <a:t>Analyses 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chemeClr val="accent3"/>
                </a:solidFill>
              </a:rPr>
              <a:t>Drawings to be finalized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/>
              <a:t>Global Magnetic Shield: </a:t>
            </a:r>
            <a:r>
              <a:rPr lang="en-US" sz="2000" b="1" dirty="0">
                <a:solidFill>
                  <a:schemeClr val="accent3"/>
                </a:solidFill>
              </a:rPr>
              <a:t>3D model 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rgbClr val="FFC000"/>
                </a:solidFill>
              </a:rPr>
              <a:t>Analyses ongoing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rgbClr val="FFC000"/>
                </a:solidFill>
              </a:rPr>
              <a:t>Drawings to be finalized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/>
              <a:t>HTTS: </a:t>
            </a:r>
            <a:r>
              <a:rPr lang="en-US" sz="2000" b="1" dirty="0">
                <a:solidFill>
                  <a:schemeClr val="accent3"/>
                </a:solidFill>
              </a:rPr>
              <a:t>3D model 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90% </a:t>
            </a:r>
            <a:r>
              <a:rPr lang="en-US" sz="2000" b="1" dirty="0">
                <a:solidFill>
                  <a:schemeClr val="accent3"/>
                </a:solidFill>
              </a:rPr>
              <a:t>completed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rgbClr val="FFC000"/>
                </a:solidFill>
              </a:rPr>
              <a:t>Analyses ongoing </a:t>
            </a:r>
            <a:r>
              <a:rPr lang="en-US" sz="2000" dirty="0"/>
              <a:t>– </a:t>
            </a:r>
            <a:r>
              <a:rPr lang="en-US" sz="2000" b="1" dirty="0">
                <a:solidFill>
                  <a:srgbClr val="FFC000"/>
                </a:solidFill>
              </a:rPr>
              <a:t>Drawings to be finalized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CD line: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90% completed </a:t>
            </a:r>
            <a:r>
              <a:rPr lang="en-US" sz="2000" dirty="0">
                <a:cs typeface="Helvetica"/>
              </a:rPr>
              <a:t>– 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Ready</a:t>
            </a:r>
            <a:r>
              <a:rPr lang="en-US" sz="2000" b="1" dirty="0">
                <a:solidFill>
                  <a:srgbClr val="FFC000"/>
                </a:solidFill>
              </a:rPr>
              <a:t> for drawing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LTTS: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 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90% completed </a:t>
            </a:r>
            <a:r>
              <a:rPr lang="en-US" sz="2000" dirty="0">
                <a:cs typeface="Helvetica"/>
              </a:rPr>
              <a:t>– 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Ready for drawing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2-Phase He pipe: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 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50% completed </a:t>
            </a:r>
            <a:r>
              <a:rPr lang="en-US" sz="2000" dirty="0">
                <a:cs typeface="Helvetica"/>
              </a:rPr>
              <a:t>– 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Analyses ongoing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Pumping line: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 </a:t>
            </a:r>
            <a:r>
              <a:rPr lang="en-US" sz="2000" b="1" dirty="0">
                <a:solidFill>
                  <a:schemeClr val="accent3"/>
                </a:solidFill>
                <a:cs typeface="Helvetica"/>
              </a:rPr>
              <a:t>3D model 90% completed </a:t>
            </a:r>
            <a:r>
              <a:rPr lang="en-US" sz="2000" dirty="0">
                <a:cs typeface="Helvetica"/>
              </a:rPr>
              <a:t>– </a:t>
            </a:r>
            <a:r>
              <a:rPr lang="en-US" sz="2000" b="1" dirty="0">
                <a:solidFill>
                  <a:srgbClr val="FFC000"/>
                </a:solidFill>
                <a:cs typeface="Helvetica"/>
              </a:rPr>
              <a:t>Ready for drawing</a:t>
            </a:r>
            <a:endParaRPr lang="en-US" sz="2000" dirty="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 dirty="0">
              <a:solidFill>
                <a:srgbClr val="FFC000"/>
              </a:solidFill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 dirty="0">
              <a:solidFill>
                <a:srgbClr val="FFC000"/>
              </a:solidFill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SSR1 Cryomodule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035A6-308C-44FF-BD84-EBD954F38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05" y="4040574"/>
            <a:ext cx="3805506" cy="1386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CFFA9-3040-4E20-A063-FFBDEF0C8C5F}"/>
              </a:ext>
            </a:extLst>
          </p:cNvPr>
          <p:cNvSpPr txBox="1"/>
          <p:nvPr/>
        </p:nvSpPr>
        <p:spPr>
          <a:xfrm>
            <a:off x="1174505" y="5468817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F10187714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691D-1EB3-4775-9DD5-431CAE31BCE8}"/>
              </a:ext>
            </a:extLst>
          </p:cNvPr>
          <p:cNvSpPr txBox="1"/>
          <p:nvPr/>
        </p:nvSpPr>
        <p:spPr>
          <a:xfrm>
            <a:off x="9359057" y="5468181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F10191721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8611D-FC36-40F5-9728-2AF4179FEA8A}"/>
              </a:ext>
            </a:extLst>
          </p:cNvPr>
          <p:cNvSpPr txBox="1"/>
          <p:nvPr/>
        </p:nvSpPr>
        <p:spPr>
          <a:xfrm>
            <a:off x="5089785" y="5470329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F10193985</a:t>
            </a:r>
          </a:p>
        </p:txBody>
      </p:sp>
    </p:spTree>
    <p:extLst>
      <p:ext uri="{BB962C8B-B14F-4D97-AF65-F5344CB8AC3E}">
        <p14:creationId xmlns:p14="http://schemas.microsoft.com/office/powerpoint/2010/main" val="1280677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1800" dirty="0"/>
              <a:t>Vacuum Vessel final machined – dimensional inspection complete – first leak check complete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E64359-4244-4CCF-94B8-9C0B29D63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36504" r="26020" b="24402"/>
          <a:stretch/>
        </p:blipFill>
        <p:spPr>
          <a:xfrm>
            <a:off x="7373595" y="1314618"/>
            <a:ext cx="4678705" cy="2235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870C2C-9C76-4222-B47F-39AC40AE2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5" t="23078" r="9633" b="13714"/>
          <a:stretch/>
        </p:blipFill>
        <p:spPr>
          <a:xfrm>
            <a:off x="7930534" y="3731523"/>
            <a:ext cx="4121766" cy="2556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DB0D74-1603-4289-B09D-3DB8C42A8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37183" y="1933238"/>
            <a:ext cx="4977225" cy="3732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9A54E1-0EDE-42C1-B407-C306A99D3A57}"/>
                  </a:ext>
                </a:extLst>
              </p:cNvPr>
              <p:cNvSpPr txBox="1"/>
              <p:nvPr/>
            </p:nvSpPr>
            <p:spPr>
              <a:xfrm>
                <a:off x="194331" y="3061033"/>
                <a:ext cx="317433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 leak above 6.</a:t>
                </a: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505050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mbar x l / s  was detected;</a:t>
                </a:r>
              </a:p>
              <a:p>
                <a:pPr marL="285750" marR="0" lvl="0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Pressure during the leak check was below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0505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mbar.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9A54E1-0EDE-42C1-B407-C306A99D3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31" y="3061033"/>
                <a:ext cx="3174335" cy="1477328"/>
              </a:xfrm>
              <a:prstGeom prst="rect">
                <a:avLst/>
              </a:prstGeom>
              <a:blipFill>
                <a:blip r:embed="rId6"/>
                <a:stretch>
                  <a:fillRect l="-1344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19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All support post SS 316 parts annealed to lower permeability below 1.02;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First support post traction testes, further tests to be done at the University of Pisa.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E296DD4-F634-4109-BDA4-48863E178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2" t="12719" r="30615" b="9439"/>
          <a:stretch/>
        </p:blipFill>
        <p:spPr>
          <a:xfrm rot="5400000">
            <a:off x="977306" y="1509831"/>
            <a:ext cx="2149216" cy="2699990"/>
          </a:xfrm>
          <a:prstGeom prst="rect">
            <a:avLst/>
          </a:prstGeom>
        </p:spPr>
      </p:pic>
      <p:pic>
        <p:nvPicPr>
          <p:cNvPr id="13" name="Picture 1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E8DA9A18-6278-4284-BE59-CD3DDF86E4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6" r="18879"/>
          <a:stretch/>
        </p:blipFill>
        <p:spPr>
          <a:xfrm rot="5400000">
            <a:off x="1060009" y="3689016"/>
            <a:ext cx="1983810" cy="2699990"/>
          </a:xfrm>
          <a:prstGeom prst="rect">
            <a:avLst/>
          </a:prstGeom>
        </p:spPr>
      </p:pic>
      <p:pic>
        <p:nvPicPr>
          <p:cNvPr id="14" name="Picture 13" descr="A large urinal in a bathroom&#10;&#10;Description automatically generated with low confidence">
            <a:extLst>
              <a:ext uri="{FF2B5EF4-FFF2-40B4-BE49-F238E27FC236}">
                <a16:creationId xmlns:a16="http://schemas.microsoft.com/office/drawing/2014/main" id="{CA0E1C81-2566-4529-B1A1-3997447E29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08" t="17379" r="30356" b="12891"/>
          <a:stretch/>
        </p:blipFill>
        <p:spPr>
          <a:xfrm rot="5400000">
            <a:off x="8029416" y="1992756"/>
            <a:ext cx="3047092" cy="3883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AFC191-170A-40A4-B332-0373EEA7E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63" y="2300865"/>
            <a:ext cx="2777067" cy="32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07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Strongback final machined and cleaned, rails and support posts to be assembled.</a:t>
            </a:r>
          </a:p>
          <a:p>
            <a:pPr marL="0" indent="0">
              <a:spcBef>
                <a:spcPts val="300"/>
              </a:spcBef>
              <a:buNone/>
            </a:pP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00E59-07C2-4EF7-9647-4670A0150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3" t="7368" r="2654" b="6678"/>
          <a:stretch/>
        </p:blipFill>
        <p:spPr>
          <a:xfrm rot="5400000">
            <a:off x="1058948" y="2062542"/>
            <a:ext cx="4012706" cy="3265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98A307-31D8-4831-8C4C-BB3A863B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8" t="15923" r="20097" b="19224"/>
          <a:stretch/>
        </p:blipFill>
        <p:spPr>
          <a:xfrm>
            <a:off x="5648609" y="2087057"/>
            <a:ext cx="4750504" cy="32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Vacuum Vessel final machined – Strongback final machined – 1</a:t>
            </a:r>
            <a:r>
              <a:rPr lang="en-US" sz="2200" baseline="30000" dirty="0"/>
              <a:t>st</a:t>
            </a:r>
            <a:r>
              <a:rPr lang="en-US" sz="2200" dirty="0"/>
              <a:t> support post traction tested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Global magnetic shield manufacturing ongoing – 1</a:t>
            </a:r>
            <a:r>
              <a:rPr lang="en-US" sz="2200" baseline="30000" dirty="0"/>
              <a:t>st</a:t>
            </a:r>
            <a:r>
              <a:rPr lang="en-US" sz="2200" dirty="0"/>
              <a:t> parts delivered and under QC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Thermal shield machining is ongoing – design changes were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0253E-BBCB-45A5-BAEA-EAE229F8B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7" y="2434178"/>
            <a:ext cx="5387982" cy="3518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96C16-3EE3-4C29-8FD5-24D6E1AD0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48" y="2434178"/>
            <a:ext cx="2653677" cy="3518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E2083A-50C1-47A9-80BF-AB99D9E17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585" y="3035769"/>
            <a:ext cx="3073616" cy="231566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8DAD46-7374-4034-B855-5E458253E606}"/>
              </a:ext>
            </a:extLst>
          </p:cNvPr>
          <p:cNvSpPr/>
          <p:nvPr/>
        </p:nvSpPr>
        <p:spPr>
          <a:xfrm>
            <a:off x="8620217" y="2894120"/>
            <a:ext cx="3432083" cy="25922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37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Welded coupons were received from the Manufacturer (Solcera), to be qualified to ASME IX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38525-E2CD-4464-8A79-43DFD253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66" y="1262868"/>
            <a:ext cx="2210675" cy="237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03AB37-2B74-4F9D-8F9A-08D72DDD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27" y="3429000"/>
            <a:ext cx="4179890" cy="2827261"/>
          </a:xfrm>
          <a:prstGeom prst="rect">
            <a:avLst/>
          </a:prstGeom>
        </p:spPr>
      </p:pic>
      <p:pic>
        <p:nvPicPr>
          <p:cNvPr id="9" name="Picture 8" descr="A picture containing concrete, cement&#10;&#10;Description automatically generated">
            <a:extLst>
              <a:ext uri="{FF2B5EF4-FFF2-40B4-BE49-F238E27FC236}">
                <a16:creationId xmlns:a16="http://schemas.microsoft.com/office/drawing/2014/main" id="{C841CFF7-A757-40D4-8FAA-8006A6819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0" r="6422"/>
          <a:stretch/>
        </p:blipFill>
        <p:spPr>
          <a:xfrm>
            <a:off x="5725173" y="1471242"/>
            <a:ext cx="3005506" cy="2765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08FD13-F204-425D-807E-E53690511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098" y="3273916"/>
            <a:ext cx="3746153" cy="28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5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86C703-DD55-4F8A-8DD8-A34C3EE0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EPDM for PIP-II/SSRs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A5E36-A8D3-4CE2-A6A6-10ECB2BE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F1AA3-651A-43D7-A695-5A12EFBF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2F92F-D53C-4C0C-B3F0-FF2C5A39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01C559D-65BA-42B8-8AB6-003EAE63E1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740983"/>
              </p:ext>
            </p:extLst>
          </p:nvPr>
        </p:nvGraphicFramePr>
        <p:xfrm>
          <a:off x="1759744" y="971550"/>
          <a:ext cx="867251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256">
                  <a:extLst>
                    <a:ext uri="{9D8B030D-6E8A-4147-A177-3AD203B41FA5}">
                      <a16:colId xmlns:a16="http://schemas.microsoft.com/office/drawing/2014/main" val="3528542236"/>
                    </a:ext>
                  </a:extLst>
                </a:gridCol>
                <a:gridCol w="4336256">
                  <a:extLst>
                    <a:ext uri="{9D8B030D-6E8A-4147-A177-3AD203B41FA5}">
                      <a16:colId xmlns:a16="http://schemas.microsoft.com/office/drawing/2014/main" val="3363330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Engineering Process Documentation Management (EPDM)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Teamcenter No.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83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Prototype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04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58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Pre-production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4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68409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639CA48-7EF0-4508-A1EB-3C66922CA861}"/>
              </a:ext>
            </a:extLst>
          </p:cNvPr>
          <p:cNvSpPr txBox="1">
            <a:spLocks/>
          </p:cNvSpPr>
          <p:nvPr/>
        </p:nvSpPr>
        <p:spPr>
          <a:xfrm>
            <a:off x="2007416" y="4596996"/>
            <a:ext cx="8177168" cy="13507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The EPDMs listed contain all the references for the Design, Procurement, Fabrication, Assembly and Testing for all components and subassemblies for the cryomodule.</a:t>
            </a:r>
          </a:p>
        </p:txBody>
      </p:sp>
    </p:spTree>
    <p:extLst>
      <p:ext uri="{BB962C8B-B14F-4D97-AF65-F5344CB8AC3E}">
        <p14:creationId xmlns:p14="http://schemas.microsoft.com/office/powerpoint/2010/main" val="3474807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 lIns="0" tIns="0" rIns="0" bIns="0" anchor="t"/>
          <a:lstStyle/>
          <a:p>
            <a:pPr marL="306705" indent="-306705">
              <a:spcBef>
                <a:spcPts val="300"/>
              </a:spcBef>
            </a:pPr>
            <a:r>
              <a:rPr lang="en-US" sz="2000">
                <a:cs typeface="Helvetica"/>
              </a:rPr>
              <a:t>Solenoid thermal straps</a:t>
            </a:r>
            <a:endParaRPr lang="en-US"/>
          </a:p>
          <a:p>
            <a:pPr marL="683260" lvl="1" indent="-306705">
              <a:spcBef>
                <a:spcPts val="300"/>
              </a:spcBef>
            </a:pPr>
            <a:r>
              <a:rPr lang="en-US" sz="1700" dirty="0">
                <a:ea typeface="ＭＳ Ｐゴシック"/>
                <a:cs typeface="Helvetica"/>
              </a:rPr>
              <a:t>Design</a:t>
            </a:r>
          </a:p>
          <a:p>
            <a:pPr marL="683260" lvl="1" indent="-306705">
              <a:spcBef>
                <a:spcPts val="300"/>
              </a:spcBef>
            </a:pPr>
            <a:r>
              <a:rPr lang="en-US" sz="1700" dirty="0">
                <a:ea typeface="ＭＳ Ｐゴシック"/>
              </a:rPr>
              <a:t>Procurement</a:t>
            </a:r>
          </a:p>
          <a:p>
            <a:pPr marL="683260" lvl="1" indent="-306705">
              <a:spcBef>
                <a:spcPts val="300"/>
              </a:spcBef>
            </a:pPr>
            <a:r>
              <a:rPr lang="en-US" sz="1700">
                <a:ea typeface="ＭＳ Ｐゴシック"/>
              </a:rPr>
              <a:t>Tests (Electron beam welding, Annealing)</a:t>
            </a:r>
            <a:endParaRPr lang="en-US" sz="1700" dirty="0">
              <a:ea typeface="ＭＳ Ｐゴシック"/>
            </a:endParaRP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Design of strongback support during assembly process</a:t>
            </a:r>
            <a:endParaRPr lang="en-US" sz="200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r>
              <a:rPr lang="en-US" sz="2000">
                <a:cs typeface="Helvetica"/>
              </a:rPr>
              <a:t>FEA: Mechanical &amp; Thermal analysis of the G11 post, with cavity plate, cavity and HBCAM targets.</a:t>
            </a:r>
            <a:endParaRPr lang="en-US" sz="2000" dirty="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Write assembly procedure</a:t>
            </a:r>
          </a:p>
          <a:p>
            <a:pPr marL="306705" indent="-306705">
              <a:spcBef>
                <a:spcPts val="300"/>
              </a:spcBef>
            </a:pPr>
            <a:r>
              <a:rPr lang="en-US" sz="2000" dirty="0">
                <a:cs typeface="Helvetica"/>
              </a:rPr>
              <a:t>Torque spreadsheet</a:t>
            </a:r>
          </a:p>
          <a:p>
            <a:pPr marL="306705" indent="-306705">
              <a:spcBef>
                <a:spcPts val="300"/>
              </a:spcBef>
            </a:pPr>
            <a:endParaRPr lang="en-US" sz="2000" dirty="0">
              <a:cs typeface="Helvetica"/>
            </a:endParaRPr>
          </a:p>
          <a:p>
            <a:pPr marL="306705" indent="-306705">
              <a:spcBef>
                <a:spcPts val="300"/>
              </a:spcBef>
            </a:pPr>
            <a:endParaRPr lang="en-US" sz="2000" b="1" dirty="0">
              <a:solidFill>
                <a:srgbClr val="FFC000"/>
              </a:solidFill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sz="2900" dirty="0"/>
              <a:t> SSR2 Cryomodule - Next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1/26/2023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74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BA422-DEA9-4DBB-8A3A-7E2B0152F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342900" indent="-342900"/>
            <a:r>
              <a:rPr lang="en-US" dirty="0"/>
              <a:t>BARC: cavities tooling </a:t>
            </a:r>
            <a:r>
              <a:rPr lang="en-US" dirty="0">
                <a:highlight>
                  <a:srgbClr val="00FFFF"/>
                </a:highlight>
              </a:rPr>
              <a:t>Technical discussion ongoing</a:t>
            </a:r>
            <a:endParaRPr lang="en-US" i="1">
              <a:highlight>
                <a:srgbClr val="00FFFF"/>
              </a:highlight>
            </a:endParaRPr>
          </a:p>
          <a:p>
            <a:pPr marL="342900" indent="-342900"/>
            <a:r>
              <a:rPr lang="en-US" dirty="0"/>
              <a:t>BARC: Plan tuner Manufacturing Readiness Review</a:t>
            </a:r>
            <a:r>
              <a:rPr lang="en-US" dirty="0">
                <a:highlight>
                  <a:srgbClr val="00FFFF"/>
                </a:highlight>
              </a:rPr>
              <a:t> Completed!</a:t>
            </a:r>
          </a:p>
          <a:p>
            <a:pPr marL="342900" indent="-342900"/>
            <a:r>
              <a:rPr lang="en-US" dirty="0"/>
              <a:t>Release TRS/ISD for the SSR2 cryomodule </a:t>
            </a:r>
            <a:r>
              <a:rPr lang="en-US" i="1" dirty="0">
                <a:highlight>
                  <a:srgbClr val="00FFFF"/>
                </a:highlight>
              </a:rPr>
              <a:t>Released!!!</a:t>
            </a:r>
          </a:p>
          <a:p>
            <a:pPr marL="306705" indent="-30670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877E19-F753-4333-BFAD-920A49FF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 from previous meetings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CAA2E-8B3A-47A8-A730-E4BF6A6B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33746-76C2-460F-AF16-E96AF7BA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25F-FE18-4579-9513-1343DD94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1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E88CD-8AEE-43FB-B446-A26A9BD1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961692-3987-4641-8171-6C456E60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AF2CF-8728-44A1-B1E8-63EAFB71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B8C28-DA1C-4842-90EC-5361F3E5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76039-F875-4C22-B8EC-46900802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0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58069-DBD7-4564-8538-EB11D5E7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Helvetica"/>
              </a:rPr>
              <a:t>Flow-down of Requirement and Interface Specifications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5F12-8458-430A-8F89-4492A135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B9F74-ADF3-43A8-9D46-B62A7FFF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8B288-9E13-42D7-A730-0F04CE33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8D5262F-C4E5-4E14-8859-7DC768075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729" y="971550"/>
            <a:ext cx="10841492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D6834-54C5-437C-B369-AF5142927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Prototype SSR1 CM</a:t>
            </a:r>
          </a:p>
          <a:p>
            <a:pPr lvl="1"/>
            <a:r>
              <a:rPr lang="en-US">
                <a:highlight>
                  <a:srgbClr val="FFFF00"/>
                </a:highlight>
              </a:rPr>
              <a:t>Completed</a:t>
            </a:r>
            <a:r>
              <a:rPr lang="en-US"/>
              <a:t>. Currently used to get residual magnetic field within the coldmass.</a:t>
            </a:r>
          </a:p>
          <a:p>
            <a:pPr>
              <a:spcBef>
                <a:spcPts val="1800"/>
              </a:spcBef>
            </a:pPr>
            <a:r>
              <a:rPr lang="en-US"/>
              <a:t>Pre-production SSR2 CM</a:t>
            </a:r>
          </a:p>
          <a:p>
            <a:pPr lvl="1"/>
            <a:r>
              <a:rPr lang="en-US"/>
              <a:t>Design completed. All POs awarded. </a:t>
            </a:r>
          </a:p>
          <a:p>
            <a:pPr lvl="1"/>
            <a:r>
              <a:rPr lang="en-US"/>
              <a:t>Planning incoming inspections and </a:t>
            </a:r>
            <a:r>
              <a:rPr lang="en-US">
                <a:highlight>
                  <a:srgbClr val="FFFF00"/>
                </a:highlight>
              </a:rPr>
              <a:t>finalizing assembly phases</a:t>
            </a:r>
            <a:r>
              <a:rPr lang="en-US"/>
              <a:t>. </a:t>
            </a:r>
          </a:p>
          <a:p>
            <a:pPr lvl="2"/>
            <a:r>
              <a:rPr lang="en-US"/>
              <a:t>A series of meeting is going to start this month between the design and assembly teams.</a:t>
            </a:r>
          </a:p>
          <a:p>
            <a:pPr>
              <a:spcBef>
                <a:spcPts val="1800"/>
              </a:spcBef>
            </a:pPr>
            <a:r>
              <a:rPr lang="en-US"/>
              <a:t>Production SSR1 CMs (Total 2) </a:t>
            </a:r>
          </a:p>
          <a:p>
            <a:pPr lvl="1"/>
            <a:r>
              <a:rPr lang="en-US"/>
              <a:t>Cavities fabrication is ongoing.</a:t>
            </a:r>
          </a:p>
          <a:p>
            <a:pPr lvl="1"/>
            <a:r>
              <a:rPr lang="en-US"/>
              <a:t>Finalizing design of CM and preparing procurement of major sub-assemblies. </a:t>
            </a:r>
            <a:r>
              <a:rPr lang="en-US">
                <a:highlight>
                  <a:srgbClr val="FFFF00"/>
                </a:highlight>
              </a:rPr>
              <a:t>FDR in April</a:t>
            </a:r>
            <a:r>
              <a:rPr lang="en-US"/>
              <a:t>.</a:t>
            </a:r>
          </a:p>
          <a:p>
            <a:pPr>
              <a:spcBef>
                <a:spcPts val="1800"/>
              </a:spcBef>
            </a:pPr>
            <a:r>
              <a:rPr lang="en-US"/>
              <a:t>Production SSR2 CM (Total 7)</a:t>
            </a:r>
          </a:p>
          <a:p>
            <a:pPr lvl="1"/>
            <a:r>
              <a:rPr lang="en-US">
                <a:highlight>
                  <a:srgbClr val="FFFF00"/>
                </a:highlight>
              </a:rPr>
              <a:t>Nb procurement </a:t>
            </a:r>
            <a:r>
              <a:rPr lang="en-US"/>
              <a:t>is ongoing.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6862EF-CC95-4751-9545-D0AA0BEB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status and upcoming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A3837-FDE9-407E-AE7B-403020DC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8F96E-0D9F-41B4-AF0A-75BDE8D7031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66919-434D-4C19-A803-B9333F67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37ECF-03EA-4F28-8822-0BDA5D82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7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98E59-69D6-45F8-8B42-93842CBA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4CD60-3485-492E-A327-F9556076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F9A93-F494-42B2-80E6-651C024C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F5875-93F4-4FC2-BD5F-344AA49C1F12}"/>
              </a:ext>
            </a:extLst>
          </p:cNvPr>
          <p:cNvSpPr txBox="1"/>
          <p:nvPr/>
        </p:nvSpPr>
        <p:spPr>
          <a:xfrm>
            <a:off x="3383667" y="2397948"/>
            <a:ext cx="542466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SSRs Niobium and Cavities</a:t>
            </a:r>
          </a:p>
          <a:p>
            <a:pPr algn="r"/>
            <a:r>
              <a:rPr lang="en-US" sz="2000"/>
              <a:t>SPM: P. Berrutti</a:t>
            </a:r>
          </a:p>
          <a:p>
            <a:pPr algn="r"/>
            <a:r>
              <a:rPr lang="en-US" sz="2000"/>
              <a:t>Presenter: M. Parise</a:t>
            </a:r>
          </a:p>
        </p:txBody>
      </p:sp>
    </p:spTree>
    <p:extLst>
      <p:ext uri="{BB962C8B-B14F-4D97-AF65-F5344CB8AC3E}">
        <p14:creationId xmlns:p14="http://schemas.microsoft.com/office/powerpoint/2010/main" val="344630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Niobium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8B3A3F9-A0CD-48E7-AE47-C1DAB42D9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1600" dirty="0"/>
              <a:t>SSR1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Awarding second PO for CM2 to Ningxia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SSR2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RFP for Production Niobium is being prepared</a:t>
            </a:r>
          </a:p>
          <a:p>
            <a:pPr lvl="1">
              <a:spcBef>
                <a:spcPts val="300"/>
              </a:spcBef>
            </a:pPr>
            <a:endParaRPr lang="en-US" sz="1800" dirty="0"/>
          </a:p>
          <a:p>
            <a:pPr lvl="1">
              <a:spcBef>
                <a:spcPts val="300"/>
              </a:spcBef>
            </a:pPr>
            <a:endParaRPr lang="en-US" sz="1800" dirty="0"/>
          </a:p>
          <a:p>
            <a:pPr lvl="1">
              <a:spcBef>
                <a:spcPts val="300"/>
              </a:spcBef>
            </a:pPr>
            <a:endParaRPr lang="en-US" sz="1800" dirty="0"/>
          </a:p>
          <a:p>
            <a:pPr marL="376757" lvl="1" indent="0">
              <a:spcBef>
                <a:spcPts val="300"/>
              </a:spcBef>
              <a:buNone/>
            </a:pPr>
            <a:endParaRPr lang="en-US" sz="1800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DA72BF1-06CF-4BF5-B80C-25FD8C89B8E3}"/>
              </a:ext>
            </a:extLst>
          </p:cNvPr>
          <p:cNvSpPr txBox="1">
            <a:spLocks/>
          </p:cNvSpPr>
          <p:nvPr/>
        </p:nvSpPr>
        <p:spPr>
          <a:xfrm>
            <a:off x="304798" y="2601797"/>
            <a:ext cx="11582397" cy="5840926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SSR1</a:t>
            </a:r>
          </a:p>
          <a:p>
            <a:pPr lvl="1">
              <a:spcBef>
                <a:spcPts val="30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PO 690591 with Zanon for the fabrication of 9 Production Cavities. Next milestone is the MRR to be scheduled early 2023.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SSR2</a:t>
            </a:r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1600" u="sng" dirty="0">
                <a:latin typeface="Helvetica" panose="020B0604020202020204" pitchFamily="34" charset="0"/>
                <a:cs typeface="Helvetica" panose="020B0604020202020204" pitchFamily="34" charset="0"/>
              </a:rPr>
              <a:t>Fabrication and processing</a:t>
            </a:r>
          </a:p>
          <a:p>
            <a:pPr lvl="1">
              <a:spcBef>
                <a:spcPts val="30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3 ppSSR2 cavities (S2-ZA-001/2/3) were manufactured by Zanon. All cavities have been processed either by Zanon or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IJCLab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30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Other 3 are expected to be completed (manufactured and processed) in spring 2023 by Zanon.</a:t>
            </a:r>
          </a:p>
          <a:p>
            <a:pPr lvl="1">
              <a:spcBef>
                <a:spcPts val="30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RI is working on the fabrication of 3 cavities. MRR was performed. First cavity (manufactured and processed) ready in late spring 2023.</a:t>
            </a:r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r>
              <a:rPr lang="en-US" sz="1600" dirty="0"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	</a:t>
            </a:r>
            <a:r>
              <a:rPr lang="en-US" sz="1600" u="sng" dirty="0"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ES&amp;H Compliance</a:t>
            </a:r>
          </a:p>
          <a:p>
            <a:pPr lvl="1">
              <a:spcBef>
                <a:spcPts val="300"/>
              </a:spcBef>
            </a:pP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Eng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note for S2-ZA-001 is approved and released in TC (EN08416)</a:t>
            </a:r>
          </a:p>
          <a:p>
            <a:pPr lvl="1">
              <a:spcBef>
                <a:spcPts val="30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Master Eng. Note for ppSSR2 is EN03693 </a:t>
            </a:r>
          </a:p>
          <a:p>
            <a:pPr lvl="1">
              <a:spcBef>
                <a:spcPts val="300"/>
              </a:spcBef>
            </a:pPr>
            <a:r>
              <a:rPr lang="en-US" sz="1600" u="sng" dirty="0">
                <a:latin typeface="Helvetica" panose="020B0604020202020204" pitchFamily="34" charset="0"/>
                <a:cs typeface="Helvetica" panose="020B0604020202020204" pitchFamily="34" charset="0"/>
              </a:rPr>
              <a:t>Cold Testing of SSR2 #1 and #3 is ongoing at </a:t>
            </a:r>
            <a:r>
              <a:rPr lang="en-US" sz="1600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IJCLab</a:t>
            </a:r>
            <a:r>
              <a:rPr lang="en-US" sz="1600" u="sng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endParaRPr lang="en-US" sz="1667" dirty="0"/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endParaRPr lang="en-US" sz="1600" u="sng" dirty="0">
              <a:ea typeface="ＭＳ Ｐゴシック" charset="0"/>
            </a:endParaRPr>
          </a:p>
          <a:p>
            <a:pPr>
              <a:spcBef>
                <a:spcPts val="300"/>
              </a:spcBef>
            </a:pPr>
            <a:endParaRPr lang="en-US" sz="1800" dirty="0"/>
          </a:p>
          <a:p>
            <a:pPr>
              <a:spcBef>
                <a:spcPts val="300"/>
              </a:spcBef>
            </a:pPr>
            <a:endParaRPr lang="en-US" sz="1800" dirty="0"/>
          </a:p>
          <a:p>
            <a:pPr lvl="1">
              <a:spcBef>
                <a:spcPts val="300"/>
              </a:spcBef>
            </a:pPr>
            <a:endParaRPr lang="en-US" sz="1200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FAFFC4A4-362D-4F84-977E-C4C534932C26}"/>
              </a:ext>
            </a:extLst>
          </p:cNvPr>
          <p:cNvSpPr txBox="1">
            <a:spLocks/>
          </p:cNvSpPr>
          <p:nvPr/>
        </p:nvSpPr>
        <p:spPr>
          <a:xfrm>
            <a:off x="304800" y="213194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Cavities </a:t>
            </a:r>
          </a:p>
        </p:txBody>
      </p:sp>
    </p:spTree>
    <p:extLst>
      <p:ext uri="{BB962C8B-B14F-4D97-AF65-F5344CB8AC3E}">
        <p14:creationId xmlns:p14="http://schemas.microsoft.com/office/powerpoint/2010/main" val="94416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67ACF-7AD3-4448-9B9C-AA070378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16F7-7543-41BB-8BC5-C970AC76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54172-0D69-4FAE-ADD1-360242DB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C2D34-3DD5-4787-82C2-147319F4DE93}"/>
              </a:ext>
            </a:extLst>
          </p:cNvPr>
          <p:cNvSpPr txBox="1"/>
          <p:nvPr/>
        </p:nvSpPr>
        <p:spPr>
          <a:xfrm>
            <a:off x="3747372" y="2462964"/>
            <a:ext cx="4697257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dirty="0">
                <a:latin typeface="Calibri"/>
              </a:rPr>
              <a:t>SSRs Solenoids</a:t>
            </a:r>
            <a:endParaRPr lang="en-US" dirty="0"/>
          </a:p>
          <a:p>
            <a:pPr algn="r"/>
            <a:r>
              <a:rPr lang="en-US" sz="2000" dirty="0">
                <a:latin typeface="Calibri"/>
              </a:rPr>
              <a:t>SPM: Miao Yu</a:t>
            </a:r>
          </a:p>
          <a:p>
            <a:pPr algn="r"/>
            <a:r>
              <a:rPr lang="en-US" sz="2000" dirty="0">
                <a:latin typeface="Calibri"/>
              </a:rPr>
              <a:t>Presenter: Miao Yu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771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88EB591-EB14-4A78-8D7A-4488874FDD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882" y="552454"/>
            <a:ext cx="2876531" cy="54461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39BA03-6A40-4F4C-85EE-A314CE97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solenoid status update – FNAL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F787-1B43-4238-86C0-0296031B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981A0-2CC3-488F-9BFE-0DDC9619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59BF3-8E6B-4D3E-80B3-2081CD8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81B8539-2B4C-477C-8E95-D6A9CDED4AB7}"/>
              </a:ext>
            </a:extLst>
          </p:cNvPr>
          <p:cNvSpPr txBox="1">
            <a:spLocks/>
          </p:cNvSpPr>
          <p:nvPr/>
        </p:nvSpPr>
        <p:spPr>
          <a:xfrm>
            <a:off x="225231" y="809805"/>
            <a:ext cx="5387293" cy="4139855"/>
          </a:xfrm>
          <a:prstGeom prst="rect">
            <a:avLst/>
          </a:prstGeom>
        </p:spPr>
        <p:txBody>
          <a:bodyPr lIns="0" tIns="0" rIns="0" bIns="0" anchor="t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285750"/>
            <a:endParaRPr lang="en-US" sz="2800">
              <a:ea typeface="ＭＳ Ｐゴシック"/>
            </a:endParaRPr>
          </a:p>
          <a:p>
            <a:pPr marL="457200" lvl="1" indent="0">
              <a:buFont typeface="Arial" charset="0"/>
              <a:buNone/>
            </a:pPr>
            <a:endParaRPr lang="en-US" sz="2400">
              <a:ea typeface="ＭＳ Ｐゴシック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F981FFE-CEE6-4615-809C-32C9CE6E456C}"/>
              </a:ext>
            </a:extLst>
          </p:cNvPr>
          <p:cNvSpPr txBox="1">
            <a:spLocks/>
          </p:cNvSpPr>
          <p:nvPr/>
        </p:nvSpPr>
        <p:spPr>
          <a:xfrm>
            <a:off x="3342387" y="4512932"/>
            <a:ext cx="8151589" cy="1726298"/>
          </a:xfrm>
          <a:prstGeom prst="rect">
            <a:avLst/>
          </a:prstGeom>
        </p:spPr>
        <p:txBody>
          <a:bodyPr lIns="0" tIns="0" rIns="0" bIns="0" anchor="t"/>
          <a:lstStyle>
            <a:lvl1pPr marL="342904" indent="-34290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9" indent="-28575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14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20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26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Visual inspection on the prototype </a:t>
            </a:r>
            <a:r>
              <a:rPr lang="en-US" sz="2000" dirty="0">
                <a:ea typeface="ＭＳ Ｐゴシック"/>
                <a:cs typeface="Helvetica"/>
              </a:rPr>
              <a:t>P2-SSR-BAR-A-PS-003</a:t>
            </a:r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 is completed, with two DRs issued (1. Surface scratch and 2. non-consistent hardware uses) </a:t>
            </a:r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The magnet final assembly and mounting on the test stand is being planned. The work is expected to be started in early February.</a:t>
            </a:r>
          </a:p>
          <a:p>
            <a:pPr marL="1143000" lvl="2" indent="-228600"/>
            <a:endParaRPr lang="en-US" sz="1600">
              <a:solidFill>
                <a:srgbClr val="505050"/>
              </a:solidFill>
              <a:ea typeface="ＭＳ Ｐゴシック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8DC0AAF-43F0-4B05-AAD7-14241AF620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040" y="3538608"/>
            <a:ext cx="2425700" cy="19431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5403C357-46C3-BBD5-8931-610E2A302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58242" y="585753"/>
            <a:ext cx="3329227" cy="369707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C260BB1-694D-F4ED-6F5E-2DC7FA848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565" y="70115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312F6-A3B8-491A-9F68-BFE0ED2F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solenoid status update – BARC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C546-0ADB-4CF6-BBC9-E4D79E70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E4BD8-F18E-42C8-8DB4-7D282ED1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A0861-E318-4359-AC9C-A23F84A7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FAA489E-28F1-772E-FEA3-3A6C8CB1D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5533134" cy="5344427"/>
          </a:xfrm>
        </p:spPr>
        <p:txBody>
          <a:bodyPr lIns="0" tIns="0" rIns="0" bIns="0" anchor="t"/>
          <a:lstStyle/>
          <a:p>
            <a:pPr marL="306705" indent="-306705" algn="just"/>
            <a:r>
              <a:rPr lang="en-US" sz="1600" dirty="0">
                <a:cs typeface="Helvetica"/>
              </a:rPr>
              <a:t>The pre-series magnet P2-SSR-BARC-A-004 was sent back to the vendor repair, replaced by another pre-series magnet P2-SSR-BAR-A-003.</a:t>
            </a:r>
            <a:endParaRPr lang="en-US" sz="1600"/>
          </a:p>
          <a:p>
            <a:pPr marL="306705" indent="-306705" algn="just"/>
            <a:r>
              <a:rPr lang="en-US" sz="1600" dirty="0">
                <a:cs typeface="Helvetica"/>
              </a:rPr>
              <a:t>The pre-series magnet P2-SSR-BARC-A-007 cold test is near completed.</a:t>
            </a:r>
            <a:endParaRPr lang="en-US" sz="160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Reach 5 T</a:t>
            </a:r>
            <a:r>
              <a:rPr lang="en-US" sz="1600" baseline="30000" dirty="0">
                <a:ea typeface="ＭＳ Ｐゴシック"/>
                <a:cs typeface="Helvetica"/>
              </a:rPr>
              <a:t>2</a:t>
            </a:r>
            <a:r>
              <a:rPr lang="en-US" sz="1600" dirty="0">
                <a:ea typeface="ＭＳ Ｐゴシック"/>
                <a:cs typeface="Helvetica"/>
              </a:rPr>
              <a:t>m magnetic strength (6.45 T) at 45 A current on main solenoid coil (</a:t>
            </a:r>
            <a:r>
              <a:rPr lang="en-US" sz="1600" i="1" dirty="0">
                <a:ea typeface="ＭＳ Ｐゴシック"/>
                <a:cs typeface="Helvetica"/>
              </a:rPr>
              <a:t>4.5 T</a:t>
            </a:r>
            <a:r>
              <a:rPr lang="en-US" sz="1600" i="1" baseline="30000" dirty="0">
                <a:ea typeface="ＭＳ Ｐゴシック"/>
                <a:cs typeface="Helvetica"/>
              </a:rPr>
              <a:t>2</a:t>
            </a:r>
            <a:r>
              <a:rPr lang="en-US" sz="1600" i="1" dirty="0">
                <a:ea typeface="ＭＳ Ｐゴシック"/>
                <a:cs typeface="Helvetica"/>
              </a:rPr>
              <a:t>m in specification</a:t>
            </a:r>
            <a:r>
              <a:rPr lang="en-US" sz="1600" dirty="0">
                <a:ea typeface="ＭＳ Ｐゴシック"/>
                <a:cs typeface="Helvetica"/>
              </a:rPr>
              <a:t>) </a:t>
            </a:r>
            <a:endParaRPr lang="en-US" sz="1600">
              <a:cs typeface="Helvetica"/>
            </a:endParaRPr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Total 8 quenches, each quench took ~1h for test stand recovery (the quench results are still under analysis for quench locations and possible causes) .</a:t>
            </a:r>
            <a:endParaRPr lang="en-US" sz="1600">
              <a:cs typeface="Helvetica"/>
            </a:endParaRPr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The fringe filed is 5.2 Gauss at 500 mm on axis at 45 A (</a:t>
            </a:r>
            <a:r>
              <a:rPr lang="en-US" sz="1600" i="1" dirty="0">
                <a:ea typeface="ＭＳ Ｐゴシック"/>
                <a:cs typeface="Helvetica"/>
              </a:rPr>
              <a:t>&lt;10 Gauss in specification</a:t>
            </a:r>
            <a:r>
              <a:rPr lang="en-US" sz="1600" dirty="0">
                <a:ea typeface="ＭＳ Ｐゴシック"/>
                <a:cs typeface="Helvetica"/>
              </a:rPr>
              <a:t>). </a:t>
            </a:r>
            <a:endParaRPr lang="en-US" sz="1600">
              <a:ea typeface="ＭＳ Ｐゴシック"/>
            </a:endParaRPr>
          </a:p>
          <a:p>
            <a:pPr marL="306705" indent="-306705" algn="just"/>
            <a:r>
              <a:rPr lang="en-US" sz="1600" dirty="0">
                <a:cs typeface="Helvetica"/>
              </a:rPr>
              <a:t>The pre-series magnet P2-SSR-BARC-A-009 is being integrated with test stand.</a:t>
            </a:r>
            <a:endParaRPr lang="en-US" sz="1600"/>
          </a:p>
          <a:p>
            <a:pPr marL="306705" indent="-306705" algn="just"/>
            <a:r>
              <a:rPr lang="en-US" sz="1600" dirty="0">
                <a:cs typeface="Helvetica"/>
              </a:rPr>
              <a:t>The fourth pre-series magnet P2-SSR-BAR-A-008 was received at BARC.</a:t>
            </a:r>
            <a:endParaRPr lang="en-US" sz="1600"/>
          </a:p>
          <a:p>
            <a:pPr marL="306705" indent="-306705" algn="just"/>
            <a:r>
              <a:rPr lang="en-US" sz="1600" dirty="0">
                <a:cs typeface="Helvetica"/>
              </a:rPr>
              <a:t>The test on 007 and 009 is still aiming to be completed by the end of January, and the test on 008 and 003 by the end of February.</a:t>
            </a:r>
            <a:endParaRPr lang="en-US" sz="1600" dirty="0"/>
          </a:p>
          <a:p>
            <a:pPr marL="306705" indent="-306705"/>
            <a:endParaRPr lang="en-US" sz="1400" dirty="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D329C9B-0960-684D-011A-1FEF41A0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52" y="752503"/>
            <a:ext cx="3828638" cy="549552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B8F051F-7DE3-22D2-9E23-2A2AEE2B0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371" y="3426607"/>
            <a:ext cx="2995372" cy="27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891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4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5.xml><?xml version="1.0" encoding="utf-8"?>
<a:theme xmlns:a="http://schemas.openxmlformats.org/drawingml/2006/main" name="5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a0dec3-50e4-4fdd-85a6-36fdae68bb6a">
      <Terms xmlns="http://schemas.microsoft.com/office/infopath/2007/PartnerControls"/>
    </lcf76f155ced4ddcb4097134ff3c332f>
    <TaxCatchAll xmlns="6af097bf-c6cc-4829-adcd-4351e0b3f2c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990B351F44B45B6EFCEEA90A1904F" ma:contentTypeVersion="20" ma:contentTypeDescription="Create a new document." ma:contentTypeScope="" ma:versionID="21eed47c82cf76ee5196fe4924fbadf7">
  <xsd:schema xmlns:xsd="http://www.w3.org/2001/XMLSchema" xmlns:xs="http://www.w3.org/2001/XMLSchema" xmlns:p="http://schemas.microsoft.com/office/2006/metadata/properties" xmlns:ns1="http://schemas.microsoft.com/sharepoint/v3" xmlns:ns2="6aa0dec3-50e4-4fdd-85a6-36fdae68bb6a" xmlns:ns3="6af097bf-c6cc-4829-adcd-4351e0b3f2c1" targetNamespace="http://schemas.microsoft.com/office/2006/metadata/properties" ma:root="true" ma:fieldsID="f2a66193d1014a02c354a7f1093b494a" ns1:_="" ns2:_="" ns3:_="">
    <xsd:import namespace="http://schemas.microsoft.com/sharepoint/v3"/>
    <xsd:import namespace="6aa0dec3-50e4-4fdd-85a6-36fdae68bb6a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0dec3-50e4-4fdd-85a6-36fdae68b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schemas.microsoft.com/office/2006/documentManagement/types"/>
    <ds:schemaRef ds:uri="http://schemas.microsoft.com/office/2006/metadata/properties"/>
    <ds:schemaRef ds:uri="6aa0dec3-50e4-4fdd-85a6-36fdae68bb6a"/>
    <ds:schemaRef ds:uri="http://purl.org/dc/elements/1.1/"/>
    <ds:schemaRef ds:uri="http://purl.org/dc/terms/"/>
    <ds:schemaRef ds:uri="6af097bf-c6cc-4829-adcd-4351e0b3f2c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56C9C9-609F-4672-A11E-D48498DCA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a0dec3-50e4-4fdd-85a6-36fdae68bb6a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230</TotalTime>
  <Words>1168</Words>
  <Application>Microsoft Office PowerPoint</Application>
  <PresentationFormat>Widescreen</PresentationFormat>
  <Paragraphs>193</Paragraphs>
  <Slides>22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1_Fermilab_PPT_090915</vt:lpstr>
      <vt:lpstr>2_Fermilab_PPT_090915</vt:lpstr>
      <vt:lpstr>3_Fermilab_PPT_090915</vt:lpstr>
      <vt:lpstr>4_Fermilab_PPT_090915</vt:lpstr>
      <vt:lpstr>5_Fermilab_PPT_090915</vt:lpstr>
      <vt:lpstr>PowerPoint Presentation</vt:lpstr>
      <vt:lpstr>EPDM for PIP-II/SSRs scope</vt:lpstr>
      <vt:lpstr>Flow-down of Requirement and Interface Specifications</vt:lpstr>
      <vt:lpstr>Overall status and upcoming activities</vt:lpstr>
      <vt:lpstr>PowerPoint Presentation</vt:lpstr>
      <vt:lpstr>Niobium</vt:lpstr>
      <vt:lpstr>PowerPoint Presentation</vt:lpstr>
      <vt:lpstr>SSR solenoid status update – FNAL activities</vt:lpstr>
      <vt:lpstr>SSR solenoid status update – BARC activities</vt:lpstr>
      <vt:lpstr>PowerPoint Presentation</vt:lpstr>
      <vt:lpstr>Couplers</vt:lpstr>
      <vt:lpstr>PowerPoint Presentation</vt:lpstr>
      <vt:lpstr> SSRs Cryomodule Cross-section</vt:lpstr>
      <vt:lpstr> SSR1 Cryomodule Design</vt:lpstr>
      <vt:lpstr> SSR2 Cryomodule Procurement</vt:lpstr>
      <vt:lpstr> SSR2 Cryomodule Procurement</vt:lpstr>
      <vt:lpstr> SSR2 Cryomodule Procurement</vt:lpstr>
      <vt:lpstr> SSR2 Cryomodule Procurement</vt:lpstr>
      <vt:lpstr> SSR2 Cryomodule Procurement</vt:lpstr>
      <vt:lpstr> SSR2 Cryomodule - Next activities</vt:lpstr>
      <vt:lpstr>Action items from previous meetings</vt:lpstr>
      <vt:lpstr>Action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Donato Passarelli</cp:lastModifiedBy>
  <cp:revision>165</cp:revision>
  <cp:lastPrinted>2020-01-24T20:57:46Z</cp:lastPrinted>
  <dcterms:created xsi:type="dcterms:W3CDTF">2019-12-16T19:54:36Z</dcterms:created>
  <dcterms:modified xsi:type="dcterms:W3CDTF">2023-01-25T21:53:11Z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0x0101008F2990B351F44B45B6EFCEEA90A1904F</vt:lpwstr>
  </property>
  <property fmtid="{D5CDD505-2E9C-101B-9397-08002B2CF9AE}" pid="3" name="MediaServiceImageTags">
    <vt:lpwstr/>
  </property>
</Properties>
</file>