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63" r:id="rId6"/>
    <p:sldId id="257" r:id="rId7"/>
    <p:sldId id="260" r:id="rId8"/>
    <p:sldId id="262" r:id="rId9"/>
    <p:sldId id="261" r:id="rId1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934"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cxnSp>
        <p:nvCxnSpPr>
          <p:cNvPr id="16" name="Straight Connector 15"/>
          <p:cNvCxnSpPr/>
          <p:nvPr/>
        </p:nvCxnSpPr>
        <p:spPr>
          <a:xfrm>
            <a:off x="5427759" y="672713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0" y="-1"/>
            <a:ext cx="9143999"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33" name="Picture 32" descr="FermiLogoBar_DOE_KO_horiz.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7521"/>
            <a:ext cx="9010786" cy="301891"/>
          </a:xfrm>
          <a:prstGeom prst="rect">
            <a:avLst/>
          </a:prstGeom>
        </p:spPr>
      </p:pic>
      <p:pic>
        <p:nvPicPr>
          <p:cNvPr id="10" name="Picture 9">
            <a:extLst>
              <a:ext uri="{FF2B5EF4-FFF2-40B4-BE49-F238E27FC236}">
                <a16:creationId xmlns:a16="http://schemas.microsoft.com/office/drawing/2014/main" id="{5186796D-04F9-4F98-A9C7-6B1EA0F5DCE9}"/>
              </a:ext>
            </a:extLst>
          </p:cNvPr>
          <p:cNvPicPr>
            <a:picLocks noChangeAspect="1"/>
          </p:cNvPicPr>
          <p:nvPr/>
        </p:nvPicPr>
        <p:blipFill>
          <a:blip r:embed="rId3"/>
          <a:stretch>
            <a:fillRect/>
          </a:stretch>
        </p:blipFill>
        <p:spPr>
          <a:xfrm>
            <a:off x="2626" y="896935"/>
            <a:ext cx="9141374" cy="2775561"/>
          </a:xfrm>
          <a:prstGeom prst="rect">
            <a:avLst/>
          </a:prstGeom>
        </p:spPr>
      </p:pic>
      <p:pic>
        <p:nvPicPr>
          <p:cNvPr id="1026" name="Picture 2">
            <a:extLst>
              <a:ext uri="{FF2B5EF4-FFF2-40B4-BE49-F238E27FC236}">
                <a16:creationId xmlns:a16="http://schemas.microsoft.com/office/drawing/2014/main" id="{4C411C9B-D290-45A0-A84F-CF6D6F92A61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27759" y="4994560"/>
            <a:ext cx="3182379" cy="169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994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5">
            <a:extLst>
              <a:ext uri="{FF2B5EF4-FFF2-40B4-BE49-F238E27FC236}">
                <a16:creationId xmlns:a16="http://schemas.microsoft.com/office/drawing/2014/main" id="{36F982ED-5315-4D9E-BC18-5E4A5EB86946}"/>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22" name="Date Placeholder 3">
            <a:extLst>
              <a:ext uri="{FF2B5EF4-FFF2-40B4-BE49-F238E27FC236}">
                <a16:creationId xmlns:a16="http://schemas.microsoft.com/office/drawing/2014/main" id="{A029D8E2-E2B6-4657-A7F4-5E2905F82988}"/>
              </a:ext>
            </a:extLst>
          </p:cNvPr>
          <p:cNvSpPr>
            <a:spLocks noGrp="1"/>
          </p:cNvSpPr>
          <p:nvPr>
            <p:ph type="dt" sz="half" idx="2"/>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5/7/2024</a:t>
            </a:fld>
            <a:endParaRPr lang="en-US"/>
          </a:p>
        </p:txBody>
      </p:sp>
      <p:sp>
        <p:nvSpPr>
          <p:cNvPr id="23" name="Footer Placeholder 4">
            <a:extLst>
              <a:ext uri="{FF2B5EF4-FFF2-40B4-BE49-F238E27FC236}">
                <a16:creationId xmlns:a16="http://schemas.microsoft.com/office/drawing/2014/main" id="{2045A5D4-650A-4042-9F43-FB53A244BE0D}"/>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95881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7" name="Slide Number Placeholder 5">
            <a:extLst>
              <a:ext uri="{FF2B5EF4-FFF2-40B4-BE49-F238E27FC236}">
                <a16:creationId xmlns:a16="http://schemas.microsoft.com/office/drawing/2014/main" id="{02A5DAFF-B3FE-4C5C-9F1C-A2AA2D294CC7}"/>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28" name="Date Placeholder 3">
            <a:extLst>
              <a:ext uri="{FF2B5EF4-FFF2-40B4-BE49-F238E27FC236}">
                <a16:creationId xmlns:a16="http://schemas.microsoft.com/office/drawing/2014/main" id="{F8969A88-4169-4B6A-9035-3DA0FB073B48}"/>
              </a:ext>
            </a:extLst>
          </p:cNvPr>
          <p:cNvSpPr>
            <a:spLocks noGrp="1"/>
          </p:cNvSpPr>
          <p:nvPr>
            <p:ph type="dt" sz="half" idx="2"/>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5/7/2024</a:t>
            </a:fld>
            <a:endParaRPr lang="en-US"/>
          </a:p>
        </p:txBody>
      </p:sp>
      <p:sp>
        <p:nvSpPr>
          <p:cNvPr id="29" name="Footer Placeholder 4">
            <a:extLst>
              <a:ext uri="{FF2B5EF4-FFF2-40B4-BE49-F238E27FC236}">
                <a16:creationId xmlns:a16="http://schemas.microsoft.com/office/drawing/2014/main" id="{2EA33228-90EB-467A-BA14-76FA1419F28D}"/>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195225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1" name="Slide Number Placeholder 5">
            <a:extLst>
              <a:ext uri="{FF2B5EF4-FFF2-40B4-BE49-F238E27FC236}">
                <a16:creationId xmlns:a16="http://schemas.microsoft.com/office/drawing/2014/main" id="{140052CB-1A90-4698-9AB0-37D2033C959A}"/>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22" name="Date Placeholder 3">
            <a:extLst>
              <a:ext uri="{FF2B5EF4-FFF2-40B4-BE49-F238E27FC236}">
                <a16:creationId xmlns:a16="http://schemas.microsoft.com/office/drawing/2014/main" id="{18C0B5BC-1D2F-4514-BDC0-7F7BE1DD5AD3}"/>
              </a:ext>
            </a:extLst>
          </p:cNvPr>
          <p:cNvSpPr>
            <a:spLocks noGrp="1"/>
          </p:cNvSpPr>
          <p:nvPr>
            <p:ph type="dt" sz="half" idx="16"/>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5/7/2024</a:t>
            </a:fld>
            <a:endParaRPr lang="en-US"/>
          </a:p>
        </p:txBody>
      </p:sp>
      <p:sp>
        <p:nvSpPr>
          <p:cNvPr id="23" name="Footer Placeholder 4">
            <a:extLst>
              <a:ext uri="{FF2B5EF4-FFF2-40B4-BE49-F238E27FC236}">
                <a16:creationId xmlns:a16="http://schemas.microsoft.com/office/drawing/2014/main" id="{6F2BFB13-08BB-4598-A2B8-4150034F5FEB}"/>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172014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0" name="Slide Number Placeholder 5">
            <a:extLst>
              <a:ext uri="{FF2B5EF4-FFF2-40B4-BE49-F238E27FC236}">
                <a16:creationId xmlns:a16="http://schemas.microsoft.com/office/drawing/2014/main" id="{5BC4669E-3F95-4FE8-9552-C3943B82410F}"/>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21" name="Date Placeholder 3">
            <a:extLst>
              <a:ext uri="{FF2B5EF4-FFF2-40B4-BE49-F238E27FC236}">
                <a16:creationId xmlns:a16="http://schemas.microsoft.com/office/drawing/2014/main" id="{A12DB3CB-B012-4B44-9EE4-30C12155796B}"/>
              </a:ext>
            </a:extLst>
          </p:cNvPr>
          <p:cNvSpPr>
            <a:spLocks noGrp="1"/>
          </p:cNvSpPr>
          <p:nvPr>
            <p:ph type="dt" sz="half" idx="10"/>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5/7/2024</a:t>
            </a:fld>
            <a:endParaRPr lang="en-US"/>
          </a:p>
        </p:txBody>
      </p:sp>
      <p:sp>
        <p:nvSpPr>
          <p:cNvPr id="22" name="Footer Placeholder 4">
            <a:extLst>
              <a:ext uri="{FF2B5EF4-FFF2-40B4-BE49-F238E27FC236}">
                <a16:creationId xmlns:a16="http://schemas.microsoft.com/office/drawing/2014/main" id="{147B089B-2A85-476B-BA1D-2605A5271351}"/>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420315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sp>
        <p:nvSpPr>
          <p:cNvPr id="18" name="Slide Number Placeholder 5">
            <a:extLst>
              <a:ext uri="{FF2B5EF4-FFF2-40B4-BE49-F238E27FC236}">
                <a16:creationId xmlns:a16="http://schemas.microsoft.com/office/drawing/2014/main" id="{A7E4A7D7-9CA9-42D8-96E9-511776EF99F4}"/>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19" name="Date Placeholder 3">
            <a:extLst>
              <a:ext uri="{FF2B5EF4-FFF2-40B4-BE49-F238E27FC236}">
                <a16:creationId xmlns:a16="http://schemas.microsoft.com/office/drawing/2014/main" id="{3133F40F-6628-44F7-8885-3BCB0315DE45}"/>
              </a:ext>
            </a:extLst>
          </p:cNvPr>
          <p:cNvSpPr>
            <a:spLocks noGrp="1"/>
          </p:cNvSpPr>
          <p:nvPr>
            <p:ph type="dt" sz="half" idx="2"/>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5/7/2024</a:t>
            </a:fld>
            <a:endParaRPr lang="en-US"/>
          </a:p>
        </p:txBody>
      </p:sp>
      <p:sp>
        <p:nvSpPr>
          <p:cNvPr id="20" name="Footer Placeholder 4">
            <a:extLst>
              <a:ext uri="{FF2B5EF4-FFF2-40B4-BE49-F238E27FC236}">
                <a16:creationId xmlns:a16="http://schemas.microsoft.com/office/drawing/2014/main" id="{E41B2383-BB37-43BD-AE80-2A466010A7EA}"/>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77277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5" name="Slide Number Placeholder 5">
            <a:extLst>
              <a:ext uri="{FF2B5EF4-FFF2-40B4-BE49-F238E27FC236}">
                <a16:creationId xmlns:a16="http://schemas.microsoft.com/office/drawing/2014/main" id="{1EF1CDAA-665E-4321-B79F-C2A7EAFA7B6B}"/>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36" name="Date Placeholder 3">
            <a:extLst>
              <a:ext uri="{FF2B5EF4-FFF2-40B4-BE49-F238E27FC236}">
                <a16:creationId xmlns:a16="http://schemas.microsoft.com/office/drawing/2014/main" id="{C9587E63-3DD5-4B00-81AC-11138316B402}"/>
              </a:ext>
            </a:extLst>
          </p:cNvPr>
          <p:cNvSpPr>
            <a:spLocks noGrp="1"/>
          </p:cNvSpPr>
          <p:nvPr>
            <p:ph type="dt" sz="half" idx="2"/>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5/7/2024</a:t>
            </a:fld>
            <a:endParaRPr lang="en-US"/>
          </a:p>
        </p:txBody>
      </p:sp>
      <p:sp>
        <p:nvSpPr>
          <p:cNvPr id="37" name="Footer Placeholder 4">
            <a:extLst>
              <a:ext uri="{FF2B5EF4-FFF2-40B4-BE49-F238E27FC236}">
                <a16:creationId xmlns:a16="http://schemas.microsoft.com/office/drawing/2014/main" id="{094BAAE7-95D3-4523-9F7F-80DA9DB33EF8}"/>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263298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9E60BD-E18C-4819-B4E5-EBAD45A64C4E}"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B3E3-57CB-4B3F-A146-9C0CF7FAA9C4}" type="slidenum">
              <a:rPr lang="en-US" smtClean="0"/>
              <a:t>‹#›</a:t>
            </a:fld>
            <a:endParaRPr lang="en-US"/>
          </a:p>
        </p:txBody>
      </p:sp>
    </p:spTree>
    <p:extLst>
      <p:ext uri="{BB962C8B-B14F-4D97-AF65-F5344CB8AC3E}">
        <p14:creationId xmlns:p14="http://schemas.microsoft.com/office/powerpoint/2010/main" val="272119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C70B9EE7-128D-4EBB-BF2C-ED5A9CCFE617}"/>
              </a:ext>
            </a:extLst>
          </p:cNvPr>
          <p:cNvPicPr>
            <a:picLocks noChangeAspect="1"/>
          </p:cNvPicPr>
          <p:nvPr/>
        </p:nvPicPr>
        <p:blipFill>
          <a:blip r:embed="rId11"/>
          <a:stretch>
            <a:fillRect/>
          </a:stretch>
        </p:blipFill>
        <p:spPr>
          <a:xfrm>
            <a:off x="8159379" y="6379281"/>
            <a:ext cx="773499" cy="403233"/>
          </a:xfrm>
          <a:prstGeom prst="rect">
            <a:avLst/>
          </a:prstGeom>
        </p:spPr>
      </p:pic>
      <p:sp>
        <p:nvSpPr>
          <p:cNvPr id="20" name="Slide Number Placeholder 5">
            <a:extLst>
              <a:ext uri="{FF2B5EF4-FFF2-40B4-BE49-F238E27FC236}">
                <a16:creationId xmlns:a16="http://schemas.microsoft.com/office/drawing/2014/main" id="{8BD65A48-DAB1-464B-9B19-BC3340AAD185}"/>
              </a:ext>
            </a:extLst>
          </p:cNvPr>
          <p:cNvSpPr>
            <a:spLocks noGrp="1"/>
          </p:cNvSpPr>
          <p:nvPr>
            <p:ph type="sldNum" sz="quarter" idx="4"/>
          </p:nvPr>
        </p:nvSpPr>
        <p:spPr>
          <a:xfrm>
            <a:off x="222250" y="6404656"/>
            <a:ext cx="414338" cy="365760"/>
          </a:xfrm>
          <a:prstGeom prst="rect">
            <a:avLst/>
          </a:prstGeom>
        </p:spPr>
        <p:txBody>
          <a:bodyPr vert="horz" wrap="square" lIns="0" tIns="0" rIns="0" bIns="0" numCol="1" anchor="ctr" anchorCtr="0" compatLnSpc="1">
            <a:prstTxWarp prst="textNoShape">
              <a:avLst/>
            </a:prstTxWarp>
          </a:bodyPr>
          <a:lstStyle>
            <a:lvl1pPr algn="ctr">
              <a:defRPr sz="1200" smtClean="0">
                <a:solidFill>
                  <a:srgbClr val="004C97"/>
                </a:solidFill>
                <a:latin typeface="Helvetica" charset="0"/>
                <a:cs typeface="ＭＳ Ｐゴシック" charset="0"/>
              </a:defRPr>
            </a:lvl1pPr>
          </a:lstStyle>
          <a:p>
            <a:fld id="{C1B2B3E3-57CB-4B3F-A146-9C0CF7FAA9C4}" type="slidenum">
              <a:rPr lang="en-US" smtClean="0"/>
              <a:t>‹#›</a:t>
            </a:fld>
            <a:endParaRPr lang="en-US"/>
          </a:p>
        </p:txBody>
      </p:sp>
      <p:sp>
        <p:nvSpPr>
          <p:cNvPr id="4" name="Date Placeholder 3">
            <a:extLst>
              <a:ext uri="{FF2B5EF4-FFF2-40B4-BE49-F238E27FC236}">
                <a16:creationId xmlns:a16="http://schemas.microsoft.com/office/drawing/2014/main" id="{596229A1-B1C5-439F-AB13-716C391323C5}"/>
              </a:ext>
            </a:extLst>
          </p:cNvPr>
          <p:cNvSpPr>
            <a:spLocks noGrp="1"/>
          </p:cNvSpPr>
          <p:nvPr>
            <p:ph type="dt" sz="half" idx="2"/>
          </p:nvPr>
        </p:nvSpPr>
        <p:spPr>
          <a:xfrm>
            <a:off x="724693" y="6404656"/>
            <a:ext cx="1374769"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fld id="{5B9E60BD-E18C-4819-B4E5-EBAD45A64C4E}" type="datetimeFigureOut">
              <a:rPr lang="en-US" smtClean="0"/>
              <a:t>5/7/2024</a:t>
            </a:fld>
            <a:endParaRPr lang="en-US"/>
          </a:p>
        </p:txBody>
      </p:sp>
      <p:sp>
        <p:nvSpPr>
          <p:cNvPr id="5" name="Footer Placeholder 4">
            <a:extLst>
              <a:ext uri="{FF2B5EF4-FFF2-40B4-BE49-F238E27FC236}">
                <a16:creationId xmlns:a16="http://schemas.microsoft.com/office/drawing/2014/main" id="{BA1A5440-A5B2-46A5-BDE0-B5B290547D33}"/>
              </a:ext>
            </a:extLst>
          </p:cNvPr>
          <p:cNvSpPr>
            <a:spLocks noGrp="1"/>
          </p:cNvSpPr>
          <p:nvPr>
            <p:ph type="ftr" sz="quarter" idx="3"/>
          </p:nvPr>
        </p:nvSpPr>
        <p:spPr>
          <a:xfrm>
            <a:off x="2187567" y="6404656"/>
            <a:ext cx="3826307" cy="365760"/>
          </a:xfrm>
          <a:prstGeom prst="rect">
            <a:avLst/>
          </a:prstGeom>
        </p:spPr>
        <p:txBody>
          <a:bodyPr vert="horz" lIns="91440" tIns="45720" rIns="91440" bIns="45720" rtlCol="0" anchor="ctr"/>
          <a:lstStyle>
            <a:lvl1pPr algn="l">
              <a:defRPr sz="1200">
                <a:solidFill>
                  <a:schemeClr val="tx2"/>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1980439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eremiah@fnal.gov" TargetMode="External"/><Relationship Id="rId2" Type="http://schemas.openxmlformats.org/officeDocument/2006/relationships/hyperlink" Target="mailto:csbecker@fnal.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296B76-FFB5-4A31-BA57-6484BAA97B25}"/>
              </a:ext>
            </a:extLst>
          </p:cNvPr>
          <p:cNvSpPr>
            <a:spLocks noGrp="1"/>
          </p:cNvSpPr>
          <p:nvPr>
            <p:ph type="body" sz="quarter" idx="10"/>
          </p:nvPr>
        </p:nvSpPr>
        <p:spPr/>
        <p:txBody>
          <a:bodyPr lIns="0" tIns="45720" rIns="0" bIns="45720" anchor="t">
            <a:noAutofit/>
          </a:bodyPr>
          <a:lstStyle/>
          <a:p>
            <a:r>
              <a:rPr lang="en-US" dirty="0"/>
              <a:t>Jeremiah Holzbauer, Accel Sys L2 Manager</a:t>
            </a:r>
          </a:p>
          <a:p>
            <a:r>
              <a:rPr lang="en-US" dirty="0"/>
              <a:t>Monday, May 13, 2024</a:t>
            </a:r>
          </a:p>
        </p:txBody>
      </p:sp>
      <p:sp>
        <p:nvSpPr>
          <p:cNvPr id="5" name="Text Placeholder 4">
            <a:extLst>
              <a:ext uri="{FF2B5EF4-FFF2-40B4-BE49-F238E27FC236}">
                <a16:creationId xmlns:a16="http://schemas.microsoft.com/office/drawing/2014/main" id="{60151731-DBB5-46DE-ACB6-FD044CB01A1A}"/>
              </a:ext>
            </a:extLst>
          </p:cNvPr>
          <p:cNvSpPr>
            <a:spLocks noGrp="1"/>
          </p:cNvSpPr>
          <p:nvPr>
            <p:ph type="body" sz="quarter" idx="11"/>
          </p:nvPr>
        </p:nvSpPr>
        <p:spPr/>
        <p:txBody>
          <a:bodyPr>
            <a:normAutofit/>
          </a:bodyPr>
          <a:lstStyle/>
          <a:p>
            <a:r>
              <a:rPr lang="en-US" dirty="0"/>
              <a:t>PIP-II Vacuum Integration FDR Introduction</a:t>
            </a:r>
          </a:p>
        </p:txBody>
      </p:sp>
    </p:spTree>
    <p:extLst>
      <p:ext uri="{BB962C8B-B14F-4D97-AF65-F5344CB8AC3E}">
        <p14:creationId xmlns:p14="http://schemas.microsoft.com/office/powerpoint/2010/main" val="137691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2E44-FA8D-74E2-D51D-91E6E8A76848}"/>
              </a:ext>
            </a:extLst>
          </p:cNvPr>
          <p:cNvSpPr>
            <a:spLocks noGrp="1"/>
          </p:cNvSpPr>
          <p:nvPr>
            <p:ph type="title"/>
          </p:nvPr>
        </p:nvSpPr>
        <p:spPr/>
        <p:txBody>
          <a:bodyPr/>
          <a:lstStyle/>
          <a:p>
            <a:r>
              <a:rPr lang="en-US" dirty="0"/>
              <a:t>Integration Review Description</a:t>
            </a:r>
          </a:p>
        </p:txBody>
      </p:sp>
      <p:sp>
        <p:nvSpPr>
          <p:cNvPr id="3" name="Content Placeholder 2">
            <a:extLst>
              <a:ext uri="{FF2B5EF4-FFF2-40B4-BE49-F238E27FC236}">
                <a16:creationId xmlns:a16="http://schemas.microsoft.com/office/drawing/2014/main" id="{85ED5834-0588-9D28-40CE-A35EFC0FE498}"/>
              </a:ext>
            </a:extLst>
          </p:cNvPr>
          <p:cNvSpPr>
            <a:spLocks noGrp="1"/>
          </p:cNvSpPr>
          <p:nvPr>
            <p:ph idx="1"/>
          </p:nvPr>
        </p:nvSpPr>
        <p:spPr/>
        <p:txBody>
          <a:bodyPr/>
          <a:lstStyle/>
          <a:p>
            <a:r>
              <a:rPr lang="en-US" dirty="0"/>
              <a:t>From the PIP-II Technical Review Plan:</a:t>
            </a:r>
          </a:p>
          <a:p>
            <a:pPr lvl="1"/>
            <a:r>
              <a:rPr lang="en-US" sz="2000" dirty="0"/>
              <a:t>“…integration reviews assess the design and interface maturity of interrelated systems and their interdependencies with each other and also cover the overall integrated system scope and how this scope is distributed among subsystems, address design and operational dependencies and assumptions, and discuss interface maturity and the impact of interface changes on other systems. System installation plans and sequencing are presented and their impacts on the overall integrated system installation.”</a:t>
            </a:r>
          </a:p>
          <a:p>
            <a:r>
              <a:rPr lang="en-US" sz="2200" dirty="0"/>
              <a:t>This is a review focused on the Vacuum L3 scope and how it integrates into other systems’ scopes. </a:t>
            </a:r>
          </a:p>
          <a:p>
            <a:pPr lvl="1"/>
            <a:r>
              <a:rPr lang="en-US" sz="2000" dirty="0"/>
              <a:t>Interfaces, requirements, planning documentation (e.g., handoff documentation)</a:t>
            </a:r>
          </a:p>
          <a:p>
            <a:r>
              <a:rPr lang="en-US" sz="2200" dirty="0"/>
              <a:t>My interpretation: Are the teams talking? Is that communication systematically documented? </a:t>
            </a:r>
          </a:p>
        </p:txBody>
      </p:sp>
    </p:spTree>
    <p:extLst>
      <p:ext uri="{BB962C8B-B14F-4D97-AF65-F5344CB8AC3E}">
        <p14:creationId xmlns:p14="http://schemas.microsoft.com/office/powerpoint/2010/main" val="316818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B987-0968-491F-9FA7-8D0CF96652A4}"/>
              </a:ext>
            </a:extLst>
          </p:cNvPr>
          <p:cNvSpPr>
            <a:spLocks noGrp="1"/>
          </p:cNvSpPr>
          <p:nvPr>
            <p:ph type="title"/>
          </p:nvPr>
        </p:nvSpPr>
        <p:spPr/>
        <p:txBody>
          <a:bodyPr/>
          <a:lstStyle/>
          <a:p>
            <a:r>
              <a:rPr lang="en-US" dirty="0"/>
              <a:t>Introduction to PIP-II Reviews for Reviewers</a:t>
            </a:r>
          </a:p>
        </p:txBody>
      </p:sp>
      <p:sp>
        <p:nvSpPr>
          <p:cNvPr id="3" name="Content Placeholder 2">
            <a:extLst>
              <a:ext uri="{FF2B5EF4-FFF2-40B4-BE49-F238E27FC236}">
                <a16:creationId xmlns:a16="http://schemas.microsoft.com/office/drawing/2014/main" id="{DF39D8E9-826E-4684-A199-78680F903720}"/>
              </a:ext>
            </a:extLst>
          </p:cNvPr>
          <p:cNvSpPr>
            <a:spLocks noGrp="1"/>
          </p:cNvSpPr>
          <p:nvPr>
            <p:ph idx="1"/>
          </p:nvPr>
        </p:nvSpPr>
        <p:spPr>
          <a:xfrm>
            <a:off x="228600" y="1043046"/>
            <a:ext cx="8672513" cy="4987867"/>
          </a:xfrm>
        </p:spPr>
        <p:txBody>
          <a:bodyPr lIns="0" tIns="0" rIns="0" bIns="0" anchor="t"/>
          <a:lstStyle/>
          <a:p>
            <a:r>
              <a:rPr lang="en-US" sz="1800" dirty="0"/>
              <a:t>PIP-II has maintained a process to help standardize technical reviews and documentation</a:t>
            </a:r>
          </a:p>
          <a:p>
            <a:r>
              <a:rPr lang="en-US" sz="1800" dirty="0"/>
              <a:t>Review Charge and Committee Report are standardized</a:t>
            </a:r>
          </a:p>
          <a:p>
            <a:pPr lvl="1"/>
            <a:r>
              <a:rPr lang="en-US" sz="1800" dirty="0">
                <a:ea typeface="ＭＳ Ｐゴシック"/>
              </a:rPr>
              <a:t>Are included on the indico page</a:t>
            </a:r>
          </a:p>
          <a:p>
            <a:pPr lvl="1"/>
            <a:r>
              <a:rPr lang="en-US" sz="1800" dirty="0">
                <a:effectLst>
                  <a:outerShdw blurRad="38100" dist="38100" dir="2700000" algn="tl">
                    <a:srgbClr val="000000">
                      <a:alpha val="43137"/>
                    </a:srgbClr>
                  </a:outerShdw>
                </a:effectLst>
                <a:ea typeface="ＭＳ Ｐゴシック"/>
              </a:rPr>
              <a:t>Integration Review will use the same tool</a:t>
            </a:r>
            <a:endParaRPr lang="en-US" sz="1400" dirty="0">
              <a:effectLst>
                <a:outerShdw blurRad="38100" dist="38100" dir="2700000" algn="tl">
                  <a:srgbClr val="000000">
                    <a:alpha val="43137"/>
                  </a:srgbClr>
                </a:outerShdw>
              </a:effectLst>
            </a:endParaRPr>
          </a:p>
          <a:p>
            <a:r>
              <a:rPr lang="en-US" sz="1800" dirty="0"/>
              <a:t>Committee is asked to provide:</a:t>
            </a:r>
          </a:p>
          <a:p>
            <a:pPr lvl="1"/>
            <a:r>
              <a:rPr lang="en-US" sz="1800" dirty="0"/>
              <a:t>Findings (factual statements about the design you thought were significant when drawing your conclusions)</a:t>
            </a:r>
          </a:p>
          <a:p>
            <a:pPr lvl="1"/>
            <a:r>
              <a:rPr lang="en-US" sz="1800" dirty="0"/>
              <a:t>Comments (sort of soft recommendations, something you want to say but don’t want to make a recommendation)</a:t>
            </a:r>
          </a:p>
          <a:p>
            <a:pPr lvl="1"/>
            <a:r>
              <a:rPr lang="en-US" sz="1800" dirty="0"/>
              <a:t>Recommendations (formal, actionable guidance on how to change/improve the design) that must be responded</a:t>
            </a:r>
          </a:p>
          <a:p>
            <a:r>
              <a:rPr lang="en-US" sz="2000" i="1" dirty="0">
                <a:solidFill>
                  <a:schemeClr val="accent4">
                    <a:lumMod val="75000"/>
                  </a:schemeClr>
                </a:solidFill>
              </a:rPr>
              <a:t>Committee is requested to complete their report within 2 weeks</a:t>
            </a:r>
          </a:p>
          <a:p>
            <a:pPr lvl="1"/>
            <a:r>
              <a:rPr lang="en-US" sz="1800" i="1" dirty="0">
                <a:solidFill>
                  <a:schemeClr val="accent4">
                    <a:lumMod val="75000"/>
                  </a:schemeClr>
                </a:solidFill>
              </a:rPr>
              <a:t>Committee report is a critical step in allowing the PIP-II milestone to be closed and work to proceed</a:t>
            </a:r>
          </a:p>
        </p:txBody>
      </p:sp>
    </p:spTree>
    <p:extLst>
      <p:ext uri="{BB962C8B-B14F-4D97-AF65-F5344CB8AC3E}">
        <p14:creationId xmlns:p14="http://schemas.microsoft.com/office/powerpoint/2010/main" val="393821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31D34-1E75-41F7-A130-62C618012928}"/>
              </a:ext>
            </a:extLst>
          </p:cNvPr>
          <p:cNvSpPr>
            <a:spLocks noGrp="1"/>
          </p:cNvSpPr>
          <p:nvPr>
            <p:ph sz="half" idx="15"/>
          </p:nvPr>
        </p:nvSpPr>
        <p:spPr>
          <a:xfrm>
            <a:off x="144780" y="3598741"/>
            <a:ext cx="8801503" cy="2497138"/>
          </a:xfrm>
        </p:spPr>
        <p:txBody>
          <a:bodyPr lIns="0" tIns="0" rIns="0" bIns="0" anchor="t"/>
          <a:lstStyle/>
          <a:p>
            <a:r>
              <a:rPr lang="en-US" sz="2000" dirty="0"/>
              <a:t>Design document deliverables table above</a:t>
            </a:r>
          </a:p>
          <a:p>
            <a:pPr lvl="1"/>
            <a:r>
              <a:rPr lang="en-US" sz="1800" dirty="0"/>
              <a:t>Part of PIP-II planning efforts is identifying design documents will be presented</a:t>
            </a:r>
          </a:p>
          <a:p>
            <a:pPr lvl="1"/>
            <a:r>
              <a:rPr lang="en-US" sz="1800" i="1" dirty="0">
                <a:solidFill>
                  <a:schemeClr val="accent4">
                    <a:lumMod val="75000"/>
                  </a:schemeClr>
                </a:solidFill>
                <a:ea typeface="ＭＳ Ｐゴシック"/>
              </a:rPr>
              <a:t>One of the Review Charges asks you, as a committee, to comment on this list in your report (Table 2 of the report)</a:t>
            </a:r>
            <a:endParaRPr lang="en-US" sz="1800" i="1" dirty="0">
              <a:solidFill>
                <a:schemeClr val="accent4">
                  <a:lumMod val="75000"/>
                </a:schemeClr>
              </a:solidFill>
            </a:endParaRPr>
          </a:p>
          <a:p>
            <a:pPr lvl="1"/>
            <a:r>
              <a:rPr lang="en-US" sz="1800" dirty="0">
                <a:solidFill>
                  <a:schemeClr val="accent6"/>
                </a:solidFill>
              </a:rPr>
              <a:t>Your comments on this list are critical for closing the loop for the project:</a:t>
            </a:r>
          </a:p>
          <a:p>
            <a:pPr lvl="2"/>
            <a:r>
              <a:rPr lang="en-US" sz="1600" dirty="0">
                <a:solidFill>
                  <a:schemeClr val="accent6"/>
                </a:solidFill>
              </a:rPr>
              <a:t>Are any documents missing from the list that should be there at this point?</a:t>
            </a:r>
          </a:p>
          <a:p>
            <a:pPr lvl="2"/>
            <a:r>
              <a:rPr lang="en-US" sz="1600" dirty="0">
                <a:solidFill>
                  <a:schemeClr val="accent6"/>
                </a:solidFill>
              </a:rPr>
              <a:t>Are any insufficient, under-developed for this stage of the design?</a:t>
            </a:r>
          </a:p>
          <a:p>
            <a:r>
              <a:rPr lang="en-US" sz="2000" dirty="0">
                <a:solidFill>
                  <a:schemeClr val="accent6"/>
                </a:solidFill>
              </a:rPr>
              <a:t>There are other coordination documents show clarifying L3 relationships</a:t>
            </a:r>
          </a:p>
        </p:txBody>
      </p:sp>
      <p:sp>
        <p:nvSpPr>
          <p:cNvPr id="2" name="Title 1">
            <a:extLst>
              <a:ext uri="{FF2B5EF4-FFF2-40B4-BE49-F238E27FC236}">
                <a16:creationId xmlns:a16="http://schemas.microsoft.com/office/drawing/2014/main" id="{77842AC8-47C4-4941-9A1A-89E414C0C4C8}"/>
              </a:ext>
            </a:extLst>
          </p:cNvPr>
          <p:cNvSpPr>
            <a:spLocks noGrp="1"/>
          </p:cNvSpPr>
          <p:nvPr>
            <p:ph type="title"/>
          </p:nvPr>
        </p:nvSpPr>
        <p:spPr/>
        <p:txBody>
          <a:bodyPr/>
          <a:lstStyle/>
          <a:p>
            <a:r>
              <a:rPr lang="en-US" dirty="0"/>
              <a:t>Deliverable Verification</a:t>
            </a:r>
          </a:p>
        </p:txBody>
      </p:sp>
      <p:sp>
        <p:nvSpPr>
          <p:cNvPr id="9" name="TextBox 8">
            <a:extLst>
              <a:ext uri="{FF2B5EF4-FFF2-40B4-BE49-F238E27FC236}">
                <a16:creationId xmlns:a16="http://schemas.microsoft.com/office/drawing/2014/main" id="{0A7FC901-7D87-4242-BEE3-A57DC8A93FAE}"/>
              </a:ext>
            </a:extLst>
          </p:cNvPr>
          <p:cNvSpPr txBox="1"/>
          <p:nvPr/>
        </p:nvSpPr>
        <p:spPr>
          <a:xfrm>
            <a:off x="787395" y="1886425"/>
            <a:ext cx="2380312" cy="584775"/>
          </a:xfrm>
          <a:prstGeom prst="rect">
            <a:avLst/>
          </a:prstGeom>
          <a:noFill/>
        </p:spPr>
        <p:txBody>
          <a:bodyPr wrap="square" rtlCol="0" anchor="t">
            <a:spAutoFit/>
          </a:bodyPr>
          <a:lstStyle/>
          <a:p>
            <a:pPr algn="ctr"/>
            <a:r>
              <a:rPr lang="en-US" sz="1600" dirty="0">
                <a:latin typeface="Calibri"/>
              </a:rPr>
              <a:t>Vacuum System Documentation List</a:t>
            </a:r>
          </a:p>
        </p:txBody>
      </p:sp>
      <p:pic>
        <p:nvPicPr>
          <p:cNvPr id="5" name="Picture 4">
            <a:extLst>
              <a:ext uri="{FF2B5EF4-FFF2-40B4-BE49-F238E27FC236}">
                <a16:creationId xmlns:a16="http://schemas.microsoft.com/office/drawing/2014/main" id="{F003C55B-5C61-30CE-08E4-B51C4B003C42}"/>
              </a:ext>
            </a:extLst>
          </p:cNvPr>
          <p:cNvPicPr>
            <a:picLocks noChangeAspect="1"/>
          </p:cNvPicPr>
          <p:nvPr/>
        </p:nvPicPr>
        <p:blipFill>
          <a:blip r:embed="rId2"/>
          <a:stretch>
            <a:fillRect/>
          </a:stretch>
        </p:blipFill>
        <p:spPr>
          <a:xfrm>
            <a:off x="3200400" y="1038985"/>
            <a:ext cx="5387662" cy="2390015"/>
          </a:xfrm>
          <a:prstGeom prst="rect">
            <a:avLst/>
          </a:prstGeom>
        </p:spPr>
      </p:pic>
    </p:spTree>
    <p:extLst>
      <p:ext uri="{BB962C8B-B14F-4D97-AF65-F5344CB8AC3E}">
        <p14:creationId xmlns:p14="http://schemas.microsoft.com/office/powerpoint/2010/main" val="127396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481E-3B87-4677-9BC2-1343B2A99B35}"/>
              </a:ext>
            </a:extLst>
          </p:cNvPr>
          <p:cNvSpPr>
            <a:spLocks noGrp="1"/>
          </p:cNvSpPr>
          <p:nvPr>
            <p:ph type="title"/>
          </p:nvPr>
        </p:nvSpPr>
        <p:spPr/>
        <p:txBody>
          <a:bodyPr/>
          <a:lstStyle/>
          <a:p>
            <a:r>
              <a:rPr lang="en-US" dirty="0"/>
              <a:t>Review Etiquette Reminder</a:t>
            </a:r>
          </a:p>
        </p:txBody>
      </p:sp>
      <p:sp>
        <p:nvSpPr>
          <p:cNvPr id="3" name="Content Placeholder 2">
            <a:extLst>
              <a:ext uri="{FF2B5EF4-FFF2-40B4-BE49-F238E27FC236}">
                <a16:creationId xmlns:a16="http://schemas.microsoft.com/office/drawing/2014/main" id="{816F5F9E-9FD2-4366-98EE-EF0A6F1FE845}"/>
              </a:ext>
            </a:extLst>
          </p:cNvPr>
          <p:cNvSpPr>
            <a:spLocks noGrp="1"/>
          </p:cNvSpPr>
          <p:nvPr>
            <p:ph idx="1"/>
          </p:nvPr>
        </p:nvSpPr>
        <p:spPr/>
        <p:txBody>
          <a:bodyPr/>
          <a:lstStyle/>
          <a:p>
            <a:pPr>
              <a:buFontTx/>
              <a:buChar char="•"/>
            </a:pPr>
            <a:r>
              <a:rPr lang="en-US" sz="2200" dirty="0"/>
              <a:t>Please mute unless actively speaking</a:t>
            </a:r>
          </a:p>
          <a:p>
            <a:pPr>
              <a:buFontTx/>
              <a:buChar char="•"/>
            </a:pPr>
            <a:r>
              <a:rPr lang="en-US" sz="2200" dirty="0"/>
              <a:t>As this is an integration review, it is meant to be a more open forum</a:t>
            </a:r>
          </a:p>
          <a:p>
            <a:pPr lvl="1"/>
            <a:r>
              <a:rPr lang="en-US" sz="2000" dirty="0"/>
              <a:t>In general, let the speaker present with the committee asking questions to keep things focused. </a:t>
            </a:r>
          </a:p>
          <a:p>
            <a:pPr lvl="1"/>
            <a:r>
              <a:rPr lang="en-US" sz="2000" dirty="0"/>
              <a:t>Be respectful and timely with your questions, but system owners are asked to speak up if they think there is a gap or misunderstanding of scope. </a:t>
            </a:r>
          </a:p>
          <a:p>
            <a:r>
              <a:rPr lang="en-US" sz="2200" dirty="0"/>
              <a:t>The closeout time is tentative; the review coordinator will send out a reminder for the closeout once the time is confirmed. </a:t>
            </a:r>
          </a:p>
          <a:p>
            <a:pPr>
              <a:buFontTx/>
              <a:buChar char="•"/>
            </a:pPr>
            <a:endParaRPr lang="en-US" sz="2200" dirty="0"/>
          </a:p>
          <a:p>
            <a:endParaRPr lang="en-US" dirty="0"/>
          </a:p>
        </p:txBody>
      </p:sp>
    </p:spTree>
    <p:extLst>
      <p:ext uri="{BB962C8B-B14F-4D97-AF65-F5344CB8AC3E}">
        <p14:creationId xmlns:p14="http://schemas.microsoft.com/office/powerpoint/2010/main" val="59632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B3B3-274D-4836-9DDF-4FF3346A39E5}"/>
              </a:ext>
            </a:extLst>
          </p:cNvPr>
          <p:cNvSpPr>
            <a:spLocks noGrp="1"/>
          </p:cNvSpPr>
          <p:nvPr>
            <p:ph type="title"/>
          </p:nvPr>
        </p:nvSpPr>
        <p:spPr/>
        <p:txBody>
          <a:bodyPr/>
          <a:lstStyle/>
          <a:p>
            <a:r>
              <a:rPr lang="en-US" dirty="0"/>
              <a:t>Technical Integration Support</a:t>
            </a:r>
          </a:p>
        </p:txBody>
      </p:sp>
      <p:sp>
        <p:nvSpPr>
          <p:cNvPr id="3" name="Content Placeholder 2">
            <a:extLst>
              <a:ext uri="{FF2B5EF4-FFF2-40B4-BE49-F238E27FC236}">
                <a16:creationId xmlns:a16="http://schemas.microsoft.com/office/drawing/2014/main" id="{10C3FBDB-B1B8-422C-991D-783F4F3CD76B}"/>
              </a:ext>
            </a:extLst>
          </p:cNvPr>
          <p:cNvSpPr>
            <a:spLocks noGrp="1"/>
          </p:cNvSpPr>
          <p:nvPr>
            <p:ph idx="1"/>
          </p:nvPr>
        </p:nvSpPr>
        <p:spPr/>
        <p:txBody>
          <a:bodyPr lIns="0" tIns="0" rIns="0" bIns="0" anchor="t"/>
          <a:lstStyle/>
          <a:p>
            <a:r>
              <a:rPr lang="en-US" dirty="0"/>
              <a:t>The PIP-II Technical Integration team works to maintain and update this review process</a:t>
            </a:r>
          </a:p>
          <a:p>
            <a:r>
              <a:rPr lang="en-US" dirty="0"/>
              <a:t>At least one member of the team will attend the review and is available for your comments, questions, and feedback</a:t>
            </a:r>
          </a:p>
          <a:p>
            <a:r>
              <a:rPr lang="en-US" i="1" dirty="0">
                <a:hlinkClick r:id="rId2"/>
              </a:rPr>
              <a:t>csbecker@fnal.gov</a:t>
            </a:r>
            <a:r>
              <a:rPr lang="en-US" i="1" dirty="0"/>
              <a:t> or ext. 5582</a:t>
            </a:r>
          </a:p>
          <a:p>
            <a:r>
              <a:rPr lang="en-US" i="1" dirty="0">
                <a:hlinkClick r:id="rId3"/>
              </a:rPr>
              <a:t>jeremiah@fnal.gov</a:t>
            </a:r>
            <a:r>
              <a:rPr lang="en-US" i="1" dirty="0"/>
              <a:t> (originator)</a:t>
            </a:r>
          </a:p>
          <a:p>
            <a:endParaRPr lang="en-US" i="1" dirty="0"/>
          </a:p>
        </p:txBody>
      </p:sp>
    </p:spTree>
    <p:extLst>
      <p:ext uri="{BB962C8B-B14F-4D97-AF65-F5344CB8AC3E}">
        <p14:creationId xmlns:p14="http://schemas.microsoft.com/office/powerpoint/2010/main" val="728434516"/>
      </p:ext>
    </p:extLst>
  </p:cSld>
  <p:clrMapOvr>
    <a:masterClrMapping/>
  </p:clrMapOvr>
</p:sld>
</file>

<file path=ppt/theme/theme1.xml><?xml version="1.0" encoding="utf-8"?>
<a:theme xmlns:a="http://schemas.openxmlformats.org/drawingml/2006/main" name="PIP2_generic_theme">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2_generic_theme" id="{41B43398-5B5F-45F8-88E0-B31BBDF1C289}" vid="{8E137403-0860-4760-AAAF-D1F1D3A18D6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3F0BB8CAC87C4C871A81CB169994C3" ma:contentTypeVersion="11" ma:contentTypeDescription="Create a new document." ma:contentTypeScope="" ma:versionID="75479842eda7f364307656c4ba125aa8">
  <xsd:schema xmlns:xsd="http://www.w3.org/2001/XMLSchema" xmlns:xs="http://www.w3.org/2001/XMLSchema" xmlns:p="http://schemas.microsoft.com/office/2006/metadata/properties" xmlns:ns3="638a3e48-b8cf-46c7-8795-8ab786392139" xmlns:ns4="63986452-3c02-4a6b-b674-c5f57a9fcc9f" targetNamespace="http://schemas.microsoft.com/office/2006/metadata/properties" ma:root="true" ma:fieldsID="74a96c825ffd1340627259c257c9bf6f" ns3:_="" ns4:_="">
    <xsd:import namespace="638a3e48-b8cf-46c7-8795-8ab786392139"/>
    <xsd:import namespace="63986452-3c02-4a6b-b674-c5f57a9fcc9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a3e48-b8cf-46c7-8795-8ab7863921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986452-3c02-4a6b-b674-c5f57a9fcc9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3986452-3c02-4a6b-b674-c5f57a9fcc9f">
      <UserInfo>
        <DisplayName>Alexander Martinez</DisplayName>
        <AccountId>17</AccountId>
        <AccountType/>
      </UserInfo>
      <UserInfo>
        <DisplayName>Arkadiy L Klebaner</DisplayName>
        <AccountId>24</AccountId>
        <AccountType/>
      </UserInfo>
      <UserInfo>
        <DisplayName>Christopher S. Becker</DisplayName>
        <AccountId>158</AccountId>
        <AccountType/>
      </UserInfo>
    </SharedWithUsers>
    <_activity xmlns="638a3e48-b8cf-46c7-8795-8ab786392139" xsi:nil="true"/>
  </documentManagement>
</p:properties>
</file>

<file path=customXml/itemProps1.xml><?xml version="1.0" encoding="utf-8"?>
<ds:datastoreItem xmlns:ds="http://schemas.openxmlformats.org/officeDocument/2006/customXml" ds:itemID="{DFBA56E4-FC84-45E5-A1D3-E682D6A339C7}">
  <ds:schemaRefs>
    <ds:schemaRef ds:uri="http://schemas.microsoft.com/sharepoint/v3/contenttype/forms"/>
  </ds:schemaRefs>
</ds:datastoreItem>
</file>

<file path=customXml/itemProps2.xml><?xml version="1.0" encoding="utf-8"?>
<ds:datastoreItem xmlns:ds="http://schemas.openxmlformats.org/officeDocument/2006/customXml" ds:itemID="{07793D9C-BBFD-425F-A209-112F889C5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a3e48-b8cf-46c7-8795-8ab786392139"/>
    <ds:schemaRef ds:uri="63986452-3c02-4a6b-b674-c5f57a9fc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690E8C-23B5-425B-94D6-2D26C33241B8}">
  <ds:schemaRefs>
    <ds:schemaRef ds:uri="http://purl.org/dc/elements/1.1/"/>
    <ds:schemaRef ds:uri="638a3e48-b8cf-46c7-8795-8ab786392139"/>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63986452-3c02-4a6b-b674-c5f57a9fcc9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PIP2_generic_theme</Template>
  <TotalTime>37240</TotalTime>
  <Words>525</Words>
  <Application>Microsoft Office PowerPoint</Application>
  <PresentationFormat>On-screen Show (4:3)</PresentationFormat>
  <Paragraphs>40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Helvetica</vt:lpstr>
      <vt:lpstr>PIP2_generic_theme</vt:lpstr>
      <vt:lpstr>PowerPoint Presentation</vt:lpstr>
      <vt:lpstr>Integration Review Description</vt:lpstr>
      <vt:lpstr>Introduction to PIP-II Reviews for Reviewers</vt:lpstr>
      <vt:lpstr>Deliverable Verification</vt:lpstr>
      <vt:lpstr>Review Etiquette Reminder</vt:lpstr>
      <vt:lpstr>Technical Integration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Holzbauer</dc:creator>
  <cp:lastModifiedBy>Jeremiah Holzbauer</cp:lastModifiedBy>
  <cp:revision>36</cp:revision>
  <dcterms:created xsi:type="dcterms:W3CDTF">2020-02-05T18:34:27Z</dcterms:created>
  <dcterms:modified xsi:type="dcterms:W3CDTF">2024-05-07T15:40:51Z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0x010100FE3F0BB8CAC87C4C871A81CB169994C3</vt:lpwstr>
  </property>
</Properties>
</file>