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4"/>
  </p:sldMasterIdLst>
  <p:notesMasterIdLst>
    <p:notesMasterId r:id="rId16"/>
  </p:notesMasterIdLst>
  <p:sldIdLst>
    <p:sldId id="256" r:id="rId5"/>
    <p:sldId id="260" r:id="rId6"/>
    <p:sldId id="269" r:id="rId7"/>
    <p:sldId id="263" r:id="rId8"/>
    <p:sldId id="264" r:id="rId9"/>
    <p:sldId id="265" r:id="rId10"/>
    <p:sldId id="266" r:id="rId11"/>
    <p:sldId id="267" r:id="rId12"/>
    <p:sldId id="262" r:id="rId13"/>
    <p:sldId id="268" r:id="rId14"/>
    <p:sldId id="261" r:id="rId15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25" d="100"/>
          <a:sy n="125" d="100"/>
        </p:scale>
        <p:origin x="11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EED46B-8FA6-412C-A6D0-78C9B8671FF9}" type="datetimeFigureOut">
              <a:rPr lang="en-US" smtClean="0"/>
              <a:t>4/30/2024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95B0E6-1DE9-4CD6-B9C9-1C37DE8FF0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7360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ermilab + Extra Logos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219719" y="4963772"/>
            <a:ext cx="4941110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5427759" y="6727139"/>
            <a:ext cx="3257550" cy="0"/>
          </a:xfrm>
          <a:prstGeom prst="line">
            <a:avLst/>
          </a:prstGeom>
          <a:ln w="28575" cmpd="sng">
            <a:solidFill>
              <a:srgbClr val="99D6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0" y="-1"/>
            <a:ext cx="9143999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219718" y="3951841"/>
            <a:ext cx="8667106" cy="1003049"/>
          </a:xfrm>
          <a:prstGeom prst="rect">
            <a:avLst/>
          </a:prstGeom>
        </p:spPr>
        <p:txBody>
          <a:bodyPr vert="horz" wrap="square" lIns="0" tIns="27432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33" name="Picture 32" descr="FermiLogoBar_DOE_KO_horiz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97521"/>
            <a:ext cx="9010786" cy="30189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186796D-04F9-4F98-A9C7-6B1EA0F5DC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6" y="896935"/>
            <a:ext cx="9141374" cy="2775561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4C411C9B-D290-45A0-A84F-CF6D6F92A61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7759" y="4994560"/>
            <a:ext cx="3182379" cy="1692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21994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"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5691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228600" y="6315146"/>
            <a:ext cx="8677275" cy="0"/>
          </a:xfrm>
          <a:prstGeom prst="line">
            <a:avLst/>
          </a:prstGeom>
          <a:ln w="28575" cmpd="sng">
            <a:solidFill>
              <a:srgbClr val="99D6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36F982ED-5315-4D9E-BC18-5E4A5EB869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2250" y="6404656"/>
            <a:ext cx="414338" cy="36576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fld id="{C1B2B3E3-57CB-4B3F-A146-9C0CF7FAA9C4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Date Placeholder 3">
            <a:extLst>
              <a:ext uri="{FF2B5EF4-FFF2-40B4-BE49-F238E27FC236}">
                <a16:creationId xmlns:a16="http://schemas.microsoft.com/office/drawing/2014/main" id="{A029D8E2-E2B6-4657-A7F4-5E2905F829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24693" y="6404656"/>
            <a:ext cx="137476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/>
              <a:t>5/7/2024</a:t>
            </a:r>
          </a:p>
        </p:txBody>
      </p:sp>
      <p:sp>
        <p:nvSpPr>
          <p:cNvPr id="23" name="Footer Placeholder 4">
            <a:extLst>
              <a:ext uri="{FF2B5EF4-FFF2-40B4-BE49-F238E27FC236}">
                <a16:creationId xmlns:a16="http://schemas.microsoft.com/office/drawing/2014/main" id="{2045A5D4-650A-4042-9F43-FB53A244BE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87567" y="6404656"/>
            <a:ext cx="3826307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/>
              <a:t>Chris Becker | PIP-II TIG MICD Update Overview</a:t>
            </a:r>
          </a:p>
        </p:txBody>
      </p:sp>
    </p:spTree>
    <p:extLst>
      <p:ext uri="{BB962C8B-B14F-4D97-AF65-F5344CB8AC3E}">
        <p14:creationId xmlns:p14="http://schemas.microsoft.com/office/powerpoint/2010/main" val="958811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/>
          <p:cNvSpPr>
            <a:spLocks noGrp="1"/>
          </p:cNvSpPr>
          <p:nvPr>
            <p:ph type="body" sz="half" idx="12"/>
          </p:nvPr>
        </p:nvSpPr>
        <p:spPr>
          <a:xfrm>
            <a:off x="228600" y="4765101"/>
            <a:ext cx="420624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4687970" y="4765101"/>
            <a:ext cx="420624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7"/>
          </p:nvPr>
        </p:nvSpPr>
        <p:spPr>
          <a:xfrm>
            <a:off x="228600" y="1043694"/>
            <a:ext cx="4206240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8"/>
          </p:nvPr>
        </p:nvSpPr>
        <p:spPr>
          <a:xfrm>
            <a:off x="4687970" y="1043694"/>
            <a:ext cx="4206240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228600" y="465691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7" name="Slide Number Placeholder 5">
            <a:extLst>
              <a:ext uri="{FF2B5EF4-FFF2-40B4-BE49-F238E27FC236}">
                <a16:creationId xmlns:a16="http://schemas.microsoft.com/office/drawing/2014/main" id="{02A5DAFF-B3FE-4C5C-9F1C-A2AA2D294C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2250" y="6404656"/>
            <a:ext cx="414338" cy="36576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fld id="{C1B2B3E3-57CB-4B3F-A146-9C0CF7FAA9C4}" type="slidenum">
              <a:rPr lang="en-US" smtClean="0"/>
              <a:t>‹#›</a:t>
            </a:fld>
            <a:endParaRPr lang="en-US"/>
          </a:p>
        </p:txBody>
      </p:sp>
      <p:sp>
        <p:nvSpPr>
          <p:cNvPr id="28" name="Date Placeholder 3">
            <a:extLst>
              <a:ext uri="{FF2B5EF4-FFF2-40B4-BE49-F238E27FC236}">
                <a16:creationId xmlns:a16="http://schemas.microsoft.com/office/drawing/2014/main" id="{F8969A88-4169-4B6A-9035-3DA0FB073B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24693" y="6404656"/>
            <a:ext cx="137476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/>
              <a:t>5/7/2024</a:t>
            </a:r>
          </a:p>
        </p:txBody>
      </p:sp>
      <p:sp>
        <p:nvSpPr>
          <p:cNvPr id="29" name="Footer Placeholder 4">
            <a:extLst>
              <a:ext uri="{FF2B5EF4-FFF2-40B4-BE49-F238E27FC236}">
                <a16:creationId xmlns:a16="http://schemas.microsoft.com/office/drawing/2014/main" id="{2EA33228-90EB-467A-BA14-76FA1419F2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87567" y="6404656"/>
            <a:ext cx="3826307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/>
              <a:t>Chris Becker | PIP-II TIG MICD Update Overview</a:t>
            </a:r>
          </a:p>
        </p:txBody>
      </p:sp>
    </p:spTree>
    <p:extLst>
      <p:ext uri="{BB962C8B-B14F-4D97-AF65-F5344CB8AC3E}">
        <p14:creationId xmlns:p14="http://schemas.microsoft.com/office/powerpoint/2010/main" val="1952256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043693"/>
            <a:ext cx="3027894" cy="49942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2" y="1043694"/>
            <a:ext cx="5347605" cy="49942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465691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140052CB-1A90-4698-9AB0-37D2033C95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2250" y="6404656"/>
            <a:ext cx="414338" cy="36576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fld id="{C1B2B3E3-57CB-4B3F-A146-9C0CF7FAA9C4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Date Placeholder 3">
            <a:extLst>
              <a:ext uri="{FF2B5EF4-FFF2-40B4-BE49-F238E27FC236}">
                <a16:creationId xmlns:a16="http://schemas.microsoft.com/office/drawing/2014/main" id="{18C0B5BC-1D2F-4514-BDC0-7F7BE1DD5AD3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724693" y="6404656"/>
            <a:ext cx="137476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/>
              <a:t>5/7/2024</a:t>
            </a:r>
          </a:p>
        </p:txBody>
      </p:sp>
      <p:sp>
        <p:nvSpPr>
          <p:cNvPr id="23" name="Footer Placeholder 4">
            <a:extLst>
              <a:ext uri="{FF2B5EF4-FFF2-40B4-BE49-F238E27FC236}">
                <a16:creationId xmlns:a16="http://schemas.microsoft.com/office/drawing/2014/main" id="{6F2BFB13-08BB-4598-A2B8-4150034F5F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87567" y="6404656"/>
            <a:ext cx="3826307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/>
              <a:t>Chris Becker | PIP-II TIG MICD Update Overview</a:t>
            </a:r>
          </a:p>
        </p:txBody>
      </p:sp>
    </p:spTree>
    <p:extLst>
      <p:ext uri="{BB962C8B-B14F-4D97-AF65-F5344CB8AC3E}">
        <p14:creationId xmlns:p14="http://schemas.microsoft.com/office/powerpoint/2010/main" val="17201460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73" y="1043694"/>
            <a:ext cx="8686800" cy="3695054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6868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4073" y="465691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5BC4669E-3F95-4FE8-9552-C3943B8241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2250" y="6404656"/>
            <a:ext cx="414338" cy="36576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fld id="{C1B2B3E3-57CB-4B3F-A146-9C0CF7FAA9C4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Date Placeholder 3">
            <a:extLst>
              <a:ext uri="{FF2B5EF4-FFF2-40B4-BE49-F238E27FC236}">
                <a16:creationId xmlns:a16="http://schemas.microsoft.com/office/drawing/2014/main" id="{A12DB3CB-B012-4B44-9EE4-30C1215579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4693" y="6404656"/>
            <a:ext cx="137476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/>
              <a:t>5/7/2024</a:t>
            </a:r>
          </a:p>
        </p:txBody>
      </p:sp>
      <p:sp>
        <p:nvSpPr>
          <p:cNvPr id="22" name="Footer Placeholder 4">
            <a:extLst>
              <a:ext uri="{FF2B5EF4-FFF2-40B4-BE49-F238E27FC236}">
                <a16:creationId xmlns:a16="http://schemas.microsoft.com/office/drawing/2014/main" id="{147B089B-2A85-476B-BA1D-2605A52713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87567" y="6404656"/>
            <a:ext cx="3826307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/>
              <a:t>Chris Becker | PIP-II TIG MICD Update Overview</a:t>
            </a:r>
          </a:p>
        </p:txBody>
      </p:sp>
    </p:spTree>
    <p:extLst>
      <p:ext uri="{BB962C8B-B14F-4D97-AF65-F5344CB8AC3E}">
        <p14:creationId xmlns:p14="http://schemas.microsoft.com/office/powerpoint/2010/main" val="42031557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468311"/>
            <a:ext cx="8675688" cy="5684865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A7E4A7D7-9CA9-42D8-96E9-511776EF99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2250" y="6404656"/>
            <a:ext cx="414338" cy="36576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fld id="{C1B2B3E3-57CB-4B3F-A146-9C0CF7FAA9C4}" type="slidenum">
              <a:rPr lang="en-US" smtClean="0"/>
              <a:t>‹#›</a:t>
            </a:fld>
            <a:endParaRPr lang="en-US"/>
          </a:p>
        </p:txBody>
      </p:sp>
      <p:sp>
        <p:nvSpPr>
          <p:cNvPr id="19" name="Date Placeholder 3">
            <a:extLst>
              <a:ext uri="{FF2B5EF4-FFF2-40B4-BE49-F238E27FC236}">
                <a16:creationId xmlns:a16="http://schemas.microsoft.com/office/drawing/2014/main" id="{3133F40F-6628-44F7-8885-3BCB0315DE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24693" y="6404656"/>
            <a:ext cx="137476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/>
              <a:t>5/7/2024</a:t>
            </a:r>
          </a:p>
        </p:txBody>
      </p:sp>
      <p:sp>
        <p:nvSpPr>
          <p:cNvPr id="20" name="Footer Placeholder 4">
            <a:extLst>
              <a:ext uri="{FF2B5EF4-FFF2-40B4-BE49-F238E27FC236}">
                <a16:creationId xmlns:a16="http://schemas.microsoft.com/office/drawing/2014/main" id="{E41B2383-BB37-43BD-AE80-2A466010A7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87567" y="6404656"/>
            <a:ext cx="3826307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/>
              <a:t>Chris Becker | PIP-II TIG MICD Update Overview</a:t>
            </a:r>
          </a:p>
        </p:txBody>
      </p:sp>
    </p:spTree>
    <p:extLst>
      <p:ext uri="{BB962C8B-B14F-4D97-AF65-F5344CB8AC3E}">
        <p14:creationId xmlns:p14="http://schemas.microsoft.com/office/powerpoint/2010/main" val="7727710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793713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4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793713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5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793713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6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793713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7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793713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8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1050328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9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1050328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1050328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1050328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1050328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9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4526953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0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4526953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1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4526953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2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4526953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3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4526953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228600" y="463790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5" name="Slide Number Placeholder 5">
            <a:extLst>
              <a:ext uri="{FF2B5EF4-FFF2-40B4-BE49-F238E27FC236}">
                <a16:creationId xmlns:a16="http://schemas.microsoft.com/office/drawing/2014/main" id="{1EF1CDAA-665E-4321-B79F-C2A7EAFA7B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2250" y="6404656"/>
            <a:ext cx="414338" cy="36576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fld id="{C1B2B3E3-57CB-4B3F-A146-9C0CF7FAA9C4}" type="slidenum">
              <a:rPr lang="en-US" smtClean="0"/>
              <a:t>‹#›</a:t>
            </a:fld>
            <a:endParaRPr lang="en-US"/>
          </a:p>
        </p:txBody>
      </p:sp>
      <p:sp>
        <p:nvSpPr>
          <p:cNvPr id="36" name="Date Placeholder 3">
            <a:extLst>
              <a:ext uri="{FF2B5EF4-FFF2-40B4-BE49-F238E27FC236}">
                <a16:creationId xmlns:a16="http://schemas.microsoft.com/office/drawing/2014/main" id="{C9587E63-3DD5-4B00-81AC-11138316B40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24693" y="6404656"/>
            <a:ext cx="137476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/>
              <a:t>5/7/2024</a:t>
            </a:r>
          </a:p>
        </p:txBody>
      </p:sp>
      <p:sp>
        <p:nvSpPr>
          <p:cNvPr id="37" name="Footer Placeholder 4">
            <a:extLst>
              <a:ext uri="{FF2B5EF4-FFF2-40B4-BE49-F238E27FC236}">
                <a16:creationId xmlns:a16="http://schemas.microsoft.com/office/drawing/2014/main" id="{094BAAE7-95D3-4523-9F7F-80DA9DB33E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87567" y="6404656"/>
            <a:ext cx="3826307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/>
              <a:t>Chris Becker | PIP-II TIG MICD Update Overview</a:t>
            </a:r>
          </a:p>
        </p:txBody>
      </p:sp>
    </p:spTree>
    <p:extLst>
      <p:ext uri="{BB962C8B-B14F-4D97-AF65-F5344CB8AC3E}">
        <p14:creationId xmlns:p14="http://schemas.microsoft.com/office/powerpoint/2010/main" val="26329829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5/7/2024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Chris Becker | PIP-II TIG MICD Update Overview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2B3E3-57CB-4B3F-A146-9C0CF7FAA9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1960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214800" y="6315146"/>
            <a:ext cx="8704708" cy="0"/>
          </a:xfrm>
          <a:prstGeom prst="line">
            <a:avLst/>
          </a:prstGeom>
          <a:ln w="28575" cmpd="sng">
            <a:solidFill>
              <a:srgbClr val="99D6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Slide Number Placeholder 5"/>
          <p:cNvSpPr txBox="1">
            <a:spLocks/>
          </p:cNvSpPr>
          <p:nvPr/>
        </p:nvSpPr>
        <p:spPr>
          <a:xfrm>
            <a:off x="381001" y="6667500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200" kern="1200" smtClean="0">
                <a:solidFill>
                  <a:srgbClr val="004C97"/>
                </a:solidFill>
                <a:latin typeface="Helvetica" charset="0"/>
                <a:ea typeface="Geneva" charset="0"/>
                <a:cs typeface="ＭＳ Ｐゴシック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pPr>
              <a:defRPr/>
            </a:pPr>
            <a:endParaRPr lang="en-US" dirty="0"/>
          </a:p>
        </p:txBody>
      </p:sp>
      <p:grpSp>
        <p:nvGrpSpPr>
          <p:cNvPr id="12" name="Group 11"/>
          <p:cNvGrpSpPr>
            <a:grpSpLocks noChangeAspect="1"/>
          </p:cNvGrpSpPr>
          <p:nvPr/>
        </p:nvGrpSpPr>
        <p:grpSpPr>
          <a:xfrm>
            <a:off x="209721" y="136401"/>
            <a:ext cx="8723157" cy="197990"/>
            <a:chOff x="577653" y="6258863"/>
            <a:chExt cx="8320285" cy="188846"/>
          </a:xfrm>
        </p:grpSpPr>
        <p:cxnSp>
          <p:nvCxnSpPr>
            <p:cNvPr id="14" name="Straight Connector 13"/>
            <p:cNvCxnSpPr/>
            <p:nvPr/>
          </p:nvCxnSpPr>
          <p:spPr>
            <a:xfrm>
              <a:off x="577653" y="6351018"/>
              <a:ext cx="7213350" cy="6918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5" name="Picture 6" descr="FermiLogo_RGB_NALBlue.png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58863"/>
              <a:ext cx="1044157" cy="188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C70B9EE7-128D-4EBB-BF2C-ED5A9CCFE61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159379" y="6379281"/>
            <a:ext cx="773499" cy="403233"/>
          </a:xfrm>
          <a:prstGeom prst="rect">
            <a:avLst/>
          </a:prstGeom>
        </p:spPr>
      </p:pic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8BD65A48-DAB1-464B-9B19-BC3340AAD1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2250" y="6404656"/>
            <a:ext cx="414338" cy="36576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fld id="{C1B2B3E3-57CB-4B3F-A146-9C0CF7FAA9C4}" type="slidenum">
              <a:rPr lang="en-US" smtClean="0"/>
              <a:t>‹#›</a:t>
            </a:fld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6229A1-B1C5-439F-AB13-716C391323C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24693" y="6404656"/>
            <a:ext cx="137476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/>
              <a:t>5/7/2024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1A5440-A5B2-46A5-BDE0-B5B290547D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87567" y="6404656"/>
            <a:ext cx="3826307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/>
              <a:t>Chris Becker | PIP-II TIG MICD Update Overview</a:t>
            </a:r>
          </a:p>
        </p:txBody>
      </p:sp>
    </p:spTree>
    <p:extLst>
      <p:ext uri="{BB962C8B-B14F-4D97-AF65-F5344CB8AC3E}">
        <p14:creationId xmlns:p14="http://schemas.microsoft.com/office/powerpoint/2010/main" val="1980439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074184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595959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595959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595959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595959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595959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296B76-FFB5-4A31-BA57-6484BAA97B2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lIns="0" tIns="45720" rIns="0" bIns="45720" anchor="t">
            <a:noAutofit/>
          </a:bodyPr>
          <a:lstStyle/>
          <a:p>
            <a:r>
              <a:rPr lang="en-US" dirty="0"/>
              <a:t>Technical Integration Group</a:t>
            </a:r>
          </a:p>
          <a:p>
            <a:r>
              <a:rPr lang="en-US" dirty="0"/>
              <a:t>Chris Becker</a:t>
            </a:r>
          </a:p>
          <a:p>
            <a:r>
              <a:rPr lang="en-US" dirty="0"/>
              <a:t>Tuesday, May 7, 2024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0151731-DBB5-46DE-ACB6-FD044CB01A1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PIP-II Technical Integration MICD Update Overview</a:t>
            </a:r>
          </a:p>
        </p:txBody>
      </p:sp>
    </p:spTree>
    <p:extLst>
      <p:ext uri="{BB962C8B-B14F-4D97-AF65-F5344CB8AC3E}">
        <p14:creationId xmlns:p14="http://schemas.microsoft.com/office/powerpoint/2010/main" val="13769120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10E156-449A-CCB4-A5E1-91D1DAD897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Complex Vacuum Interfaces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FE5476-EAB9-5911-2735-38B1272D95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Other interfaces less straight forward</a:t>
            </a:r>
          </a:p>
          <a:p>
            <a:pPr lvl="1"/>
            <a:r>
              <a:rPr lang="en-US" dirty="0"/>
              <a:t>Talks with Beam Instrumentation need revisiting. </a:t>
            </a:r>
          </a:p>
          <a:p>
            <a:pPr lvl="2"/>
            <a:r>
              <a:rPr lang="en-US" dirty="0"/>
              <a:t>Connections are complex </a:t>
            </a:r>
          </a:p>
          <a:p>
            <a:pPr lvl="2"/>
            <a:r>
              <a:rPr lang="en-US" dirty="0"/>
              <a:t>Decent amount of back-and-forth handoff before handoff to installation</a:t>
            </a:r>
          </a:p>
          <a:p>
            <a:pPr lvl="2"/>
            <a:r>
              <a:rPr lang="en-US" dirty="0"/>
              <a:t>Vacuum team doing actual verification work under BI WBS</a:t>
            </a:r>
          </a:p>
          <a:p>
            <a:pPr lvl="1"/>
            <a:r>
              <a:rPr lang="en-US" dirty="0" err="1"/>
              <a:t>MagPS</a:t>
            </a:r>
            <a:r>
              <a:rPr lang="en-US" dirty="0"/>
              <a:t> interfaces </a:t>
            </a:r>
          </a:p>
          <a:p>
            <a:pPr lvl="2"/>
            <a:r>
              <a:rPr lang="en-US" dirty="0"/>
              <a:t>Certain magnets under </a:t>
            </a:r>
            <a:r>
              <a:rPr lang="en-US" dirty="0" err="1"/>
              <a:t>MagPS</a:t>
            </a:r>
            <a:r>
              <a:rPr lang="en-US" dirty="0"/>
              <a:t> WBS own the beam tube embedded within</a:t>
            </a:r>
          </a:p>
          <a:p>
            <a:pPr lvl="2"/>
            <a:r>
              <a:rPr lang="en-US" dirty="0"/>
              <a:t>With others, Vacuum owns the beam tube inside of </a:t>
            </a:r>
            <a:r>
              <a:rPr lang="en-US" dirty="0" err="1"/>
              <a:t>MagPS</a:t>
            </a:r>
            <a:r>
              <a:rPr lang="en-US" dirty="0"/>
              <a:t> magnets</a:t>
            </a:r>
          </a:p>
          <a:p>
            <a:pPr lvl="1"/>
            <a:r>
              <a:rPr lang="en-US" dirty="0"/>
              <a:t>Non-Physical Interfaces</a:t>
            </a:r>
          </a:p>
          <a:p>
            <a:pPr lvl="2"/>
            <a:r>
              <a:rPr lang="en-US" dirty="0"/>
              <a:t>Signal Interfaces (MPS and Controls to Vacuum PLCs)</a:t>
            </a:r>
          </a:p>
          <a:p>
            <a:pPr lvl="2"/>
            <a:r>
              <a:rPr lang="en-US" dirty="0"/>
              <a:t>Booster and Vacuum had a Vacuum level interface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C58B78-BAE4-CC0D-4E7B-B142C401E4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1B2B3E3-57CB-4B3F-A146-9C0CF7FAA9C4}" type="slidenum">
              <a:rPr lang="en-US" smtClean="0"/>
              <a:t>10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CCA339-AB90-A02A-8B78-A47F3CE03F0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5/7/2024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05E1E5-F2A5-B276-FB85-BAD52424FD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Chris Becker | PIP-II TIG MICD Update Overview</a:t>
            </a:r>
          </a:p>
        </p:txBody>
      </p:sp>
    </p:spTree>
    <p:extLst>
      <p:ext uri="{BB962C8B-B14F-4D97-AF65-F5344CB8AC3E}">
        <p14:creationId xmlns:p14="http://schemas.microsoft.com/office/powerpoint/2010/main" val="6722688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F6B3B3-274D-4836-9DDF-4FF3346A39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C3FBDB-B1B8-422C-991D-783F4F3CD7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lIns="0" tIns="0" rIns="0" bIns="0" anchor="t"/>
          <a:lstStyle/>
          <a:p>
            <a:r>
              <a:rPr lang="en-US" dirty="0"/>
              <a:t>All interfaces are understood</a:t>
            </a:r>
          </a:p>
          <a:p>
            <a:r>
              <a:rPr lang="en-US" dirty="0"/>
              <a:t>Only one L3 needs revisiting (BI)</a:t>
            </a:r>
          </a:p>
          <a:p>
            <a:pPr lvl="1"/>
            <a:r>
              <a:rPr lang="en-US" dirty="0"/>
              <a:t>Follow-up meeting scheduled post integration review to further discuss and negotiate Scope ownership</a:t>
            </a:r>
          </a:p>
          <a:p>
            <a:r>
              <a:rPr lang="en-US" dirty="0"/>
              <a:t>Scope A and Scope B for all interfaces in MICD now accurately reflect actual scope</a:t>
            </a:r>
          </a:p>
          <a:p>
            <a:r>
              <a:rPr lang="en-US" dirty="0"/>
              <a:t>Appropriate ISDs are now mapped in MICD</a:t>
            </a:r>
          </a:p>
          <a:p>
            <a:r>
              <a:rPr lang="en-US" dirty="0"/>
              <a:t>Discussions in MICD have led to better clarity of detail in ISDs</a:t>
            </a:r>
          </a:p>
          <a:p>
            <a:r>
              <a:rPr lang="en-US" dirty="0"/>
              <a:t>Most changes were clarification or shifting of scope</a:t>
            </a:r>
          </a:p>
          <a:p>
            <a:r>
              <a:rPr lang="en-US" dirty="0"/>
              <a:t>L3 teams have better understanding of where details of interfaces are stored</a:t>
            </a:r>
          </a:p>
          <a:p>
            <a:endParaRPr lang="en-US" i="1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3A92FF-BB1A-0C1F-8813-893BD9A1211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5/7/2024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4C5662-9D58-0234-5B7B-60F8A527B3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Chris Becker | PIP-II TIG MICD Update Overview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3D9BBB-4F87-A4E6-C5C8-13B1C313B0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1B2B3E3-57CB-4B3F-A146-9C0CF7FAA9C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4345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331D34-1E75-41F7-A130-62C618012928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429418" y="931863"/>
            <a:ext cx="8485981" cy="4767898"/>
          </a:xfrm>
        </p:spPr>
        <p:txBody>
          <a:bodyPr lIns="0" tIns="0" rIns="0" bIns="0" anchor="t"/>
          <a:lstStyle/>
          <a:p>
            <a:r>
              <a:rPr lang="en-US" sz="2000" dirty="0"/>
              <a:t>Master Interface Control Document (MICD) is a living spreadsheet containing all interfaces between Level 3 systems</a:t>
            </a:r>
          </a:p>
          <a:p>
            <a:r>
              <a:rPr lang="en-US" sz="2000" dirty="0">
                <a:solidFill>
                  <a:schemeClr val="accent6"/>
                </a:solidFill>
              </a:rPr>
              <a:t>Each interface categorized by name, description, System A and B scope, “integrator” scope, and relevant interface detail documentation</a:t>
            </a:r>
          </a:p>
          <a:p>
            <a:pPr lvl="1"/>
            <a:r>
              <a:rPr lang="en-US" sz="1800" dirty="0">
                <a:solidFill>
                  <a:schemeClr val="accent6"/>
                </a:solidFill>
              </a:rPr>
              <a:t>Assignment of System A and System B does not matter. Unique numbering does</a:t>
            </a:r>
          </a:p>
          <a:p>
            <a:pPr lvl="1"/>
            <a:r>
              <a:rPr lang="en-US" sz="1800" dirty="0">
                <a:solidFill>
                  <a:schemeClr val="accent6"/>
                </a:solidFill>
              </a:rPr>
              <a:t>Integrator is not an official title, but captures the installation and/or verification of the mating of interfaces, and is typically an outside party (LI, BTLI, </a:t>
            </a:r>
            <a:r>
              <a:rPr lang="en-US" sz="1800" dirty="0" err="1">
                <a:solidFill>
                  <a:schemeClr val="accent6"/>
                </a:solidFill>
              </a:rPr>
              <a:t>BldgI</a:t>
            </a:r>
            <a:r>
              <a:rPr lang="en-US" sz="1800" dirty="0">
                <a:solidFill>
                  <a:schemeClr val="accent6"/>
                </a:solidFill>
              </a:rPr>
              <a:t>, etc.)</a:t>
            </a:r>
          </a:p>
          <a:p>
            <a:r>
              <a:rPr lang="en-US" sz="2000" dirty="0">
                <a:solidFill>
                  <a:schemeClr val="accent6"/>
                </a:solidFill>
              </a:rPr>
              <a:t>Interfaces listed in MICD are purposefully kept high-level as the detail is captured in the relevant and appropriately mapped Interface Specification Documents.  Also limits number of revisions to MICD.</a:t>
            </a:r>
          </a:p>
          <a:p>
            <a:r>
              <a:rPr lang="en-US" sz="2000" dirty="0">
                <a:solidFill>
                  <a:schemeClr val="accent6"/>
                </a:solidFill>
              </a:rPr>
              <a:t>Original Revision written in December of 2019</a:t>
            </a:r>
          </a:p>
          <a:p>
            <a:r>
              <a:rPr lang="en-US" sz="2000" dirty="0">
                <a:solidFill>
                  <a:schemeClr val="accent6"/>
                </a:solidFill>
              </a:rPr>
              <a:t>Currently released version of MICD in Teamcenter as Revision AJ (ED0010433)</a:t>
            </a:r>
          </a:p>
          <a:p>
            <a:endParaRPr lang="en-US" sz="2000" dirty="0">
              <a:solidFill>
                <a:schemeClr val="accent6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842AC8-47C4-4941-9A1A-89E414C0C4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the MICD?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695F1E-286A-6819-84F6-AD2165791AE1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en-US"/>
              <a:t>5/7/2024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70C5AC-6449-37E4-DFDB-E7FFF15284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Chris Becker | PIP-II TIG MICD Update Overview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DECF3E-C680-5D52-E3C7-BF67C8C48F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1B2B3E3-57CB-4B3F-A146-9C0CF7FAA9C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9676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632661-D501-F9B2-DEC4-8AC21BCFEDA2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114300" y="1043695"/>
            <a:ext cx="8776017" cy="435956"/>
          </a:xfrm>
        </p:spPr>
        <p:txBody>
          <a:bodyPr/>
          <a:lstStyle/>
          <a:p>
            <a:r>
              <a:rPr lang="en-US" dirty="0"/>
              <a:t>More context for L3 Systems and Project organization</a:t>
            </a:r>
          </a:p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D0A4E8D-DA93-CB97-692D-3D766A0E47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PIP-II Organization Chart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5E9BBA-FA3B-216E-E31A-4FC8FF82D4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1B2B3E3-57CB-4B3F-A146-9C0CF7FAA9C4}" type="slidenum">
              <a:rPr lang="en-US" smtClean="0"/>
              <a:t>3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7B1968E-7FBC-1B32-73D9-BD73DCEE559E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en-US"/>
              <a:t>5/7/2024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535E3169-6081-A195-A573-43846E791B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Chris Becker | PIP-II TIG MICD Update Overview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B3E14AF-CB82-E943-6EA0-2E258FDC1F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520" y="1662993"/>
            <a:ext cx="8092440" cy="4558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693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AB9B659-E4FD-5523-344A-C1319BAED1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MICD Sample Interfaces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AFBB26-9E00-42B7-DD8C-94B9811A58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1B2B3E3-57CB-4B3F-A146-9C0CF7FAA9C4}" type="slidenum">
              <a:rPr lang="en-US" smtClean="0"/>
              <a:t>4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063845E5-482A-9D46-DC0E-248ED388FA7C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en-US"/>
              <a:t>5/7/2024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27D821B-170E-0BC7-F4DE-B46C7C51CA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Chris Becker | PIP-II TIG MICD Update Overview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4FAB2F7-A032-E289-E5CF-B693169A4D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71700"/>
            <a:ext cx="9064293" cy="4086361"/>
          </a:xfrm>
          <a:prstGeom prst="rect">
            <a:avLst/>
          </a:prstGeom>
        </p:spPr>
      </p:pic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02F0D1EA-3732-63BB-BDF4-AEFE1509EFBE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79707" y="931863"/>
            <a:ext cx="8904273" cy="1239838"/>
          </a:xfrm>
        </p:spPr>
        <p:txBody>
          <a:bodyPr/>
          <a:lstStyle/>
          <a:p>
            <a:r>
              <a:rPr lang="en-US" dirty="0"/>
              <a:t>MICD Interfaces shown between Vacuum and Various Cryomodule L3 Teams</a:t>
            </a:r>
          </a:p>
          <a:p>
            <a:r>
              <a:rPr lang="en-US" dirty="0"/>
              <a:t>Sheet is sortable by L3 System</a:t>
            </a:r>
          </a:p>
        </p:txBody>
      </p:sp>
    </p:spTree>
    <p:extLst>
      <p:ext uri="{BB962C8B-B14F-4D97-AF65-F5344CB8AC3E}">
        <p14:creationId xmlns:p14="http://schemas.microsoft.com/office/powerpoint/2010/main" val="36334534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 descr="Table, timeline&#10;&#10;Description automatically generated">
            <a:extLst>
              <a:ext uri="{FF2B5EF4-FFF2-40B4-BE49-F238E27FC236}">
                <a16:creationId xmlns:a16="http://schemas.microsoft.com/office/drawing/2014/main" id="{70B19ADE-6315-B5F9-08D5-E98DDFFF1813}"/>
              </a:ext>
            </a:extLst>
          </p:cNvPr>
          <p:cNvPicPr>
            <a:picLocks noGrp="1" noChangeAspect="1"/>
          </p:cNvPicPr>
          <p:nvPr>
            <p:ph sz="half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250" y="1622371"/>
            <a:ext cx="5466091" cy="3734489"/>
          </a:xfr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FC7F00E0-4A47-94AD-3A42-78865FD308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MICD Sample Interfaces Continued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3BD7F7-8063-DC85-09B8-6BD0BB0583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1B2B3E3-57CB-4B3F-A146-9C0CF7FAA9C4}" type="slidenum">
              <a:rPr lang="en-US" smtClean="0"/>
              <a:t>5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45987601-697C-919C-413F-5EEADDF22099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en-US"/>
              <a:t>5/7/2024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CAA46CD-F12E-1DE1-4054-62BF1B3611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Chris Becker | PIP-II TIG MICD Update Overview</a:t>
            </a:r>
          </a:p>
        </p:txBody>
      </p:sp>
      <p:pic>
        <p:nvPicPr>
          <p:cNvPr id="11" name="Picture 10" descr="Table&#10;&#10;Description automatically generated with medium confidence">
            <a:extLst>
              <a:ext uri="{FF2B5EF4-FFF2-40B4-BE49-F238E27FC236}">
                <a16:creationId xmlns:a16="http://schemas.microsoft.com/office/drawing/2014/main" id="{9E40A6E0-F3A0-85FE-1712-1DF434ACD6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1996" y="926489"/>
            <a:ext cx="3159754" cy="5005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2350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9C97239C-D5CF-97A0-C5DB-D19C282611A6}"/>
              </a:ext>
            </a:extLst>
          </p:cNvPr>
          <p:cNvPicPr>
            <a:picLocks noGrp="1" noChangeAspect="1"/>
          </p:cNvPicPr>
          <p:nvPr>
            <p:ph sz="half" idx="15"/>
          </p:nvPr>
        </p:nvPicPr>
        <p:blipFill>
          <a:blip r:embed="rId2"/>
          <a:stretch>
            <a:fillRect/>
          </a:stretch>
        </p:blipFill>
        <p:spPr>
          <a:xfrm>
            <a:off x="429419" y="1064238"/>
            <a:ext cx="8112601" cy="5001754"/>
          </a:xfr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FC9FF4F0-B176-7912-EA94-7E0B93F0F4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Unique L3-L3 Numbering Map (ID Matrix)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3B3EEF-BAEC-B2E9-EC7B-5A1DC89181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1B2B3E3-57CB-4B3F-A146-9C0CF7FAA9C4}" type="slidenum">
              <a:rPr lang="en-US" smtClean="0"/>
              <a:t>6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9904A35-CB39-C946-0A2F-BB7FA4C5D226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en-US"/>
              <a:t>5/7/2024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1C3E910-EE0E-BC91-3722-E6AD8C4907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Chris Becker | PIP-II TIG MICD Update Overview</a:t>
            </a:r>
          </a:p>
        </p:txBody>
      </p:sp>
    </p:spTree>
    <p:extLst>
      <p:ext uri="{BB962C8B-B14F-4D97-AF65-F5344CB8AC3E}">
        <p14:creationId xmlns:p14="http://schemas.microsoft.com/office/powerpoint/2010/main" val="29203787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A43BB0A6-1786-2399-353C-AAB045079106}"/>
              </a:ext>
            </a:extLst>
          </p:cNvPr>
          <p:cNvPicPr>
            <a:picLocks noGrp="1" noChangeAspect="1"/>
          </p:cNvPicPr>
          <p:nvPr>
            <p:ph sz="half" idx="15"/>
          </p:nvPr>
        </p:nvPicPr>
        <p:blipFill>
          <a:blip r:embed="rId2"/>
          <a:stretch>
            <a:fillRect/>
          </a:stretch>
        </p:blipFill>
        <p:spPr>
          <a:xfrm>
            <a:off x="537528" y="1081779"/>
            <a:ext cx="7593012" cy="4885061"/>
          </a:xfr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455CC9B0-82D9-B6B6-E05D-7F85A4D2C0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Changelog for MICD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EBB86D-24AF-CB77-CBDA-8B22640D83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1B2B3E3-57CB-4B3F-A146-9C0CF7FAA9C4}" type="slidenum">
              <a:rPr lang="en-US" smtClean="0"/>
              <a:t>7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4D9AC384-CF51-6430-FB73-49DD0BEF72A4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en-US"/>
              <a:t>5/7/2024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21970A81-5FAB-787D-392F-4EE57629CD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Chris Becker | PIP-II TIG MICD Update Overview</a:t>
            </a:r>
          </a:p>
        </p:txBody>
      </p:sp>
    </p:spTree>
    <p:extLst>
      <p:ext uri="{BB962C8B-B14F-4D97-AF65-F5344CB8AC3E}">
        <p14:creationId xmlns:p14="http://schemas.microsoft.com/office/powerpoint/2010/main" val="36689480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11BBF6-4A63-66A1-5ADF-43CEDD6DBDCF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480060" y="1043694"/>
            <a:ext cx="8410257" cy="4994275"/>
          </a:xfrm>
        </p:spPr>
        <p:txBody>
          <a:bodyPr/>
          <a:lstStyle/>
          <a:p>
            <a:r>
              <a:rPr lang="en-US" dirty="0"/>
              <a:t>Previously, Integration Reviews entailed auditing the MICD live during the review.</a:t>
            </a:r>
          </a:p>
          <a:p>
            <a:r>
              <a:rPr lang="en-US" dirty="0"/>
              <a:t>Series of meetings were scheduled so Vacuum could meet with all interfacing L3 systems in shorter meeting format</a:t>
            </a:r>
          </a:p>
          <a:p>
            <a:r>
              <a:rPr lang="en-US" dirty="0"/>
              <a:t>MICD is a convenient tool to show all interfaces and initiate discussion between L3s</a:t>
            </a:r>
          </a:p>
          <a:p>
            <a:r>
              <a:rPr lang="en-US" dirty="0"/>
              <a:t>Intent was to finalize scope between “System A and System B”. </a:t>
            </a:r>
          </a:p>
          <a:p>
            <a:pPr lvl="1"/>
            <a:r>
              <a:rPr lang="en-US" dirty="0"/>
              <a:t>Detail could be finalized in back end through ISD</a:t>
            </a:r>
          </a:p>
          <a:p>
            <a:r>
              <a:rPr lang="en-US" dirty="0"/>
              <a:t>Also could use meetings to identify missing scope and add interfaces or removal of redundant interfaces</a:t>
            </a:r>
          </a:p>
          <a:p>
            <a:r>
              <a:rPr lang="en-US" dirty="0"/>
              <a:t>Ultimate goal was to remove any ambiguity about interface scope ownership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4E8C20B-D6D1-E878-C25A-3E3270F38F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Goals: Preparing for Integration Review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688F04-C564-D7FD-0006-A93D839771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1B2B3E3-57CB-4B3F-A146-9C0CF7FAA9C4}" type="slidenum">
              <a:rPr lang="en-US" smtClean="0"/>
              <a:t>8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C48CF07-3106-3F1D-B485-76DF710F003F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en-US"/>
              <a:t>5/7/2024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AC39FB4-B6C2-31BE-6E20-918C777959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Chris Becker | PIP-II TIG MICD Update Overview</a:t>
            </a:r>
          </a:p>
        </p:txBody>
      </p:sp>
    </p:spTree>
    <p:extLst>
      <p:ext uri="{BB962C8B-B14F-4D97-AF65-F5344CB8AC3E}">
        <p14:creationId xmlns:p14="http://schemas.microsoft.com/office/powerpoint/2010/main" val="1167559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B3481E-3B87-4677-9BC2-1343B2A99B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Vacuum Interfaces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6F5F9E-9FD2-4366-98EE-EF0A6F1FE8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043047"/>
            <a:ext cx="8672513" cy="3056514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 sz="2200" dirty="0"/>
              <a:t>Vacuum has 46 total interfaces</a:t>
            </a:r>
          </a:p>
          <a:p>
            <a:pPr lvl="1">
              <a:buFont typeface="Helvetica" panose="020B0604020202020204" pitchFamily="34" charset="0"/>
              <a:buChar char="─"/>
            </a:pPr>
            <a:r>
              <a:rPr lang="en-US" sz="1800" dirty="0"/>
              <a:t>Total number reflected in previous slide is incorrect </a:t>
            </a:r>
          </a:p>
          <a:p>
            <a:pPr lvl="1">
              <a:buFont typeface="Helvetica" panose="020B0604020202020204" pitchFamily="34" charset="0"/>
              <a:buChar char="─"/>
            </a:pPr>
            <a:r>
              <a:rPr lang="en-US" sz="1800" dirty="0"/>
              <a:t>Seven Partner interfaces do not filter out which is being corrected currently.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/>
              <a:t>Vacuum Interfaces with 18 different L3 systems across project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/>
              <a:t>A batch-type approach to interfaces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/>
              <a:t>Each interface covers a larger scope</a:t>
            </a:r>
          </a:p>
          <a:p>
            <a:pPr lvl="1">
              <a:buFont typeface="Helvetica" panose="020B0604020202020204" pitchFamily="34" charset="0"/>
              <a:buChar char="─"/>
            </a:pPr>
            <a:r>
              <a:rPr lang="en-US" sz="2000" dirty="0"/>
              <a:t>For Example: Interface 1836-001 below covers pumps, gauges, valves, venting systems, and vacuum tight connections that connect between the last SSR2 CM and first LB650 CM</a:t>
            </a:r>
          </a:p>
          <a:p>
            <a:pPr marL="457200" lvl="1" indent="0">
              <a:buNone/>
            </a:pPr>
            <a:endParaRPr lang="en-US" sz="2000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553F9E-F057-B1F8-9839-7A1EE9994D1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5/7/2024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02368F-5597-D8AB-0228-0067FACFF3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Chris Becker | PIP-II TIG MICD Update Overview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6D95A9-4AFB-A7F0-C71A-029799EBAF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1B2B3E3-57CB-4B3F-A146-9C0CF7FAA9C4}" type="slidenum">
              <a:rPr lang="en-US" smtClean="0"/>
              <a:t>9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EC85E24-FF1C-EADB-20C5-10DD546E19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47" y="4349082"/>
            <a:ext cx="8806266" cy="1000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327242"/>
      </p:ext>
    </p:extLst>
  </p:cSld>
  <p:clrMapOvr>
    <a:masterClrMapping/>
  </p:clrMapOvr>
</p:sld>
</file>

<file path=ppt/theme/theme1.xml><?xml version="1.0" encoding="utf-8"?>
<a:theme xmlns:a="http://schemas.openxmlformats.org/drawingml/2006/main" name="PIP2_generic_theme">
  <a:themeElements>
    <a:clrScheme name="Fermilab">
      <a:dk1>
        <a:srgbClr val="004C97"/>
      </a:dk1>
      <a:lt1>
        <a:srgbClr val="FFFFFF"/>
      </a:lt1>
      <a:dk2>
        <a:srgbClr val="004C9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40404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IP2_generic_theme" id="{41B43398-5B5F-45F8-88E0-B31BBDF1C289}" vid="{8E137403-0860-4760-AAAF-D1F1D3A18D6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63986452-3c02-4a6b-b674-c5f57a9fcc9f">
      <UserInfo>
        <DisplayName>Alexander Martinez</DisplayName>
        <AccountId>17</AccountId>
        <AccountType/>
      </UserInfo>
      <UserInfo>
        <DisplayName>Arkadiy L Klebaner</DisplayName>
        <AccountId>24</AccountId>
        <AccountType/>
      </UserInfo>
      <UserInfo>
        <DisplayName>Christopher S. Becker</DisplayName>
        <AccountId>158</AccountId>
        <AccountType/>
      </UserInfo>
    </SharedWithUsers>
    <_activity xmlns="638a3e48-b8cf-46c7-8795-8ab786392139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E3F0BB8CAC87C4C871A81CB169994C3" ma:contentTypeVersion="11" ma:contentTypeDescription="Create a new document." ma:contentTypeScope="" ma:versionID="75479842eda7f364307656c4ba125aa8">
  <xsd:schema xmlns:xsd="http://www.w3.org/2001/XMLSchema" xmlns:xs="http://www.w3.org/2001/XMLSchema" xmlns:p="http://schemas.microsoft.com/office/2006/metadata/properties" xmlns:ns3="638a3e48-b8cf-46c7-8795-8ab786392139" xmlns:ns4="63986452-3c02-4a6b-b674-c5f57a9fcc9f" targetNamespace="http://schemas.microsoft.com/office/2006/metadata/properties" ma:root="true" ma:fieldsID="74a96c825ffd1340627259c257c9bf6f" ns3:_="" ns4:_="">
    <xsd:import namespace="638a3e48-b8cf-46c7-8795-8ab786392139"/>
    <xsd:import namespace="63986452-3c02-4a6b-b674-c5f57a9fcc9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4:SharedWithUsers" minOccurs="0"/>
                <xsd:element ref="ns4:SharedWithDetails" minOccurs="0"/>
                <xsd:element ref="ns4:SharingHintHash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38a3e48-b8cf-46c7-8795-8ab78639213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_activity" ma:index="18" nillable="true" ma:displayName="_activity" ma:hidden="true" ma:internalName="_activity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3986452-3c02-4a6b-b674-c5f57a9fcc9f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7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FBA56E4-FC84-45E5-A1D3-E682D6A339C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2690E8C-23B5-425B-94D6-2D26C33241B8}">
  <ds:schemaRefs>
    <ds:schemaRef ds:uri="http://purl.org/dc/elements/1.1/"/>
    <ds:schemaRef ds:uri="638a3e48-b8cf-46c7-8795-8ab786392139"/>
    <ds:schemaRef ds:uri="http://purl.org/dc/dcmitype/"/>
    <ds:schemaRef ds:uri="http://schemas.microsoft.com/office/infopath/2007/PartnerControls"/>
    <ds:schemaRef ds:uri="http://purl.org/dc/terms/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63986452-3c02-4a6b-b674-c5f57a9fcc9f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07793D9C-BBFD-425F-A209-112F889C596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38a3e48-b8cf-46c7-8795-8ab786392139"/>
    <ds:schemaRef ds:uri="63986452-3c02-4a6b-b674-c5f57a9fcc9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PIP2_generic_theme</Template>
  <TotalTime>40131</TotalTime>
  <Words>650</Words>
  <Application>Microsoft Office PowerPoint</Application>
  <PresentationFormat>On-screen Show (4:3)</PresentationFormat>
  <Paragraphs>87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Helvetica</vt:lpstr>
      <vt:lpstr>PIP2_generic_theme</vt:lpstr>
      <vt:lpstr>PowerPoint Presentation</vt:lpstr>
      <vt:lpstr>What is the MICD?</vt:lpstr>
      <vt:lpstr>PIP-II Organization Chart</vt:lpstr>
      <vt:lpstr>MICD Sample Interfaces</vt:lpstr>
      <vt:lpstr>MICD Sample Interfaces Continued</vt:lpstr>
      <vt:lpstr>Unique L3-L3 Numbering Map (ID Matrix)</vt:lpstr>
      <vt:lpstr>Changelog for MICD</vt:lpstr>
      <vt:lpstr>Goals: Preparing for Integration Review</vt:lpstr>
      <vt:lpstr>Vacuum Interfaces</vt:lpstr>
      <vt:lpstr>Complex Vacuum Interfaces</vt:lpstr>
      <vt:lpstr>Results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Jeremiah Holzbauer</dc:creator>
  <cp:lastModifiedBy>Christopher S. Becker</cp:lastModifiedBy>
  <cp:revision>39</cp:revision>
  <dcterms:created xsi:type="dcterms:W3CDTF">2020-02-05T18:34:27Z</dcterms:created>
  <dcterms:modified xsi:type="dcterms:W3CDTF">2024-05-02T21:18:56Z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0x010100FE3F0BB8CAC87C4C871A81CB169994C3</vt:lpwstr>
  </property>
</Properties>
</file>